
<file path=[Content_Types].xml><?xml version="1.0" encoding="utf-8"?>
<Types xmlns="http://schemas.openxmlformats.org/package/2006/content-types">
  <Default Extension="jpeg" ContentType="image/jpeg"/>
  <Default Extension="JPG" ContentType="image/.jpg"/>
  <Default Extension="wav" ContentType="audio/x-wav"/>
  <Default Extension="png" ContentType="image/png"/>
  <Default Extension="wmf" ContentType="image/x-wmf"/>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fonts/font1.fntdata" ContentType="application/x-fontdata"/>
  <Override PartName="/ppt/fonts/font10.fntdata" ContentType="application/x-fontdata"/>
  <Override PartName="/ppt/fonts/font11.fntdata" ContentType="application/x-fontdata"/>
  <Override PartName="/ppt/fonts/font12.fntdata" ContentType="application/x-fontdata"/>
  <Override PartName="/ppt/fonts/font13.fntdata" ContentType="application/x-fontdata"/>
  <Override PartName="/ppt/fonts/font14.fntdata" ContentType="application/x-fontdata"/>
  <Override PartName="/ppt/fonts/font15.fntdata" ContentType="application/x-fontdata"/>
  <Override PartName="/ppt/fonts/font16.fntdata" ContentType="application/x-fontdata"/>
  <Override PartName="/ppt/fonts/font17.fntdata" ContentType="application/x-fontdata"/>
  <Override PartName="/ppt/fonts/font18.fntdata" ContentType="application/x-fontdata"/>
  <Override PartName="/ppt/fonts/font19.fntdata" ContentType="application/x-fontdata"/>
  <Override PartName="/ppt/fonts/font2.fntdata" ContentType="application/x-fontdata"/>
  <Override PartName="/ppt/fonts/font20.fntdata" ContentType="application/x-fontdata"/>
  <Override PartName="/ppt/fonts/font21.fntdata" ContentType="application/x-fontdata"/>
  <Override PartName="/ppt/fonts/font22.fntdata" ContentType="application/x-fontdata"/>
  <Override PartName="/ppt/fonts/font23.fntdata" ContentType="application/x-fontdata"/>
  <Override PartName="/ppt/fonts/font24.fntdata" ContentType="application/x-fontdata"/>
  <Override PartName="/ppt/fonts/font25.fntdata" ContentType="application/x-fontdata"/>
  <Override PartName="/ppt/fonts/font26.fntdata" ContentType="application/x-fontdata"/>
  <Override PartName="/ppt/fonts/font27.fntdata" ContentType="application/x-fontdata"/>
  <Override PartName="/ppt/fonts/font28.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handoutMasters/handoutMaster1.xml" ContentType="application/vnd.openxmlformats-officedocument.presentationml.handoutMaster+xml"/>
  <Override PartName="/ppt/media/image17.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61" r:id="rId3"/>
    <p:sldMasterId id="2147483671" r:id="rId4"/>
  </p:sldMasterIdLst>
  <p:notesMasterIdLst>
    <p:notesMasterId r:id="rId9"/>
  </p:notesMasterIdLst>
  <p:handoutMasterIdLst>
    <p:handoutMasterId r:id="rId204"/>
  </p:handoutMasterIdLst>
  <p:sldIdLst>
    <p:sldId id="256" r:id="rId5"/>
    <p:sldId id="1244" r:id="rId6"/>
    <p:sldId id="1245" r:id="rId7"/>
    <p:sldId id="279" r:id="rId8"/>
    <p:sldId id="1243" r:id="rId10"/>
    <p:sldId id="1206" r:id="rId11"/>
    <p:sldId id="1207" r:id="rId12"/>
    <p:sldId id="1208" r:id="rId13"/>
    <p:sldId id="1209" r:id="rId14"/>
    <p:sldId id="1210" r:id="rId15"/>
    <p:sldId id="1211" r:id="rId16"/>
    <p:sldId id="1212" r:id="rId17"/>
    <p:sldId id="1213" r:id="rId18"/>
    <p:sldId id="1214" r:id="rId19"/>
    <p:sldId id="1215" r:id="rId20"/>
    <p:sldId id="1216" r:id="rId21"/>
    <p:sldId id="1217" r:id="rId22"/>
    <p:sldId id="1218" r:id="rId23"/>
    <p:sldId id="1219" r:id="rId24"/>
    <p:sldId id="1220" r:id="rId25"/>
    <p:sldId id="1221" r:id="rId26"/>
    <p:sldId id="1222" r:id="rId27"/>
    <p:sldId id="1223" r:id="rId28"/>
    <p:sldId id="1224" r:id="rId29"/>
    <p:sldId id="1225" r:id="rId30"/>
    <p:sldId id="1226" r:id="rId31"/>
    <p:sldId id="1238" r:id="rId32"/>
    <p:sldId id="1241" r:id="rId33"/>
    <p:sldId id="1242" r:id="rId34"/>
    <p:sldId id="760" r:id="rId35"/>
    <p:sldId id="919" r:id="rId36"/>
    <p:sldId id="781" r:id="rId37"/>
    <p:sldId id="920" r:id="rId38"/>
    <p:sldId id="923" r:id="rId39"/>
    <p:sldId id="896" r:id="rId40"/>
    <p:sldId id="921" r:id="rId41"/>
    <p:sldId id="926" r:id="rId42"/>
    <p:sldId id="925" r:id="rId43"/>
    <p:sldId id="931" r:id="rId44"/>
    <p:sldId id="932" r:id="rId45"/>
    <p:sldId id="933" r:id="rId46"/>
    <p:sldId id="934" r:id="rId47"/>
    <p:sldId id="935" r:id="rId48"/>
    <p:sldId id="938" r:id="rId49"/>
    <p:sldId id="942" r:id="rId50"/>
    <p:sldId id="943" r:id="rId51"/>
    <p:sldId id="897" r:id="rId52"/>
    <p:sldId id="948" r:id="rId53"/>
    <p:sldId id="949" r:id="rId54"/>
    <p:sldId id="950" r:id="rId55"/>
    <p:sldId id="952" r:id="rId56"/>
    <p:sldId id="954" r:id="rId57"/>
    <p:sldId id="955" r:id="rId58"/>
    <p:sldId id="902" r:id="rId59"/>
    <p:sldId id="903" r:id="rId60"/>
    <p:sldId id="958" r:id="rId61"/>
    <p:sldId id="961" r:id="rId62"/>
    <p:sldId id="968" r:id="rId63"/>
    <p:sldId id="969" r:id="rId64"/>
    <p:sldId id="970" r:id="rId65"/>
    <p:sldId id="972" r:id="rId66"/>
    <p:sldId id="971" r:id="rId67"/>
    <p:sldId id="973" r:id="rId68"/>
    <p:sldId id="967" r:id="rId69"/>
    <p:sldId id="904" r:id="rId70"/>
    <p:sldId id="974" r:id="rId71"/>
    <p:sldId id="981" r:id="rId72"/>
    <p:sldId id="982" r:id="rId73"/>
    <p:sldId id="983" r:id="rId74"/>
    <p:sldId id="984" r:id="rId75"/>
    <p:sldId id="985" r:id="rId76"/>
    <p:sldId id="986" r:id="rId77"/>
    <p:sldId id="988" r:id="rId78"/>
    <p:sldId id="989" r:id="rId79"/>
    <p:sldId id="991" r:id="rId80"/>
    <p:sldId id="994" r:id="rId81"/>
    <p:sldId id="992" r:id="rId82"/>
    <p:sldId id="995" r:id="rId83"/>
    <p:sldId id="905" r:id="rId84"/>
    <p:sldId id="996" r:id="rId85"/>
    <p:sldId id="997" r:id="rId86"/>
    <p:sldId id="998" r:id="rId87"/>
    <p:sldId id="1006" r:id="rId88"/>
    <p:sldId id="1007" r:id="rId89"/>
    <p:sldId id="1008" r:id="rId90"/>
    <p:sldId id="1009" r:id="rId91"/>
    <p:sldId id="1010" r:id="rId92"/>
    <p:sldId id="1011" r:id="rId93"/>
    <p:sldId id="1012" r:id="rId94"/>
    <p:sldId id="1020" r:id="rId95"/>
    <p:sldId id="1021" r:id="rId96"/>
    <p:sldId id="1022" r:id="rId97"/>
    <p:sldId id="1023" r:id="rId98"/>
    <p:sldId id="1024" r:id="rId99"/>
    <p:sldId id="1026" r:id="rId100"/>
    <p:sldId id="1027" r:id="rId101"/>
    <p:sldId id="1028" r:id="rId102"/>
    <p:sldId id="906" r:id="rId103"/>
    <p:sldId id="1029" r:id="rId104"/>
    <p:sldId id="1030" r:id="rId105"/>
    <p:sldId id="1031" r:id="rId106"/>
    <p:sldId id="1036" r:id="rId107"/>
    <p:sldId id="1037" r:id="rId108"/>
    <p:sldId id="1038" r:id="rId109"/>
    <p:sldId id="1039" r:id="rId110"/>
    <p:sldId id="1040" r:id="rId111"/>
    <p:sldId id="1045" r:id="rId112"/>
    <p:sldId id="1046" r:id="rId113"/>
    <p:sldId id="1047" r:id="rId114"/>
    <p:sldId id="1091" r:id="rId115"/>
    <p:sldId id="907" r:id="rId116"/>
    <p:sldId id="1048" r:id="rId117"/>
    <p:sldId id="1049" r:id="rId118"/>
    <p:sldId id="1051" r:id="rId119"/>
    <p:sldId id="1052" r:id="rId120"/>
    <p:sldId id="1053" r:id="rId121"/>
    <p:sldId id="1054" r:id="rId122"/>
    <p:sldId id="1057" r:id="rId123"/>
    <p:sldId id="1058" r:id="rId124"/>
    <p:sldId id="1059" r:id="rId125"/>
    <p:sldId id="1060" r:id="rId126"/>
    <p:sldId id="1061" r:id="rId127"/>
    <p:sldId id="909" r:id="rId128"/>
    <p:sldId id="1064" r:id="rId129"/>
    <p:sldId id="1062" r:id="rId130"/>
    <p:sldId id="1066" r:id="rId131"/>
    <p:sldId id="1067" r:id="rId132"/>
    <p:sldId id="1068" r:id="rId133"/>
    <p:sldId id="1069" r:id="rId134"/>
    <p:sldId id="1070" r:id="rId135"/>
    <p:sldId id="1071" r:id="rId136"/>
    <p:sldId id="1072" r:id="rId137"/>
    <p:sldId id="1083" r:id="rId138"/>
    <p:sldId id="1073" r:id="rId139"/>
    <p:sldId id="1077" r:id="rId140"/>
    <p:sldId id="1084" r:id="rId141"/>
    <p:sldId id="1085" r:id="rId142"/>
    <p:sldId id="1086" r:id="rId143"/>
    <p:sldId id="1087" r:id="rId144"/>
    <p:sldId id="1088" r:id="rId145"/>
    <p:sldId id="1074" r:id="rId146"/>
    <p:sldId id="1089" r:id="rId147"/>
    <p:sldId id="1075" r:id="rId148"/>
    <p:sldId id="1090" r:id="rId149"/>
    <p:sldId id="910" r:id="rId150"/>
    <p:sldId id="1135" r:id="rId151"/>
    <p:sldId id="1137" r:id="rId152"/>
    <p:sldId id="1142" r:id="rId153"/>
    <p:sldId id="1145" r:id="rId154"/>
    <p:sldId id="1148" r:id="rId155"/>
    <p:sldId id="1149" r:id="rId156"/>
    <p:sldId id="1150" r:id="rId157"/>
    <p:sldId id="1151" r:id="rId158"/>
    <p:sldId id="1152" r:id="rId159"/>
    <p:sldId id="1153" r:id="rId160"/>
    <p:sldId id="1155" r:id="rId161"/>
    <p:sldId id="1156" r:id="rId162"/>
    <p:sldId id="911" r:id="rId163"/>
    <p:sldId id="1157" r:id="rId164"/>
    <p:sldId id="1158" r:id="rId165"/>
    <p:sldId id="1160" r:id="rId166"/>
    <p:sldId id="1159" r:id="rId167"/>
    <p:sldId id="1161" r:id="rId168"/>
    <p:sldId id="1162" r:id="rId169"/>
    <p:sldId id="1164" r:id="rId170"/>
    <p:sldId id="1165" r:id="rId171"/>
    <p:sldId id="1163" r:id="rId172"/>
    <p:sldId id="1166" r:id="rId173"/>
    <p:sldId id="1167" r:id="rId174"/>
    <p:sldId id="1168" r:id="rId175"/>
    <p:sldId id="1170" r:id="rId176"/>
    <p:sldId id="1173" r:id="rId177"/>
    <p:sldId id="1171" r:id="rId178"/>
    <p:sldId id="1175" r:id="rId179"/>
    <p:sldId id="1176" r:id="rId180"/>
    <p:sldId id="1174" r:id="rId181"/>
    <p:sldId id="1177" r:id="rId182"/>
    <p:sldId id="1178" r:id="rId183"/>
    <p:sldId id="1179" r:id="rId184"/>
    <p:sldId id="1186" r:id="rId185"/>
    <p:sldId id="1187" r:id="rId186"/>
    <p:sldId id="1188" r:id="rId187"/>
    <p:sldId id="1189" r:id="rId188"/>
    <p:sldId id="1190" r:id="rId189"/>
    <p:sldId id="1191" r:id="rId190"/>
    <p:sldId id="914" r:id="rId191"/>
    <p:sldId id="1193" r:id="rId192"/>
    <p:sldId id="1195" r:id="rId193"/>
    <p:sldId id="1196" r:id="rId194"/>
    <p:sldId id="1197" r:id="rId195"/>
    <p:sldId id="1198" r:id="rId196"/>
    <p:sldId id="1199" r:id="rId197"/>
    <p:sldId id="1200" r:id="rId198"/>
    <p:sldId id="1201" r:id="rId199"/>
    <p:sldId id="1202" r:id="rId200"/>
    <p:sldId id="1203" r:id="rId201"/>
    <p:sldId id="1204" r:id="rId202"/>
    <p:sldId id="270" r:id="rId203"/>
  </p:sldIdLst>
  <p:sldSz cx="12192000" cy="6858000"/>
  <p:notesSz cx="7103745" cy="10234295"/>
  <p:embeddedFontLst>
    <p:embeddedFont>
      <p:font typeface="黑体" panose="02010609060101010101" charset="-122"/>
      <p:regular r:id="rId209"/>
    </p:embeddedFont>
    <p:embeddedFont>
      <p:font typeface="微软雅黑" panose="020B0503020204020204" charset="-122"/>
      <p:regular r:id="rId210"/>
    </p:embeddedFont>
    <p:embeddedFont>
      <p:font typeface="Verdana" panose="020B0604030504040204" pitchFamily="34" charset="0"/>
      <p:regular r:id="rId211"/>
      <p:bold r:id="rId212"/>
      <p:italic r:id="rId213"/>
      <p:boldItalic r:id="rId214"/>
    </p:embeddedFont>
    <p:embeddedFont>
      <p:font typeface="Segoe UI" panose="020B0502040204020203" pitchFamily="34" charset="0"/>
      <p:regular r:id="rId215"/>
      <p:bold r:id="rId216"/>
      <p:italic r:id="rId217"/>
      <p:boldItalic r:id="rId218"/>
    </p:embeddedFont>
    <p:embeddedFont>
      <p:font typeface="华文细黑" panose="02010600040101010101" charset="-122"/>
      <p:regular r:id="rId219"/>
    </p:embeddedFont>
    <p:embeddedFont>
      <p:font typeface="隶书" panose="02010509060101010101" pitchFamily="49" charset="-122"/>
      <p:regular r:id="rId220"/>
    </p:embeddedFont>
    <p:embeddedFont>
      <p:font typeface="楷体_GB2312" panose="02010609030101010101" pitchFamily="1" charset="-122"/>
      <p:regular r:id="rId221"/>
    </p:embeddedFont>
    <p:embeddedFont>
      <p:font typeface="Wingdings 2" panose="05020102010507070707" pitchFamily="2" charset="2"/>
      <p:regular r:id="rId222"/>
    </p:embeddedFont>
    <p:embeddedFont>
      <p:font typeface="华文新魏" panose="02010800040101010101" pitchFamily="2" charset="-122"/>
      <p:regular r:id="rId223"/>
    </p:embeddedFont>
    <p:embeddedFont>
      <p:font typeface="Calibri" panose="020F0502020204030204" charset="0"/>
      <p:regular r:id="rId224"/>
      <p:bold r:id="rId225"/>
      <p:italic r:id="rId226"/>
      <p:boldItalic r:id="rId227"/>
    </p:embeddedFont>
    <p:embeddedFont>
      <p:font typeface="幼圆" panose="02010509060101010101" pitchFamily="1" charset="-122"/>
      <p:regular r:id="rId228"/>
    </p:embeddedFont>
    <p:embeddedFont>
      <p:font typeface="华文隶书" panose="02010800040101010101" pitchFamily="2" charset="-122"/>
      <p:regular r:id="rId229"/>
    </p:embeddedFont>
    <p:embeddedFont>
      <p:font typeface="Arial Narrow" panose="020B0606020202030204" pitchFamily="2" charset="0"/>
      <p:regular r:id="rId230"/>
      <p:bold r:id="rId231"/>
      <p:italic r:id="rId232"/>
      <p:boldItalic r:id="rId233"/>
    </p:embeddedFont>
    <p:embeddedFont>
      <p:font typeface="华文中宋" panose="02010600040101010101" pitchFamily="2" charset="-122"/>
      <p:regular r:id="rId234"/>
    </p:embeddedFont>
    <p:embeddedFont>
      <p:font typeface="华文彩云" panose="02010800040101010101" pitchFamily="2" charset="-122"/>
      <p:regular r:id="rId235"/>
    </p:embeddedFont>
    <p:embeddedFont>
      <p:font typeface="Webdings" panose="05030102010509060703" pitchFamily="2" charset="2"/>
      <p:regular r:id="rId236"/>
    </p:embeddedFont>
  </p:embeddedFontLst>
  <p:custDataLst>
    <p:tags r:id="rId23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81" userDrawn="1">
          <p15:clr>
            <a:srgbClr val="A4A3A4"/>
          </p15:clr>
        </p15:guide>
        <p15:guide id="2" pos="3877"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作者" initials="作" lastIdx="0"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2E75B6"/>
    <a:srgbClr val="DAE3F3"/>
    <a:srgbClr val="F3B96D"/>
    <a:srgbClr val="8EC0B9"/>
    <a:srgbClr val="CCCC9F"/>
    <a:srgbClr val="DB4105"/>
    <a:srgbClr val="5A84AF"/>
    <a:srgbClr val="E4EDF4"/>
    <a:srgbClr val="7ACA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5987" autoAdjust="0"/>
    <p:restoredTop sz="94660"/>
  </p:normalViewPr>
  <p:slideViewPr>
    <p:cSldViewPr snapToGrid="0" showGuides="1">
      <p:cViewPr>
        <p:scale>
          <a:sx n="66" d="100"/>
          <a:sy n="66" d="100"/>
        </p:scale>
        <p:origin x="-552" y="-942"/>
      </p:cViewPr>
      <p:guideLst>
        <p:guide orient="horz" pos="2181"/>
        <p:guide pos="3877"/>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9" Type="http://schemas.openxmlformats.org/officeDocument/2006/relationships/slide" Target="slides/slide94.xml"/><Relationship Id="rId98" Type="http://schemas.openxmlformats.org/officeDocument/2006/relationships/slide" Target="slides/slide93.xml"/><Relationship Id="rId97" Type="http://schemas.openxmlformats.org/officeDocument/2006/relationships/slide" Target="slides/slide92.xml"/><Relationship Id="rId96" Type="http://schemas.openxmlformats.org/officeDocument/2006/relationships/slide" Target="slides/slide91.xml"/><Relationship Id="rId95" Type="http://schemas.openxmlformats.org/officeDocument/2006/relationships/slide" Target="slides/slide90.xml"/><Relationship Id="rId94" Type="http://schemas.openxmlformats.org/officeDocument/2006/relationships/slide" Target="slides/slide89.xml"/><Relationship Id="rId93" Type="http://schemas.openxmlformats.org/officeDocument/2006/relationships/slide" Target="slides/slide88.xml"/><Relationship Id="rId92" Type="http://schemas.openxmlformats.org/officeDocument/2006/relationships/slide" Target="slides/slide87.xml"/><Relationship Id="rId91" Type="http://schemas.openxmlformats.org/officeDocument/2006/relationships/slide" Target="slides/slide86.xml"/><Relationship Id="rId90" Type="http://schemas.openxmlformats.org/officeDocument/2006/relationships/slide" Target="slides/slide85.xml"/><Relationship Id="rId9" Type="http://schemas.openxmlformats.org/officeDocument/2006/relationships/notesMaster" Target="notesMasters/notesMaster1.xml"/><Relationship Id="rId89" Type="http://schemas.openxmlformats.org/officeDocument/2006/relationships/slide" Target="slides/slide84.xml"/><Relationship Id="rId88" Type="http://schemas.openxmlformats.org/officeDocument/2006/relationships/slide" Target="slides/slide83.xml"/><Relationship Id="rId87" Type="http://schemas.openxmlformats.org/officeDocument/2006/relationships/slide" Target="slides/slide82.xml"/><Relationship Id="rId86" Type="http://schemas.openxmlformats.org/officeDocument/2006/relationships/slide" Target="slides/slide81.xml"/><Relationship Id="rId85" Type="http://schemas.openxmlformats.org/officeDocument/2006/relationships/slide" Target="slides/slide80.xml"/><Relationship Id="rId84" Type="http://schemas.openxmlformats.org/officeDocument/2006/relationships/slide" Target="slides/slide79.xml"/><Relationship Id="rId83" Type="http://schemas.openxmlformats.org/officeDocument/2006/relationships/slide" Target="slides/slide78.xml"/><Relationship Id="rId82" Type="http://schemas.openxmlformats.org/officeDocument/2006/relationships/slide" Target="slides/slide77.xml"/><Relationship Id="rId81" Type="http://schemas.openxmlformats.org/officeDocument/2006/relationships/slide" Target="slides/slide76.xml"/><Relationship Id="rId80" Type="http://schemas.openxmlformats.org/officeDocument/2006/relationships/slide" Target="slides/slide75.xml"/><Relationship Id="rId8" Type="http://schemas.openxmlformats.org/officeDocument/2006/relationships/slide" Target="slides/slide4.xml"/><Relationship Id="rId79" Type="http://schemas.openxmlformats.org/officeDocument/2006/relationships/slide" Target="slides/slide74.xml"/><Relationship Id="rId78" Type="http://schemas.openxmlformats.org/officeDocument/2006/relationships/slide" Target="slides/slide73.xml"/><Relationship Id="rId77" Type="http://schemas.openxmlformats.org/officeDocument/2006/relationships/slide" Target="slides/slide72.xml"/><Relationship Id="rId76" Type="http://schemas.openxmlformats.org/officeDocument/2006/relationships/slide" Target="slides/slide71.xml"/><Relationship Id="rId75" Type="http://schemas.openxmlformats.org/officeDocument/2006/relationships/slide" Target="slides/slide70.xml"/><Relationship Id="rId74" Type="http://schemas.openxmlformats.org/officeDocument/2006/relationships/slide" Target="slides/slide69.xml"/><Relationship Id="rId73" Type="http://schemas.openxmlformats.org/officeDocument/2006/relationships/slide" Target="slides/slide68.xml"/><Relationship Id="rId72" Type="http://schemas.openxmlformats.org/officeDocument/2006/relationships/slide" Target="slides/slide67.xml"/><Relationship Id="rId71" Type="http://schemas.openxmlformats.org/officeDocument/2006/relationships/slide" Target="slides/slide66.xml"/><Relationship Id="rId70" Type="http://schemas.openxmlformats.org/officeDocument/2006/relationships/slide" Target="slides/slide65.xml"/><Relationship Id="rId7" Type="http://schemas.openxmlformats.org/officeDocument/2006/relationships/slide" Target="slides/slide3.xml"/><Relationship Id="rId69" Type="http://schemas.openxmlformats.org/officeDocument/2006/relationships/slide" Target="slides/slide64.xml"/><Relationship Id="rId68" Type="http://schemas.openxmlformats.org/officeDocument/2006/relationships/slide" Target="slides/slide63.xml"/><Relationship Id="rId67" Type="http://schemas.openxmlformats.org/officeDocument/2006/relationships/slide" Target="slides/slide62.xml"/><Relationship Id="rId66" Type="http://schemas.openxmlformats.org/officeDocument/2006/relationships/slide" Target="slides/slide61.xml"/><Relationship Id="rId65" Type="http://schemas.openxmlformats.org/officeDocument/2006/relationships/slide" Target="slides/slide60.xml"/><Relationship Id="rId64" Type="http://schemas.openxmlformats.org/officeDocument/2006/relationships/slide" Target="slides/slide59.xml"/><Relationship Id="rId63" Type="http://schemas.openxmlformats.org/officeDocument/2006/relationships/slide" Target="slides/slide58.xml"/><Relationship Id="rId62" Type="http://schemas.openxmlformats.org/officeDocument/2006/relationships/slide" Target="slides/slide57.xml"/><Relationship Id="rId61" Type="http://schemas.openxmlformats.org/officeDocument/2006/relationships/slide" Target="slides/slide56.xml"/><Relationship Id="rId60" Type="http://schemas.openxmlformats.org/officeDocument/2006/relationships/slide" Target="slides/slide55.xml"/><Relationship Id="rId6" Type="http://schemas.openxmlformats.org/officeDocument/2006/relationships/slide" Target="slides/slide2.xml"/><Relationship Id="rId59" Type="http://schemas.openxmlformats.org/officeDocument/2006/relationships/slide" Target="slides/slide54.xml"/><Relationship Id="rId58" Type="http://schemas.openxmlformats.org/officeDocument/2006/relationships/slide" Target="slides/slide53.xml"/><Relationship Id="rId57" Type="http://schemas.openxmlformats.org/officeDocument/2006/relationships/slide" Target="slides/slide52.xml"/><Relationship Id="rId56" Type="http://schemas.openxmlformats.org/officeDocument/2006/relationships/slide" Target="slides/slide51.xml"/><Relationship Id="rId55" Type="http://schemas.openxmlformats.org/officeDocument/2006/relationships/slide" Target="slides/slide50.xml"/><Relationship Id="rId54" Type="http://schemas.openxmlformats.org/officeDocument/2006/relationships/slide" Target="slides/slide49.xml"/><Relationship Id="rId53" Type="http://schemas.openxmlformats.org/officeDocument/2006/relationships/slide" Target="slides/slide48.xml"/><Relationship Id="rId52" Type="http://schemas.openxmlformats.org/officeDocument/2006/relationships/slide" Target="slides/slide47.xml"/><Relationship Id="rId51" Type="http://schemas.openxmlformats.org/officeDocument/2006/relationships/slide" Target="slides/slide46.xml"/><Relationship Id="rId50" Type="http://schemas.openxmlformats.org/officeDocument/2006/relationships/slide" Target="slides/slide45.xml"/><Relationship Id="rId5" Type="http://schemas.openxmlformats.org/officeDocument/2006/relationships/slide" Target="slides/slide1.xml"/><Relationship Id="rId49" Type="http://schemas.openxmlformats.org/officeDocument/2006/relationships/slide" Target="slides/slide44.xml"/><Relationship Id="rId48" Type="http://schemas.openxmlformats.org/officeDocument/2006/relationships/slide" Target="slides/slide43.xml"/><Relationship Id="rId47" Type="http://schemas.openxmlformats.org/officeDocument/2006/relationships/slide" Target="slides/slide42.xml"/><Relationship Id="rId46" Type="http://schemas.openxmlformats.org/officeDocument/2006/relationships/slide" Target="slides/slide41.xml"/><Relationship Id="rId45" Type="http://schemas.openxmlformats.org/officeDocument/2006/relationships/slide" Target="slides/slide40.xml"/><Relationship Id="rId44" Type="http://schemas.openxmlformats.org/officeDocument/2006/relationships/slide" Target="slides/slide39.xml"/><Relationship Id="rId43" Type="http://schemas.openxmlformats.org/officeDocument/2006/relationships/slide" Target="slides/slide38.xml"/><Relationship Id="rId42" Type="http://schemas.openxmlformats.org/officeDocument/2006/relationships/slide" Target="slides/slide37.xml"/><Relationship Id="rId41" Type="http://schemas.openxmlformats.org/officeDocument/2006/relationships/slide" Target="slides/slide36.xml"/><Relationship Id="rId40" Type="http://schemas.openxmlformats.org/officeDocument/2006/relationships/slide" Target="slides/slide35.xml"/><Relationship Id="rId4" Type="http://schemas.openxmlformats.org/officeDocument/2006/relationships/slideMaster" Target="slideMasters/slideMaster3.xml"/><Relationship Id="rId39" Type="http://schemas.openxmlformats.org/officeDocument/2006/relationships/slide" Target="slides/slide34.xml"/><Relationship Id="rId38" Type="http://schemas.openxmlformats.org/officeDocument/2006/relationships/slide" Target="slides/slide33.xml"/><Relationship Id="rId37" Type="http://schemas.openxmlformats.org/officeDocument/2006/relationships/slide" Target="slides/slide32.xml"/><Relationship Id="rId36" Type="http://schemas.openxmlformats.org/officeDocument/2006/relationships/slide" Target="slides/slide31.xml"/><Relationship Id="rId35" Type="http://schemas.openxmlformats.org/officeDocument/2006/relationships/slide" Target="slides/slide30.xml"/><Relationship Id="rId34" Type="http://schemas.openxmlformats.org/officeDocument/2006/relationships/slide" Target="slides/slide29.xml"/><Relationship Id="rId33" Type="http://schemas.openxmlformats.org/officeDocument/2006/relationships/slide" Target="slides/slide28.xml"/><Relationship Id="rId32" Type="http://schemas.openxmlformats.org/officeDocument/2006/relationships/slide" Target="slides/slide27.xml"/><Relationship Id="rId31" Type="http://schemas.openxmlformats.org/officeDocument/2006/relationships/slide" Target="slides/slide26.xml"/><Relationship Id="rId30" Type="http://schemas.openxmlformats.org/officeDocument/2006/relationships/slide" Target="slides/slide25.xml"/><Relationship Id="rId3" Type="http://schemas.openxmlformats.org/officeDocument/2006/relationships/slideMaster" Target="slideMasters/slideMaster2.xml"/><Relationship Id="rId29" Type="http://schemas.openxmlformats.org/officeDocument/2006/relationships/slide" Target="slides/slide24.xml"/><Relationship Id="rId28" Type="http://schemas.openxmlformats.org/officeDocument/2006/relationships/slide" Target="slides/slide23.xml"/><Relationship Id="rId27" Type="http://schemas.openxmlformats.org/officeDocument/2006/relationships/slide" Target="slides/slide22.xml"/><Relationship Id="rId26" Type="http://schemas.openxmlformats.org/officeDocument/2006/relationships/slide" Target="slides/slide21.xml"/><Relationship Id="rId25" Type="http://schemas.openxmlformats.org/officeDocument/2006/relationships/slide" Target="slides/slide20.xml"/><Relationship Id="rId24" Type="http://schemas.openxmlformats.org/officeDocument/2006/relationships/slide" Target="slides/slide19.xml"/><Relationship Id="rId237" Type="http://schemas.openxmlformats.org/officeDocument/2006/relationships/tags" Target="tags/tag333.xml"/><Relationship Id="rId236" Type="http://schemas.openxmlformats.org/officeDocument/2006/relationships/font" Target="fonts/font28.fntdata"/><Relationship Id="rId235" Type="http://schemas.openxmlformats.org/officeDocument/2006/relationships/font" Target="fonts/font27.fntdata"/><Relationship Id="rId234" Type="http://schemas.openxmlformats.org/officeDocument/2006/relationships/font" Target="fonts/font26.fntdata"/><Relationship Id="rId233" Type="http://schemas.openxmlformats.org/officeDocument/2006/relationships/font" Target="fonts/font25.fntdata"/><Relationship Id="rId232" Type="http://schemas.openxmlformats.org/officeDocument/2006/relationships/font" Target="fonts/font24.fntdata"/><Relationship Id="rId231" Type="http://schemas.openxmlformats.org/officeDocument/2006/relationships/font" Target="fonts/font23.fntdata"/><Relationship Id="rId230" Type="http://schemas.openxmlformats.org/officeDocument/2006/relationships/font" Target="fonts/font22.fntdata"/><Relationship Id="rId23" Type="http://schemas.openxmlformats.org/officeDocument/2006/relationships/slide" Target="slides/slide18.xml"/><Relationship Id="rId229" Type="http://schemas.openxmlformats.org/officeDocument/2006/relationships/font" Target="fonts/font21.fntdata"/><Relationship Id="rId228" Type="http://schemas.openxmlformats.org/officeDocument/2006/relationships/font" Target="fonts/font20.fntdata"/><Relationship Id="rId227" Type="http://schemas.openxmlformats.org/officeDocument/2006/relationships/font" Target="fonts/font19.fntdata"/><Relationship Id="rId226" Type="http://schemas.openxmlformats.org/officeDocument/2006/relationships/font" Target="fonts/font18.fntdata"/><Relationship Id="rId225" Type="http://schemas.openxmlformats.org/officeDocument/2006/relationships/font" Target="fonts/font17.fntdata"/><Relationship Id="rId224" Type="http://schemas.openxmlformats.org/officeDocument/2006/relationships/font" Target="fonts/font16.fntdata"/><Relationship Id="rId223" Type="http://schemas.openxmlformats.org/officeDocument/2006/relationships/font" Target="fonts/font15.fntdata"/><Relationship Id="rId222" Type="http://schemas.openxmlformats.org/officeDocument/2006/relationships/font" Target="fonts/font14.fntdata"/><Relationship Id="rId221" Type="http://schemas.openxmlformats.org/officeDocument/2006/relationships/font" Target="fonts/font13.fntdata"/><Relationship Id="rId220" Type="http://schemas.openxmlformats.org/officeDocument/2006/relationships/font" Target="fonts/font12.fntdata"/><Relationship Id="rId22" Type="http://schemas.openxmlformats.org/officeDocument/2006/relationships/slide" Target="slides/slide17.xml"/><Relationship Id="rId219" Type="http://schemas.openxmlformats.org/officeDocument/2006/relationships/font" Target="fonts/font11.fntdata"/><Relationship Id="rId218" Type="http://schemas.openxmlformats.org/officeDocument/2006/relationships/font" Target="fonts/font10.fntdata"/><Relationship Id="rId217" Type="http://schemas.openxmlformats.org/officeDocument/2006/relationships/font" Target="fonts/font9.fntdata"/><Relationship Id="rId216" Type="http://schemas.openxmlformats.org/officeDocument/2006/relationships/font" Target="fonts/font8.fntdata"/><Relationship Id="rId215" Type="http://schemas.openxmlformats.org/officeDocument/2006/relationships/font" Target="fonts/font7.fntdata"/><Relationship Id="rId214" Type="http://schemas.openxmlformats.org/officeDocument/2006/relationships/font" Target="fonts/font6.fntdata"/><Relationship Id="rId213" Type="http://schemas.openxmlformats.org/officeDocument/2006/relationships/font" Target="fonts/font5.fntdata"/><Relationship Id="rId212" Type="http://schemas.openxmlformats.org/officeDocument/2006/relationships/font" Target="fonts/font4.fntdata"/><Relationship Id="rId211" Type="http://schemas.openxmlformats.org/officeDocument/2006/relationships/font" Target="fonts/font3.fntdata"/><Relationship Id="rId210" Type="http://schemas.openxmlformats.org/officeDocument/2006/relationships/font" Target="fonts/font2.fntdata"/><Relationship Id="rId21" Type="http://schemas.openxmlformats.org/officeDocument/2006/relationships/slide" Target="slides/slide16.xml"/><Relationship Id="rId209" Type="http://schemas.openxmlformats.org/officeDocument/2006/relationships/font" Target="fonts/font1.fntdata"/><Relationship Id="rId208" Type="http://schemas.openxmlformats.org/officeDocument/2006/relationships/commentAuthors" Target="commentAuthors.xml"/><Relationship Id="rId207" Type="http://schemas.openxmlformats.org/officeDocument/2006/relationships/tableStyles" Target="tableStyles.xml"/><Relationship Id="rId206" Type="http://schemas.openxmlformats.org/officeDocument/2006/relationships/viewProps" Target="viewProps.xml"/><Relationship Id="rId205" Type="http://schemas.openxmlformats.org/officeDocument/2006/relationships/presProps" Target="presProps.xml"/><Relationship Id="rId204" Type="http://schemas.openxmlformats.org/officeDocument/2006/relationships/handoutMaster" Target="handoutMasters/handoutMaster1.xml"/><Relationship Id="rId203" Type="http://schemas.openxmlformats.org/officeDocument/2006/relationships/slide" Target="slides/slide198.xml"/><Relationship Id="rId202" Type="http://schemas.openxmlformats.org/officeDocument/2006/relationships/slide" Target="slides/slide197.xml"/><Relationship Id="rId201" Type="http://schemas.openxmlformats.org/officeDocument/2006/relationships/slide" Target="slides/slide196.xml"/><Relationship Id="rId200" Type="http://schemas.openxmlformats.org/officeDocument/2006/relationships/slide" Target="slides/slide195.xml"/><Relationship Id="rId20" Type="http://schemas.openxmlformats.org/officeDocument/2006/relationships/slide" Target="slides/slide15.xml"/><Relationship Id="rId2" Type="http://schemas.openxmlformats.org/officeDocument/2006/relationships/theme" Target="theme/theme1.xml"/><Relationship Id="rId199" Type="http://schemas.openxmlformats.org/officeDocument/2006/relationships/slide" Target="slides/slide194.xml"/><Relationship Id="rId198" Type="http://schemas.openxmlformats.org/officeDocument/2006/relationships/slide" Target="slides/slide193.xml"/><Relationship Id="rId197" Type="http://schemas.openxmlformats.org/officeDocument/2006/relationships/slide" Target="slides/slide192.xml"/><Relationship Id="rId196" Type="http://schemas.openxmlformats.org/officeDocument/2006/relationships/slide" Target="slides/slide191.xml"/><Relationship Id="rId195" Type="http://schemas.openxmlformats.org/officeDocument/2006/relationships/slide" Target="slides/slide190.xml"/><Relationship Id="rId194" Type="http://schemas.openxmlformats.org/officeDocument/2006/relationships/slide" Target="slides/slide189.xml"/><Relationship Id="rId193" Type="http://schemas.openxmlformats.org/officeDocument/2006/relationships/slide" Target="slides/slide188.xml"/><Relationship Id="rId192" Type="http://schemas.openxmlformats.org/officeDocument/2006/relationships/slide" Target="slides/slide187.xml"/><Relationship Id="rId191" Type="http://schemas.openxmlformats.org/officeDocument/2006/relationships/slide" Target="slides/slide186.xml"/><Relationship Id="rId190" Type="http://schemas.openxmlformats.org/officeDocument/2006/relationships/slide" Target="slides/slide185.xml"/><Relationship Id="rId19" Type="http://schemas.openxmlformats.org/officeDocument/2006/relationships/slide" Target="slides/slide14.xml"/><Relationship Id="rId189" Type="http://schemas.openxmlformats.org/officeDocument/2006/relationships/slide" Target="slides/slide184.xml"/><Relationship Id="rId188" Type="http://schemas.openxmlformats.org/officeDocument/2006/relationships/slide" Target="slides/slide183.xml"/><Relationship Id="rId187" Type="http://schemas.openxmlformats.org/officeDocument/2006/relationships/slide" Target="slides/slide182.xml"/><Relationship Id="rId186" Type="http://schemas.openxmlformats.org/officeDocument/2006/relationships/slide" Target="slides/slide181.xml"/><Relationship Id="rId185" Type="http://schemas.openxmlformats.org/officeDocument/2006/relationships/slide" Target="slides/slide180.xml"/><Relationship Id="rId184" Type="http://schemas.openxmlformats.org/officeDocument/2006/relationships/slide" Target="slides/slide179.xml"/><Relationship Id="rId183" Type="http://schemas.openxmlformats.org/officeDocument/2006/relationships/slide" Target="slides/slide178.xml"/><Relationship Id="rId182" Type="http://schemas.openxmlformats.org/officeDocument/2006/relationships/slide" Target="slides/slide177.xml"/><Relationship Id="rId181" Type="http://schemas.openxmlformats.org/officeDocument/2006/relationships/slide" Target="slides/slide176.xml"/><Relationship Id="rId180" Type="http://schemas.openxmlformats.org/officeDocument/2006/relationships/slide" Target="slides/slide175.xml"/><Relationship Id="rId18" Type="http://schemas.openxmlformats.org/officeDocument/2006/relationships/slide" Target="slides/slide13.xml"/><Relationship Id="rId179" Type="http://schemas.openxmlformats.org/officeDocument/2006/relationships/slide" Target="slides/slide174.xml"/><Relationship Id="rId178" Type="http://schemas.openxmlformats.org/officeDocument/2006/relationships/slide" Target="slides/slide173.xml"/><Relationship Id="rId177" Type="http://schemas.openxmlformats.org/officeDocument/2006/relationships/slide" Target="slides/slide172.xml"/><Relationship Id="rId176" Type="http://schemas.openxmlformats.org/officeDocument/2006/relationships/slide" Target="slides/slide171.xml"/><Relationship Id="rId175" Type="http://schemas.openxmlformats.org/officeDocument/2006/relationships/slide" Target="slides/slide170.xml"/><Relationship Id="rId174" Type="http://schemas.openxmlformats.org/officeDocument/2006/relationships/slide" Target="slides/slide169.xml"/><Relationship Id="rId173" Type="http://schemas.openxmlformats.org/officeDocument/2006/relationships/slide" Target="slides/slide168.xml"/><Relationship Id="rId172" Type="http://schemas.openxmlformats.org/officeDocument/2006/relationships/slide" Target="slides/slide167.xml"/><Relationship Id="rId171" Type="http://schemas.openxmlformats.org/officeDocument/2006/relationships/slide" Target="slides/slide166.xml"/><Relationship Id="rId170" Type="http://schemas.openxmlformats.org/officeDocument/2006/relationships/slide" Target="slides/slide165.xml"/><Relationship Id="rId17" Type="http://schemas.openxmlformats.org/officeDocument/2006/relationships/slide" Target="slides/slide12.xml"/><Relationship Id="rId169" Type="http://schemas.openxmlformats.org/officeDocument/2006/relationships/slide" Target="slides/slide164.xml"/><Relationship Id="rId168" Type="http://schemas.openxmlformats.org/officeDocument/2006/relationships/slide" Target="slides/slide163.xml"/><Relationship Id="rId167" Type="http://schemas.openxmlformats.org/officeDocument/2006/relationships/slide" Target="slides/slide162.xml"/><Relationship Id="rId166" Type="http://schemas.openxmlformats.org/officeDocument/2006/relationships/slide" Target="slides/slide161.xml"/><Relationship Id="rId165" Type="http://schemas.openxmlformats.org/officeDocument/2006/relationships/slide" Target="slides/slide160.xml"/><Relationship Id="rId164" Type="http://schemas.openxmlformats.org/officeDocument/2006/relationships/slide" Target="slides/slide159.xml"/><Relationship Id="rId163" Type="http://schemas.openxmlformats.org/officeDocument/2006/relationships/slide" Target="slides/slide158.xml"/><Relationship Id="rId162" Type="http://schemas.openxmlformats.org/officeDocument/2006/relationships/slide" Target="slides/slide157.xml"/><Relationship Id="rId161" Type="http://schemas.openxmlformats.org/officeDocument/2006/relationships/slide" Target="slides/slide156.xml"/><Relationship Id="rId160" Type="http://schemas.openxmlformats.org/officeDocument/2006/relationships/slide" Target="slides/slide155.xml"/><Relationship Id="rId16" Type="http://schemas.openxmlformats.org/officeDocument/2006/relationships/slide" Target="slides/slide11.xml"/><Relationship Id="rId159" Type="http://schemas.openxmlformats.org/officeDocument/2006/relationships/slide" Target="slides/slide154.xml"/><Relationship Id="rId158" Type="http://schemas.openxmlformats.org/officeDocument/2006/relationships/slide" Target="slides/slide153.xml"/><Relationship Id="rId157" Type="http://schemas.openxmlformats.org/officeDocument/2006/relationships/slide" Target="slides/slide152.xml"/><Relationship Id="rId156" Type="http://schemas.openxmlformats.org/officeDocument/2006/relationships/slide" Target="slides/slide151.xml"/><Relationship Id="rId155" Type="http://schemas.openxmlformats.org/officeDocument/2006/relationships/slide" Target="slides/slide150.xml"/><Relationship Id="rId154" Type="http://schemas.openxmlformats.org/officeDocument/2006/relationships/slide" Target="slides/slide149.xml"/><Relationship Id="rId153" Type="http://schemas.openxmlformats.org/officeDocument/2006/relationships/slide" Target="slides/slide148.xml"/><Relationship Id="rId152" Type="http://schemas.openxmlformats.org/officeDocument/2006/relationships/slide" Target="slides/slide147.xml"/><Relationship Id="rId151" Type="http://schemas.openxmlformats.org/officeDocument/2006/relationships/slide" Target="slides/slide146.xml"/><Relationship Id="rId150" Type="http://schemas.openxmlformats.org/officeDocument/2006/relationships/slide" Target="slides/slide145.xml"/><Relationship Id="rId15" Type="http://schemas.openxmlformats.org/officeDocument/2006/relationships/slide" Target="slides/slide10.xml"/><Relationship Id="rId149" Type="http://schemas.openxmlformats.org/officeDocument/2006/relationships/slide" Target="slides/slide144.xml"/><Relationship Id="rId148" Type="http://schemas.openxmlformats.org/officeDocument/2006/relationships/slide" Target="slides/slide143.xml"/><Relationship Id="rId147" Type="http://schemas.openxmlformats.org/officeDocument/2006/relationships/slide" Target="slides/slide142.xml"/><Relationship Id="rId146" Type="http://schemas.openxmlformats.org/officeDocument/2006/relationships/slide" Target="slides/slide141.xml"/><Relationship Id="rId145" Type="http://schemas.openxmlformats.org/officeDocument/2006/relationships/slide" Target="slides/slide140.xml"/><Relationship Id="rId144" Type="http://schemas.openxmlformats.org/officeDocument/2006/relationships/slide" Target="slides/slide139.xml"/><Relationship Id="rId143" Type="http://schemas.openxmlformats.org/officeDocument/2006/relationships/slide" Target="slides/slide138.xml"/><Relationship Id="rId142" Type="http://schemas.openxmlformats.org/officeDocument/2006/relationships/slide" Target="slides/slide137.xml"/><Relationship Id="rId141" Type="http://schemas.openxmlformats.org/officeDocument/2006/relationships/slide" Target="slides/slide136.xml"/><Relationship Id="rId140" Type="http://schemas.openxmlformats.org/officeDocument/2006/relationships/slide" Target="slides/slide135.xml"/><Relationship Id="rId14" Type="http://schemas.openxmlformats.org/officeDocument/2006/relationships/slide" Target="slides/slide9.xml"/><Relationship Id="rId139" Type="http://schemas.openxmlformats.org/officeDocument/2006/relationships/slide" Target="slides/slide134.xml"/><Relationship Id="rId138" Type="http://schemas.openxmlformats.org/officeDocument/2006/relationships/slide" Target="slides/slide133.xml"/><Relationship Id="rId137" Type="http://schemas.openxmlformats.org/officeDocument/2006/relationships/slide" Target="slides/slide132.xml"/><Relationship Id="rId136" Type="http://schemas.openxmlformats.org/officeDocument/2006/relationships/slide" Target="slides/slide131.xml"/><Relationship Id="rId135" Type="http://schemas.openxmlformats.org/officeDocument/2006/relationships/slide" Target="slides/slide130.xml"/><Relationship Id="rId134" Type="http://schemas.openxmlformats.org/officeDocument/2006/relationships/slide" Target="slides/slide129.xml"/><Relationship Id="rId133" Type="http://schemas.openxmlformats.org/officeDocument/2006/relationships/slide" Target="slides/slide128.xml"/><Relationship Id="rId132" Type="http://schemas.openxmlformats.org/officeDocument/2006/relationships/slide" Target="slides/slide127.xml"/><Relationship Id="rId131" Type="http://schemas.openxmlformats.org/officeDocument/2006/relationships/slide" Target="slides/slide126.xml"/><Relationship Id="rId130" Type="http://schemas.openxmlformats.org/officeDocument/2006/relationships/slide" Target="slides/slide125.xml"/><Relationship Id="rId13" Type="http://schemas.openxmlformats.org/officeDocument/2006/relationships/slide" Target="slides/slide8.xml"/><Relationship Id="rId129" Type="http://schemas.openxmlformats.org/officeDocument/2006/relationships/slide" Target="slides/slide124.xml"/><Relationship Id="rId128" Type="http://schemas.openxmlformats.org/officeDocument/2006/relationships/slide" Target="slides/slide123.xml"/><Relationship Id="rId127" Type="http://schemas.openxmlformats.org/officeDocument/2006/relationships/slide" Target="slides/slide122.xml"/><Relationship Id="rId126" Type="http://schemas.openxmlformats.org/officeDocument/2006/relationships/slide" Target="slides/slide121.xml"/><Relationship Id="rId125" Type="http://schemas.openxmlformats.org/officeDocument/2006/relationships/slide" Target="slides/slide120.xml"/><Relationship Id="rId124" Type="http://schemas.openxmlformats.org/officeDocument/2006/relationships/slide" Target="slides/slide119.xml"/><Relationship Id="rId123" Type="http://schemas.openxmlformats.org/officeDocument/2006/relationships/slide" Target="slides/slide118.xml"/><Relationship Id="rId122" Type="http://schemas.openxmlformats.org/officeDocument/2006/relationships/slide" Target="slides/slide117.xml"/><Relationship Id="rId121" Type="http://schemas.openxmlformats.org/officeDocument/2006/relationships/slide" Target="slides/slide116.xml"/><Relationship Id="rId120" Type="http://schemas.openxmlformats.org/officeDocument/2006/relationships/slide" Target="slides/slide115.xml"/><Relationship Id="rId12" Type="http://schemas.openxmlformats.org/officeDocument/2006/relationships/slide" Target="slides/slide7.xml"/><Relationship Id="rId119" Type="http://schemas.openxmlformats.org/officeDocument/2006/relationships/slide" Target="slides/slide114.xml"/><Relationship Id="rId118" Type="http://schemas.openxmlformats.org/officeDocument/2006/relationships/slide" Target="slides/slide113.xml"/><Relationship Id="rId117" Type="http://schemas.openxmlformats.org/officeDocument/2006/relationships/slide" Target="slides/slide112.xml"/><Relationship Id="rId116" Type="http://schemas.openxmlformats.org/officeDocument/2006/relationships/slide" Target="slides/slide111.xml"/><Relationship Id="rId115" Type="http://schemas.openxmlformats.org/officeDocument/2006/relationships/slide" Target="slides/slide110.xml"/><Relationship Id="rId114" Type="http://schemas.openxmlformats.org/officeDocument/2006/relationships/slide" Target="slides/slide109.xml"/><Relationship Id="rId113" Type="http://schemas.openxmlformats.org/officeDocument/2006/relationships/slide" Target="slides/slide108.xml"/><Relationship Id="rId112" Type="http://schemas.openxmlformats.org/officeDocument/2006/relationships/slide" Target="slides/slide107.xml"/><Relationship Id="rId111" Type="http://schemas.openxmlformats.org/officeDocument/2006/relationships/slide" Target="slides/slide106.xml"/><Relationship Id="rId110" Type="http://schemas.openxmlformats.org/officeDocument/2006/relationships/slide" Target="slides/slide105.xml"/><Relationship Id="rId11" Type="http://schemas.openxmlformats.org/officeDocument/2006/relationships/slide" Target="slides/slide6.xml"/><Relationship Id="rId109" Type="http://schemas.openxmlformats.org/officeDocument/2006/relationships/slide" Target="slides/slide104.xml"/><Relationship Id="rId108" Type="http://schemas.openxmlformats.org/officeDocument/2006/relationships/slide" Target="slides/slide103.xml"/><Relationship Id="rId107" Type="http://schemas.openxmlformats.org/officeDocument/2006/relationships/slide" Target="slides/slide102.xml"/><Relationship Id="rId106" Type="http://schemas.openxmlformats.org/officeDocument/2006/relationships/slide" Target="slides/slide101.xml"/><Relationship Id="rId105" Type="http://schemas.openxmlformats.org/officeDocument/2006/relationships/slide" Target="slides/slide100.xml"/><Relationship Id="rId104" Type="http://schemas.openxmlformats.org/officeDocument/2006/relationships/slide" Target="slides/slide99.xml"/><Relationship Id="rId103" Type="http://schemas.openxmlformats.org/officeDocument/2006/relationships/slide" Target="slides/slide98.xml"/><Relationship Id="rId102" Type="http://schemas.openxmlformats.org/officeDocument/2006/relationships/slide" Target="slides/slide97.xml"/><Relationship Id="rId101" Type="http://schemas.openxmlformats.org/officeDocument/2006/relationships/slide" Target="slides/slide96.xml"/><Relationship Id="rId100" Type="http://schemas.openxmlformats.org/officeDocument/2006/relationships/slide" Target="slides/slide95.xml"/><Relationship Id="rId10" Type="http://schemas.openxmlformats.org/officeDocument/2006/relationships/slide" Target="slides/slide5.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45"/>
            </a:lvl1pPr>
          </a:lstStyle>
          <a:p>
            <a:endParaRPr lang="zh-CN" altLang="en-US">
              <a:latin typeface="黑体" panose="02010609060101010101" charset="-122"/>
              <a:ea typeface="黑体" panose="02010609060101010101" charset="-122"/>
              <a:cs typeface="黑体" panose="02010609060101010101" charset="-122"/>
            </a:endParaRPr>
          </a:p>
        </p:txBody>
      </p:sp>
      <p:sp>
        <p:nvSpPr>
          <p:cNvPr id="3" name="日期占位符 2"/>
          <p:cNvSpPr>
            <a:spLocks noGrp="1"/>
          </p:cNvSpPr>
          <p:nvPr>
            <p:ph type="dt" sz="quarter" idx="1"/>
          </p:nvPr>
        </p:nvSpPr>
        <p:spPr>
          <a:xfrm>
            <a:off x="4023812" y="0"/>
            <a:ext cx="3078290" cy="513492"/>
          </a:xfrm>
          <a:prstGeom prst="rect">
            <a:avLst/>
          </a:prstGeom>
        </p:spPr>
        <p:txBody>
          <a:bodyPr vert="horz" lIns="91440" tIns="45720" rIns="91440" bIns="45720" rtlCol="0"/>
          <a:lstStyle>
            <a:lvl1pPr algn="r">
              <a:defRPr sz="1245"/>
            </a:lvl1pPr>
          </a:lstStyle>
          <a:p>
            <a:fld id="{0F9B84EA-7D68-4D60-9CB1-D50884785D1C}" type="datetimeFigureOut">
              <a:rPr lang="zh-CN" altLang="en-US" smtClean="0">
                <a:ea typeface="黑体" panose="02010609060101010101" charset="-122"/>
              </a:rPr>
            </a:fld>
            <a:endParaRPr lang="zh-CN" altLang="en-US">
              <a:ea typeface="黑体" panose="02010609060101010101" charset="-122"/>
            </a:endParaRPr>
          </a:p>
        </p:txBody>
      </p:sp>
      <p:sp>
        <p:nvSpPr>
          <p:cNvPr id="4" name="页脚占位符 3"/>
          <p:cNvSpPr>
            <a:spLocks noGrp="1"/>
          </p:cNvSpPr>
          <p:nvPr>
            <p:ph type="ftr" sz="quarter" idx="2"/>
          </p:nvPr>
        </p:nvSpPr>
        <p:spPr>
          <a:xfrm>
            <a:off x="0" y="9720804"/>
            <a:ext cx="3078290" cy="513491"/>
          </a:xfrm>
          <a:prstGeom prst="rect">
            <a:avLst/>
          </a:prstGeom>
        </p:spPr>
        <p:txBody>
          <a:bodyPr vert="horz" lIns="91440" tIns="45720" rIns="91440" bIns="45720" rtlCol="0" anchor="b"/>
          <a:lstStyle>
            <a:lvl1pPr algn="l">
              <a:defRPr sz="1245"/>
            </a:lvl1pPr>
          </a:lstStyle>
          <a:p>
            <a:endParaRPr lang="zh-CN" altLang="en-US">
              <a:latin typeface="黑体" panose="02010609060101010101" charset="-122"/>
              <a:ea typeface="黑体" panose="02010609060101010101" charset="-122"/>
              <a:cs typeface="黑体" panose="02010609060101010101" charset="-122"/>
            </a:endParaRPr>
          </a:p>
        </p:txBody>
      </p:sp>
      <p:sp>
        <p:nvSpPr>
          <p:cNvPr id="5" name="灯片编号占位符 4"/>
          <p:cNvSpPr>
            <a:spLocks noGrp="1"/>
          </p:cNvSpPr>
          <p:nvPr>
            <p:ph type="sldNum" sz="quarter" idx="3"/>
          </p:nvPr>
        </p:nvSpPr>
        <p:spPr>
          <a:xfrm>
            <a:off x="4023812" y="9720804"/>
            <a:ext cx="3078290" cy="513491"/>
          </a:xfrm>
          <a:prstGeom prst="rect">
            <a:avLst/>
          </a:prstGeom>
        </p:spPr>
        <p:txBody>
          <a:bodyPr vert="horz" lIns="91440" tIns="45720" rIns="91440" bIns="45720" rtlCol="0" anchor="b"/>
          <a:lstStyle>
            <a:lvl1pPr algn="r">
              <a:defRPr sz="1245"/>
            </a:lvl1pPr>
          </a:lstStyle>
          <a:p>
            <a:fld id="{8D4E0FC9-F1F8-4FAE-9988-3BA365CFD46F}" type="slidenum">
              <a:rPr lang="zh-CN" altLang="en-US" smtClean="0">
                <a:ea typeface="黑体" panose="02010609060101010101" charset="-122"/>
              </a:rPr>
            </a:fld>
            <a:endParaRPr lang="zh-CN" altLang="en-US">
              <a:ea typeface="黑体" panose="02010609060101010101"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atin typeface="黑体" panose="02010609060101010101" charset="-122"/>
                <a:ea typeface="黑体" panose="02010609060101010101" charset="-122"/>
                <a:cs typeface="黑体" panose="02010609060101010101" charset="-122"/>
              </a:defRPr>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atin typeface="黑体" panose="02010609060101010101" charset="-122"/>
                <a:ea typeface="黑体" panose="02010609060101010101" charset="-122"/>
                <a:cs typeface="黑体" panose="02010609060101010101" charset="-122"/>
              </a:defRPr>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81584" y="1279287"/>
            <a:ext cx="6140577" cy="345407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atin typeface="黑体" panose="02010609060101010101" charset="-122"/>
                <a:ea typeface="黑体" panose="02010609060101010101" charset="-122"/>
                <a:cs typeface="黑体" panose="02010609060101010101" charset="-122"/>
              </a:defRPr>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atin typeface="黑体" panose="02010609060101010101" charset="-122"/>
                <a:ea typeface="黑体" panose="02010609060101010101" charset="-122"/>
                <a:cs typeface="黑体" panose="02010609060101010101" charset="-122"/>
              </a:defRPr>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1pPr>
    <a:lvl2pPr marL="4572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2pPr>
    <a:lvl3pPr marL="9144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3pPr>
    <a:lvl4pPr marL="13716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4pPr>
    <a:lvl5pPr marL="18288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273C0D0-D39E-4E70-9BCA-283D268ED7A4}"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7" Type="http://schemas.openxmlformats.org/officeDocument/2006/relationships/image" Target="../media/image7.emf"/><Relationship Id="rId6" Type="http://schemas.openxmlformats.org/officeDocument/2006/relationships/tags" Target="../tags/tag3.xml"/><Relationship Id="rId5" Type="http://schemas.openxmlformats.org/officeDocument/2006/relationships/image" Target="../media/image6.emf"/><Relationship Id="rId4" Type="http://schemas.openxmlformats.org/officeDocument/2006/relationships/tags" Target="../tags/tag2.xml"/><Relationship Id="rId3" Type="http://schemas.openxmlformats.org/officeDocument/2006/relationships/image" Target="../media/image5.png"/><Relationship Id="rId2" Type="http://schemas.openxmlformats.org/officeDocument/2006/relationships/tags" Target="../tags/tag1.xm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6" Type="http://schemas.openxmlformats.org/officeDocument/2006/relationships/tags" Target="../tags/tag8.xml"/><Relationship Id="rId5" Type="http://schemas.openxmlformats.org/officeDocument/2006/relationships/tags" Target="../tags/tag7.xml"/><Relationship Id="rId4" Type="http://schemas.openxmlformats.org/officeDocument/2006/relationships/tags" Target="../tags/tag6.xml"/><Relationship Id="rId3" Type="http://schemas.openxmlformats.org/officeDocument/2006/relationships/tags" Target="../tags/tag5.xml"/><Relationship Id="rId2" Type="http://schemas.openxmlformats.org/officeDocument/2006/relationships/tags" Target="../tags/tag4.xml"/><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6" Type="http://schemas.openxmlformats.org/officeDocument/2006/relationships/tags" Target="../tags/tag13.xml"/><Relationship Id="rId5" Type="http://schemas.openxmlformats.org/officeDocument/2006/relationships/tags" Target="../tags/tag12.xml"/><Relationship Id="rId4" Type="http://schemas.openxmlformats.org/officeDocument/2006/relationships/tags" Target="../tags/tag11.xml"/><Relationship Id="rId3" Type="http://schemas.openxmlformats.org/officeDocument/2006/relationships/tags" Target="../tags/tag10.xml"/><Relationship Id="rId2" Type="http://schemas.openxmlformats.org/officeDocument/2006/relationships/tags" Target="../tags/tag9.xml"/><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7" Type="http://schemas.openxmlformats.org/officeDocument/2006/relationships/tags" Target="../tags/tag19.xml"/><Relationship Id="rId6" Type="http://schemas.openxmlformats.org/officeDocument/2006/relationships/tags" Target="../tags/tag18.xml"/><Relationship Id="rId5" Type="http://schemas.openxmlformats.org/officeDocument/2006/relationships/tags" Target="../tags/tag17.xml"/><Relationship Id="rId4" Type="http://schemas.openxmlformats.org/officeDocument/2006/relationships/tags" Target="../tags/tag16.xml"/><Relationship Id="rId3" Type="http://schemas.openxmlformats.org/officeDocument/2006/relationships/tags" Target="../tags/tag15.xml"/><Relationship Id="rId2" Type="http://schemas.openxmlformats.org/officeDocument/2006/relationships/tags" Target="../tags/tag14.xml"/><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9" Type="http://schemas.openxmlformats.org/officeDocument/2006/relationships/tags" Target="../tags/tag27.xml"/><Relationship Id="rId8" Type="http://schemas.openxmlformats.org/officeDocument/2006/relationships/tags" Target="../tags/tag26.xml"/><Relationship Id="rId7" Type="http://schemas.openxmlformats.org/officeDocument/2006/relationships/tags" Target="../tags/tag25.xml"/><Relationship Id="rId6" Type="http://schemas.openxmlformats.org/officeDocument/2006/relationships/tags" Target="../tags/tag24.xml"/><Relationship Id="rId5" Type="http://schemas.openxmlformats.org/officeDocument/2006/relationships/tags" Target="../tags/tag23.xml"/><Relationship Id="rId4" Type="http://schemas.openxmlformats.org/officeDocument/2006/relationships/tags" Target="../tags/tag22.xml"/><Relationship Id="rId3" Type="http://schemas.openxmlformats.org/officeDocument/2006/relationships/tags" Target="../tags/tag21.xml"/><Relationship Id="rId2" Type="http://schemas.openxmlformats.org/officeDocument/2006/relationships/tags" Target="../tags/tag20.xml"/><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5" Type="http://schemas.openxmlformats.org/officeDocument/2006/relationships/tags" Target="../tags/tag31.xml"/><Relationship Id="rId4" Type="http://schemas.openxmlformats.org/officeDocument/2006/relationships/tags" Target="../tags/tag30.xml"/><Relationship Id="rId3" Type="http://schemas.openxmlformats.org/officeDocument/2006/relationships/tags" Target="../tags/tag29.xml"/><Relationship Id="rId2" Type="http://schemas.openxmlformats.org/officeDocument/2006/relationships/tags" Target="../tags/tag28.xml"/><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4" Type="http://schemas.openxmlformats.org/officeDocument/2006/relationships/tags" Target="../tags/tag34.xml"/><Relationship Id="rId3" Type="http://schemas.openxmlformats.org/officeDocument/2006/relationships/tags" Target="../tags/tag33.xml"/><Relationship Id="rId2" Type="http://schemas.openxmlformats.org/officeDocument/2006/relationships/tags" Target="../tags/tag32.xml"/><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7" Type="http://schemas.openxmlformats.org/officeDocument/2006/relationships/tags" Target="../tags/tag40.xml"/><Relationship Id="rId6" Type="http://schemas.openxmlformats.org/officeDocument/2006/relationships/tags" Target="../tags/tag39.xml"/><Relationship Id="rId5" Type="http://schemas.openxmlformats.org/officeDocument/2006/relationships/tags" Target="../tags/tag38.xml"/><Relationship Id="rId4" Type="http://schemas.openxmlformats.org/officeDocument/2006/relationships/tags" Target="../tags/tag37.xml"/><Relationship Id="rId3" Type="http://schemas.openxmlformats.org/officeDocument/2006/relationships/tags" Target="../tags/tag36.xml"/><Relationship Id="rId2" Type="http://schemas.openxmlformats.org/officeDocument/2006/relationships/tags" Target="../tags/tag35.xml"/><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6" Type="http://schemas.openxmlformats.org/officeDocument/2006/relationships/tags" Target="../tags/tag45.xml"/><Relationship Id="rId5" Type="http://schemas.openxmlformats.org/officeDocument/2006/relationships/tags" Target="../tags/tag44.xml"/><Relationship Id="rId4" Type="http://schemas.openxmlformats.org/officeDocument/2006/relationships/tags" Target="../tags/tag43.xml"/><Relationship Id="rId3" Type="http://schemas.openxmlformats.org/officeDocument/2006/relationships/tags" Target="../tags/tag42.xml"/><Relationship Id="rId2" Type="http://schemas.openxmlformats.org/officeDocument/2006/relationships/tags" Target="../tags/tag41.xml"/><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5" Type="http://schemas.openxmlformats.org/officeDocument/2006/relationships/tags" Target="../tags/tag49.xml"/><Relationship Id="rId4" Type="http://schemas.openxmlformats.org/officeDocument/2006/relationships/tags" Target="../tags/tag48.xml"/><Relationship Id="rId3" Type="http://schemas.openxmlformats.org/officeDocument/2006/relationships/tags" Target="../tags/tag47.xml"/><Relationship Id="rId2" Type="http://schemas.openxmlformats.org/officeDocument/2006/relationships/tags" Target="../tags/tag46.xml"/><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6" Type="http://schemas.openxmlformats.org/officeDocument/2006/relationships/tags" Target="../tags/tag54.xml"/><Relationship Id="rId5" Type="http://schemas.openxmlformats.org/officeDocument/2006/relationships/tags" Target="../tags/tag53.xml"/><Relationship Id="rId4" Type="http://schemas.openxmlformats.org/officeDocument/2006/relationships/tags" Target="../tags/tag52.xml"/><Relationship Id="rId3" Type="http://schemas.openxmlformats.org/officeDocument/2006/relationships/tags" Target="../tags/tag51.xml"/><Relationship Id="rId2" Type="http://schemas.openxmlformats.org/officeDocument/2006/relationships/tags" Target="../tags/tag50.xml"/><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6" name="矩形 5"/>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xAndTwoObj" preserve="1">
  <p:cSld name="标题，文本与两项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quarter" idx="2"/>
          </p:nvPr>
        </p:nvSpPr>
        <p:spPr>
          <a:xfrm>
            <a:off x="6172200" y="1825625"/>
            <a:ext cx="5181600" cy="209867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内容占位符 4"/>
          <p:cNvSpPr>
            <a:spLocks noGrp="1"/>
          </p:cNvSpPr>
          <p:nvPr>
            <p:ph sz="quarter" idx="3"/>
          </p:nvPr>
        </p:nvSpPr>
        <p:spPr>
          <a:xfrm>
            <a:off x="6172200" y="4076700"/>
            <a:ext cx="5181600" cy="21002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日期占位符 5"/>
          <p:cNvSpPr>
            <a:spLocks noGrp="1"/>
          </p:cNvSpPr>
          <p:nvPr>
            <p:ph type="dt" sz="half" idx="10"/>
          </p:nvPr>
        </p:nvSpPr>
        <p:spPr/>
        <p:txBody>
          <a:bodyPr/>
          <a:lstStyle/>
          <a:p>
            <a:pPr lvl="0" eaLnBrk="1" hangingPunct="1"/>
            <a:endParaRPr lang="zh-CN" altLang="en-US" dirty="0"/>
          </a:p>
        </p:txBody>
      </p:sp>
      <p:sp>
        <p:nvSpPr>
          <p:cNvPr id="7" name="页脚占位符 6"/>
          <p:cNvSpPr>
            <a:spLocks noGrp="1"/>
          </p:cNvSpPr>
          <p:nvPr>
            <p:ph type="ftr" sz="quarter" idx="11"/>
          </p:nvPr>
        </p:nvSpPr>
        <p:spPr/>
        <p:txBody>
          <a:bodyPr/>
          <a:lstStyle>
            <a:lvl1pPr>
              <a:defRPr>
                <a:latin typeface="黑体" panose="02010609060101010101" charset="-122"/>
                <a:sym typeface="黑体" panose="02010609060101010101" charset="-122"/>
              </a:defRPr>
            </a:lvl1pPr>
          </a:lstStyle>
          <a:p>
            <a:pPr lvl="0" eaLnBrk="1" hangingPunct="1"/>
            <a:endParaRPr lang="zh-CN" altLang="en-US" dirty="0"/>
          </a:p>
        </p:txBody>
      </p:sp>
      <p:sp>
        <p:nvSpPr>
          <p:cNvPr id="8" name="灯片编号占位符 7"/>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目录页">
    <p:spTree>
      <p:nvGrpSpPr>
        <p:cNvPr id="1" name=""/>
        <p:cNvGrpSpPr/>
        <p:nvPr/>
      </p:nvGrpSpPr>
      <p:grpSpPr>
        <a:xfrm>
          <a:off x="0" y="0"/>
          <a:ext cx="0" cy="0"/>
          <a:chOff x="0" y="0"/>
          <a:chExt cx="0" cy="0"/>
        </a:xfrm>
      </p:grpSpPr>
      <p:sp>
        <p:nvSpPr>
          <p:cNvPr id="2" name="矩形 1"/>
          <p:cNvSpPr/>
          <p:nvPr userDrawn="1"/>
        </p:nvSpPr>
        <p:spPr>
          <a:xfrm>
            <a:off x="0" y="0"/>
            <a:ext cx="12192000" cy="685800"/>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黑体" panose="02010609060101010101" charset="-122"/>
            </a:endParaRPr>
          </a:p>
        </p:txBody>
      </p:sp>
      <p:sp>
        <p:nvSpPr>
          <p:cNvPr id="3" name="矩形 2"/>
          <p:cNvSpPr/>
          <p:nvPr userDrawn="1"/>
        </p:nvSpPr>
        <p:spPr>
          <a:xfrm>
            <a:off x="0" y="6715125"/>
            <a:ext cx="12192000" cy="142875"/>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黑体" panose="02010609060101010101" charset="-122"/>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2F2A2A96-E392-4BD4-96F4-45C159C7CA2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E02081A-7E68-44F2-A99E-F075D941C594}" type="slidenum">
              <a:rPr lang="zh-CN" altLang="en-US" smtClean="0"/>
            </a:fld>
            <a:endParaRPr lang="zh-CN" altLang="en-US"/>
          </a:p>
        </p:txBody>
      </p:sp>
      <p:sp>
        <p:nvSpPr>
          <p:cNvPr id="7" name="矩形 6"/>
          <p:cNvSpPr/>
          <p:nvPr userDrawn="1"/>
        </p:nvSpPr>
        <p:spPr>
          <a:xfrm>
            <a:off x="0" y="0"/>
            <a:ext cx="12192000" cy="685800"/>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endParaRPr lang="zh-CN" altLang="en-US">
              <a:cs typeface="黑体" panose="02010609060101010101" charset="-122"/>
            </a:endParaRPr>
          </a:p>
        </p:txBody>
      </p:sp>
      <p:sp>
        <p:nvSpPr>
          <p:cNvPr id="8" name="矩形 7"/>
          <p:cNvSpPr/>
          <p:nvPr userDrawn="1"/>
        </p:nvSpPr>
        <p:spPr>
          <a:xfrm>
            <a:off x="0" y="6715125"/>
            <a:ext cx="12192000" cy="142875"/>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endParaRPr lang="zh-CN" altLang="en-US">
              <a:cs typeface="黑体" panose="02010609060101010101" charset="-122"/>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F2A2A96-E392-4BD4-96F4-45C159C7CA26}"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E02081A-7E68-44F2-A99E-F075D941C594}"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2F2A2A96-E392-4BD4-96F4-45C159C7CA26}"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E02081A-7E68-44F2-A99E-F075D941C594}"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目录页">
    <p:spTree>
      <p:nvGrpSpPr>
        <p:cNvPr id="1" name=""/>
        <p:cNvGrpSpPr/>
        <p:nvPr/>
      </p:nvGrpSpPr>
      <p:grpSpPr>
        <a:xfrm>
          <a:off x="0" y="0"/>
          <a:ext cx="0" cy="0"/>
          <a:chOff x="0" y="0"/>
          <a:chExt cx="0" cy="0"/>
        </a:xfrm>
      </p:grpSpPr>
      <p:sp>
        <p:nvSpPr>
          <p:cNvPr id="2" name="矩形 1"/>
          <p:cNvSpPr/>
          <p:nvPr userDrawn="1"/>
        </p:nvSpPr>
        <p:spPr>
          <a:xfrm>
            <a:off x="0" y="0"/>
            <a:ext cx="12192000" cy="685800"/>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黑体" panose="02010609060101010101" charset="-122"/>
            </a:endParaRPr>
          </a:p>
        </p:txBody>
      </p:sp>
      <p:sp>
        <p:nvSpPr>
          <p:cNvPr id="3" name="矩形 2"/>
          <p:cNvSpPr/>
          <p:nvPr userDrawn="1"/>
        </p:nvSpPr>
        <p:spPr>
          <a:xfrm>
            <a:off x="0" y="6715125"/>
            <a:ext cx="12192000" cy="142875"/>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黑体" panose="02010609060101010101" charset="-122"/>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1"/>
        </a:solidFill>
        <a:effectLst/>
      </p:bgPr>
    </p:bg>
    <p:spTree>
      <p:nvGrpSpPr>
        <p:cNvPr id="1" name=""/>
        <p:cNvGrpSpPr/>
        <p:nvPr/>
      </p:nvGrpSpPr>
      <p:grpSpPr>
        <a:xfrm>
          <a:off x="0" y="0"/>
          <a:ext cx="0" cy="0"/>
          <a:chOff x="0" y="0"/>
          <a:chExt cx="0" cy="0"/>
        </a:xfrm>
      </p:grpSpPr>
      <p:pic>
        <p:nvPicPr>
          <p:cNvPr id="60419" name="图片 5"/>
          <p:cNvPicPr>
            <a:picLocks noChangeAspect="1"/>
          </p:cNvPicPr>
          <p:nvPr>
            <p:custDataLst>
              <p:tags r:id="rId2"/>
            </p:custDataLst>
          </p:nvPr>
        </p:nvPicPr>
        <p:blipFill>
          <a:blip r:embed="rId3"/>
          <a:stretch>
            <a:fillRect/>
          </a:stretch>
        </p:blipFill>
        <p:spPr>
          <a:xfrm>
            <a:off x="10899775" y="5443538"/>
            <a:ext cx="1292225" cy="1414462"/>
          </a:xfrm>
          <a:prstGeom prst="rect">
            <a:avLst/>
          </a:prstGeom>
          <a:noFill/>
          <a:ln w="9525">
            <a:noFill/>
          </a:ln>
        </p:spPr>
      </p:pic>
      <p:pic>
        <p:nvPicPr>
          <p:cNvPr id="60420" name="图片 8"/>
          <p:cNvPicPr>
            <a:picLocks noChangeAspect="1"/>
          </p:cNvPicPr>
          <p:nvPr>
            <p:custDataLst>
              <p:tags r:id="rId4"/>
            </p:custDataLst>
          </p:nvPr>
        </p:nvPicPr>
        <p:blipFill>
          <a:blip r:embed="rId5"/>
          <a:stretch>
            <a:fillRect/>
          </a:stretch>
        </p:blipFill>
        <p:spPr>
          <a:xfrm>
            <a:off x="260350" y="114300"/>
            <a:ext cx="546100" cy="534988"/>
          </a:xfrm>
          <a:prstGeom prst="rect">
            <a:avLst/>
          </a:prstGeom>
          <a:noFill/>
          <a:ln w="9525">
            <a:noFill/>
          </a:ln>
        </p:spPr>
      </p:pic>
      <p:pic>
        <p:nvPicPr>
          <p:cNvPr id="60421" name="图片 9"/>
          <p:cNvPicPr>
            <a:picLocks noChangeAspect="1"/>
          </p:cNvPicPr>
          <p:nvPr>
            <p:custDataLst>
              <p:tags r:id="rId6"/>
            </p:custDataLst>
          </p:nvPr>
        </p:nvPicPr>
        <p:blipFill>
          <a:blip r:embed="rId7"/>
          <a:stretch>
            <a:fillRect/>
          </a:stretch>
        </p:blipFill>
        <p:spPr>
          <a:xfrm>
            <a:off x="11442700" y="53975"/>
            <a:ext cx="615950" cy="608013"/>
          </a:xfrm>
          <a:prstGeom prst="rect">
            <a:avLst/>
          </a:prstGeom>
          <a:noFill/>
          <a:ln w="9525">
            <a:noFill/>
          </a:ln>
        </p:spPr>
      </p:pic>
      <p:sp>
        <p:nvSpPr>
          <p:cNvPr id="2" name="标题 1"/>
          <p:cNvSpPr>
            <a:spLocks noGrp="1"/>
          </p:cNvSpPr>
          <p:nvPr>
            <p:ph type="title"/>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微软雅黑" panose="020B0503020204020204" charset="-122"/>
                <a:ea typeface="微软雅黑" panose="020B0503020204020204" charset="-122"/>
                <a:cs typeface="+mj-cs"/>
                <a:sym typeface="+mn-ea"/>
              </a:defRPr>
            </a:lvl1pPr>
          </a:lstStyle>
          <a:p>
            <a:pPr lvl="0" fontAlgn="auto"/>
            <a:r>
              <a:rPr strike="noStrike" noProof="1">
                <a:sym typeface="+mn-ea"/>
              </a:rPr>
              <a:t>单击此处编辑母版标题样式</a:t>
            </a:r>
            <a:endParaRPr strike="noStrike" noProof="1">
              <a:sym typeface="+mn-ea"/>
            </a:endParaRPr>
          </a:p>
        </p:txBody>
      </p:sp>
      <p:sp>
        <p:nvSpPr>
          <p:cNvPr id="3" name="日期占位符 2"/>
          <p:cNvSpPr>
            <a:spLocks noGrp="1"/>
          </p:cNvSpPr>
          <p:nvPr>
            <p:ph type="dt" sz="half" idx="10"/>
          </p:nvPr>
        </p:nvSpPr>
        <p:spPr>
          <a:xfrm>
            <a:off x="879475" y="6350000"/>
            <a:ext cx="2700338" cy="315913"/>
          </a:xfrm>
          <a:prstGeom prst="rect">
            <a:avLst/>
          </a:prstGeom>
        </p:spPr>
        <p:txBody>
          <a:bodyPr vert="horz" lIns="91440" tIns="45720" rIns="91440" bIns="45720" rtlCol="0" anchor="ctr">
            <a:normAutofit/>
          </a:bodyPr>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4" name="页脚占位符 3"/>
          <p:cNvSpPr>
            <a:spLocks noGrp="1"/>
          </p:cNvSpPr>
          <p:nvPr>
            <p:ph type="ftr" sz="quarter" idx="11"/>
          </p:nvPr>
        </p:nvSpPr>
        <p:spPr>
          <a:xfrm>
            <a:off x="4116388" y="6350000"/>
            <a:ext cx="3959225" cy="315913"/>
          </a:xfrm>
          <a:prstGeom prst="rect">
            <a:avLst/>
          </a:prstGeom>
        </p:spPr>
        <p:txBody>
          <a:bodyPr vert="horz" lIns="91440" tIns="45720" rIns="91440" bIns="45720" rtlCol="0" anchor="ctr">
            <a:normAutofit/>
          </a:bodyPr>
          <a:p>
            <a:pPr fontAlgn="base"/>
            <a:endParaRPr lang="zh-CN" altLang="en-US" strike="noStrike" noProof="1" dirty="0"/>
          </a:p>
        </p:txBody>
      </p:sp>
      <p:sp>
        <p:nvSpPr>
          <p:cNvPr id="5" name="灯片编号占位符 4"/>
          <p:cNvSpPr>
            <a:spLocks noGrp="1"/>
          </p:cNvSpPr>
          <p:nvPr>
            <p:ph type="sldNum" sz="quarter" idx="12"/>
          </p:nvPr>
        </p:nvSpPr>
        <p:spPr>
          <a:xfrm>
            <a:off x="8610600" y="6350000"/>
            <a:ext cx="2700338" cy="315913"/>
          </a:xfrm>
          <a:prstGeom prst="rect">
            <a:avLst/>
          </a:prstGeom>
        </p:spPr>
        <p:txBody>
          <a:bodyPr vert="horz" lIns="91440" tIns="45720" rIns="91440" bIns="45720" rtlCol="0" anchor="ctr">
            <a:normAutofit/>
          </a:bodyPr>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页脚占位符 4"/>
          <p:cNvSpPr>
            <a:spLocks noGrp="1"/>
          </p:cNvSpPr>
          <p:nvPr>
            <p:ph type="ftr" sz="quarter" idx="11"/>
          </p:nvPr>
        </p:nvSpPr>
        <p:spPr>
          <a:xfrm>
            <a:off x="8331200" y="6477000"/>
            <a:ext cx="3454400" cy="304800"/>
          </a:xfrm>
          <a:prstGeom prst="rect">
            <a:avLst/>
          </a:prstGeom>
          <a:noFill/>
          <a:ln w="9525">
            <a:noFill/>
          </a:ln>
        </p:spPr>
        <p:txBody>
          <a:bodyPr/>
          <a:lstStyle/>
          <a:p>
            <a:pPr lvl="0" fontAlgn="base"/>
            <a:r>
              <a:rPr lang="en-US" altLang="zh-CN" strike="noStrike" noProof="1">
                <a:latin typeface="Verdana" panose="020B0604030504040204" pitchFamily="34" charset="0"/>
                <a:ea typeface="宋体" panose="02010600030101010101" pitchFamily="2" charset="-122"/>
                <a:cs typeface="+mn-cs"/>
              </a:rPr>
              <a:t>临床</a:t>
            </a:r>
            <a:r>
              <a:rPr lang="zh-CN" altLang="en-US" strike="noStrike" noProof="1">
                <a:latin typeface="Verdana" panose="020B0604030504040204" pitchFamily="34" charset="0"/>
                <a:ea typeface="宋体" panose="02010600030101010101" pitchFamily="2" charset="-122"/>
                <a:cs typeface="+mn-cs"/>
              </a:rPr>
              <a:t>医学概论</a:t>
            </a:r>
            <a:endParaRPr lang="zh-CN" altLang="en-US" strike="noStrike" noProof="1"/>
          </a:p>
        </p:txBody>
      </p:sp>
      <p:sp>
        <p:nvSpPr>
          <p:cNvPr id="6" name="灯片编号占位符 5"/>
          <p:cNvSpPr>
            <a:spLocks noGrp="1"/>
          </p:cNvSpPr>
          <p:nvPr>
            <p:ph type="sldNum" sz="quarter" idx="12"/>
          </p:nvPr>
        </p:nvSpPr>
        <p:spPr>
          <a:xfrm>
            <a:off x="508000" y="6477000"/>
            <a:ext cx="1117600" cy="304800"/>
          </a:xfrm>
          <a:prstGeom prst="rect">
            <a:avLst/>
          </a:prstGeom>
          <a:noFill/>
          <a:ln w="9525">
            <a:noFill/>
          </a:ln>
        </p:spPr>
        <p:txBody>
          <a:bodyPr/>
          <a:lstStyle/>
          <a:p>
            <a:pPr lvl="0" fontAlgn="base"/>
            <a:fld id="{9A0DB2DC-4C9A-4742-B13C-FB6460FD3503}" type="slidenum">
              <a:rPr lang="zh-CN" altLang="en-US" strike="noStrike" noProof="1" dirty="0">
                <a:latin typeface="Verdana" panose="020B0604030504040204"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chartAndTx">
  <p:cSld name="标题，图表与文本">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图表占位符 2"/>
          <p:cNvSpPr>
            <a:spLocks noGrp="1"/>
          </p:cNvSpPr>
          <p:nvPr>
            <p:ph type="chart" sz="half" idx="1"/>
          </p:nvPr>
        </p:nvSpPr>
        <p:spPr>
          <a:xfrm>
            <a:off x="838200" y="1825625"/>
            <a:ext cx="5181600" cy="4351338"/>
          </a:xfrm>
        </p:spPr>
        <p:txBody>
          <a:bodyPr/>
          <a:lstStyle/>
          <a:p>
            <a:pPr fontAlgn="base"/>
            <a:endParaRPr lang="zh-CN" altLang="en-US" strike="noStrike" noProof="1"/>
          </a:p>
        </p:txBody>
      </p:sp>
      <p:sp>
        <p:nvSpPr>
          <p:cNvPr id="4" name="文本占位符 3"/>
          <p:cNvSpPr>
            <a:spLocks noGrp="1"/>
          </p:cNvSpPr>
          <p:nvPr>
            <p:ph type="body" sz="half" idx="2"/>
          </p:nvPr>
        </p:nvSpPr>
        <p:spPr>
          <a:xfrm>
            <a:off x="6172200" y="1825625"/>
            <a:ext cx="5181600" cy="435133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a:xfrm>
            <a:off x="838200" y="6356350"/>
            <a:ext cx="2743200" cy="365125"/>
          </a:xfrm>
        </p:spPr>
        <p:txBody>
          <a:bodyPr/>
          <a:lstStyle/>
          <a:p>
            <a:pPr lvl="0" fontAlgn="base"/>
            <a:endParaRPr lang="zh-CN" altLang="en-US" strike="noStrike" noProof="1">
              <a:latin typeface="Arial" panose="020B0604020202020204" pitchFamily="34" charset="0"/>
            </a:endParaRPr>
          </a:p>
        </p:txBody>
      </p:sp>
      <p:sp>
        <p:nvSpPr>
          <p:cNvPr id="6" name="页脚占位符 5"/>
          <p:cNvSpPr>
            <a:spLocks noGrp="1"/>
          </p:cNvSpPr>
          <p:nvPr>
            <p:ph type="ftr" sz="quarter" idx="11"/>
          </p:nvPr>
        </p:nvSpPr>
        <p:spPr/>
        <p:txBody>
          <a:bodyPr/>
          <a:lstStyle/>
          <a:p>
            <a:pPr lvl="0" fontAlgn="base"/>
            <a:endParaRPr lang="zh-CN" altLang="en-US" strike="noStrike" noProof="1">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
        <p:nvSpPr>
          <p:cNvPr id="8" name="矩形 7"/>
          <p:cNvSpPr/>
          <p:nvPr userDrawn="1"/>
        </p:nvSpPr>
        <p:spPr>
          <a:xfrm>
            <a:off x="0" y="0"/>
            <a:ext cx="12192000" cy="685800"/>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endParaRPr lang="zh-CN" altLang="en-US">
              <a:cs typeface="黑体" panose="02010609060101010101" charset="-122"/>
            </a:endParaRPr>
          </a:p>
        </p:txBody>
      </p:sp>
      <p:sp>
        <p:nvSpPr>
          <p:cNvPr id="9" name="矩形 8"/>
          <p:cNvSpPr/>
          <p:nvPr userDrawn="1"/>
        </p:nvSpPr>
        <p:spPr>
          <a:xfrm>
            <a:off x="0" y="6715125"/>
            <a:ext cx="12192000" cy="142875"/>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endParaRPr lang="zh-CN" altLang="en-US">
              <a:cs typeface="黑体" panose="02010609060101010101" charset="-122"/>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bl" preserve="1">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表格占位符 2"/>
          <p:cNvSpPr>
            <a:spLocks noGrp="1"/>
          </p:cNvSpPr>
          <p:nvPr>
            <p:ph type="tbl" idx="1"/>
          </p:nvPr>
        </p:nvSpPr>
        <p:spPr/>
        <p:txBody>
          <a:bodyPr/>
          <a:lstStyle/>
          <a:p>
            <a:pPr fontAlgn="base"/>
            <a:endParaRPr lang="zh-CN" altLang="en-US" strike="noStrike" noProof="1"/>
          </a:p>
        </p:txBody>
      </p:sp>
      <p:sp>
        <p:nvSpPr>
          <p:cNvPr id="4" name="灯片编号占位符 3"/>
          <p:cNvSpPr>
            <a:spLocks noGrp="1"/>
          </p:cNvSpPr>
          <p:nvPr>
            <p:ph type="sldNum" sz="quarter" idx="10"/>
          </p:nvPr>
        </p:nvSpPr>
        <p:spPr/>
        <p:txBody>
          <a:bodyPr/>
          <a:lstStyle/>
          <a:p>
            <a:pPr lvl="0" fontAlgn="base"/>
            <a:fld id="{9A0DB2DC-4C9A-4742-B13C-FB6460FD3503}" type="slidenum">
              <a:rPr lang="zh-CN" altLang="en-US" strike="noStrike" noProof="1" dirty="0">
                <a:latin typeface="Verdana" panose="020B0604030504040204" pitchFamily="34" charset="0"/>
                <a:ea typeface="宋体" panose="02010600030101010101" pitchFamily="2" charset="-122"/>
                <a:cs typeface="+mn-cs"/>
              </a:rPr>
            </a:fld>
            <a:endParaRPr lang="zh-CN" altLang="en-US" strike="noStrike" noProof="1"/>
          </a:p>
        </p:txBody>
      </p:sp>
      <p:sp>
        <p:nvSpPr>
          <p:cNvPr id="5" name="页脚占位符 4"/>
          <p:cNvSpPr>
            <a:spLocks noGrp="1"/>
          </p:cNvSpPr>
          <p:nvPr>
            <p:ph type="ftr" sz="quarter" idx="11"/>
          </p:nvPr>
        </p:nvSpPr>
        <p:spPr/>
        <p:txBody>
          <a:bodyPr/>
          <a:lstStyle/>
          <a:p>
            <a:pPr lvl="0" fontAlgn="base"/>
            <a:r>
              <a:rPr lang="en-US" altLang="zh-CN" strike="noStrike" noProof="1">
                <a:latin typeface="Verdana" panose="020B0604030504040204" pitchFamily="34" charset="0"/>
                <a:ea typeface="宋体" panose="02010600030101010101" pitchFamily="2" charset="-122"/>
                <a:cs typeface="+mn-cs"/>
              </a:rPr>
              <a:t>Company Logo</a:t>
            </a:r>
            <a:endParaRPr lang="en-US" altLang="zh-CN" strike="noStrike" noProof="1"/>
          </a:p>
        </p:txBody>
      </p:sp>
      <p:sp>
        <p:nvSpPr>
          <p:cNvPr id="6" name="矩形 5"/>
          <p:cNvSpPr/>
          <p:nvPr userDrawn="1"/>
        </p:nvSpPr>
        <p:spPr>
          <a:xfrm>
            <a:off x="0" y="0"/>
            <a:ext cx="12192000" cy="685800"/>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endParaRPr lang="zh-CN" altLang="en-US">
              <a:cs typeface="黑体" panose="02010609060101010101" charset="-122"/>
            </a:endParaRPr>
          </a:p>
        </p:txBody>
      </p:sp>
      <p:sp>
        <p:nvSpPr>
          <p:cNvPr id="7" name="矩形 6"/>
          <p:cNvSpPr/>
          <p:nvPr userDrawn="1"/>
        </p:nvSpPr>
        <p:spPr>
          <a:xfrm>
            <a:off x="0" y="6715125"/>
            <a:ext cx="12192000" cy="142875"/>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endParaRPr lang="zh-CN" altLang="en-US">
              <a:cs typeface="黑体" panose="02010609060101010101" charset="-122"/>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Only">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554567" y="254000"/>
            <a:ext cx="11059584" cy="628491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3" name="日期占位符 2"/>
          <p:cNvSpPr>
            <a:spLocks noGrp="1"/>
          </p:cNvSpPr>
          <p:nvPr>
            <p:ph type="dt" sz="half" idx="10"/>
          </p:nvPr>
        </p:nvSpPr>
        <p:spPr>
          <a:xfrm>
            <a:off x="838200" y="6356350"/>
            <a:ext cx="2743200" cy="365125"/>
          </a:xfrm>
        </p:spPr>
        <p:txBody>
          <a:bodyPr/>
          <a:lstStyle/>
          <a:p>
            <a:pPr lvl="0" fontAlgn="base"/>
            <a:endParaRPr lang="zh-CN" altLang="en-US" strike="noStrike" noProof="1">
              <a:latin typeface="Arial" panose="020B0604020202020204" pitchFamily="34" charset="0"/>
            </a:endParaRPr>
          </a:p>
        </p:txBody>
      </p:sp>
      <p:sp>
        <p:nvSpPr>
          <p:cNvPr id="4" name="页脚占位符 3"/>
          <p:cNvSpPr>
            <a:spLocks noGrp="1"/>
          </p:cNvSpPr>
          <p:nvPr>
            <p:ph type="ftr" sz="quarter" idx="11"/>
          </p:nvPr>
        </p:nvSpPr>
        <p:spPr/>
        <p:txBody>
          <a:bodyPr/>
          <a:lstStyle/>
          <a:p>
            <a:pPr lvl="0" fontAlgn="base"/>
            <a:endParaRPr lang="zh-CN" altLang="en-US" strike="noStrike" noProof="1">
              <a:latin typeface="Arial" panose="020B0604020202020204" pitchFamily="34" charset="0"/>
            </a:endParaRPr>
          </a:p>
        </p:txBody>
      </p:sp>
      <p:sp>
        <p:nvSpPr>
          <p:cNvPr id="5" name="灯片编号占位符 4"/>
          <p:cNvSpPr>
            <a:spLocks noGrp="1"/>
          </p:cNvSpPr>
          <p:nvPr>
            <p:ph type="sldNum" sz="quarter" idx="12"/>
          </p:nvPr>
        </p:nvSpPr>
        <p:spPr/>
        <p:txBody>
          <a:bodyPr/>
          <a:lstStyle/>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单击此处编辑母版标题样式</a:t>
            </a:r>
            <a:endParaRPr lang="zh-CN" altLang="en-US" dirty="0"/>
          </a:p>
        </p:txBody>
      </p:sp>
      <p:sp>
        <p:nvSpPr>
          <p:cNvPr id="3" name="副标题 2"/>
          <p:cNvSpPr>
            <a:spLocks noGrp="1"/>
          </p:cNvSpPr>
          <p:nvPr>
            <p:ph type="subTitle" idx="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单击此处编辑文本</a:t>
            </a:r>
            <a:endParaRPr lang="zh-CN" altLang="en-US"/>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smtClean="0"/>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p>
            <a:r>
              <a:rPr lang="zh-CN" altLang="en-US"/>
              <a:t>单击此处编辑母版标题样式</a:t>
            </a:r>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smtClean="0"/>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smtClean="0"/>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8" name="矩形 7"/>
          <p:cNvSpPr/>
          <p:nvPr userDrawn="1"/>
        </p:nvSpPr>
        <p:spPr>
          <a:xfrm>
            <a:off x="0" y="635"/>
            <a:ext cx="12192000" cy="6857365"/>
          </a:xfrm>
          <a:prstGeom prst="rect">
            <a:avLst/>
          </a:prstGeom>
          <a:solidFill>
            <a:schemeClr val="accent6">
              <a:lumMod val="20000"/>
              <a:lumOff val="80000"/>
              <a:alpha val="54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7" name="矩形 6"/>
          <p:cNvSpPr/>
          <p:nvPr userDrawn="1"/>
        </p:nvSpPr>
        <p:spPr>
          <a:xfrm>
            <a:off x="-635" y="4853940"/>
            <a:ext cx="12192635" cy="2004060"/>
          </a:xfrm>
          <a:custGeom>
            <a:avLst/>
            <a:gdLst>
              <a:gd name="connsiteX0" fmla="*/ 0 w 12192000"/>
              <a:gd name="connsiteY0" fmla="*/ 0 h 1943100"/>
              <a:gd name="connsiteX1" fmla="*/ 12192000 w 12192000"/>
              <a:gd name="connsiteY1" fmla="*/ 0 h 1943100"/>
              <a:gd name="connsiteX2" fmla="*/ 12192000 w 12192000"/>
              <a:gd name="connsiteY2" fmla="*/ 1943100 h 1943100"/>
              <a:gd name="connsiteX3" fmla="*/ 0 w 12192000"/>
              <a:gd name="connsiteY3" fmla="*/ 1943100 h 1943100"/>
              <a:gd name="connsiteX4" fmla="*/ 0 w 12192000"/>
              <a:gd name="connsiteY4" fmla="*/ 0 h 1943100"/>
              <a:gd name="connsiteX0-1" fmla="*/ 14515 w 12192000"/>
              <a:gd name="connsiteY0-2" fmla="*/ 0 h 1943100"/>
              <a:gd name="connsiteX1-3" fmla="*/ 12192000 w 12192000"/>
              <a:gd name="connsiteY1-4" fmla="*/ 0 h 1943100"/>
              <a:gd name="connsiteX2-5" fmla="*/ 12192000 w 12192000"/>
              <a:gd name="connsiteY2-6" fmla="*/ 1943100 h 1943100"/>
              <a:gd name="connsiteX3-7" fmla="*/ 0 w 12192000"/>
              <a:gd name="connsiteY3-8" fmla="*/ 1943100 h 1943100"/>
              <a:gd name="connsiteX4-9" fmla="*/ 14515 w 12192000"/>
              <a:gd name="connsiteY4-10" fmla="*/ 0 h 1943100"/>
              <a:gd name="connsiteX0-11" fmla="*/ 14515 w 12192000"/>
              <a:gd name="connsiteY0-12" fmla="*/ 0 h 1943100"/>
              <a:gd name="connsiteX1-13" fmla="*/ 2705100 w 12192000"/>
              <a:gd name="connsiteY1-14" fmla="*/ 0 h 1943100"/>
              <a:gd name="connsiteX2-15" fmla="*/ 12192000 w 12192000"/>
              <a:gd name="connsiteY2-16" fmla="*/ 0 h 1943100"/>
              <a:gd name="connsiteX3-17" fmla="*/ 12192000 w 12192000"/>
              <a:gd name="connsiteY3-18" fmla="*/ 1943100 h 1943100"/>
              <a:gd name="connsiteX4-19" fmla="*/ 0 w 12192000"/>
              <a:gd name="connsiteY4-20" fmla="*/ 1943100 h 1943100"/>
              <a:gd name="connsiteX5" fmla="*/ 14515 w 12192000"/>
              <a:gd name="connsiteY5" fmla="*/ 0 h 1943100"/>
              <a:gd name="connsiteX0-21" fmla="*/ 14515 w 12192000"/>
              <a:gd name="connsiteY0-22" fmla="*/ 0 h 1943100"/>
              <a:gd name="connsiteX1-23" fmla="*/ 2641600 w 12192000"/>
              <a:gd name="connsiteY1-24" fmla="*/ 317500 h 1943100"/>
              <a:gd name="connsiteX2-25" fmla="*/ 12192000 w 12192000"/>
              <a:gd name="connsiteY2-26" fmla="*/ 0 h 1943100"/>
              <a:gd name="connsiteX3-27" fmla="*/ 12192000 w 12192000"/>
              <a:gd name="connsiteY3-28" fmla="*/ 1943100 h 1943100"/>
              <a:gd name="connsiteX4-29" fmla="*/ 0 w 12192000"/>
              <a:gd name="connsiteY4-30" fmla="*/ 1943100 h 1943100"/>
              <a:gd name="connsiteX5-31" fmla="*/ 14515 w 12192000"/>
              <a:gd name="connsiteY5-32" fmla="*/ 0 h 1943100"/>
              <a:gd name="connsiteX0-33" fmla="*/ 14515 w 12192000"/>
              <a:gd name="connsiteY0-34" fmla="*/ 0 h 1943100"/>
              <a:gd name="connsiteX1-35" fmla="*/ 2628900 w 12192000"/>
              <a:gd name="connsiteY1-36" fmla="*/ 63500 h 1943100"/>
              <a:gd name="connsiteX2-37" fmla="*/ 12192000 w 12192000"/>
              <a:gd name="connsiteY2-38" fmla="*/ 0 h 1943100"/>
              <a:gd name="connsiteX3-39" fmla="*/ 12192000 w 12192000"/>
              <a:gd name="connsiteY3-40" fmla="*/ 1943100 h 1943100"/>
              <a:gd name="connsiteX4-41" fmla="*/ 0 w 12192000"/>
              <a:gd name="connsiteY4-42" fmla="*/ 1943100 h 1943100"/>
              <a:gd name="connsiteX5-43" fmla="*/ 14515 w 12192000"/>
              <a:gd name="connsiteY5-44" fmla="*/ 0 h 1943100"/>
              <a:gd name="connsiteX0-45" fmla="*/ 14515 w 12192000"/>
              <a:gd name="connsiteY0-46" fmla="*/ 0 h 1943100"/>
              <a:gd name="connsiteX1-47" fmla="*/ 2628900 w 12192000"/>
              <a:gd name="connsiteY1-48" fmla="*/ 63500 h 1943100"/>
              <a:gd name="connsiteX2-49" fmla="*/ 12192000 w 12192000"/>
              <a:gd name="connsiteY2-50" fmla="*/ 0 h 1943100"/>
              <a:gd name="connsiteX3-51" fmla="*/ 12192000 w 12192000"/>
              <a:gd name="connsiteY3-52" fmla="*/ 1943100 h 1943100"/>
              <a:gd name="connsiteX4-53" fmla="*/ 0 w 12192000"/>
              <a:gd name="connsiteY4-54" fmla="*/ 1943100 h 1943100"/>
              <a:gd name="connsiteX5-55" fmla="*/ 14515 w 12192000"/>
              <a:gd name="connsiteY5-56" fmla="*/ 0 h 1943100"/>
              <a:gd name="connsiteX0-57" fmla="*/ 14515 w 12192000"/>
              <a:gd name="connsiteY0-58" fmla="*/ 0 h 1943100"/>
              <a:gd name="connsiteX1-59" fmla="*/ 2628900 w 12192000"/>
              <a:gd name="connsiteY1-60" fmla="*/ 63500 h 1943100"/>
              <a:gd name="connsiteX2-61" fmla="*/ 9067800 w 12192000"/>
              <a:gd name="connsiteY2-62" fmla="*/ 12700 h 1943100"/>
              <a:gd name="connsiteX3-63" fmla="*/ 12192000 w 12192000"/>
              <a:gd name="connsiteY3-64" fmla="*/ 0 h 1943100"/>
              <a:gd name="connsiteX4-65" fmla="*/ 12192000 w 12192000"/>
              <a:gd name="connsiteY4-66" fmla="*/ 1943100 h 1943100"/>
              <a:gd name="connsiteX5-67" fmla="*/ 0 w 12192000"/>
              <a:gd name="connsiteY5-68" fmla="*/ 1943100 h 1943100"/>
              <a:gd name="connsiteX6" fmla="*/ 14515 w 12192000"/>
              <a:gd name="connsiteY6" fmla="*/ 0 h 1943100"/>
              <a:gd name="connsiteX0-69" fmla="*/ 14515 w 12192000"/>
              <a:gd name="connsiteY0-70" fmla="*/ 0 h 1943100"/>
              <a:gd name="connsiteX1-71" fmla="*/ 2628900 w 12192000"/>
              <a:gd name="connsiteY1-72" fmla="*/ 63500 h 1943100"/>
              <a:gd name="connsiteX2-73" fmla="*/ 9067800 w 12192000"/>
              <a:gd name="connsiteY2-74" fmla="*/ 12700 h 1943100"/>
              <a:gd name="connsiteX3-75" fmla="*/ 12192000 w 12192000"/>
              <a:gd name="connsiteY3-76" fmla="*/ 0 h 1943100"/>
              <a:gd name="connsiteX4-77" fmla="*/ 12192000 w 12192000"/>
              <a:gd name="connsiteY4-78" fmla="*/ 1943100 h 1943100"/>
              <a:gd name="connsiteX5-79" fmla="*/ 0 w 12192000"/>
              <a:gd name="connsiteY5-80" fmla="*/ 1943100 h 1943100"/>
              <a:gd name="connsiteX6-81" fmla="*/ 14515 w 12192000"/>
              <a:gd name="connsiteY6-82" fmla="*/ 0 h 1943100"/>
              <a:gd name="connsiteX0-83" fmla="*/ 14515 w 12192000"/>
              <a:gd name="connsiteY0-84" fmla="*/ 0 h 1943100"/>
              <a:gd name="connsiteX1-85" fmla="*/ 2628900 w 12192000"/>
              <a:gd name="connsiteY1-86" fmla="*/ 63500 h 1943100"/>
              <a:gd name="connsiteX2-87" fmla="*/ 9077325 w 12192000"/>
              <a:gd name="connsiteY2-88" fmla="*/ 69850 h 1943100"/>
              <a:gd name="connsiteX3-89" fmla="*/ 12192000 w 12192000"/>
              <a:gd name="connsiteY3-90" fmla="*/ 0 h 1943100"/>
              <a:gd name="connsiteX4-91" fmla="*/ 12192000 w 12192000"/>
              <a:gd name="connsiteY4-92" fmla="*/ 1943100 h 1943100"/>
              <a:gd name="connsiteX5-93" fmla="*/ 0 w 12192000"/>
              <a:gd name="connsiteY5-94" fmla="*/ 1943100 h 1943100"/>
              <a:gd name="connsiteX6-95" fmla="*/ 14515 w 12192000"/>
              <a:gd name="connsiteY6-96" fmla="*/ 0 h 19431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31" y="connsiteY5-32"/>
              </a:cxn>
              <a:cxn ang="0">
                <a:pos x="connsiteX6-81" y="connsiteY6-82"/>
              </a:cxn>
            </a:cxnLst>
            <a:rect l="l" t="t" r="r" b="b"/>
            <a:pathLst>
              <a:path w="12192000" h="1943100">
                <a:moveTo>
                  <a:pt x="14515" y="0"/>
                </a:moveTo>
                <a:cubicBezTo>
                  <a:pt x="885977" y="21167"/>
                  <a:pt x="1300238" y="385233"/>
                  <a:pt x="2628900" y="63500"/>
                </a:cubicBezTo>
                <a:lnTo>
                  <a:pt x="9077325" y="69850"/>
                </a:lnTo>
                <a:cubicBezTo>
                  <a:pt x="11198225" y="764117"/>
                  <a:pt x="11150600" y="4233"/>
                  <a:pt x="12192000" y="0"/>
                </a:cubicBezTo>
                <a:lnTo>
                  <a:pt x="12192000" y="1943100"/>
                </a:lnTo>
                <a:lnTo>
                  <a:pt x="0" y="1943100"/>
                </a:lnTo>
                <a:lnTo>
                  <a:pt x="14515" y="0"/>
                </a:lnTo>
                <a:close/>
              </a:path>
            </a:pathLst>
          </a:custGeom>
          <a:solidFill>
            <a:srgbClr val="EB6877"/>
          </a:solidFill>
          <a:ln w="38100">
            <a:no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cs typeface="黑体" panose="02010609060101010101" charset="-122"/>
              <a:sym typeface="黑体" panose="02010609060101010101" charset="-122"/>
            </a:endParaRPr>
          </a:p>
        </p:txBody>
      </p:sp>
      <p:pic>
        <p:nvPicPr>
          <p:cNvPr id="6" name="图片 5"/>
          <p:cNvPicPr>
            <a:picLocks noChangeAspect="1"/>
          </p:cNvPicPr>
          <p:nvPr userDrawn="1"/>
        </p:nvPicPr>
        <p:blipFill rotWithShape="1">
          <a:blip r:embed="rId2" cstate="print">
            <a:extLst>
              <a:ext uri="{28A0092B-C50C-407E-A947-70E740481C1C}">
                <a14:useLocalDpi xmlns:a14="http://schemas.microsoft.com/office/drawing/2010/main" val="0"/>
              </a:ext>
            </a:extLst>
          </a:blip>
          <a:srcRect t="58065"/>
          <a:stretch>
            <a:fillRect/>
          </a:stretch>
        </p:blipFill>
        <p:spPr>
          <a:xfrm>
            <a:off x="2893783" y="3982065"/>
            <a:ext cx="6371303" cy="2875935"/>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flipV="1">
            <a:off x="-2" y="4259488"/>
            <a:ext cx="3810001" cy="2598512"/>
          </a:xfrm>
          <a:prstGeom prst="rect">
            <a:avLst/>
          </a:prstGeom>
        </p:spPr>
      </p:pic>
      <p:pic>
        <p:nvPicPr>
          <p:cNvPr id="5" name="图片 4"/>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553325" y="-1"/>
            <a:ext cx="4638676" cy="3163688"/>
          </a:xfrm>
          <a:prstGeom prst="rect">
            <a:avLst/>
          </a:prstGeom>
        </p:spPr>
      </p:pic>
      <p:sp>
        <p:nvSpPr>
          <p:cNvPr id="7" name="矩形 6"/>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19" name="Freeform 244"/>
          <p:cNvSpPr/>
          <p:nvPr userDrawn="1"/>
        </p:nvSpPr>
        <p:spPr bwMode="auto">
          <a:xfrm flipH="1" flipV="1">
            <a:off x="10700124" y="1209674"/>
            <a:ext cx="415549" cy="428625"/>
          </a:xfrm>
          <a:custGeom>
            <a:avLst/>
            <a:gdLst>
              <a:gd name="T0" fmla="*/ 806 w 806"/>
              <a:gd name="T1" fmla="*/ 555 h 809"/>
              <a:gd name="T2" fmla="*/ 555 w 806"/>
              <a:gd name="T3" fmla="*/ 555 h 809"/>
              <a:gd name="T4" fmla="*/ 555 w 806"/>
              <a:gd name="T5" fmla="*/ 809 h 809"/>
              <a:gd name="T6" fmla="*/ 251 w 806"/>
              <a:gd name="T7" fmla="*/ 809 h 809"/>
              <a:gd name="T8" fmla="*/ 251 w 806"/>
              <a:gd name="T9" fmla="*/ 555 h 809"/>
              <a:gd name="T10" fmla="*/ 0 w 806"/>
              <a:gd name="T11" fmla="*/ 555 h 809"/>
              <a:gd name="T12" fmla="*/ 0 w 806"/>
              <a:gd name="T13" fmla="*/ 254 h 809"/>
              <a:gd name="T14" fmla="*/ 251 w 806"/>
              <a:gd name="T15" fmla="*/ 254 h 809"/>
              <a:gd name="T16" fmla="*/ 251 w 806"/>
              <a:gd name="T17" fmla="*/ 0 h 809"/>
              <a:gd name="T18" fmla="*/ 555 w 806"/>
              <a:gd name="T19" fmla="*/ 0 h 809"/>
              <a:gd name="T20" fmla="*/ 555 w 806"/>
              <a:gd name="T21" fmla="*/ 254 h 809"/>
              <a:gd name="T22" fmla="*/ 806 w 806"/>
              <a:gd name="T23" fmla="*/ 254 h 809"/>
              <a:gd name="T24" fmla="*/ 806 w 806"/>
              <a:gd name="T25" fmla="*/ 555 h 8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06" h="809">
                <a:moveTo>
                  <a:pt x="806" y="555"/>
                </a:moveTo>
                <a:lnTo>
                  <a:pt x="555" y="555"/>
                </a:lnTo>
                <a:lnTo>
                  <a:pt x="555" y="809"/>
                </a:lnTo>
                <a:lnTo>
                  <a:pt x="251" y="809"/>
                </a:lnTo>
                <a:lnTo>
                  <a:pt x="251" y="555"/>
                </a:lnTo>
                <a:lnTo>
                  <a:pt x="0" y="555"/>
                </a:lnTo>
                <a:lnTo>
                  <a:pt x="0" y="254"/>
                </a:lnTo>
                <a:lnTo>
                  <a:pt x="251" y="254"/>
                </a:lnTo>
                <a:lnTo>
                  <a:pt x="251" y="0"/>
                </a:lnTo>
                <a:lnTo>
                  <a:pt x="555" y="0"/>
                </a:lnTo>
                <a:lnTo>
                  <a:pt x="555" y="254"/>
                </a:lnTo>
                <a:lnTo>
                  <a:pt x="806" y="254"/>
                </a:lnTo>
                <a:lnTo>
                  <a:pt x="806" y="555"/>
                </a:lnTo>
                <a:close/>
              </a:path>
            </a:pathLst>
          </a:custGeom>
          <a:solidFill>
            <a:srgbClr val="0F365E"/>
          </a:solidFill>
          <a:ln>
            <a:solidFill>
              <a:srgbClr val="0F365E"/>
            </a:solidFill>
          </a:ln>
        </p:spPr>
        <p:txBody>
          <a:bodyPr/>
          <a:lstStyle/>
          <a:p>
            <a:pPr eaLnBrk="1" fontAlgn="auto" hangingPunct="1">
              <a:lnSpc>
                <a:spcPct val="120000"/>
              </a:lnSpc>
              <a:spcBef>
                <a:spcPts val="0"/>
              </a:spcBef>
              <a:spcAft>
                <a:spcPts val="0"/>
              </a:spcAft>
              <a:defRPr/>
            </a:pPr>
            <a:endParaRPr lang="en-US" b="0" kern="0">
              <a:solidFill>
                <a:prstClr val="black"/>
              </a:solidFill>
              <a:latin typeface="黑体" panose="02010609060101010101" charset="-122"/>
              <a:ea typeface="黑体" panose="02010609060101010101" charset="-122"/>
              <a:cs typeface="黑体" panose="02010609060101010101" charset="-122"/>
              <a:sym typeface="黑体" panose="02010609060101010101" charset="-122"/>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pic>
        <p:nvPicPr>
          <p:cNvPr id="15" name="图片 14"/>
          <p:cNvPicPr>
            <a:picLocks noChangeAspect="1"/>
          </p:cNvPicPr>
          <p:nvPr userDrawn="1"/>
        </p:nvPicPr>
        <p:blipFill rotWithShape="1">
          <a:blip r:embed="rId2">
            <a:extLst>
              <a:ext uri="{28A0092B-C50C-407E-A947-70E740481C1C}">
                <a14:useLocalDpi xmlns:a14="http://schemas.microsoft.com/office/drawing/2010/main" val="0"/>
              </a:ext>
            </a:extLst>
          </a:blip>
          <a:srcRect t="30647" r="71389" b="42089"/>
          <a:stretch>
            <a:fillRect/>
          </a:stretch>
        </p:blipFill>
        <p:spPr>
          <a:xfrm>
            <a:off x="0" y="473204"/>
            <a:ext cx="2251881" cy="3219120"/>
          </a:xfrm>
          <a:prstGeom prst="rect">
            <a:avLst/>
          </a:prstGeom>
        </p:spPr>
      </p:pic>
      <p:sp>
        <p:nvSpPr>
          <p:cNvPr id="10" name="矩形 9"/>
          <p:cNvSpPr/>
          <p:nvPr userDrawn="1"/>
        </p:nvSpPr>
        <p:spPr>
          <a:xfrm>
            <a:off x="313055" y="365125"/>
            <a:ext cx="11566525" cy="6127750"/>
          </a:xfrm>
          <a:prstGeom prst="rect">
            <a:avLst/>
          </a:prstGeom>
          <a:noFill/>
          <a:ln w="28575" cmpd="sng">
            <a:solidFill>
              <a:schemeClr val="accent6">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11" name="矩形 10"/>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17" name="矩形 16"/>
          <p:cNvSpPr/>
          <p:nvPr userDrawn="1"/>
        </p:nvSpPr>
        <p:spPr>
          <a:xfrm>
            <a:off x="0" y="0"/>
            <a:ext cx="12191999" cy="5724525"/>
          </a:xfrm>
          <a:prstGeom prst="rect">
            <a:avLst/>
          </a:prstGeom>
          <a:solidFill>
            <a:schemeClr val="accent5">
              <a:lumMod val="40000"/>
              <a:lumOff val="60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8" name="矩形 7"/>
          <p:cNvSpPr/>
          <p:nvPr userDrawn="1"/>
        </p:nvSpPr>
        <p:spPr>
          <a:xfrm>
            <a:off x="0" y="5724525"/>
            <a:ext cx="12191999" cy="1133475"/>
          </a:xfrm>
          <a:prstGeom prst="rect">
            <a:avLst/>
          </a:prstGeom>
          <a:solidFill>
            <a:srgbClr val="53A6AB">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9" name="文本框 8"/>
          <p:cNvSpPr txBox="1"/>
          <p:nvPr userDrawn="1"/>
        </p:nvSpPr>
        <p:spPr>
          <a:xfrm rot="16200000">
            <a:off x="-1372837" y="4149655"/>
            <a:ext cx="3783330" cy="337185"/>
          </a:xfrm>
          <a:prstGeom prst="rect">
            <a:avLst/>
          </a:prstGeom>
          <a:noFill/>
        </p:spPr>
        <p:txBody>
          <a:bodyPr wrap="none" rtlCol="0">
            <a:spAutoFit/>
          </a:bodyPr>
          <a:lstStyle/>
          <a:p>
            <a:r>
              <a:rPr lang="en-US" altLang="zh-CN" sz="1600" b="1" dirty="0">
                <a:solidFill>
                  <a:schemeClr val="bg1"/>
                </a:solidFill>
                <a:latin typeface="黑体" panose="02010609060101010101" charset="-122"/>
                <a:ea typeface="黑体" panose="02010609060101010101" charset="-122"/>
                <a:cs typeface="黑体" panose="02010609060101010101" charset="-122"/>
              </a:rPr>
              <a:t>&lt;&lt;&lt;&lt;&lt;&lt;&lt;&lt;&lt;&lt;&lt;&lt;&lt;&lt;&lt;&lt;&lt;&lt;&lt;&lt;&lt;&lt;&lt;&lt;&lt;&lt;&lt;&lt;&lt;&lt;&lt;&lt;&lt;&lt;&lt;</a:t>
            </a:r>
            <a:endParaRPr lang="en-US" altLang="zh-CN" sz="1600" b="1" dirty="0">
              <a:solidFill>
                <a:schemeClr val="bg1"/>
              </a:solidFill>
              <a:latin typeface="黑体" panose="02010609060101010101" charset="-122"/>
              <a:ea typeface="黑体" panose="02010609060101010101" charset="-122"/>
              <a:cs typeface="黑体" panose="02010609060101010101" charset="-122"/>
            </a:endParaRPr>
          </a:p>
        </p:txBody>
      </p:sp>
      <p:sp>
        <p:nvSpPr>
          <p:cNvPr id="22" name="文本框 21"/>
          <p:cNvSpPr txBox="1"/>
          <p:nvPr userDrawn="1"/>
        </p:nvSpPr>
        <p:spPr>
          <a:xfrm>
            <a:off x="328226" y="71101"/>
            <a:ext cx="3783330" cy="337185"/>
          </a:xfrm>
          <a:prstGeom prst="rect">
            <a:avLst/>
          </a:prstGeom>
          <a:noFill/>
        </p:spPr>
        <p:txBody>
          <a:bodyPr wrap="none" rtlCol="0">
            <a:spAutoFit/>
          </a:bodyPr>
          <a:lstStyle/>
          <a:p>
            <a:r>
              <a:rPr lang="en-US" altLang="zh-CN" sz="1600" b="1" dirty="0">
                <a:solidFill>
                  <a:schemeClr val="bg1"/>
                </a:solidFill>
                <a:latin typeface="黑体" panose="02010609060101010101" charset="-122"/>
                <a:ea typeface="黑体" panose="02010609060101010101" charset="-122"/>
                <a:cs typeface="黑体" panose="02010609060101010101" charset="-122"/>
              </a:rPr>
              <a:t>&lt;&lt;&lt;&lt;&lt;&lt;&lt;&lt;&lt;&lt;&lt;&lt;&lt;&lt;&lt;&lt;&lt;&lt;&lt;&lt;&lt;&lt;&lt;&lt;&lt;&lt;&lt;&lt;&lt;&lt;&lt;&lt;&lt;&lt;&lt;</a:t>
            </a:r>
            <a:endParaRPr lang="en-US" altLang="zh-CN" sz="1600" b="1" dirty="0">
              <a:solidFill>
                <a:schemeClr val="bg1"/>
              </a:solidFill>
              <a:latin typeface="黑体" panose="02010609060101010101" charset="-122"/>
              <a:ea typeface="黑体" panose="02010609060101010101" charset="-122"/>
              <a:cs typeface="黑体" panose="02010609060101010101" charset="-122"/>
            </a:endParaRPr>
          </a:p>
        </p:txBody>
      </p:sp>
      <p:cxnSp>
        <p:nvCxnSpPr>
          <p:cNvPr id="13" name="直接连接符 12"/>
          <p:cNvCxnSpPr>
            <a:stCxn id="22" idx="3"/>
          </p:cNvCxnSpPr>
          <p:nvPr userDrawn="1"/>
        </p:nvCxnSpPr>
        <p:spPr>
          <a:xfrm>
            <a:off x="4111353" y="240081"/>
            <a:ext cx="561557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userDrawn="1"/>
        </p:nvCxnSpPr>
        <p:spPr>
          <a:xfrm flipV="1">
            <a:off x="619135" y="6597702"/>
            <a:ext cx="11344264" cy="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userDrawn="1"/>
        </p:nvCxnSpPr>
        <p:spPr>
          <a:xfrm>
            <a:off x="11963400" y="209600"/>
            <a:ext cx="0" cy="638810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矩形 28"/>
          <p:cNvSpPr/>
          <p:nvPr userDrawn="1"/>
        </p:nvSpPr>
        <p:spPr>
          <a:xfrm>
            <a:off x="256277" y="1911768"/>
            <a:ext cx="11618616" cy="36066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65">
              <a:solidFill>
                <a:schemeClr val="tx1">
                  <a:lumMod val="75000"/>
                  <a:lumOff val="25000"/>
                </a:schemeClr>
              </a:solidFill>
              <a:cs typeface="黑体" panose="02010609060101010101" charset="-122"/>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1.xml"/><Relationship Id="rId8" Type="http://schemas.openxmlformats.org/officeDocument/2006/relationships/slideLayout" Target="../slideLayouts/slideLayout20.xml"/><Relationship Id="rId7" Type="http://schemas.openxmlformats.org/officeDocument/2006/relationships/slideLayout" Target="../slideLayouts/slideLayout19.xml"/><Relationship Id="rId6" Type="http://schemas.openxmlformats.org/officeDocument/2006/relationships/slideLayout" Target="../slideLayouts/slideLayout18.xml"/><Relationship Id="rId5" Type="http://schemas.openxmlformats.org/officeDocument/2006/relationships/slideLayout" Target="../slideLayouts/slideLayout17.xml"/><Relationship Id="rId4" Type="http://schemas.openxmlformats.org/officeDocument/2006/relationships/slideLayout" Target="../slideLayouts/slideLayout16.xml"/><Relationship Id="rId3" Type="http://schemas.openxmlformats.org/officeDocument/2006/relationships/slideLayout" Target="../slideLayouts/slideLayout15.xml"/><Relationship Id="rId2" Type="http://schemas.openxmlformats.org/officeDocument/2006/relationships/slideLayout" Target="../slideLayouts/slideLayout14.xml"/><Relationship Id="rId10" Type="http://schemas.openxmlformats.org/officeDocument/2006/relationships/theme" Target="../theme/theme2.xml"/><Relationship Id="rId1" Type="http://schemas.openxmlformats.org/officeDocument/2006/relationships/slideLayout" Target="../slideLayouts/slideLayout13.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0.xml"/><Relationship Id="rId8" Type="http://schemas.openxmlformats.org/officeDocument/2006/relationships/slideLayout" Target="../slideLayouts/slideLayout29.xml"/><Relationship Id="rId7" Type="http://schemas.openxmlformats.org/officeDocument/2006/relationships/slideLayout" Target="../slideLayouts/slideLayout28.xml"/><Relationship Id="rId6" Type="http://schemas.openxmlformats.org/officeDocument/2006/relationships/slideLayout" Target="../slideLayouts/slideLayout27.xml"/><Relationship Id="rId5" Type="http://schemas.openxmlformats.org/officeDocument/2006/relationships/slideLayout" Target="../slideLayouts/slideLayout26.xml"/><Relationship Id="rId4" Type="http://schemas.openxmlformats.org/officeDocument/2006/relationships/slideLayout" Target="../slideLayouts/slideLayout25.xml"/><Relationship Id="rId3" Type="http://schemas.openxmlformats.org/officeDocument/2006/relationships/slideLayout" Target="../slideLayouts/slideLayout24.xml"/><Relationship Id="rId2" Type="http://schemas.openxmlformats.org/officeDocument/2006/relationships/slideLayout" Target="../slideLayouts/slideLayout23.xml"/><Relationship Id="rId18" Type="http://schemas.openxmlformats.org/officeDocument/2006/relationships/theme" Target="../theme/theme3.xml"/><Relationship Id="rId17" Type="http://schemas.openxmlformats.org/officeDocument/2006/relationships/tags" Target="../tags/tag60.xml"/><Relationship Id="rId16" Type="http://schemas.openxmlformats.org/officeDocument/2006/relationships/tags" Target="../tags/tag59.xml"/><Relationship Id="rId15" Type="http://schemas.openxmlformats.org/officeDocument/2006/relationships/tags" Target="../tags/tag58.xml"/><Relationship Id="rId14" Type="http://schemas.openxmlformats.org/officeDocument/2006/relationships/tags" Target="../tags/tag57.xml"/><Relationship Id="rId13" Type="http://schemas.openxmlformats.org/officeDocument/2006/relationships/tags" Target="../tags/tag56.xml"/><Relationship Id="rId12" Type="http://schemas.openxmlformats.org/officeDocument/2006/relationships/tags" Target="../tags/tag55.xml"/><Relationship Id="rId11" Type="http://schemas.openxmlformats.org/officeDocument/2006/relationships/slideLayout" Target="../slideLayouts/slideLayout32.xml"/><Relationship Id="rId10" Type="http://schemas.openxmlformats.org/officeDocument/2006/relationships/slideLayout" Target="../slideLayouts/slideLayout31.xml"/><Relationship Id="rId1"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黑体" panose="02010609060101010101" charset="-122"/>
          <a:ea typeface="黑体" panose="02010609060101010101" charset="-122"/>
          <a:cs typeface="黑体" panose="02010609060101010101"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黑体" panose="02010609060101010101" charset="-122"/>
          <a:ea typeface="黑体" panose="02010609060101010101" charset="-122"/>
          <a:cs typeface="黑体" panose="0201060906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黑体" panose="02010609060101010101" charset="-122"/>
          <a:ea typeface="黑体" panose="02010609060101010101" charset="-122"/>
          <a:cs typeface="黑体" panose="02010609060101010101"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9060101010101" charset="-122"/>
          <a:ea typeface="黑体" panose="02010609060101010101" charset="-122"/>
          <a:cs typeface="黑体" panose="02010609060101010101"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fld id="{2F2A2A96-E392-4BD4-96F4-45C159C7CA26}"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fld id="{6E02081A-7E68-44F2-A99E-F075D941C594}" type="slidenum">
              <a:rPr lang="zh-CN" altLang="en-US" smtClean="0"/>
            </a:fld>
            <a:endParaRPr lang="zh-CN" altLang="en-US"/>
          </a:p>
        </p:txBody>
      </p:sp>
      <p:sp>
        <p:nvSpPr>
          <p:cNvPr id="7" name="矩形 6"/>
          <p:cNvSpPr/>
          <p:nvPr userDrawn="1"/>
        </p:nvSpPr>
        <p:spPr>
          <a:xfrm>
            <a:off x="0" y="0"/>
            <a:ext cx="12192000" cy="685800"/>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endParaRPr lang="zh-CN" altLang="en-US">
              <a:cs typeface="黑体" panose="02010609060101010101" charset="-122"/>
            </a:endParaRPr>
          </a:p>
        </p:txBody>
      </p:sp>
      <p:sp>
        <p:nvSpPr>
          <p:cNvPr id="8" name="矩形 7"/>
          <p:cNvSpPr/>
          <p:nvPr userDrawn="1"/>
        </p:nvSpPr>
        <p:spPr>
          <a:xfrm>
            <a:off x="0" y="6715125"/>
            <a:ext cx="12192000" cy="142875"/>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endParaRPr lang="zh-CN" altLang="en-US">
              <a:cs typeface="黑体" panose="02010609060101010101" charset="-122"/>
            </a:endParaRPr>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Lst>
  <p:txStyles>
    <p:titleStyle>
      <a:lvl1pPr algn="l" defTabSz="914400" rtl="0" eaLnBrk="1" latinLnBrk="0" hangingPunct="1">
        <a:lnSpc>
          <a:spcPct val="90000"/>
        </a:lnSpc>
        <a:spcBef>
          <a:spcPct val="0"/>
        </a:spcBef>
        <a:buNone/>
        <a:defRPr sz="4400" kern="1200">
          <a:solidFill>
            <a:schemeClr val="tx1"/>
          </a:solidFill>
          <a:latin typeface="黑体" panose="02010609060101010101" charset="-122"/>
          <a:ea typeface="黑体" panose="02010609060101010101" charset="-122"/>
          <a:cs typeface="黑体" panose="02010609060101010101"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黑体" panose="02010609060101010101" charset="-122"/>
          <a:ea typeface="黑体" panose="02010609060101010101" charset="-122"/>
          <a:cs typeface="黑体" panose="0201060906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黑体" panose="02010609060101010101" charset="-122"/>
          <a:ea typeface="黑体" panose="02010609060101010101" charset="-122"/>
          <a:cs typeface="黑体" panose="02010609060101010101"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9060101010101" charset="-122"/>
          <a:ea typeface="黑体" panose="02010609060101010101" charset="-122"/>
          <a:cs typeface="黑体" panose="02010609060101010101"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672" r:id="rId1"/>
    <p:sldLayoutId id="2147483673" r:id="rId2"/>
    <p:sldLayoutId id="2147483674" r:id="rId3"/>
    <p:sldLayoutId id="2147483675" r:id="rId4"/>
    <p:sldLayoutId id="2147483676" r:id="rId5"/>
    <p:sldLayoutId id="2147483677" r:id="rId6"/>
    <p:sldLayoutId id="2147483678" r:id="rId7"/>
    <p:sldLayoutId id="2147483679" r:id="rId8"/>
    <p:sldLayoutId id="2147483680" r:id="rId9"/>
    <p:sldLayoutId id="2147483681" r:id="rId10"/>
    <p:sldLayoutId id="2147483682" r:id="rId11"/>
  </p:sldLayoutIdLst>
  <p:txStyles>
    <p:titleStyle>
      <a:lvl1pPr algn="l" defTabSz="914400" rtl="0" eaLnBrk="1" fontAlgn="auto" latinLnBrk="0" hangingPunct="1">
        <a:lnSpc>
          <a:spcPct val="100000"/>
        </a:lnSpc>
        <a:spcBef>
          <a:spcPct val="0"/>
        </a:spcBef>
        <a:buNone/>
        <a:defRPr sz="3600" b="0"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8.pn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07.xml"/></Relationships>
</file>

<file path=ppt/slides/_rels/slide100.xml.rels><?xml version="1.0" encoding="UTF-8" standalone="yes"?>
<Relationships xmlns="http://schemas.openxmlformats.org/package/2006/relationships"><Relationship Id="rId2" Type="http://schemas.openxmlformats.org/officeDocument/2006/relationships/slideLayout" Target="../slideLayouts/slideLayout16.xml"/><Relationship Id="rId1" Type="http://schemas.openxmlformats.org/officeDocument/2006/relationships/tags" Target="../tags/tag241.xml"/></Relationships>
</file>

<file path=ppt/slides/_rels/slide101.xml.rels><?xml version="1.0" encoding="UTF-8" standalone="yes"?>
<Relationships xmlns="http://schemas.openxmlformats.org/package/2006/relationships"><Relationship Id="rId2" Type="http://schemas.openxmlformats.org/officeDocument/2006/relationships/slideLayout" Target="../slideLayouts/slideLayout16.xml"/><Relationship Id="rId1" Type="http://schemas.openxmlformats.org/officeDocument/2006/relationships/tags" Target="../tags/tag242.xml"/></Relationships>
</file>

<file path=ppt/slides/_rels/slide102.xml.rels><?xml version="1.0" encoding="UTF-8" standalone="yes"?>
<Relationships xmlns="http://schemas.openxmlformats.org/package/2006/relationships"><Relationship Id="rId2" Type="http://schemas.openxmlformats.org/officeDocument/2006/relationships/slideLayout" Target="../slideLayouts/slideLayout16.xml"/><Relationship Id="rId1" Type="http://schemas.openxmlformats.org/officeDocument/2006/relationships/tags" Target="../tags/tag243.xml"/></Relationships>
</file>

<file path=ppt/slides/_rels/slide103.xml.rels><?xml version="1.0" encoding="UTF-8" standalone="yes"?>
<Relationships xmlns="http://schemas.openxmlformats.org/package/2006/relationships"><Relationship Id="rId2" Type="http://schemas.openxmlformats.org/officeDocument/2006/relationships/slideLayout" Target="../slideLayouts/slideLayout16.xml"/><Relationship Id="rId1" Type="http://schemas.openxmlformats.org/officeDocument/2006/relationships/tags" Target="../tags/tag244.xml"/></Relationships>
</file>

<file path=ppt/slides/_rels/slide104.xml.rels><?xml version="1.0" encoding="UTF-8" standalone="yes"?>
<Relationships xmlns="http://schemas.openxmlformats.org/package/2006/relationships"><Relationship Id="rId2" Type="http://schemas.openxmlformats.org/officeDocument/2006/relationships/slideLayout" Target="../slideLayouts/slideLayout16.xml"/><Relationship Id="rId1" Type="http://schemas.openxmlformats.org/officeDocument/2006/relationships/tags" Target="../tags/tag245.xml"/></Relationships>
</file>

<file path=ppt/slides/_rels/slide105.xml.rels><?xml version="1.0" encoding="UTF-8" standalone="yes"?>
<Relationships xmlns="http://schemas.openxmlformats.org/package/2006/relationships"><Relationship Id="rId2" Type="http://schemas.openxmlformats.org/officeDocument/2006/relationships/slideLayout" Target="../slideLayouts/slideLayout16.xml"/><Relationship Id="rId1" Type="http://schemas.openxmlformats.org/officeDocument/2006/relationships/tags" Target="../tags/tag246.xml"/></Relationships>
</file>

<file path=ppt/slides/_rels/slide106.xml.rels><?xml version="1.0" encoding="UTF-8" standalone="yes"?>
<Relationships xmlns="http://schemas.openxmlformats.org/package/2006/relationships"><Relationship Id="rId3" Type="http://schemas.openxmlformats.org/officeDocument/2006/relationships/slideLayout" Target="../slideLayouts/slideLayout16.xml"/><Relationship Id="rId2" Type="http://schemas.openxmlformats.org/officeDocument/2006/relationships/tags" Target="../tags/tag247.xml"/><Relationship Id="rId1" Type="http://schemas.openxmlformats.org/officeDocument/2006/relationships/image" Target="../media/image61.jpeg"/></Relationships>
</file>

<file path=ppt/slides/_rels/slide107.xml.rels><?xml version="1.0" encoding="UTF-8" standalone="yes"?>
<Relationships xmlns="http://schemas.openxmlformats.org/package/2006/relationships"><Relationship Id="rId2" Type="http://schemas.openxmlformats.org/officeDocument/2006/relationships/slideLayout" Target="../slideLayouts/slideLayout16.xml"/><Relationship Id="rId1" Type="http://schemas.openxmlformats.org/officeDocument/2006/relationships/tags" Target="../tags/tag248.xml"/></Relationships>
</file>

<file path=ppt/slides/_rels/slide108.xml.rels><?xml version="1.0" encoding="UTF-8" standalone="yes"?>
<Relationships xmlns="http://schemas.openxmlformats.org/package/2006/relationships"><Relationship Id="rId2" Type="http://schemas.openxmlformats.org/officeDocument/2006/relationships/slideLayout" Target="../slideLayouts/slideLayout16.xml"/><Relationship Id="rId1" Type="http://schemas.openxmlformats.org/officeDocument/2006/relationships/tags" Target="../tags/tag249.xml"/></Relationships>
</file>

<file path=ppt/slides/_rels/slide109.xml.rels><?xml version="1.0" encoding="UTF-8" standalone="yes"?>
<Relationships xmlns="http://schemas.openxmlformats.org/package/2006/relationships"><Relationship Id="rId2" Type="http://schemas.openxmlformats.org/officeDocument/2006/relationships/slideLayout" Target="../slideLayouts/slideLayout16.xml"/><Relationship Id="rId1" Type="http://schemas.openxmlformats.org/officeDocument/2006/relationships/tags" Target="../tags/tag250.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08.xml"/></Relationships>
</file>

<file path=ppt/slides/_rels/slide110.xml.rels><?xml version="1.0" encoding="UTF-8" standalone="yes"?>
<Relationships xmlns="http://schemas.openxmlformats.org/package/2006/relationships"><Relationship Id="rId3" Type="http://schemas.openxmlformats.org/officeDocument/2006/relationships/slideLayout" Target="../slideLayouts/slideLayout16.xml"/><Relationship Id="rId2" Type="http://schemas.openxmlformats.org/officeDocument/2006/relationships/tags" Target="../tags/tag252.xml"/><Relationship Id="rId1" Type="http://schemas.openxmlformats.org/officeDocument/2006/relationships/tags" Target="../tags/tag251.xml"/></Relationships>
</file>

<file path=ppt/slides/_rels/slide111.xml.rels><?xml version="1.0" encoding="UTF-8" standalone="yes"?>
<Relationships xmlns="http://schemas.openxmlformats.org/package/2006/relationships"><Relationship Id="rId3" Type="http://schemas.openxmlformats.org/officeDocument/2006/relationships/slideLayout" Target="../slideLayouts/slideLayout16.xml"/><Relationship Id="rId2" Type="http://schemas.openxmlformats.org/officeDocument/2006/relationships/tags" Target="../tags/tag254.xml"/><Relationship Id="rId1" Type="http://schemas.openxmlformats.org/officeDocument/2006/relationships/tags" Target="../tags/tag253.xml"/></Relationships>
</file>

<file path=ppt/slides/_rels/slide112.xml.rels><?xml version="1.0" encoding="UTF-8" standalone="yes"?>
<Relationships xmlns="http://schemas.openxmlformats.org/package/2006/relationships"><Relationship Id="rId3" Type="http://schemas.openxmlformats.org/officeDocument/2006/relationships/slideLayout" Target="../slideLayouts/slideLayout16.xml"/><Relationship Id="rId2" Type="http://schemas.openxmlformats.org/officeDocument/2006/relationships/tags" Target="../tags/tag256.xml"/><Relationship Id="rId1" Type="http://schemas.openxmlformats.org/officeDocument/2006/relationships/tags" Target="../tags/tag255.xml"/></Relationships>
</file>

<file path=ppt/slides/_rels/slide113.xml.rels><?xml version="1.0" encoding="UTF-8" standalone="yes"?>
<Relationships xmlns="http://schemas.openxmlformats.org/package/2006/relationships"><Relationship Id="rId3" Type="http://schemas.openxmlformats.org/officeDocument/2006/relationships/slideLayout" Target="../slideLayouts/slideLayout16.xml"/><Relationship Id="rId2" Type="http://schemas.openxmlformats.org/officeDocument/2006/relationships/tags" Target="../tags/tag257.xml"/><Relationship Id="rId1" Type="http://schemas.openxmlformats.org/officeDocument/2006/relationships/slide" Target="slide56.xml"/></Relationships>
</file>

<file path=ppt/slides/_rels/slide114.xml.rels><?xml version="1.0" encoding="UTF-8" standalone="yes"?>
<Relationships xmlns="http://schemas.openxmlformats.org/package/2006/relationships"><Relationship Id="rId2" Type="http://schemas.openxmlformats.org/officeDocument/2006/relationships/slideLayout" Target="../slideLayouts/slideLayout16.xml"/><Relationship Id="rId1" Type="http://schemas.openxmlformats.org/officeDocument/2006/relationships/tags" Target="../tags/tag258.xml"/></Relationships>
</file>

<file path=ppt/slides/_rels/slide115.xml.rels><?xml version="1.0" encoding="UTF-8" standalone="yes"?>
<Relationships xmlns="http://schemas.openxmlformats.org/package/2006/relationships"><Relationship Id="rId2" Type="http://schemas.openxmlformats.org/officeDocument/2006/relationships/slideLayout" Target="../slideLayouts/slideLayout16.xml"/><Relationship Id="rId1" Type="http://schemas.openxmlformats.org/officeDocument/2006/relationships/tags" Target="../tags/tag259.xml"/></Relationships>
</file>

<file path=ppt/slides/_rels/slide116.xml.rels><?xml version="1.0" encoding="UTF-8" standalone="yes"?>
<Relationships xmlns="http://schemas.openxmlformats.org/package/2006/relationships"><Relationship Id="rId3" Type="http://schemas.openxmlformats.org/officeDocument/2006/relationships/slideLayout" Target="../slideLayouts/slideLayout16.xml"/><Relationship Id="rId2" Type="http://schemas.openxmlformats.org/officeDocument/2006/relationships/tags" Target="../tags/tag260.xml"/><Relationship Id="rId1" Type="http://schemas.openxmlformats.org/officeDocument/2006/relationships/image" Target="../media/image62.jpeg"/></Relationships>
</file>

<file path=ppt/slides/_rels/slide117.xml.rels><?xml version="1.0" encoding="UTF-8" standalone="yes"?>
<Relationships xmlns="http://schemas.openxmlformats.org/package/2006/relationships"><Relationship Id="rId2" Type="http://schemas.openxmlformats.org/officeDocument/2006/relationships/slideLayout" Target="../slideLayouts/slideLayout16.xml"/><Relationship Id="rId1" Type="http://schemas.openxmlformats.org/officeDocument/2006/relationships/tags" Target="../tags/tag261.xml"/></Relationships>
</file>

<file path=ppt/slides/_rels/slide118.xml.rels><?xml version="1.0" encoding="UTF-8" standalone="yes"?>
<Relationships xmlns="http://schemas.openxmlformats.org/package/2006/relationships"><Relationship Id="rId3" Type="http://schemas.openxmlformats.org/officeDocument/2006/relationships/slideLayout" Target="../slideLayouts/slideLayout16.xml"/><Relationship Id="rId2" Type="http://schemas.openxmlformats.org/officeDocument/2006/relationships/tags" Target="../tags/tag262.xml"/><Relationship Id="rId1" Type="http://schemas.openxmlformats.org/officeDocument/2006/relationships/image" Target="../media/image63.jpeg"/></Relationships>
</file>

<file path=ppt/slides/_rels/slide119.xml.rels><?xml version="1.0" encoding="UTF-8" standalone="yes"?>
<Relationships xmlns="http://schemas.openxmlformats.org/package/2006/relationships"><Relationship Id="rId2" Type="http://schemas.openxmlformats.org/officeDocument/2006/relationships/slideLayout" Target="../slideLayouts/slideLayout16.xml"/><Relationship Id="rId1" Type="http://schemas.openxmlformats.org/officeDocument/2006/relationships/tags" Target="../tags/tag263.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09.xml"/></Relationships>
</file>

<file path=ppt/slides/_rels/slide120.xml.rels><?xml version="1.0" encoding="UTF-8" standalone="yes"?>
<Relationships xmlns="http://schemas.openxmlformats.org/package/2006/relationships"><Relationship Id="rId2" Type="http://schemas.openxmlformats.org/officeDocument/2006/relationships/slideLayout" Target="../slideLayouts/slideLayout16.xml"/><Relationship Id="rId1" Type="http://schemas.openxmlformats.org/officeDocument/2006/relationships/tags" Target="../tags/tag264.xml"/></Relationships>
</file>

<file path=ppt/slides/_rels/slide121.xml.rels><?xml version="1.0" encoding="UTF-8" standalone="yes"?>
<Relationships xmlns="http://schemas.openxmlformats.org/package/2006/relationships"><Relationship Id="rId2" Type="http://schemas.openxmlformats.org/officeDocument/2006/relationships/slideLayout" Target="../slideLayouts/slideLayout16.xml"/><Relationship Id="rId1" Type="http://schemas.openxmlformats.org/officeDocument/2006/relationships/tags" Target="../tags/tag265.xml"/></Relationships>
</file>

<file path=ppt/slides/_rels/slide122.xml.rels><?xml version="1.0" encoding="UTF-8" standalone="yes"?>
<Relationships xmlns="http://schemas.openxmlformats.org/package/2006/relationships"><Relationship Id="rId2" Type="http://schemas.openxmlformats.org/officeDocument/2006/relationships/slideLayout" Target="../slideLayouts/slideLayout16.xml"/><Relationship Id="rId1" Type="http://schemas.openxmlformats.org/officeDocument/2006/relationships/tags" Target="../tags/tag266.xml"/></Relationships>
</file>

<file path=ppt/slides/_rels/slide123.xml.rels><?xml version="1.0" encoding="UTF-8" standalone="yes"?>
<Relationships xmlns="http://schemas.openxmlformats.org/package/2006/relationships"><Relationship Id="rId4" Type="http://schemas.openxmlformats.org/officeDocument/2006/relationships/slideLayout" Target="../slideLayouts/slideLayout16.xml"/><Relationship Id="rId3" Type="http://schemas.openxmlformats.org/officeDocument/2006/relationships/image" Target="../media/image64.jpeg"/><Relationship Id="rId2" Type="http://schemas.openxmlformats.org/officeDocument/2006/relationships/tags" Target="../tags/tag268.xml"/><Relationship Id="rId1" Type="http://schemas.openxmlformats.org/officeDocument/2006/relationships/tags" Target="../tags/tag267.xml"/></Relationships>
</file>

<file path=ppt/slides/_rels/slide124.xml.rels><?xml version="1.0" encoding="UTF-8" standalone="yes"?>
<Relationships xmlns="http://schemas.openxmlformats.org/package/2006/relationships"><Relationship Id="rId2" Type="http://schemas.openxmlformats.org/officeDocument/2006/relationships/slideLayout" Target="../slideLayouts/slideLayout16.xml"/><Relationship Id="rId1" Type="http://schemas.openxmlformats.org/officeDocument/2006/relationships/tags" Target="../tags/tag269.xml"/></Relationships>
</file>

<file path=ppt/slides/_rels/slide125.xml.rels><?xml version="1.0" encoding="UTF-8" standalone="yes"?>
<Relationships xmlns="http://schemas.openxmlformats.org/package/2006/relationships"><Relationship Id="rId2" Type="http://schemas.openxmlformats.org/officeDocument/2006/relationships/slideLayout" Target="../slideLayouts/slideLayout16.xml"/><Relationship Id="rId1" Type="http://schemas.openxmlformats.org/officeDocument/2006/relationships/tags" Target="../tags/tag270.xml"/></Relationships>
</file>

<file path=ppt/slides/_rels/slide126.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image" Target="../media/image66.jpeg"/><Relationship Id="rId1" Type="http://schemas.openxmlformats.org/officeDocument/2006/relationships/image" Target="../media/image65.jpeg"/></Relationships>
</file>

<file path=ppt/slides/_rels/slide127.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image" Target="../media/image68.jpeg"/><Relationship Id="rId1" Type="http://schemas.openxmlformats.org/officeDocument/2006/relationships/image" Target="../media/image67.jpeg"/></Relationships>
</file>

<file path=ppt/slides/_rels/slide128.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image" Target="../media/image70.jpeg"/><Relationship Id="rId1" Type="http://schemas.openxmlformats.org/officeDocument/2006/relationships/image" Target="../media/image69.jpeg"/></Relationships>
</file>

<file path=ppt/slides/_rels/slide129.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image" Target="../media/image72.jpeg"/><Relationship Id="rId1" Type="http://schemas.openxmlformats.org/officeDocument/2006/relationships/image" Target="../media/image71.jpe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10.xml"/></Relationships>
</file>

<file path=ppt/slides/_rels/slide130.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image" Target="../media/image74.jpeg"/><Relationship Id="rId1" Type="http://schemas.openxmlformats.org/officeDocument/2006/relationships/image" Target="../media/image73.jpeg"/></Relationships>
</file>

<file path=ppt/slides/_rels/slide131.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image" Target="../media/image76.jpeg"/><Relationship Id="rId1" Type="http://schemas.openxmlformats.org/officeDocument/2006/relationships/image" Target="../media/image75.jpeg"/></Relationships>
</file>

<file path=ppt/slides/_rels/slide132.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image" Target="../media/image78.png"/><Relationship Id="rId2" Type="http://schemas.openxmlformats.org/officeDocument/2006/relationships/image" Target="NULL" TargetMode="External"/><Relationship Id="rId1" Type="http://schemas.openxmlformats.org/officeDocument/2006/relationships/image" Target="../media/image77.jpeg"/></Relationships>
</file>

<file path=ppt/slides/_rels/slide133.xml.rels><?xml version="1.0" encoding="UTF-8" standalone="yes"?>
<Relationships xmlns="http://schemas.openxmlformats.org/package/2006/relationships"><Relationship Id="rId2" Type="http://schemas.openxmlformats.org/officeDocument/2006/relationships/slideLayout" Target="../slideLayouts/slideLayout16.xml"/><Relationship Id="rId1" Type="http://schemas.openxmlformats.org/officeDocument/2006/relationships/tags" Target="../tags/tag271.xml"/></Relationships>
</file>

<file path=ppt/slides/_rels/slide134.xml.rels><?xml version="1.0" encoding="UTF-8" standalone="yes"?>
<Relationships xmlns="http://schemas.openxmlformats.org/package/2006/relationships"><Relationship Id="rId2" Type="http://schemas.openxmlformats.org/officeDocument/2006/relationships/slideLayout" Target="../slideLayouts/slideLayout16.xml"/><Relationship Id="rId1" Type="http://schemas.openxmlformats.org/officeDocument/2006/relationships/tags" Target="../tags/tag272.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36.xml.rels><?xml version="1.0" encoding="UTF-8" standalone="yes"?>
<Relationships xmlns="http://schemas.openxmlformats.org/package/2006/relationships"><Relationship Id="rId2" Type="http://schemas.openxmlformats.org/officeDocument/2006/relationships/slideLayout" Target="../slideLayouts/slideLayout16.xml"/><Relationship Id="rId1" Type="http://schemas.openxmlformats.org/officeDocument/2006/relationships/tags" Target="../tags/tag273.xml"/></Relationships>
</file>

<file path=ppt/slides/_rels/slide137.xml.rels><?xml version="1.0" encoding="UTF-8" standalone="yes"?>
<Relationships xmlns="http://schemas.openxmlformats.org/package/2006/relationships"><Relationship Id="rId2" Type="http://schemas.openxmlformats.org/officeDocument/2006/relationships/slideLayout" Target="../slideLayouts/slideLayout16.xml"/><Relationship Id="rId1" Type="http://schemas.openxmlformats.org/officeDocument/2006/relationships/tags" Target="../tags/tag274.xml"/></Relationships>
</file>

<file path=ppt/slides/_rels/slide138.xml.rels><?xml version="1.0" encoding="UTF-8" standalone="yes"?>
<Relationships xmlns="http://schemas.openxmlformats.org/package/2006/relationships"><Relationship Id="rId2" Type="http://schemas.openxmlformats.org/officeDocument/2006/relationships/slideLayout" Target="../slideLayouts/slideLayout16.xml"/><Relationship Id="rId1" Type="http://schemas.openxmlformats.org/officeDocument/2006/relationships/tags" Target="../tags/tag275.xml"/></Relationships>
</file>

<file path=ppt/slides/_rels/slide139.xml.rels><?xml version="1.0" encoding="UTF-8" standalone="yes"?>
<Relationships xmlns="http://schemas.openxmlformats.org/package/2006/relationships"><Relationship Id="rId2" Type="http://schemas.openxmlformats.org/officeDocument/2006/relationships/slideLayout" Target="../slideLayouts/slideLayout16.xml"/><Relationship Id="rId1" Type="http://schemas.openxmlformats.org/officeDocument/2006/relationships/tags" Target="../tags/tag276.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11.xml"/></Relationships>
</file>

<file path=ppt/slides/_rels/slide140.xml.rels><?xml version="1.0" encoding="UTF-8" standalone="yes"?>
<Relationships xmlns="http://schemas.openxmlformats.org/package/2006/relationships"><Relationship Id="rId2" Type="http://schemas.openxmlformats.org/officeDocument/2006/relationships/slideLayout" Target="../slideLayouts/slideLayout16.xml"/><Relationship Id="rId1" Type="http://schemas.openxmlformats.org/officeDocument/2006/relationships/tags" Target="../tags/tag277.xml"/></Relationships>
</file>

<file path=ppt/slides/_rels/slide141.xml.rels><?xml version="1.0" encoding="UTF-8" standalone="yes"?>
<Relationships xmlns="http://schemas.openxmlformats.org/package/2006/relationships"><Relationship Id="rId2" Type="http://schemas.openxmlformats.org/officeDocument/2006/relationships/slideLayout" Target="../slideLayouts/slideLayout16.xml"/><Relationship Id="rId1" Type="http://schemas.openxmlformats.org/officeDocument/2006/relationships/tags" Target="../tags/tag278.xml"/></Relationships>
</file>

<file path=ppt/slides/_rels/slide142.xml.rels><?xml version="1.0" encoding="UTF-8" standalone="yes"?>
<Relationships xmlns="http://schemas.openxmlformats.org/package/2006/relationships"><Relationship Id="rId2" Type="http://schemas.openxmlformats.org/officeDocument/2006/relationships/slideLayout" Target="../slideLayouts/slideLayout16.xml"/><Relationship Id="rId1" Type="http://schemas.openxmlformats.org/officeDocument/2006/relationships/tags" Target="../tags/tag279.xml"/></Relationships>
</file>

<file path=ppt/slides/_rels/slide143.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image" Target="../media/image80.jpeg"/><Relationship Id="rId1" Type="http://schemas.openxmlformats.org/officeDocument/2006/relationships/image" Target="../media/image79.jpeg"/></Relationships>
</file>

<file path=ppt/slides/_rels/slide144.xml.rels><?xml version="1.0" encoding="UTF-8" standalone="yes"?>
<Relationships xmlns="http://schemas.openxmlformats.org/package/2006/relationships"><Relationship Id="rId2" Type="http://schemas.openxmlformats.org/officeDocument/2006/relationships/slideLayout" Target="../slideLayouts/slideLayout16.xml"/><Relationship Id="rId1" Type="http://schemas.openxmlformats.org/officeDocument/2006/relationships/tags" Target="../tags/tag280.xml"/></Relationships>
</file>

<file path=ppt/slides/_rels/slide145.xml.rels><?xml version="1.0" encoding="UTF-8" standalone="yes"?>
<Relationships xmlns="http://schemas.openxmlformats.org/package/2006/relationships"><Relationship Id="rId4" Type="http://schemas.openxmlformats.org/officeDocument/2006/relationships/slideLayout" Target="../slideLayouts/slideLayout16.xml"/><Relationship Id="rId3" Type="http://schemas.openxmlformats.org/officeDocument/2006/relationships/image" Target="../media/image81.png"/><Relationship Id="rId2" Type="http://schemas.openxmlformats.org/officeDocument/2006/relationships/tags" Target="../tags/tag282.xml"/><Relationship Id="rId1" Type="http://schemas.openxmlformats.org/officeDocument/2006/relationships/tags" Target="../tags/tag281.xml"/></Relationships>
</file>

<file path=ppt/slides/_rels/slide146.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82.jpeg"/></Relationships>
</file>

<file path=ppt/slides/_rels/slide147.xml.rels><?xml version="1.0" encoding="UTF-8" standalone="yes"?>
<Relationships xmlns="http://schemas.openxmlformats.org/package/2006/relationships"><Relationship Id="rId2" Type="http://schemas.openxmlformats.org/officeDocument/2006/relationships/slideLayout" Target="../slideLayouts/slideLayout16.xml"/><Relationship Id="rId1" Type="http://schemas.openxmlformats.org/officeDocument/2006/relationships/tags" Target="../tags/tag283.xml"/></Relationships>
</file>

<file path=ppt/slides/_rels/slide148.xml.rels><?xml version="1.0" encoding="UTF-8" standalone="yes"?>
<Relationships xmlns="http://schemas.openxmlformats.org/package/2006/relationships"><Relationship Id="rId2" Type="http://schemas.openxmlformats.org/officeDocument/2006/relationships/slideLayout" Target="../slideLayouts/slideLayout16.xml"/><Relationship Id="rId1" Type="http://schemas.openxmlformats.org/officeDocument/2006/relationships/tags" Target="../tags/tag284.xml"/></Relationships>
</file>

<file path=ppt/slides/_rels/slide149.xml.rels><?xml version="1.0" encoding="UTF-8" standalone="yes"?>
<Relationships xmlns="http://schemas.openxmlformats.org/package/2006/relationships"><Relationship Id="rId4" Type="http://schemas.openxmlformats.org/officeDocument/2006/relationships/slideLayout" Target="../slideLayouts/slideLayout16.xml"/><Relationship Id="rId3" Type="http://schemas.openxmlformats.org/officeDocument/2006/relationships/audio" Target="../media/audio1.wav"/><Relationship Id="rId2" Type="http://schemas.openxmlformats.org/officeDocument/2006/relationships/image" Target="../media/image83.jpeg"/><Relationship Id="rId1" Type="http://schemas.openxmlformats.org/officeDocument/2006/relationships/tags" Target="../tags/tag285.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12.xml"/></Relationships>
</file>

<file path=ppt/slides/_rels/slide150.xml.rels><?xml version="1.0" encoding="UTF-8" standalone="yes"?>
<Relationships xmlns="http://schemas.openxmlformats.org/package/2006/relationships"><Relationship Id="rId3" Type="http://schemas.openxmlformats.org/officeDocument/2006/relationships/slideLayout" Target="../slideLayouts/slideLayout16.xml"/><Relationship Id="rId2" Type="http://schemas.openxmlformats.org/officeDocument/2006/relationships/image" Target="../media/image84.jpeg"/><Relationship Id="rId1" Type="http://schemas.openxmlformats.org/officeDocument/2006/relationships/tags" Target="../tags/tag286.xml"/></Relationships>
</file>

<file path=ppt/slides/_rels/slide151.xml.rels><?xml version="1.0" encoding="UTF-8" standalone="yes"?>
<Relationships xmlns="http://schemas.openxmlformats.org/package/2006/relationships"><Relationship Id="rId2" Type="http://schemas.openxmlformats.org/officeDocument/2006/relationships/slideLayout" Target="../slideLayouts/slideLayout16.xml"/><Relationship Id="rId1" Type="http://schemas.openxmlformats.org/officeDocument/2006/relationships/tags" Target="../tags/tag287.xml"/></Relationships>
</file>

<file path=ppt/slides/_rels/slide152.xml.rels><?xml version="1.0" encoding="UTF-8" standalone="yes"?>
<Relationships xmlns="http://schemas.openxmlformats.org/package/2006/relationships"><Relationship Id="rId2" Type="http://schemas.openxmlformats.org/officeDocument/2006/relationships/slideLayout" Target="../slideLayouts/slideLayout16.xml"/><Relationship Id="rId1" Type="http://schemas.openxmlformats.org/officeDocument/2006/relationships/tags" Target="../tags/tag288.xml"/></Relationships>
</file>

<file path=ppt/slides/_rels/slide153.xml.rels><?xml version="1.0" encoding="UTF-8" standalone="yes"?>
<Relationships xmlns="http://schemas.openxmlformats.org/package/2006/relationships"><Relationship Id="rId2" Type="http://schemas.openxmlformats.org/officeDocument/2006/relationships/slideLayout" Target="../slideLayouts/slideLayout16.xml"/><Relationship Id="rId1" Type="http://schemas.openxmlformats.org/officeDocument/2006/relationships/tags" Target="../tags/tag289.xml"/></Relationships>
</file>

<file path=ppt/slides/_rels/slide154.xml.rels><?xml version="1.0" encoding="UTF-8" standalone="yes"?>
<Relationships xmlns="http://schemas.openxmlformats.org/package/2006/relationships"><Relationship Id="rId2" Type="http://schemas.openxmlformats.org/officeDocument/2006/relationships/slideLayout" Target="../slideLayouts/slideLayout16.xml"/><Relationship Id="rId1" Type="http://schemas.openxmlformats.org/officeDocument/2006/relationships/tags" Target="../tags/tag290.xml"/></Relationships>
</file>

<file path=ppt/slides/_rels/slide155.xml.rels><?xml version="1.0" encoding="UTF-8" standalone="yes"?>
<Relationships xmlns="http://schemas.openxmlformats.org/package/2006/relationships"><Relationship Id="rId2" Type="http://schemas.openxmlformats.org/officeDocument/2006/relationships/slideLayout" Target="../slideLayouts/slideLayout16.xml"/><Relationship Id="rId1" Type="http://schemas.openxmlformats.org/officeDocument/2006/relationships/tags" Target="../tags/tag291.xml"/></Relationships>
</file>

<file path=ppt/slides/_rels/slide156.xml.rels><?xml version="1.0" encoding="UTF-8" standalone="yes"?>
<Relationships xmlns="http://schemas.openxmlformats.org/package/2006/relationships"><Relationship Id="rId2" Type="http://schemas.openxmlformats.org/officeDocument/2006/relationships/slideLayout" Target="../slideLayouts/slideLayout16.xml"/><Relationship Id="rId1" Type="http://schemas.openxmlformats.org/officeDocument/2006/relationships/tags" Target="../tags/tag292.xml"/></Relationships>
</file>

<file path=ppt/slides/_rels/slide157.xml.rels><?xml version="1.0" encoding="UTF-8" standalone="yes"?>
<Relationships xmlns="http://schemas.openxmlformats.org/package/2006/relationships"><Relationship Id="rId2" Type="http://schemas.openxmlformats.org/officeDocument/2006/relationships/slideLayout" Target="../slideLayouts/slideLayout16.xml"/><Relationship Id="rId1" Type="http://schemas.openxmlformats.org/officeDocument/2006/relationships/tags" Target="../tags/tag293.xml"/></Relationships>
</file>

<file path=ppt/slides/_rels/slide158.xml.rels><?xml version="1.0" encoding="UTF-8" standalone="yes"?>
<Relationships xmlns="http://schemas.openxmlformats.org/package/2006/relationships"><Relationship Id="rId3" Type="http://schemas.openxmlformats.org/officeDocument/2006/relationships/slideLayout" Target="../slideLayouts/slideLayout16.xml"/><Relationship Id="rId2" Type="http://schemas.openxmlformats.org/officeDocument/2006/relationships/tags" Target="../tags/tag295.xml"/><Relationship Id="rId1" Type="http://schemas.openxmlformats.org/officeDocument/2006/relationships/tags" Target="../tags/tag294.xml"/></Relationships>
</file>

<file path=ppt/slides/_rels/slide159.xml.rels><?xml version="1.0" encoding="UTF-8" standalone="yes"?>
<Relationships xmlns="http://schemas.openxmlformats.org/package/2006/relationships"><Relationship Id="rId2" Type="http://schemas.openxmlformats.org/officeDocument/2006/relationships/slideLayout" Target="../slideLayouts/slideLayout16.xml"/><Relationship Id="rId1" Type="http://schemas.openxmlformats.org/officeDocument/2006/relationships/tags" Target="../tags/tag296.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13.xml"/></Relationships>
</file>

<file path=ppt/slides/_rels/slide160.xml.rels><?xml version="1.0" encoding="UTF-8" standalone="yes"?>
<Relationships xmlns="http://schemas.openxmlformats.org/package/2006/relationships"><Relationship Id="rId2" Type="http://schemas.openxmlformats.org/officeDocument/2006/relationships/slideLayout" Target="../slideLayouts/slideLayout16.xml"/><Relationship Id="rId1" Type="http://schemas.openxmlformats.org/officeDocument/2006/relationships/tags" Target="../tags/tag297.xml"/></Relationships>
</file>

<file path=ppt/slides/_rels/slide161.xml.rels><?xml version="1.0" encoding="UTF-8" standalone="yes"?>
<Relationships xmlns="http://schemas.openxmlformats.org/package/2006/relationships"><Relationship Id="rId2" Type="http://schemas.openxmlformats.org/officeDocument/2006/relationships/slideLayout" Target="../slideLayouts/slideLayout16.xml"/><Relationship Id="rId1" Type="http://schemas.openxmlformats.org/officeDocument/2006/relationships/tags" Target="../tags/tag298.xml"/></Relationships>
</file>

<file path=ppt/slides/_rels/slide162.xml.rels><?xml version="1.0" encoding="UTF-8" standalone="yes"?>
<Relationships xmlns="http://schemas.openxmlformats.org/package/2006/relationships"><Relationship Id="rId2" Type="http://schemas.openxmlformats.org/officeDocument/2006/relationships/slideLayout" Target="../slideLayouts/slideLayout16.xml"/><Relationship Id="rId1" Type="http://schemas.openxmlformats.org/officeDocument/2006/relationships/tags" Target="../tags/tag299.xml"/></Relationships>
</file>

<file path=ppt/slides/_rels/slide163.xml.rels><?xml version="1.0" encoding="UTF-8" standalone="yes"?>
<Relationships xmlns="http://schemas.openxmlformats.org/package/2006/relationships"><Relationship Id="rId2" Type="http://schemas.openxmlformats.org/officeDocument/2006/relationships/slideLayout" Target="../slideLayouts/slideLayout16.xml"/><Relationship Id="rId1" Type="http://schemas.openxmlformats.org/officeDocument/2006/relationships/tags" Target="../tags/tag300.xml"/></Relationships>
</file>

<file path=ppt/slides/_rels/slide164.xml.rels><?xml version="1.0" encoding="UTF-8" standalone="yes"?>
<Relationships xmlns="http://schemas.openxmlformats.org/package/2006/relationships"><Relationship Id="rId4" Type="http://schemas.openxmlformats.org/officeDocument/2006/relationships/slideLayout" Target="../slideLayouts/slideLayout16.xml"/><Relationship Id="rId3" Type="http://schemas.openxmlformats.org/officeDocument/2006/relationships/image" Target="../media/image85.png"/><Relationship Id="rId2" Type="http://schemas.openxmlformats.org/officeDocument/2006/relationships/tags" Target="../tags/tag302.xml"/><Relationship Id="rId1" Type="http://schemas.openxmlformats.org/officeDocument/2006/relationships/tags" Target="../tags/tag301.xml"/></Relationships>
</file>

<file path=ppt/slides/_rels/slide165.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86.png"/></Relationships>
</file>

<file path=ppt/slides/_rels/slide166.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167.xml.rels><?xml version="1.0" encoding="UTF-8" standalone="yes"?>
<Relationships xmlns="http://schemas.openxmlformats.org/package/2006/relationships"><Relationship Id="rId2" Type="http://schemas.openxmlformats.org/officeDocument/2006/relationships/slideLayout" Target="../slideLayouts/slideLayout16.xml"/><Relationship Id="rId1" Type="http://schemas.openxmlformats.org/officeDocument/2006/relationships/tags" Target="../tags/tag303.xml"/></Relationships>
</file>

<file path=ppt/slides/_rels/slide168.xml.rels><?xml version="1.0" encoding="UTF-8" standalone="yes"?>
<Relationships xmlns="http://schemas.openxmlformats.org/package/2006/relationships"><Relationship Id="rId2" Type="http://schemas.openxmlformats.org/officeDocument/2006/relationships/slideLayout" Target="../slideLayouts/slideLayout16.xml"/><Relationship Id="rId1" Type="http://schemas.openxmlformats.org/officeDocument/2006/relationships/tags" Target="../tags/tag304.xml"/></Relationships>
</file>

<file path=ppt/slides/_rels/slide169.xml.rels><?xml version="1.0" encoding="UTF-8" standalone="yes"?>
<Relationships xmlns="http://schemas.openxmlformats.org/package/2006/relationships"><Relationship Id="rId2" Type="http://schemas.openxmlformats.org/officeDocument/2006/relationships/slideLayout" Target="../slideLayouts/slideLayout16.xml"/><Relationship Id="rId1" Type="http://schemas.openxmlformats.org/officeDocument/2006/relationships/tags" Target="../tags/tag305.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14.xml"/></Relationships>
</file>

<file path=ppt/slides/_rels/slide170.xml.rels><?xml version="1.0" encoding="UTF-8" standalone="yes"?>
<Relationships xmlns="http://schemas.openxmlformats.org/package/2006/relationships"><Relationship Id="rId4" Type="http://schemas.openxmlformats.org/officeDocument/2006/relationships/slideLayout" Target="../slideLayouts/slideLayout16.xml"/><Relationship Id="rId3" Type="http://schemas.openxmlformats.org/officeDocument/2006/relationships/image" Target="../media/image88.png"/><Relationship Id="rId2" Type="http://schemas.openxmlformats.org/officeDocument/2006/relationships/image" Target="../media/image87.png"/><Relationship Id="rId1" Type="http://schemas.openxmlformats.org/officeDocument/2006/relationships/tags" Target="../tags/tag306.xml"/></Relationships>
</file>

<file path=ppt/slides/_rels/slide171.xml.rels><?xml version="1.0" encoding="UTF-8" standalone="yes"?>
<Relationships xmlns="http://schemas.openxmlformats.org/package/2006/relationships"><Relationship Id="rId3" Type="http://schemas.openxmlformats.org/officeDocument/2006/relationships/slideLayout" Target="../slideLayouts/slideLayout16.xml"/><Relationship Id="rId2" Type="http://schemas.openxmlformats.org/officeDocument/2006/relationships/image" Target="../media/image89.jpeg"/><Relationship Id="rId1" Type="http://schemas.openxmlformats.org/officeDocument/2006/relationships/tags" Target="../tags/tag307.xml"/></Relationships>
</file>

<file path=ppt/slides/_rels/slide172.xml.rels><?xml version="1.0" encoding="UTF-8" standalone="yes"?>
<Relationships xmlns="http://schemas.openxmlformats.org/package/2006/relationships"><Relationship Id="rId4" Type="http://schemas.openxmlformats.org/officeDocument/2006/relationships/slideLayout" Target="../slideLayouts/slideLayout16.xml"/><Relationship Id="rId3" Type="http://schemas.openxmlformats.org/officeDocument/2006/relationships/image" Target="../media/image91.png"/><Relationship Id="rId2" Type="http://schemas.openxmlformats.org/officeDocument/2006/relationships/image" Target="../media/image90.png"/><Relationship Id="rId1" Type="http://schemas.openxmlformats.org/officeDocument/2006/relationships/tags" Target="../tags/tag308.xml"/></Relationships>
</file>

<file path=ppt/slides/_rels/slide173.xml.rels><?xml version="1.0" encoding="UTF-8" standalone="yes"?>
<Relationships xmlns="http://schemas.openxmlformats.org/package/2006/relationships"><Relationship Id="rId4" Type="http://schemas.openxmlformats.org/officeDocument/2006/relationships/slideLayout" Target="../slideLayouts/slideLayout16.xml"/><Relationship Id="rId3" Type="http://schemas.openxmlformats.org/officeDocument/2006/relationships/image" Target="../media/image93.png"/><Relationship Id="rId2" Type="http://schemas.openxmlformats.org/officeDocument/2006/relationships/image" Target="../media/image92.png"/><Relationship Id="rId1" Type="http://schemas.openxmlformats.org/officeDocument/2006/relationships/tags" Target="../tags/tag309.xml"/></Relationships>
</file>

<file path=ppt/slides/_rels/slide17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7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76.xml.rels><?xml version="1.0" encoding="UTF-8" standalone="yes"?>
<Relationships xmlns="http://schemas.openxmlformats.org/package/2006/relationships"><Relationship Id="rId2" Type="http://schemas.openxmlformats.org/officeDocument/2006/relationships/slideLayout" Target="../slideLayouts/slideLayout16.xml"/><Relationship Id="rId1" Type="http://schemas.openxmlformats.org/officeDocument/2006/relationships/tags" Target="../tags/tag310.xml"/></Relationships>
</file>

<file path=ppt/slides/_rels/slide177.xml.rels><?xml version="1.0" encoding="UTF-8" standalone="yes"?>
<Relationships xmlns="http://schemas.openxmlformats.org/package/2006/relationships"><Relationship Id="rId2" Type="http://schemas.openxmlformats.org/officeDocument/2006/relationships/slideLayout" Target="../slideLayouts/slideLayout16.xml"/><Relationship Id="rId1" Type="http://schemas.openxmlformats.org/officeDocument/2006/relationships/tags" Target="../tags/tag311.xml"/></Relationships>
</file>

<file path=ppt/slides/_rels/slide178.xml.rels><?xml version="1.0" encoding="UTF-8" standalone="yes"?>
<Relationships xmlns="http://schemas.openxmlformats.org/package/2006/relationships"><Relationship Id="rId3" Type="http://schemas.openxmlformats.org/officeDocument/2006/relationships/slideLayout" Target="../slideLayouts/slideLayout16.xml"/><Relationship Id="rId2" Type="http://schemas.openxmlformats.org/officeDocument/2006/relationships/tags" Target="../tags/tag313.xml"/><Relationship Id="rId1" Type="http://schemas.openxmlformats.org/officeDocument/2006/relationships/tags" Target="../tags/tag312.xml"/></Relationships>
</file>

<file path=ppt/slides/_rels/slide179.xml.rels><?xml version="1.0" encoding="UTF-8" standalone="yes"?>
<Relationships xmlns="http://schemas.openxmlformats.org/package/2006/relationships"><Relationship Id="rId2" Type="http://schemas.openxmlformats.org/officeDocument/2006/relationships/slideLayout" Target="../slideLayouts/slideLayout16.xml"/><Relationship Id="rId1" Type="http://schemas.openxmlformats.org/officeDocument/2006/relationships/tags" Target="../tags/tag314.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15.xml"/></Relationships>
</file>

<file path=ppt/slides/_rels/slide180.xml.rels><?xml version="1.0" encoding="UTF-8" standalone="yes"?>
<Relationships xmlns="http://schemas.openxmlformats.org/package/2006/relationships"><Relationship Id="rId2" Type="http://schemas.openxmlformats.org/officeDocument/2006/relationships/slideLayout" Target="../slideLayouts/slideLayout16.xml"/><Relationship Id="rId1" Type="http://schemas.openxmlformats.org/officeDocument/2006/relationships/tags" Target="../tags/tag315.xml"/></Relationships>
</file>

<file path=ppt/slides/_rels/slide181.xml.rels><?xml version="1.0" encoding="UTF-8" standalone="yes"?>
<Relationships xmlns="http://schemas.openxmlformats.org/package/2006/relationships"><Relationship Id="rId2" Type="http://schemas.openxmlformats.org/officeDocument/2006/relationships/slideLayout" Target="../slideLayouts/slideLayout16.xml"/><Relationship Id="rId1" Type="http://schemas.openxmlformats.org/officeDocument/2006/relationships/tags" Target="../tags/tag316.xml"/></Relationships>
</file>

<file path=ppt/slides/_rels/slide182.xml.rels><?xml version="1.0" encoding="UTF-8" standalone="yes"?>
<Relationships xmlns="http://schemas.openxmlformats.org/package/2006/relationships"><Relationship Id="rId2" Type="http://schemas.openxmlformats.org/officeDocument/2006/relationships/slideLayout" Target="../slideLayouts/slideLayout16.xml"/><Relationship Id="rId1" Type="http://schemas.openxmlformats.org/officeDocument/2006/relationships/tags" Target="../tags/tag317.xml"/></Relationships>
</file>

<file path=ppt/slides/_rels/slide183.xml.rels><?xml version="1.0" encoding="UTF-8" standalone="yes"?>
<Relationships xmlns="http://schemas.openxmlformats.org/package/2006/relationships"><Relationship Id="rId2" Type="http://schemas.openxmlformats.org/officeDocument/2006/relationships/slideLayout" Target="../slideLayouts/slideLayout16.xml"/><Relationship Id="rId1" Type="http://schemas.openxmlformats.org/officeDocument/2006/relationships/tags" Target="../tags/tag318.xml"/></Relationships>
</file>

<file path=ppt/slides/_rels/slide184.xml.rels><?xml version="1.0" encoding="UTF-8" standalone="yes"?>
<Relationships xmlns="http://schemas.openxmlformats.org/package/2006/relationships"><Relationship Id="rId2" Type="http://schemas.openxmlformats.org/officeDocument/2006/relationships/slideLayout" Target="../slideLayouts/slideLayout16.xml"/><Relationship Id="rId1" Type="http://schemas.openxmlformats.org/officeDocument/2006/relationships/tags" Target="../tags/tag319.xml"/></Relationships>
</file>

<file path=ppt/slides/_rels/slide185.xml.rels><?xml version="1.0" encoding="UTF-8" standalone="yes"?>
<Relationships xmlns="http://schemas.openxmlformats.org/package/2006/relationships"><Relationship Id="rId4" Type="http://schemas.openxmlformats.org/officeDocument/2006/relationships/slideLayout" Target="../slideLayouts/slideLayout16.xml"/><Relationship Id="rId3" Type="http://schemas.openxmlformats.org/officeDocument/2006/relationships/image" Target="../media/image94.jpeg"/><Relationship Id="rId2" Type="http://schemas.openxmlformats.org/officeDocument/2006/relationships/tags" Target="../tags/tag321.xml"/><Relationship Id="rId1" Type="http://schemas.openxmlformats.org/officeDocument/2006/relationships/tags" Target="../tags/tag320.xml"/></Relationships>
</file>

<file path=ppt/slides/_rels/slide186.xml.rels><?xml version="1.0" encoding="UTF-8" standalone="yes"?>
<Relationships xmlns="http://schemas.openxmlformats.org/package/2006/relationships"><Relationship Id="rId2" Type="http://schemas.openxmlformats.org/officeDocument/2006/relationships/slideLayout" Target="../slideLayouts/slideLayout16.xml"/><Relationship Id="rId1" Type="http://schemas.openxmlformats.org/officeDocument/2006/relationships/tags" Target="../tags/tag322.xml"/></Relationships>
</file>

<file path=ppt/slides/_rels/slide187.xml.rels><?xml version="1.0" encoding="UTF-8" standalone="yes"?>
<Relationships xmlns="http://schemas.openxmlformats.org/package/2006/relationships"><Relationship Id="rId3" Type="http://schemas.openxmlformats.org/officeDocument/2006/relationships/slideLayout" Target="../slideLayouts/slideLayout16.xml"/><Relationship Id="rId2" Type="http://schemas.openxmlformats.org/officeDocument/2006/relationships/image" Target="../media/image95.jpeg"/><Relationship Id="rId1" Type="http://schemas.openxmlformats.org/officeDocument/2006/relationships/tags" Target="../tags/tag323.xml"/></Relationships>
</file>

<file path=ppt/slides/_rels/slide188.xml.rels><?xml version="1.0" encoding="UTF-8" standalone="yes"?>
<Relationships xmlns="http://schemas.openxmlformats.org/package/2006/relationships"><Relationship Id="rId2" Type="http://schemas.openxmlformats.org/officeDocument/2006/relationships/slideLayout" Target="../slideLayouts/slideLayout16.xml"/><Relationship Id="rId1" Type="http://schemas.openxmlformats.org/officeDocument/2006/relationships/tags" Target="../tags/tag324.xml"/></Relationships>
</file>

<file path=ppt/slides/_rels/slide189.xml.rels><?xml version="1.0" encoding="UTF-8" standalone="yes"?>
<Relationships xmlns="http://schemas.openxmlformats.org/package/2006/relationships"><Relationship Id="rId2" Type="http://schemas.openxmlformats.org/officeDocument/2006/relationships/slideLayout" Target="../slideLayouts/slideLayout16.xml"/><Relationship Id="rId1" Type="http://schemas.openxmlformats.org/officeDocument/2006/relationships/tags" Target="../tags/tag325.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16.xml"/></Relationships>
</file>

<file path=ppt/slides/_rels/slide190.xml.rels><?xml version="1.0" encoding="UTF-8" standalone="yes"?>
<Relationships xmlns="http://schemas.openxmlformats.org/package/2006/relationships"><Relationship Id="rId5" Type="http://schemas.openxmlformats.org/officeDocument/2006/relationships/slideLayout" Target="../slideLayouts/slideLayout16.xml"/><Relationship Id="rId4" Type="http://schemas.openxmlformats.org/officeDocument/2006/relationships/image" Target="../media/image96.jpeg"/><Relationship Id="rId3" Type="http://schemas.microsoft.com/office/2007/relationships/media" Target="file:///D:\&#25945;&#23398;\&#20581;&#24247;&#35780;&#20272;\3+2\kj\&#30151;&#29366;\&#24847;&#35782;&#38556;&#30861;\&#21980;&#30561;.MPG" TargetMode="External"/><Relationship Id="rId2" Type="http://schemas.openxmlformats.org/officeDocument/2006/relationships/video" Target="file:///D:\&#25945;&#23398;\&#20581;&#24247;&#35780;&#20272;\3+2\kj\&#30151;&#29366;\&#24847;&#35782;&#38556;&#30861;\&#21980;&#30561;.MPG" TargetMode="External"/><Relationship Id="rId1" Type="http://schemas.openxmlformats.org/officeDocument/2006/relationships/tags" Target="../tags/tag326.xml"/></Relationships>
</file>

<file path=ppt/slides/_rels/slide191.xml.rels><?xml version="1.0" encoding="UTF-8" standalone="yes"?>
<Relationships xmlns="http://schemas.openxmlformats.org/package/2006/relationships"><Relationship Id="rId3" Type="http://schemas.openxmlformats.org/officeDocument/2006/relationships/slideLayout" Target="../slideLayouts/slideLayout16.xml"/><Relationship Id="rId2" Type="http://schemas.openxmlformats.org/officeDocument/2006/relationships/image" Target="../media/image97.jpeg"/><Relationship Id="rId1" Type="http://schemas.openxmlformats.org/officeDocument/2006/relationships/tags" Target="../tags/tag327.xml"/></Relationships>
</file>

<file path=ppt/slides/_rels/slide192.xml.rels><?xml version="1.0" encoding="UTF-8" standalone="yes"?>
<Relationships xmlns="http://schemas.openxmlformats.org/package/2006/relationships"><Relationship Id="rId8" Type="http://schemas.openxmlformats.org/officeDocument/2006/relationships/slideLayout" Target="../slideLayouts/slideLayout14.xml"/><Relationship Id="rId7" Type="http://schemas.openxmlformats.org/officeDocument/2006/relationships/tags" Target="../tags/tag328.xml"/><Relationship Id="rId6" Type="http://schemas.openxmlformats.org/officeDocument/2006/relationships/image" Target="../media/image99.jpeg"/><Relationship Id="rId5" Type="http://schemas.microsoft.com/office/2007/relationships/media" Target="file:///D:\&#25945;&#23398;\&#20581;&#24247;&#35780;&#20272;\3+2\kj\&#30151;&#29366;\&#24847;&#35782;&#38556;&#30861;\&#28145;&#26127;&#36855;.MPG" TargetMode="External"/><Relationship Id="rId4" Type="http://schemas.openxmlformats.org/officeDocument/2006/relationships/video" Target="file:///D:\&#25945;&#23398;\&#20581;&#24247;&#35780;&#20272;\3+2\kj\&#30151;&#29366;\&#24847;&#35782;&#38556;&#30861;\&#28145;&#26127;&#36855;.MPG" TargetMode="External"/><Relationship Id="rId3" Type="http://schemas.openxmlformats.org/officeDocument/2006/relationships/image" Target="../media/image98.jpeg"/><Relationship Id="rId2" Type="http://schemas.microsoft.com/office/2007/relationships/media" Target="file:///D:\&#25945;&#23398;\&#20581;&#24247;&#35780;&#20272;\3+2\kj\&#30151;&#29366;\&#24847;&#35782;&#38556;&#30861;\&#27973;&#26127;&#36855;.MPG" TargetMode="External"/><Relationship Id="rId1" Type="http://schemas.openxmlformats.org/officeDocument/2006/relationships/video" Target="file:///D:\&#25945;&#23398;\&#20581;&#24247;&#35780;&#20272;\3+2\kj\&#30151;&#29366;\&#24847;&#35782;&#38556;&#30861;\&#27973;&#26127;&#36855;.MPG" TargetMode="External"/></Relationships>
</file>

<file path=ppt/slides/_rels/slide193.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329.xml"/><Relationship Id="rId1" Type="http://schemas.openxmlformats.org/officeDocument/2006/relationships/image" Target="../media/image100.jpeg"/></Relationships>
</file>

<file path=ppt/slides/_rels/slide194.xml.rels><?xml version="1.0" encoding="UTF-8" standalone="yes"?>
<Relationships xmlns="http://schemas.openxmlformats.org/package/2006/relationships"><Relationship Id="rId2" Type="http://schemas.openxmlformats.org/officeDocument/2006/relationships/slideLayout" Target="../slideLayouts/slideLayout21.xml"/><Relationship Id="rId1" Type="http://schemas.openxmlformats.org/officeDocument/2006/relationships/tags" Target="../tags/tag330.xml"/></Relationships>
</file>

<file path=ppt/slides/_rels/slide195.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101.wmf"/></Relationships>
</file>

<file path=ppt/slides/_rels/slide196.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tags" Target="../tags/tag331.xml"/></Relationships>
</file>

<file path=ppt/slides/_rels/slide197.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tags" Target="../tags/tag332.xml"/></Relationships>
</file>

<file path=ppt/slides/_rels/slide19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2.xml.rels><?xml version="1.0" encoding="UTF-8" standalone="yes"?>
<Relationships xmlns="http://schemas.openxmlformats.org/package/2006/relationships"><Relationship Id="rId9" Type="http://schemas.openxmlformats.org/officeDocument/2006/relationships/tags" Target="../tags/tag68.xml"/><Relationship Id="rId8" Type="http://schemas.openxmlformats.org/officeDocument/2006/relationships/tags" Target="../tags/tag67.xml"/><Relationship Id="rId7" Type="http://schemas.openxmlformats.org/officeDocument/2006/relationships/tags" Target="../tags/tag66.xml"/><Relationship Id="rId6" Type="http://schemas.openxmlformats.org/officeDocument/2006/relationships/tags" Target="../tags/tag65.xml"/><Relationship Id="rId5" Type="http://schemas.openxmlformats.org/officeDocument/2006/relationships/tags" Target="../tags/tag64.xml"/><Relationship Id="rId4" Type="http://schemas.openxmlformats.org/officeDocument/2006/relationships/tags" Target="../tags/tag63.xml"/><Relationship Id="rId3" Type="http://schemas.openxmlformats.org/officeDocument/2006/relationships/tags" Target="../tags/tag62.xml"/><Relationship Id="rId26" Type="http://schemas.openxmlformats.org/officeDocument/2006/relationships/slideLayout" Target="../slideLayouts/slideLayout1.xml"/><Relationship Id="rId25" Type="http://schemas.openxmlformats.org/officeDocument/2006/relationships/tags" Target="../tags/tag84.xml"/><Relationship Id="rId24" Type="http://schemas.openxmlformats.org/officeDocument/2006/relationships/tags" Target="../tags/tag83.xml"/><Relationship Id="rId23" Type="http://schemas.openxmlformats.org/officeDocument/2006/relationships/tags" Target="../tags/tag82.xml"/><Relationship Id="rId22" Type="http://schemas.openxmlformats.org/officeDocument/2006/relationships/tags" Target="../tags/tag81.xml"/><Relationship Id="rId21" Type="http://schemas.openxmlformats.org/officeDocument/2006/relationships/tags" Target="../tags/tag80.xml"/><Relationship Id="rId20" Type="http://schemas.openxmlformats.org/officeDocument/2006/relationships/tags" Target="../tags/tag79.xml"/><Relationship Id="rId2" Type="http://schemas.openxmlformats.org/officeDocument/2006/relationships/tags" Target="../tags/tag61.xml"/><Relationship Id="rId19" Type="http://schemas.openxmlformats.org/officeDocument/2006/relationships/tags" Target="../tags/tag78.xml"/><Relationship Id="rId18" Type="http://schemas.openxmlformats.org/officeDocument/2006/relationships/tags" Target="../tags/tag77.xml"/><Relationship Id="rId17" Type="http://schemas.openxmlformats.org/officeDocument/2006/relationships/tags" Target="../tags/tag76.xml"/><Relationship Id="rId16" Type="http://schemas.openxmlformats.org/officeDocument/2006/relationships/tags" Target="../tags/tag75.xml"/><Relationship Id="rId15" Type="http://schemas.openxmlformats.org/officeDocument/2006/relationships/tags" Target="../tags/tag74.xml"/><Relationship Id="rId14" Type="http://schemas.openxmlformats.org/officeDocument/2006/relationships/tags" Target="../tags/tag73.xml"/><Relationship Id="rId13" Type="http://schemas.openxmlformats.org/officeDocument/2006/relationships/tags" Target="../tags/tag72.xml"/><Relationship Id="rId12" Type="http://schemas.openxmlformats.org/officeDocument/2006/relationships/tags" Target="../tags/tag71.xml"/><Relationship Id="rId11" Type="http://schemas.openxmlformats.org/officeDocument/2006/relationships/tags" Target="../tags/tag70.xml"/><Relationship Id="rId10" Type="http://schemas.openxmlformats.org/officeDocument/2006/relationships/tags" Target="../tags/tag69.xml"/><Relationship Id="rId1" Type="http://schemas.openxmlformats.org/officeDocument/2006/relationships/image" Target="../media/image9.jpe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17.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18.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19.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20.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21.xml"/></Relationships>
</file>

<file path=ppt/slides/_rels/slide25.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image" Target="../media/image11.jpeg"/><Relationship Id="rId2" Type="http://schemas.openxmlformats.org/officeDocument/2006/relationships/hyperlink" Target="http://www.linfen365.com/html/health_news/0762224847HA7F5DG264BE8JCHA7F5DG264BE8JC.html" TargetMode="External"/><Relationship Id="rId1" Type="http://schemas.openxmlformats.org/officeDocument/2006/relationships/tags" Target="../tags/tag122.xml"/></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12.jpeg"/><Relationship Id="rId1" Type="http://schemas.openxmlformats.org/officeDocument/2006/relationships/tags" Target="../tags/tag123.xml"/></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13.jpeg"/><Relationship Id="rId1" Type="http://schemas.openxmlformats.org/officeDocument/2006/relationships/tags" Target="../tags/tag124.xml"/></Relationships>
</file>

<file path=ppt/slides/_rels/slide28.xml.rels><?xml version="1.0" encoding="UTF-8" standalone="yes"?>
<Relationships xmlns="http://schemas.openxmlformats.org/package/2006/relationships"><Relationship Id="rId9" Type="http://schemas.openxmlformats.org/officeDocument/2006/relationships/tags" Target="../tags/tag131.xml"/><Relationship Id="rId8" Type="http://schemas.openxmlformats.org/officeDocument/2006/relationships/image" Target="../media/image15.jpeg"/><Relationship Id="rId7" Type="http://schemas.openxmlformats.org/officeDocument/2006/relationships/tags" Target="../tags/tag130.xml"/><Relationship Id="rId6" Type="http://schemas.openxmlformats.org/officeDocument/2006/relationships/tags" Target="../tags/tag129.xml"/><Relationship Id="rId5" Type="http://schemas.openxmlformats.org/officeDocument/2006/relationships/image" Target="../media/image14.jpeg"/><Relationship Id="rId4" Type="http://schemas.openxmlformats.org/officeDocument/2006/relationships/tags" Target="../tags/tag128.xml"/><Relationship Id="rId3" Type="http://schemas.openxmlformats.org/officeDocument/2006/relationships/tags" Target="../tags/tag127.xml"/><Relationship Id="rId2" Type="http://schemas.openxmlformats.org/officeDocument/2006/relationships/tags" Target="../tags/tag126.xml"/><Relationship Id="rId12" Type="http://schemas.openxmlformats.org/officeDocument/2006/relationships/slideLayout" Target="../slideLayouts/slideLayout12.xml"/><Relationship Id="rId11" Type="http://schemas.openxmlformats.org/officeDocument/2006/relationships/tags" Target="../tags/tag133.xml"/><Relationship Id="rId10" Type="http://schemas.openxmlformats.org/officeDocument/2006/relationships/tags" Target="../tags/tag132.xml"/><Relationship Id="rId1" Type="http://schemas.openxmlformats.org/officeDocument/2006/relationships/tags" Target="../tags/tag125.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34.xml"/></Relationships>
</file>

<file path=ppt/slides/_rels/slide3.xml.rels><?xml version="1.0" encoding="UTF-8" standalone="yes"?>
<Relationships xmlns="http://schemas.openxmlformats.org/package/2006/relationships"><Relationship Id="rId9" Type="http://schemas.openxmlformats.org/officeDocument/2006/relationships/tags" Target="../tags/tag92.xml"/><Relationship Id="rId8" Type="http://schemas.openxmlformats.org/officeDocument/2006/relationships/tags" Target="../tags/tag91.xml"/><Relationship Id="rId7" Type="http://schemas.openxmlformats.org/officeDocument/2006/relationships/tags" Target="../tags/tag90.xml"/><Relationship Id="rId6" Type="http://schemas.openxmlformats.org/officeDocument/2006/relationships/tags" Target="../tags/tag89.xml"/><Relationship Id="rId5" Type="http://schemas.openxmlformats.org/officeDocument/2006/relationships/tags" Target="../tags/tag88.xml"/><Relationship Id="rId4" Type="http://schemas.openxmlformats.org/officeDocument/2006/relationships/tags" Target="../tags/tag87.xml"/><Relationship Id="rId3" Type="http://schemas.openxmlformats.org/officeDocument/2006/relationships/tags" Target="../tags/tag86.xml"/><Relationship Id="rId20" Type="http://schemas.openxmlformats.org/officeDocument/2006/relationships/slideLayout" Target="../slideLayouts/slideLayout24.xml"/><Relationship Id="rId2" Type="http://schemas.openxmlformats.org/officeDocument/2006/relationships/tags" Target="../tags/tag85.xml"/><Relationship Id="rId19" Type="http://schemas.openxmlformats.org/officeDocument/2006/relationships/tags" Target="../tags/tag102.xml"/><Relationship Id="rId18" Type="http://schemas.openxmlformats.org/officeDocument/2006/relationships/tags" Target="../tags/tag101.xml"/><Relationship Id="rId17" Type="http://schemas.openxmlformats.org/officeDocument/2006/relationships/tags" Target="../tags/tag100.xml"/><Relationship Id="rId16" Type="http://schemas.openxmlformats.org/officeDocument/2006/relationships/tags" Target="../tags/tag99.xml"/><Relationship Id="rId15" Type="http://schemas.openxmlformats.org/officeDocument/2006/relationships/tags" Target="../tags/tag98.xml"/><Relationship Id="rId14" Type="http://schemas.openxmlformats.org/officeDocument/2006/relationships/tags" Target="../tags/tag97.xml"/><Relationship Id="rId13" Type="http://schemas.openxmlformats.org/officeDocument/2006/relationships/tags" Target="../tags/tag96.xml"/><Relationship Id="rId12" Type="http://schemas.openxmlformats.org/officeDocument/2006/relationships/tags" Target="../tags/tag95.xml"/><Relationship Id="rId11" Type="http://schemas.openxmlformats.org/officeDocument/2006/relationships/tags" Target="../tags/tag94.xml"/><Relationship Id="rId10" Type="http://schemas.openxmlformats.org/officeDocument/2006/relationships/tags" Target="../tags/tag93.xml"/><Relationship Id="rId1" Type="http://schemas.openxmlformats.org/officeDocument/2006/relationships/image" Target="../media/image9.jpeg"/></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10.png"/></Relationships>
</file>

<file path=ppt/slides/_rels/slide31.xml.rels><?xml version="1.0" encoding="UTF-8" standalone="yes"?>
<Relationships xmlns="http://schemas.openxmlformats.org/package/2006/relationships"><Relationship Id="rId9" Type="http://schemas.openxmlformats.org/officeDocument/2006/relationships/tags" Target="../tags/tag143.xml"/><Relationship Id="rId8" Type="http://schemas.openxmlformats.org/officeDocument/2006/relationships/tags" Target="../tags/tag142.xml"/><Relationship Id="rId7" Type="http://schemas.openxmlformats.org/officeDocument/2006/relationships/tags" Target="../tags/tag141.xml"/><Relationship Id="rId6" Type="http://schemas.openxmlformats.org/officeDocument/2006/relationships/tags" Target="../tags/tag140.xml"/><Relationship Id="rId5" Type="http://schemas.openxmlformats.org/officeDocument/2006/relationships/tags" Target="../tags/tag139.xml"/><Relationship Id="rId4" Type="http://schemas.openxmlformats.org/officeDocument/2006/relationships/tags" Target="../tags/tag138.xml"/><Relationship Id="rId3" Type="http://schemas.openxmlformats.org/officeDocument/2006/relationships/tags" Target="../tags/tag137.xml"/><Relationship Id="rId25" Type="http://schemas.openxmlformats.org/officeDocument/2006/relationships/slideLayout" Target="../slideLayouts/slideLayout7.xml"/><Relationship Id="rId24" Type="http://schemas.openxmlformats.org/officeDocument/2006/relationships/tags" Target="../tags/tag158.xml"/><Relationship Id="rId23" Type="http://schemas.openxmlformats.org/officeDocument/2006/relationships/tags" Target="../tags/tag157.xml"/><Relationship Id="rId22" Type="http://schemas.openxmlformats.org/officeDocument/2006/relationships/tags" Target="../tags/tag156.xml"/><Relationship Id="rId21" Type="http://schemas.openxmlformats.org/officeDocument/2006/relationships/tags" Target="../tags/tag155.xml"/><Relationship Id="rId20" Type="http://schemas.openxmlformats.org/officeDocument/2006/relationships/tags" Target="../tags/tag154.xml"/><Relationship Id="rId2" Type="http://schemas.openxmlformats.org/officeDocument/2006/relationships/tags" Target="../tags/tag136.xml"/><Relationship Id="rId19" Type="http://schemas.openxmlformats.org/officeDocument/2006/relationships/tags" Target="../tags/tag153.xml"/><Relationship Id="rId18" Type="http://schemas.openxmlformats.org/officeDocument/2006/relationships/tags" Target="../tags/tag152.xml"/><Relationship Id="rId17" Type="http://schemas.openxmlformats.org/officeDocument/2006/relationships/tags" Target="../tags/tag151.xml"/><Relationship Id="rId16" Type="http://schemas.openxmlformats.org/officeDocument/2006/relationships/tags" Target="../tags/tag150.xml"/><Relationship Id="rId15" Type="http://schemas.openxmlformats.org/officeDocument/2006/relationships/tags" Target="../tags/tag149.xml"/><Relationship Id="rId14" Type="http://schemas.openxmlformats.org/officeDocument/2006/relationships/tags" Target="../tags/tag148.xml"/><Relationship Id="rId13" Type="http://schemas.openxmlformats.org/officeDocument/2006/relationships/tags" Target="../tags/tag147.xml"/><Relationship Id="rId12" Type="http://schemas.openxmlformats.org/officeDocument/2006/relationships/tags" Target="../tags/tag146.xml"/><Relationship Id="rId11" Type="http://schemas.openxmlformats.org/officeDocument/2006/relationships/tags" Target="../tags/tag145.xml"/><Relationship Id="rId10" Type="http://schemas.openxmlformats.org/officeDocument/2006/relationships/tags" Target="../tags/tag144.xml"/><Relationship Id="rId1" Type="http://schemas.openxmlformats.org/officeDocument/2006/relationships/tags" Target="../tags/tag135.xml"/></Relationships>
</file>

<file path=ppt/slides/_rels/slide32.xml.rels><?xml version="1.0" encoding="UTF-8" standalone="yes"?>
<Relationships xmlns="http://schemas.openxmlformats.org/package/2006/relationships"><Relationship Id="rId4" Type="http://schemas.openxmlformats.org/officeDocument/2006/relationships/slideLayout" Target="../slideLayouts/slideLayout16.xml"/><Relationship Id="rId3" Type="http://schemas.openxmlformats.org/officeDocument/2006/relationships/image" Target="../media/image17.svg"/><Relationship Id="rId2" Type="http://schemas.openxmlformats.org/officeDocument/2006/relationships/image" Target="../media/image16.png"/><Relationship Id="rId1" Type="http://schemas.openxmlformats.org/officeDocument/2006/relationships/tags" Target="../tags/tag159.xml"/></Relationships>
</file>

<file path=ppt/slides/_rels/slide33.xml.rels><?xml version="1.0" encoding="UTF-8" standalone="yes"?>
<Relationships xmlns="http://schemas.openxmlformats.org/package/2006/relationships"><Relationship Id="rId5" Type="http://schemas.openxmlformats.org/officeDocument/2006/relationships/slideLayout" Target="../slideLayouts/slideLayout16.xml"/><Relationship Id="rId4" Type="http://schemas.openxmlformats.org/officeDocument/2006/relationships/image" Target="../media/image19.png"/><Relationship Id="rId3" Type="http://schemas.openxmlformats.org/officeDocument/2006/relationships/image" Target="../media/image18.jpeg"/><Relationship Id="rId2" Type="http://schemas.openxmlformats.org/officeDocument/2006/relationships/tags" Target="../tags/tag161.xml"/><Relationship Id="rId1" Type="http://schemas.openxmlformats.org/officeDocument/2006/relationships/tags" Target="../tags/tag160.xml"/></Relationships>
</file>

<file path=ppt/slides/_rels/slide34.xml.rels><?xml version="1.0" encoding="UTF-8" standalone="yes"?>
<Relationships xmlns="http://schemas.openxmlformats.org/package/2006/relationships"><Relationship Id="rId5" Type="http://schemas.openxmlformats.org/officeDocument/2006/relationships/slideLayout" Target="../slideLayouts/slideLayout16.xml"/><Relationship Id="rId4" Type="http://schemas.openxmlformats.org/officeDocument/2006/relationships/image" Target="../media/image22.wmf"/><Relationship Id="rId3" Type="http://schemas.openxmlformats.org/officeDocument/2006/relationships/image" Target="../media/image21.wmf"/><Relationship Id="rId2" Type="http://schemas.openxmlformats.org/officeDocument/2006/relationships/image" Target="../media/image20.jpeg"/><Relationship Id="rId1" Type="http://schemas.openxmlformats.org/officeDocument/2006/relationships/tags" Target="../tags/tag162.xml"/></Relationships>
</file>

<file path=ppt/slides/_rels/slide35.xml.rels><?xml version="1.0" encoding="UTF-8" standalone="yes"?>
<Relationships xmlns="http://schemas.openxmlformats.org/package/2006/relationships"><Relationship Id="rId4" Type="http://schemas.openxmlformats.org/officeDocument/2006/relationships/slideLayout" Target="../slideLayouts/slideLayout16.xml"/><Relationship Id="rId3" Type="http://schemas.openxmlformats.org/officeDocument/2006/relationships/image" Target="../media/image23.jpeg"/><Relationship Id="rId2" Type="http://schemas.openxmlformats.org/officeDocument/2006/relationships/tags" Target="../tags/tag164.xml"/><Relationship Id="rId1" Type="http://schemas.openxmlformats.org/officeDocument/2006/relationships/tags" Target="../tags/tag163.xml"/></Relationships>
</file>

<file path=ppt/slides/_rels/slide36.xml.rels><?xml version="1.0" encoding="UTF-8" standalone="yes"?>
<Relationships xmlns="http://schemas.openxmlformats.org/package/2006/relationships"><Relationship Id="rId6" Type="http://schemas.openxmlformats.org/officeDocument/2006/relationships/slideLayout" Target="../slideLayouts/slideLayout16.xml"/><Relationship Id="rId5" Type="http://schemas.openxmlformats.org/officeDocument/2006/relationships/image" Target="../media/image25.jpeg"/><Relationship Id="rId4" Type="http://schemas.openxmlformats.org/officeDocument/2006/relationships/image" Target="../media/image24.jpeg"/><Relationship Id="rId3" Type="http://schemas.openxmlformats.org/officeDocument/2006/relationships/hyperlink" Target="http://wswgc.suse.edu.cn/" TargetMode="External"/><Relationship Id="rId2" Type="http://schemas.openxmlformats.org/officeDocument/2006/relationships/tags" Target="../tags/tag166.xml"/><Relationship Id="rId1" Type="http://schemas.openxmlformats.org/officeDocument/2006/relationships/tags" Target="../tags/tag165.xml"/></Relationships>
</file>

<file path=ppt/slides/_rels/slide37.xml.rels><?xml version="1.0" encoding="UTF-8" standalone="yes"?>
<Relationships xmlns="http://schemas.openxmlformats.org/package/2006/relationships"><Relationship Id="rId9" Type="http://schemas.openxmlformats.org/officeDocument/2006/relationships/image" Target="../media/image31.png"/><Relationship Id="rId8" Type="http://schemas.openxmlformats.org/officeDocument/2006/relationships/image" Target="../media/image30.jpeg"/><Relationship Id="rId7" Type="http://schemas.openxmlformats.org/officeDocument/2006/relationships/image" Target="../media/image29.jpeg"/><Relationship Id="rId6" Type="http://schemas.openxmlformats.org/officeDocument/2006/relationships/image" Target="../media/image28.jpeg"/><Relationship Id="rId5" Type="http://schemas.openxmlformats.org/officeDocument/2006/relationships/tags" Target="../tags/tag169.xml"/><Relationship Id="rId4" Type="http://schemas.openxmlformats.org/officeDocument/2006/relationships/image" Target="../media/image27.jpeg"/><Relationship Id="rId3" Type="http://schemas.openxmlformats.org/officeDocument/2006/relationships/image" Target="../media/image26.jpeg"/><Relationship Id="rId2" Type="http://schemas.openxmlformats.org/officeDocument/2006/relationships/tags" Target="../tags/tag168.xml"/><Relationship Id="rId12" Type="http://schemas.openxmlformats.org/officeDocument/2006/relationships/slideLayout" Target="../slideLayouts/slideLayout16.xml"/><Relationship Id="rId11" Type="http://schemas.openxmlformats.org/officeDocument/2006/relationships/image" Target="../media/image33.jpeg"/><Relationship Id="rId10" Type="http://schemas.openxmlformats.org/officeDocument/2006/relationships/image" Target="../media/image32.png"/><Relationship Id="rId1" Type="http://schemas.openxmlformats.org/officeDocument/2006/relationships/tags" Target="../tags/tag167.xml"/></Relationships>
</file>

<file path=ppt/slides/_rels/slide38.xml.rels><?xml version="1.0" encoding="UTF-8" standalone="yes"?>
<Relationships xmlns="http://schemas.openxmlformats.org/package/2006/relationships"><Relationship Id="rId3" Type="http://schemas.openxmlformats.org/officeDocument/2006/relationships/slideLayout" Target="../slideLayouts/slideLayout16.xml"/><Relationship Id="rId2" Type="http://schemas.openxmlformats.org/officeDocument/2006/relationships/tags" Target="../tags/tag171.xml"/><Relationship Id="rId1" Type="http://schemas.openxmlformats.org/officeDocument/2006/relationships/tags" Target="../tags/tag170.xml"/></Relationships>
</file>

<file path=ppt/slides/_rels/slide39.xml.rels><?xml version="1.0" encoding="UTF-8" standalone="yes"?>
<Relationships xmlns="http://schemas.openxmlformats.org/package/2006/relationships"><Relationship Id="rId4" Type="http://schemas.openxmlformats.org/officeDocument/2006/relationships/slideLayout" Target="../slideLayouts/slideLayout16.xml"/><Relationship Id="rId3" Type="http://schemas.openxmlformats.org/officeDocument/2006/relationships/image" Target="../media/image34.wmf"/><Relationship Id="rId2" Type="http://schemas.openxmlformats.org/officeDocument/2006/relationships/tags" Target="../tags/tag173.xml"/><Relationship Id="rId1" Type="http://schemas.openxmlformats.org/officeDocument/2006/relationships/tags" Target="../tags/tag17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16.xml"/><Relationship Id="rId1" Type="http://schemas.openxmlformats.org/officeDocument/2006/relationships/tags" Target="../tags/tag174.xml"/></Relationships>
</file>

<file path=ppt/slides/_rels/slide41.xml.rels><?xml version="1.0" encoding="UTF-8" standalone="yes"?>
<Relationships xmlns="http://schemas.openxmlformats.org/package/2006/relationships"><Relationship Id="rId3" Type="http://schemas.openxmlformats.org/officeDocument/2006/relationships/slideLayout" Target="../slideLayouts/slideLayout16.xml"/><Relationship Id="rId2" Type="http://schemas.openxmlformats.org/officeDocument/2006/relationships/tags" Target="../tags/tag176.xml"/><Relationship Id="rId1" Type="http://schemas.openxmlformats.org/officeDocument/2006/relationships/tags" Target="../tags/tag175.xml"/></Relationships>
</file>

<file path=ppt/slides/_rels/slide42.xml.rels><?xml version="1.0" encoding="UTF-8" standalone="yes"?>
<Relationships xmlns="http://schemas.openxmlformats.org/package/2006/relationships"><Relationship Id="rId4" Type="http://schemas.openxmlformats.org/officeDocument/2006/relationships/slideLayout" Target="../slideLayouts/slideLayout16.xml"/><Relationship Id="rId3" Type="http://schemas.openxmlformats.org/officeDocument/2006/relationships/image" Target="../media/image35.jpeg"/><Relationship Id="rId2" Type="http://schemas.openxmlformats.org/officeDocument/2006/relationships/tags" Target="../tags/tag178.xml"/><Relationship Id="rId1" Type="http://schemas.openxmlformats.org/officeDocument/2006/relationships/tags" Target="../tags/tag177.xml"/></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16.xml"/><Relationship Id="rId1" Type="http://schemas.openxmlformats.org/officeDocument/2006/relationships/tags" Target="../tags/tag179.xml"/></Relationships>
</file>

<file path=ppt/slides/_rels/slide44.xml.rels><?xml version="1.0" encoding="UTF-8" standalone="yes"?>
<Relationships xmlns="http://schemas.openxmlformats.org/package/2006/relationships"><Relationship Id="rId2" Type="http://schemas.openxmlformats.org/officeDocument/2006/relationships/slideLayout" Target="../slideLayouts/slideLayout16.xml"/><Relationship Id="rId1" Type="http://schemas.openxmlformats.org/officeDocument/2006/relationships/tags" Target="../tags/tag180.xml"/></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16.xml"/><Relationship Id="rId1" Type="http://schemas.openxmlformats.org/officeDocument/2006/relationships/tags" Target="../tags/tag181.xml"/></Relationships>
</file>

<file path=ppt/slides/_rels/slide46.xml.rels><?xml version="1.0" encoding="UTF-8" standalone="yes"?>
<Relationships xmlns="http://schemas.openxmlformats.org/package/2006/relationships"><Relationship Id="rId3" Type="http://schemas.openxmlformats.org/officeDocument/2006/relationships/slideLayout" Target="../slideLayouts/slideLayout16.xml"/><Relationship Id="rId2" Type="http://schemas.openxmlformats.org/officeDocument/2006/relationships/image" Target="../media/image36.jpeg"/><Relationship Id="rId1" Type="http://schemas.openxmlformats.org/officeDocument/2006/relationships/tags" Target="../tags/tag182.xml"/></Relationships>
</file>

<file path=ppt/slides/_rels/slide47.xml.rels><?xml version="1.0" encoding="UTF-8" standalone="yes"?>
<Relationships xmlns="http://schemas.openxmlformats.org/package/2006/relationships"><Relationship Id="rId2" Type="http://schemas.openxmlformats.org/officeDocument/2006/relationships/slideLayout" Target="../slideLayouts/slideLayout16.xml"/><Relationship Id="rId1" Type="http://schemas.openxmlformats.org/officeDocument/2006/relationships/tags" Target="../tags/tag183.xml"/></Relationships>
</file>

<file path=ppt/slides/_rels/slide48.xml.rels><?xml version="1.0" encoding="UTF-8" standalone="yes"?>
<Relationships xmlns="http://schemas.openxmlformats.org/package/2006/relationships"><Relationship Id="rId2" Type="http://schemas.openxmlformats.org/officeDocument/2006/relationships/slideLayout" Target="../slideLayouts/slideLayout16.xml"/><Relationship Id="rId1" Type="http://schemas.openxmlformats.org/officeDocument/2006/relationships/tags" Target="../tags/tag184.xml"/></Relationships>
</file>

<file path=ppt/slides/_rels/slide49.xml.rels><?xml version="1.0" encoding="UTF-8" standalone="yes"?>
<Relationships xmlns="http://schemas.openxmlformats.org/package/2006/relationships"><Relationship Id="rId2" Type="http://schemas.openxmlformats.org/officeDocument/2006/relationships/slideLayout" Target="../slideLayouts/slideLayout16.xml"/><Relationship Id="rId1" Type="http://schemas.openxmlformats.org/officeDocument/2006/relationships/tags" Target="../tags/tag185.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03.xml"/></Relationships>
</file>

<file path=ppt/slides/_rels/slide50.xml.rels><?xml version="1.0" encoding="UTF-8" standalone="yes"?>
<Relationships xmlns="http://schemas.openxmlformats.org/package/2006/relationships"><Relationship Id="rId2" Type="http://schemas.openxmlformats.org/officeDocument/2006/relationships/slideLayout" Target="../slideLayouts/slideLayout16.xml"/><Relationship Id="rId1" Type="http://schemas.openxmlformats.org/officeDocument/2006/relationships/tags" Target="../tags/tag186.xml"/></Relationships>
</file>

<file path=ppt/slides/_rels/slide51.xml.rels><?xml version="1.0" encoding="UTF-8" standalone="yes"?>
<Relationships xmlns="http://schemas.openxmlformats.org/package/2006/relationships"><Relationship Id="rId2" Type="http://schemas.openxmlformats.org/officeDocument/2006/relationships/slideLayout" Target="../slideLayouts/slideLayout16.xml"/><Relationship Id="rId1" Type="http://schemas.openxmlformats.org/officeDocument/2006/relationships/tags" Target="../tags/tag187.xml"/></Relationships>
</file>

<file path=ppt/slides/_rels/slide52.xml.rels><?xml version="1.0" encoding="UTF-8" standalone="yes"?>
<Relationships xmlns="http://schemas.openxmlformats.org/package/2006/relationships"><Relationship Id="rId2" Type="http://schemas.openxmlformats.org/officeDocument/2006/relationships/slideLayout" Target="../slideLayouts/slideLayout16.xml"/><Relationship Id="rId1" Type="http://schemas.openxmlformats.org/officeDocument/2006/relationships/tags" Target="../tags/tag188.xml"/></Relationships>
</file>

<file path=ppt/slides/_rels/slide53.xml.rels><?xml version="1.0" encoding="UTF-8" standalone="yes"?>
<Relationships xmlns="http://schemas.openxmlformats.org/package/2006/relationships"><Relationship Id="rId3" Type="http://schemas.openxmlformats.org/officeDocument/2006/relationships/slideLayout" Target="../slideLayouts/slideLayout16.xml"/><Relationship Id="rId2" Type="http://schemas.openxmlformats.org/officeDocument/2006/relationships/tags" Target="../tags/tag190.xml"/><Relationship Id="rId1" Type="http://schemas.openxmlformats.org/officeDocument/2006/relationships/tags" Target="../tags/tag189.xml"/></Relationships>
</file>

<file path=ppt/slides/_rels/slide54.xml.rels><?xml version="1.0" encoding="UTF-8" standalone="yes"?>
<Relationships xmlns="http://schemas.openxmlformats.org/package/2006/relationships"><Relationship Id="rId2" Type="http://schemas.openxmlformats.org/officeDocument/2006/relationships/slideLayout" Target="../slideLayouts/slideLayout16.xml"/><Relationship Id="rId1" Type="http://schemas.openxmlformats.org/officeDocument/2006/relationships/tags" Target="../tags/tag191.xml"/></Relationships>
</file>

<file path=ppt/slides/_rels/slide55.xml.rels><?xml version="1.0" encoding="UTF-8" standalone="yes"?>
<Relationships xmlns="http://schemas.openxmlformats.org/package/2006/relationships"><Relationship Id="rId2" Type="http://schemas.openxmlformats.org/officeDocument/2006/relationships/slideLayout" Target="../slideLayouts/slideLayout16.xml"/><Relationship Id="rId1" Type="http://schemas.openxmlformats.org/officeDocument/2006/relationships/tags" Target="../tags/tag192.xml"/></Relationships>
</file>

<file path=ppt/slides/_rels/slide56.xml.rels><?xml version="1.0" encoding="UTF-8" standalone="yes"?>
<Relationships xmlns="http://schemas.openxmlformats.org/package/2006/relationships"><Relationship Id="rId3" Type="http://schemas.openxmlformats.org/officeDocument/2006/relationships/slideLayout" Target="../slideLayouts/slideLayout16.xml"/><Relationship Id="rId2" Type="http://schemas.openxmlformats.org/officeDocument/2006/relationships/slide" Target="slide1.xml"/><Relationship Id="rId1" Type="http://schemas.openxmlformats.org/officeDocument/2006/relationships/tags" Target="../tags/tag193.xml"/></Relationships>
</file>

<file path=ppt/slides/_rels/slide57.xml.rels><?xml version="1.0" encoding="UTF-8" standalone="yes"?>
<Relationships xmlns="http://schemas.openxmlformats.org/package/2006/relationships"><Relationship Id="rId2" Type="http://schemas.openxmlformats.org/officeDocument/2006/relationships/slideLayout" Target="../slideLayouts/slideLayout16.xml"/><Relationship Id="rId1" Type="http://schemas.openxmlformats.org/officeDocument/2006/relationships/tags" Target="../tags/tag194.xml"/></Relationships>
</file>

<file path=ppt/slides/_rels/slide58.xml.rels><?xml version="1.0" encoding="UTF-8" standalone="yes"?>
<Relationships xmlns="http://schemas.openxmlformats.org/package/2006/relationships"><Relationship Id="rId2" Type="http://schemas.openxmlformats.org/officeDocument/2006/relationships/slideLayout" Target="../slideLayouts/slideLayout16.xml"/><Relationship Id="rId1" Type="http://schemas.openxmlformats.org/officeDocument/2006/relationships/tags" Target="../tags/tag195.xml"/></Relationships>
</file>

<file path=ppt/slides/_rels/slide59.xml.rels><?xml version="1.0" encoding="UTF-8" standalone="yes"?>
<Relationships xmlns="http://schemas.openxmlformats.org/package/2006/relationships"><Relationship Id="rId2" Type="http://schemas.openxmlformats.org/officeDocument/2006/relationships/slideLayout" Target="../slideLayouts/slideLayout16.xml"/><Relationship Id="rId1" Type="http://schemas.openxmlformats.org/officeDocument/2006/relationships/tags" Target="../tags/tag196.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10.png"/></Relationships>
</file>

<file path=ppt/slides/_rels/slide60.xml.rels><?xml version="1.0" encoding="UTF-8" standalone="yes"?>
<Relationships xmlns="http://schemas.openxmlformats.org/package/2006/relationships"><Relationship Id="rId3" Type="http://schemas.openxmlformats.org/officeDocument/2006/relationships/slideLayout" Target="../slideLayouts/slideLayout16.xml"/><Relationship Id="rId2" Type="http://schemas.openxmlformats.org/officeDocument/2006/relationships/image" Target="../media/image37.png"/><Relationship Id="rId1" Type="http://schemas.openxmlformats.org/officeDocument/2006/relationships/tags" Target="../tags/tag197.xml"/></Relationships>
</file>

<file path=ppt/slides/_rels/slide61.xml.rels><?xml version="1.0" encoding="UTF-8" standalone="yes"?>
<Relationships xmlns="http://schemas.openxmlformats.org/package/2006/relationships"><Relationship Id="rId2" Type="http://schemas.openxmlformats.org/officeDocument/2006/relationships/slideLayout" Target="../slideLayouts/slideLayout16.xml"/><Relationship Id="rId1" Type="http://schemas.openxmlformats.org/officeDocument/2006/relationships/tags" Target="../tags/tag198.xml"/></Relationships>
</file>

<file path=ppt/slides/_rels/slide62.xml.rels><?xml version="1.0" encoding="UTF-8" standalone="yes"?>
<Relationships xmlns="http://schemas.openxmlformats.org/package/2006/relationships"><Relationship Id="rId2" Type="http://schemas.openxmlformats.org/officeDocument/2006/relationships/slideLayout" Target="../slideLayouts/slideLayout16.xml"/><Relationship Id="rId1" Type="http://schemas.openxmlformats.org/officeDocument/2006/relationships/tags" Target="../tags/tag199.xml"/></Relationships>
</file>

<file path=ppt/slides/_rels/slide63.xml.rels><?xml version="1.0" encoding="UTF-8" standalone="yes"?>
<Relationships xmlns="http://schemas.openxmlformats.org/package/2006/relationships"><Relationship Id="rId2" Type="http://schemas.openxmlformats.org/officeDocument/2006/relationships/slideLayout" Target="../slideLayouts/slideLayout16.xml"/><Relationship Id="rId1" Type="http://schemas.openxmlformats.org/officeDocument/2006/relationships/tags" Target="../tags/tag200.xml"/></Relationships>
</file>

<file path=ppt/slides/_rels/slide64.xml.rels><?xml version="1.0" encoding="UTF-8" standalone="yes"?>
<Relationships xmlns="http://schemas.openxmlformats.org/package/2006/relationships"><Relationship Id="rId2" Type="http://schemas.openxmlformats.org/officeDocument/2006/relationships/slideLayout" Target="../slideLayouts/slideLayout16.xml"/><Relationship Id="rId1" Type="http://schemas.openxmlformats.org/officeDocument/2006/relationships/tags" Target="../tags/tag201.xml"/></Relationships>
</file>

<file path=ppt/slides/_rels/slide65.xml.rels><?xml version="1.0" encoding="UTF-8" standalone="yes"?>
<Relationships xmlns="http://schemas.openxmlformats.org/package/2006/relationships"><Relationship Id="rId3" Type="http://schemas.openxmlformats.org/officeDocument/2006/relationships/slideLayout" Target="../slideLayouts/slideLayout16.xml"/><Relationship Id="rId2" Type="http://schemas.openxmlformats.org/officeDocument/2006/relationships/image" Target="../media/image38.jpeg"/><Relationship Id="rId1" Type="http://schemas.openxmlformats.org/officeDocument/2006/relationships/tags" Target="../tags/tag202.xml"/></Relationships>
</file>

<file path=ppt/slides/_rels/slide66.xml.rels><?xml version="1.0" encoding="UTF-8" standalone="yes"?>
<Relationships xmlns="http://schemas.openxmlformats.org/package/2006/relationships"><Relationship Id="rId3" Type="http://schemas.openxmlformats.org/officeDocument/2006/relationships/slideLayout" Target="../slideLayouts/slideLayout16.xml"/><Relationship Id="rId2" Type="http://schemas.openxmlformats.org/officeDocument/2006/relationships/image" Target="../media/image39.png"/><Relationship Id="rId1" Type="http://schemas.openxmlformats.org/officeDocument/2006/relationships/tags" Target="../tags/tag203.xml"/></Relationships>
</file>

<file path=ppt/slides/_rels/slide67.xml.rels><?xml version="1.0" encoding="UTF-8" standalone="yes"?>
<Relationships xmlns="http://schemas.openxmlformats.org/package/2006/relationships"><Relationship Id="rId3" Type="http://schemas.openxmlformats.org/officeDocument/2006/relationships/slideLayout" Target="../slideLayouts/slideLayout16.xml"/><Relationship Id="rId2" Type="http://schemas.openxmlformats.org/officeDocument/2006/relationships/image" Target="../media/image40.jpeg"/><Relationship Id="rId1" Type="http://schemas.openxmlformats.org/officeDocument/2006/relationships/tags" Target="../tags/tag204.xml"/></Relationships>
</file>

<file path=ppt/slides/_rels/slide68.xml.rels><?xml version="1.0" encoding="UTF-8" standalone="yes"?>
<Relationships xmlns="http://schemas.openxmlformats.org/package/2006/relationships"><Relationship Id="rId5" Type="http://schemas.openxmlformats.org/officeDocument/2006/relationships/slideLayout" Target="../slideLayouts/slideLayout16.xml"/><Relationship Id="rId4" Type="http://schemas.openxmlformats.org/officeDocument/2006/relationships/image" Target="../media/image43.jpeg"/><Relationship Id="rId3" Type="http://schemas.openxmlformats.org/officeDocument/2006/relationships/image" Target="../media/image42.png"/><Relationship Id="rId2" Type="http://schemas.openxmlformats.org/officeDocument/2006/relationships/image" Target="../media/image41.jpeg"/><Relationship Id="rId1" Type="http://schemas.openxmlformats.org/officeDocument/2006/relationships/tags" Target="../tags/tag205.xml"/></Relationships>
</file>

<file path=ppt/slides/_rels/slide69.xml.rels><?xml version="1.0" encoding="UTF-8" standalone="yes"?>
<Relationships xmlns="http://schemas.openxmlformats.org/package/2006/relationships"><Relationship Id="rId3" Type="http://schemas.openxmlformats.org/officeDocument/2006/relationships/slideLayout" Target="../slideLayouts/slideLayout16.xml"/><Relationship Id="rId2" Type="http://schemas.openxmlformats.org/officeDocument/2006/relationships/image" Target="../media/image44.jpeg"/><Relationship Id="rId1" Type="http://schemas.openxmlformats.org/officeDocument/2006/relationships/tags" Target="../tags/tag206.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04.xml"/></Relationships>
</file>

<file path=ppt/slides/_rels/slide70.xml.rels><?xml version="1.0" encoding="UTF-8" standalone="yes"?>
<Relationships xmlns="http://schemas.openxmlformats.org/package/2006/relationships"><Relationship Id="rId2" Type="http://schemas.openxmlformats.org/officeDocument/2006/relationships/slideLayout" Target="../slideLayouts/slideLayout16.xml"/><Relationship Id="rId1" Type="http://schemas.openxmlformats.org/officeDocument/2006/relationships/tags" Target="../tags/tag207.xml"/></Relationships>
</file>

<file path=ppt/slides/_rels/slide71.xml.rels><?xml version="1.0" encoding="UTF-8" standalone="yes"?>
<Relationships xmlns="http://schemas.openxmlformats.org/package/2006/relationships"><Relationship Id="rId2" Type="http://schemas.openxmlformats.org/officeDocument/2006/relationships/slideLayout" Target="../slideLayouts/slideLayout16.xml"/><Relationship Id="rId1" Type="http://schemas.openxmlformats.org/officeDocument/2006/relationships/tags" Target="../tags/tag208.xml"/></Relationships>
</file>

<file path=ppt/slides/_rels/slide72.xml.rels><?xml version="1.0" encoding="UTF-8" standalone="yes"?>
<Relationships xmlns="http://schemas.openxmlformats.org/package/2006/relationships"><Relationship Id="rId3" Type="http://schemas.openxmlformats.org/officeDocument/2006/relationships/slideLayout" Target="../slideLayouts/slideLayout16.xml"/><Relationship Id="rId2" Type="http://schemas.openxmlformats.org/officeDocument/2006/relationships/image" Target="../media/image45.jpeg"/><Relationship Id="rId1" Type="http://schemas.openxmlformats.org/officeDocument/2006/relationships/tags" Target="../tags/tag209.xml"/></Relationships>
</file>

<file path=ppt/slides/_rels/slide73.xml.rels><?xml version="1.0" encoding="UTF-8" standalone="yes"?>
<Relationships xmlns="http://schemas.openxmlformats.org/package/2006/relationships"><Relationship Id="rId3" Type="http://schemas.openxmlformats.org/officeDocument/2006/relationships/slideLayout" Target="../slideLayouts/slideLayout16.xml"/><Relationship Id="rId2" Type="http://schemas.openxmlformats.org/officeDocument/2006/relationships/image" Target="../media/image46.jpeg"/><Relationship Id="rId1" Type="http://schemas.openxmlformats.org/officeDocument/2006/relationships/tags" Target="../tags/tag210.xml"/></Relationships>
</file>

<file path=ppt/slides/_rels/slide74.xml.rels><?xml version="1.0" encoding="UTF-8" standalone="yes"?>
<Relationships xmlns="http://schemas.openxmlformats.org/package/2006/relationships"><Relationship Id="rId3" Type="http://schemas.openxmlformats.org/officeDocument/2006/relationships/slideLayout" Target="../slideLayouts/slideLayout16.xml"/><Relationship Id="rId2" Type="http://schemas.openxmlformats.org/officeDocument/2006/relationships/image" Target="../media/image47.jpeg"/><Relationship Id="rId1" Type="http://schemas.openxmlformats.org/officeDocument/2006/relationships/tags" Target="../tags/tag211.xml"/></Relationships>
</file>

<file path=ppt/slides/_rels/slide75.xml.rels><?xml version="1.0" encoding="UTF-8" standalone="yes"?>
<Relationships xmlns="http://schemas.openxmlformats.org/package/2006/relationships"><Relationship Id="rId2" Type="http://schemas.openxmlformats.org/officeDocument/2006/relationships/slideLayout" Target="../slideLayouts/slideLayout16.xml"/><Relationship Id="rId1" Type="http://schemas.openxmlformats.org/officeDocument/2006/relationships/tags" Target="../tags/tag212.xml"/></Relationships>
</file>

<file path=ppt/slides/_rels/slide76.xml.rels><?xml version="1.0" encoding="UTF-8" standalone="yes"?>
<Relationships xmlns="http://schemas.openxmlformats.org/package/2006/relationships"><Relationship Id="rId2" Type="http://schemas.openxmlformats.org/officeDocument/2006/relationships/slideLayout" Target="../slideLayouts/slideLayout16.xml"/><Relationship Id="rId1" Type="http://schemas.openxmlformats.org/officeDocument/2006/relationships/tags" Target="../tags/tag213.xml"/></Relationships>
</file>

<file path=ppt/slides/_rels/slide77.xml.rels><?xml version="1.0" encoding="UTF-8" standalone="yes"?>
<Relationships xmlns="http://schemas.openxmlformats.org/package/2006/relationships"><Relationship Id="rId2" Type="http://schemas.openxmlformats.org/officeDocument/2006/relationships/slideLayout" Target="../slideLayouts/slideLayout16.xml"/><Relationship Id="rId1" Type="http://schemas.openxmlformats.org/officeDocument/2006/relationships/tags" Target="../tags/tag214.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79.xml.rels><?xml version="1.0" encoding="UTF-8" standalone="yes"?>
<Relationships xmlns="http://schemas.openxmlformats.org/package/2006/relationships"><Relationship Id="rId4" Type="http://schemas.openxmlformats.org/officeDocument/2006/relationships/slideLayout" Target="../slideLayouts/slideLayout16.xml"/><Relationship Id="rId3" Type="http://schemas.openxmlformats.org/officeDocument/2006/relationships/image" Target="../media/image48.png"/><Relationship Id="rId2" Type="http://schemas.openxmlformats.org/officeDocument/2006/relationships/tags" Target="../tags/tag216.xml"/><Relationship Id="rId1" Type="http://schemas.openxmlformats.org/officeDocument/2006/relationships/tags" Target="../tags/tag215.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05.xml"/></Relationships>
</file>

<file path=ppt/slides/_rels/slide80.xml.rels><?xml version="1.0" encoding="UTF-8" standalone="yes"?>
<Relationships xmlns="http://schemas.openxmlformats.org/package/2006/relationships"><Relationship Id="rId4" Type="http://schemas.openxmlformats.org/officeDocument/2006/relationships/slideLayout" Target="../slideLayouts/slideLayout16.xml"/><Relationship Id="rId3" Type="http://schemas.openxmlformats.org/officeDocument/2006/relationships/image" Target="../media/image49.wmf"/><Relationship Id="rId2" Type="http://schemas.openxmlformats.org/officeDocument/2006/relationships/tags" Target="../tags/tag218.xml"/><Relationship Id="rId1" Type="http://schemas.openxmlformats.org/officeDocument/2006/relationships/tags" Target="../tags/tag217.xml"/></Relationships>
</file>

<file path=ppt/slides/_rels/slide81.xml.rels><?xml version="1.0" encoding="UTF-8" standalone="yes"?>
<Relationships xmlns="http://schemas.openxmlformats.org/package/2006/relationships"><Relationship Id="rId3" Type="http://schemas.openxmlformats.org/officeDocument/2006/relationships/slideLayout" Target="../slideLayouts/slideLayout16.xml"/><Relationship Id="rId2" Type="http://schemas.openxmlformats.org/officeDocument/2006/relationships/tags" Target="../tags/tag220.xml"/><Relationship Id="rId1" Type="http://schemas.openxmlformats.org/officeDocument/2006/relationships/tags" Target="../tags/tag219.xml"/></Relationships>
</file>

<file path=ppt/slides/_rels/slide82.xml.rels><?xml version="1.0" encoding="UTF-8" standalone="yes"?>
<Relationships xmlns="http://schemas.openxmlformats.org/package/2006/relationships"><Relationship Id="rId2" Type="http://schemas.openxmlformats.org/officeDocument/2006/relationships/slideLayout" Target="../slideLayouts/slideLayout16.xml"/><Relationship Id="rId1" Type="http://schemas.openxmlformats.org/officeDocument/2006/relationships/tags" Target="../tags/tag221.xml"/></Relationships>
</file>

<file path=ppt/slides/_rels/slide83.xml.rels><?xml version="1.0" encoding="UTF-8" standalone="yes"?>
<Relationships xmlns="http://schemas.openxmlformats.org/package/2006/relationships"><Relationship Id="rId3" Type="http://schemas.openxmlformats.org/officeDocument/2006/relationships/slideLayout" Target="../slideLayouts/slideLayout16.xml"/><Relationship Id="rId2" Type="http://schemas.openxmlformats.org/officeDocument/2006/relationships/image" Target="../media/image50.jpeg"/><Relationship Id="rId1" Type="http://schemas.openxmlformats.org/officeDocument/2006/relationships/tags" Target="../tags/tag222.xml"/></Relationships>
</file>

<file path=ppt/slides/_rels/slide84.xml.rels><?xml version="1.0" encoding="UTF-8" standalone="yes"?>
<Relationships xmlns="http://schemas.openxmlformats.org/package/2006/relationships"><Relationship Id="rId3" Type="http://schemas.openxmlformats.org/officeDocument/2006/relationships/slideLayout" Target="../slideLayouts/slideLayout16.xml"/><Relationship Id="rId2" Type="http://schemas.openxmlformats.org/officeDocument/2006/relationships/image" Target="../media/image51.jpeg"/><Relationship Id="rId1" Type="http://schemas.openxmlformats.org/officeDocument/2006/relationships/tags" Target="../tags/tag223.xml"/></Relationships>
</file>

<file path=ppt/slides/_rels/slide85.xml.rels><?xml version="1.0" encoding="UTF-8" standalone="yes"?>
<Relationships xmlns="http://schemas.openxmlformats.org/package/2006/relationships"><Relationship Id="rId3" Type="http://schemas.openxmlformats.org/officeDocument/2006/relationships/slideLayout" Target="../slideLayouts/slideLayout16.xml"/><Relationship Id="rId2" Type="http://schemas.openxmlformats.org/officeDocument/2006/relationships/image" Target="../media/image52.jpeg"/><Relationship Id="rId1" Type="http://schemas.openxmlformats.org/officeDocument/2006/relationships/tags" Target="../tags/tag224.xml"/></Relationships>
</file>

<file path=ppt/slides/_rels/slide86.xml.rels><?xml version="1.0" encoding="UTF-8" standalone="yes"?>
<Relationships xmlns="http://schemas.openxmlformats.org/package/2006/relationships"><Relationship Id="rId3" Type="http://schemas.openxmlformats.org/officeDocument/2006/relationships/slideLayout" Target="../slideLayouts/slideLayout16.xml"/><Relationship Id="rId2" Type="http://schemas.openxmlformats.org/officeDocument/2006/relationships/image" Target="../media/image53.jpeg"/><Relationship Id="rId1" Type="http://schemas.openxmlformats.org/officeDocument/2006/relationships/tags" Target="../tags/tag225.xml"/></Relationships>
</file>

<file path=ppt/slides/_rels/slide87.xml.rels><?xml version="1.0" encoding="UTF-8" standalone="yes"?>
<Relationships xmlns="http://schemas.openxmlformats.org/package/2006/relationships"><Relationship Id="rId3" Type="http://schemas.openxmlformats.org/officeDocument/2006/relationships/slideLayout" Target="../slideLayouts/slideLayout16.xml"/><Relationship Id="rId2" Type="http://schemas.openxmlformats.org/officeDocument/2006/relationships/image" Target="../media/image54.jpeg"/><Relationship Id="rId1" Type="http://schemas.openxmlformats.org/officeDocument/2006/relationships/tags" Target="../tags/tag226.xml"/></Relationships>
</file>

<file path=ppt/slides/_rels/slide88.xml.rels><?xml version="1.0" encoding="UTF-8" standalone="yes"?>
<Relationships xmlns="http://schemas.openxmlformats.org/package/2006/relationships"><Relationship Id="rId3" Type="http://schemas.openxmlformats.org/officeDocument/2006/relationships/slideLayout" Target="../slideLayouts/slideLayout16.xml"/><Relationship Id="rId2" Type="http://schemas.openxmlformats.org/officeDocument/2006/relationships/tags" Target="../tags/tag228.xml"/><Relationship Id="rId1" Type="http://schemas.openxmlformats.org/officeDocument/2006/relationships/tags" Target="../tags/tag227.xml"/></Relationships>
</file>

<file path=ppt/slides/_rels/slide89.xml.rels><?xml version="1.0" encoding="UTF-8" standalone="yes"?>
<Relationships xmlns="http://schemas.openxmlformats.org/package/2006/relationships"><Relationship Id="rId2" Type="http://schemas.openxmlformats.org/officeDocument/2006/relationships/slideLayout" Target="../slideLayouts/slideLayout16.xml"/><Relationship Id="rId1" Type="http://schemas.openxmlformats.org/officeDocument/2006/relationships/tags" Target="../tags/tag229.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06.xml"/></Relationships>
</file>

<file path=ppt/slides/_rels/slide90.xml.rels><?xml version="1.0" encoding="UTF-8" standalone="yes"?>
<Relationships xmlns="http://schemas.openxmlformats.org/package/2006/relationships"><Relationship Id="rId3" Type="http://schemas.openxmlformats.org/officeDocument/2006/relationships/slideLayout" Target="../slideLayouts/slideLayout16.xml"/><Relationship Id="rId2" Type="http://schemas.openxmlformats.org/officeDocument/2006/relationships/image" Target="../media/image55.jpeg"/><Relationship Id="rId1" Type="http://schemas.openxmlformats.org/officeDocument/2006/relationships/tags" Target="../tags/tag230.xml"/></Relationships>
</file>

<file path=ppt/slides/_rels/slide91.xml.rels><?xml version="1.0" encoding="UTF-8" standalone="yes"?>
<Relationships xmlns="http://schemas.openxmlformats.org/package/2006/relationships"><Relationship Id="rId2" Type="http://schemas.openxmlformats.org/officeDocument/2006/relationships/slideLayout" Target="../slideLayouts/slideLayout16.xml"/><Relationship Id="rId1" Type="http://schemas.openxmlformats.org/officeDocument/2006/relationships/tags" Target="../tags/tag231.xml"/></Relationships>
</file>

<file path=ppt/slides/_rels/slide92.xml.rels><?xml version="1.0" encoding="UTF-8" standalone="yes"?>
<Relationships xmlns="http://schemas.openxmlformats.org/package/2006/relationships"><Relationship Id="rId3" Type="http://schemas.openxmlformats.org/officeDocument/2006/relationships/slideLayout" Target="../slideLayouts/slideLayout16.xml"/><Relationship Id="rId2" Type="http://schemas.openxmlformats.org/officeDocument/2006/relationships/image" Target="../media/image56.jpeg"/><Relationship Id="rId1" Type="http://schemas.openxmlformats.org/officeDocument/2006/relationships/tags" Target="../tags/tag232.xml"/></Relationships>
</file>

<file path=ppt/slides/_rels/slide93.xml.rels><?xml version="1.0" encoding="UTF-8" standalone="yes"?>
<Relationships xmlns="http://schemas.openxmlformats.org/package/2006/relationships"><Relationship Id="rId6" Type="http://schemas.openxmlformats.org/officeDocument/2006/relationships/slideLayout" Target="../slideLayouts/slideLayout16.xml"/><Relationship Id="rId5" Type="http://schemas.openxmlformats.org/officeDocument/2006/relationships/hyperlink" Target="&#40766;&#38899;&#65288;&#27969;&#30021;&#65289;.f4v" TargetMode="External"/><Relationship Id="rId4" Type="http://schemas.openxmlformats.org/officeDocument/2006/relationships/image" Target="../media/image59.jpeg"/><Relationship Id="rId3" Type="http://schemas.openxmlformats.org/officeDocument/2006/relationships/image" Target="../media/image58.jpeg"/><Relationship Id="rId2" Type="http://schemas.openxmlformats.org/officeDocument/2006/relationships/image" Target="../media/image57.jpeg"/><Relationship Id="rId1" Type="http://schemas.openxmlformats.org/officeDocument/2006/relationships/tags" Target="../tags/tag233.xml"/></Relationships>
</file>

<file path=ppt/slides/_rels/slide94.xml.rels><?xml version="1.0" encoding="UTF-8" standalone="yes"?>
<Relationships xmlns="http://schemas.openxmlformats.org/package/2006/relationships"><Relationship Id="rId2" Type="http://schemas.openxmlformats.org/officeDocument/2006/relationships/slideLayout" Target="../slideLayouts/slideLayout16.xml"/><Relationship Id="rId1" Type="http://schemas.openxmlformats.org/officeDocument/2006/relationships/tags" Target="../tags/tag234.xml"/></Relationships>
</file>

<file path=ppt/slides/_rels/slide95.xml.rels><?xml version="1.0" encoding="UTF-8" standalone="yes"?>
<Relationships xmlns="http://schemas.openxmlformats.org/package/2006/relationships"><Relationship Id="rId2" Type="http://schemas.openxmlformats.org/officeDocument/2006/relationships/slideLayout" Target="../slideLayouts/slideLayout16.xml"/><Relationship Id="rId1" Type="http://schemas.openxmlformats.org/officeDocument/2006/relationships/tags" Target="../tags/tag235.xml"/></Relationships>
</file>

<file path=ppt/slides/_rels/slide96.xml.rels><?xml version="1.0" encoding="UTF-8" standalone="yes"?>
<Relationships xmlns="http://schemas.openxmlformats.org/package/2006/relationships"><Relationship Id="rId2" Type="http://schemas.openxmlformats.org/officeDocument/2006/relationships/slideLayout" Target="../slideLayouts/slideLayout16.xml"/><Relationship Id="rId1" Type="http://schemas.openxmlformats.org/officeDocument/2006/relationships/tags" Target="../tags/tag236.xml"/></Relationships>
</file>

<file path=ppt/slides/_rels/slide97.xml.rels><?xml version="1.0" encoding="UTF-8" standalone="yes"?>
<Relationships xmlns="http://schemas.openxmlformats.org/package/2006/relationships"><Relationship Id="rId2" Type="http://schemas.openxmlformats.org/officeDocument/2006/relationships/slideLayout" Target="../slideLayouts/slideLayout16.xml"/><Relationship Id="rId1" Type="http://schemas.openxmlformats.org/officeDocument/2006/relationships/tags" Target="../tags/tag237.xml"/></Relationships>
</file>

<file path=ppt/slides/_rels/slide98.xml.rels><?xml version="1.0" encoding="UTF-8" standalone="yes"?>
<Relationships xmlns="http://schemas.openxmlformats.org/package/2006/relationships"><Relationship Id="rId4" Type="http://schemas.openxmlformats.org/officeDocument/2006/relationships/slideLayout" Target="../slideLayouts/slideLayout16.xml"/><Relationship Id="rId3" Type="http://schemas.openxmlformats.org/officeDocument/2006/relationships/image" Target="../media/image60.jpeg"/><Relationship Id="rId2" Type="http://schemas.openxmlformats.org/officeDocument/2006/relationships/tags" Target="../tags/tag239.xml"/><Relationship Id="rId1" Type="http://schemas.openxmlformats.org/officeDocument/2006/relationships/tags" Target="../tags/tag238.xml"/></Relationships>
</file>

<file path=ppt/slides/_rels/slide99.xml.rels><?xml version="1.0" encoding="UTF-8" standalone="yes"?>
<Relationships xmlns="http://schemas.openxmlformats.org/package/2006/relationships"><Relationship Id="rId2" Type="http://schemas.openxmlformats.org/officeDocument/2006/relationships/slideLayout" Target="../slideLayouts/slideLayout16.xml"/><Relationship Id="rId1" Type="http://schemas.openxmlformats.org/officeDocument/2006/relationships/tags" Target="../tags/tag240.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9" name="文本框 8"/>
          <p:cNvSpPr txBox="1"/>
          <p:nvPr/>
        </p:nvSpPr>
        <p:spPr>
          <a:xfrm>
            <a:off x="2162175" y="1555750"/>
            <a:ext cx="6278880" cy="1753235"/>
          </a:xfrm>
          <a:prstGeom prst="rect">
            <a:avLst/>
          </a:prstGeom>
          <a:noFill/>
        </p:spPr>
        <p:txBody>
          <a:bodyPr wrap="square" rtlCol="0">
            <a:spAutoFit/>
          </a:bodyPr>
          <a:lstStyle/>
          <a:p>
            <a:pPr algn="ctr">
              <a:lnSpc>
                <a:spcPct val="150000"/>
              </a:lnSpc>
            </a:pPr>
            <a:r>
              <a:rPr lang="zh-CN" altLang="en-US" sz="7200" b="1" dirty="0" smtClean="0">
                <a:solidFill>
                  <a:schemeClr val="bg1"/>
                </a:solidFill>
                <a:effectLst>
                  <a:outerShdw blurRad="50800" dist="38100" dir="5400000" algn="t" rotWithShape="0">
                    <a:prstClr val="black">
                      <a:alpha val="40000"/>
                    </a:prstClr>
                  </a:outerShdw>
                </a:effectLst>
                <a:latin typeface="黑体" panose="02010609060101010101" charset="-122"/>
                <a:ea typeface="黑体" panose="02010609060101010101" charset="-122"/>
                <a:cs typeface="黑体" panose="02010609060101010101" charset="-122"/>
              </a:rPr>
              <a:t>临床医学概论</a:t>
            </a:r>
            <a:endParaRPr lang="zh-CN" altLang="en-US" sz="4000" b="1" dirty="0">
              <a:solidFill>
                <a:schemeClr val="bg1"/>
              </a:solidFill>
              <a:effectLst>
                <a:outerShdw blurRad="50800" dist="38100" dir="5400000" algn="t" rotWithShape="0">
                  <a:prstClr val="black">
                    <a:alpha val="40000"/>
                  </a:prstClr>
                </a:outerShdw>
              </a:effectLst>
              <a:latin typeface="黑体" panose="02010609060101010101" charset="-122"/>
              <a:ea typeface="黑体" panose="02010609060101010101" charset="-122"/>
              <a:cs typeface="黑体" panose="02010609060101010101" charset="-122"/>
            </a:endParaRPr>
          </a:p>
        </p:txBody>
      </p:sp>
      <p:grpSp>
        <p:nvGrpSpPr>
          <p:cNvPr id="18" name="组合 17"/>
          <p:cNvGrpSpPr/>
          <p:nvPr/>
        </p:nvGrpSpPr>
        <p:grpSpPr>
          <a:xfrm>
            <a:off x="3966210" y="4155539"/>
            <a:ext cx="2689860" cy="566420"/>
            <a:chOff x="8046" y="6890"/>
            <a:chExt cx="3107" cy="892"/>
          </a:xfrm>
        </p:grpSpPr>
        <p:sp>
          <p:nvSpPr>
            <p:cNvPr id="4" name="圆角矩形 3"/>
            <p:cNvSpPr/>
            <p:nvPr/>
          </p:nvSpPr>
          <p:spPr>
            <a:xfrm>
              <a:off x="8046" y="6890"/>
              <a:ext cx="3107" cy="892"/>
            </a:xfrm>
            <a:prstGeom prst="roundRect">
              <a:avLst>
                <a:gd name="adj" fmla="val 5000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17" name="文本框 16"/>
            <p:cNvSpPr txBox="1"/>
            <p:nvPr/>
          </p:nvSpPr>
          <p:spPr>
            <a:xfrm>
              <a:off x="8124" y="7004"/>
              <a:ext cx="2951" cy="725"/>
            </a:xfrm>
            <a:prstGeom prst="rect">
              <a:avLst/>
            </a:prstGeom>
            <a:noFill/>
          </p:spPr>
          <p:txBody>
            <a:bodyPr wrap="square" rtlCol="0">
              <a:spAutoFit/>
            </a:bodyPr>
            <a:lstStyle/>
            <a:p>
              <a:pPr algn="ctr"/>
              <a:r>
                <a:rPr lang="zh-CN" altLang="en-US" sz="2400">
                  <a:solidFill>
                    <a:schemeClr val="bg1"/>
                  </a:solidFill>
                  <a:latin typeface="黑体" panose="02010609060101010101" charset="-122"/>
                  <a:ea typeface="黑体" panose="02010609060101010101" charset="-122"/>
                  <a:cs typeface="黑体" panose="02010609060101010101" charset="-122"/>
                </a:rPr>
                <a:t>中南大学出版社</a:t>
              </a:r>
              <a:endParaRPr lang="zh-CN" altLang="en-US" sz="2400">
                <a:solidFill>
                  <a:schemeClr val="bg1"/>
                </a:solidFill>
                <a:latin typeface="黑体" panose="02010609060101010101" charset="-122"/>
                <a:ea typeface="黑体" panose="02010609060101010101" charset="-122"/>
                <a:cs typeface="黑体" panose="02010609060101010101"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itle 6"/>
          <p:cNvSpPr txBox="1"/>
          <p:nvPr>
            <p:custDataLst>
              <p:tags r:id="rId1"/>
            </p:custDataLst>
          </p:nvPr>
        </p:nvSpPr>
        <p:spPr>
          <a:xfrm>
            <a:off x="164732" y="1069569"/>
            <a:ext cx="165227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algn="ctr" eaLnBrk="1" hangingPunct="1">
              <a:lnSpc>
                <a:spcPct val="100000"/>
              </a:lnSpc>
              <a:buClrTx/>
              <a:buSzTx/>
              <a:buNone/>
            </a:pPr>
            <a:r>
              <a:rPr lang="zh-CN" altLang="en-US" sz="3000" b="1">
                <a:solidFill>
                  <a:srgbClr val="FFFFFF"/>
                </a:solidFill>
                <a:sym typeface="+mn-ea"/>
              </a:rPr>
              <a:t>案例导入</a:t>
            </a:r>
            <a:endParaRPr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4" name="组合 3"/>
          <p:cNvGrpSpPr/>
          <p:nvPr/>
        </p:nvGrpSpPr>
        <p:grpSpPr>
          <a:xfrm>
            <a:off x="3023235" y="245745"/>
            <a:ext cx="4580890" cy="496570"/>
            <a:chOff x="905" y="2226"/>
            <a:chExt cx="6282" cy="782"/>
          </a:xfrm>
        </p:grpSpPr>
        <p:grpSp>
          <p:nvGrpSpPr>
            <p:cNvPr id="13328" name="组合 24"/>
            <p:cNvGrpSpPr/>
            <p:nvPr/>
          </p:nvGrpSpPr>
          <p:grpSpPr>
            <a:xfrm>
              <a:off x="905" y="2226"/>
              <a:ext cx="6283" cy="783"/>
              <a:chOff x="0" y="0"/>
              <a:chExt cx="3988895" cy="496711"/>
            </a:xfrm>
          </p:grpSpPr>
          <p:sp>
            <p:nvSpPr>
              <p:cNvPr id="13329" name="矩形 25"/>
              <p:cNvSpPr/>
              <p:nvPr/>
            </p:nvSpPr>
            <p:spPr>
              <a:xfrm>
                <a:off x="0" y="0"/>
                <a:ext cx="677332" cy="496711"/>
              </a:xfrm>
              <a:prstGeom prst="rect">
                <a:avLst/>
              </a:prstGeom>
              <a:solidFill>
                <a:schemeClr val="accent5">
                  <a:lumMod val="75000"/>
                </a:schemeClr>
              </a:solidFill>
              <a:ln w="9525">
                <a:noFill/>
              </a:ln>
            </p:spPr>
            <p:txBody>
              <a:bodyPr anchor="ctr">
                <a:no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algn="ctr" eaLnBrk="1" hangingPunct="1">
                  <a:lnSpc>
                    <a:spcPct val="100000"/>
                  </a:lnSpc>
                  <a:buClrTx/>
                  <a:buSzTx/>
                  <a:buNone/>
                </a:pPr>
                <a:endParaRPr lang="zh-CN" altLang="en-US" sz="1800" dirty="0">
                  <a:solidFill>
                    <a:srgbClr val="FFFFFF"/>
                  </a:solidFill>
                  <a:sym typeface="+mn-ea"/>
                </a:endParaRPr>
              </a:p>
            </p:txBody>
          </p:sp>
          <p:sp>
            <p:nvSpPr>
              <p:cNvPr id="13330" name="十字形 26"/>
              <p:cNvSpPr/>
              <p:nvPr/>
            </p:nvSpPr>
            <p:spPr>
              <a:xfrm>
                <a:off x="125272" y="34960"/>
                <a:ext cx="426789" cy="426789"/>
              </a:xfrm>
              <a:prstGeom prst="plus">
                <a:avLst>
                  <a:gd name="adj" fmla="val 36931"/>
                </a:avLst>
              </a:prstGeom>
              <a:solidFill>
                <a:schemeClr val="accent5">
                  <a:lumMod val="75000"/>
                </a:schemeClr>
              </a:solidFill>
              <a:ln w="9525">
                <a:noFill/>
              </a:ln>
            </p:spPr>
            <p:txBody>
              <a:bodyPr anchor="ctr">
                <a:no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algn="ctr" eaLnBrk="1" hangingPunct="1">
                  <a:lnSpc>
                    <a:spcPct val="100000"/>
                  </a:lnSpc>
                  <a:buClrTx/>
                  <a:buSzTx/>
                  <a:buNone/>
                </a:pPr>
                <a:endParaRPr lang="zh-CN" altLang="en-US" sz="1800" dirty="0">
                  <a:solidFill>
                    <a:srgbClr val="FFFFFF"/>
                  </a:solidFill>
                  <a:sym typeface="+mn-ea"/>
                </a:endParaRPr>
              </a:p>
            </p:txBody>
          </p:sp>
          <p:sp>
            <p:nvSpPr>
              <p:cNvPr id="3" name="矩形 27"/>
              <p:cNvSpPr/>
              <p:nvPr/>
            </p:nvSpPr>
            <p:spPr>
              <a:xfrm>
                <a:off x="750649" y="0"/>
                <a:ext cx="3238246" cy="496711"/>
              </a:xfrm>
              <a:prstGeom prst="rect">
                <a:avLst/>
              </a:prstGeom>
              <a:solidFill>
                <a:schemeClr val="accent5">
                  <a:lumMod val="75000"/>
                </a:schemeClr>
              </a:solidFill>
              <a:ln w="9525">
                <a:noFill/>
              </a:ln>
            </p:spPr>
            <p:txBody>
              <a:bodyPr anchor="ctr">
                <a:no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algn="ctr" eaLnBrk="1" hangingPunct="1">
                  <a:lnSpc>
                    <a:spcPct val="100000"/>
                  </a:lnSpc>
                  <a:buClrTx/>
                  <a:buSzTx/>
                  <a:buNone/>
                </a:pPr>
                <a:endParaRPr lang="zh-CN" altLang="en-US" sz="1800" dirty="0">
                  <a:solidFill>
                    <a:srgbClr val="FFFFFF"/>
                  </a:solidFill>
                  <a:sym typeface="+mn-ea"/>
                </a:endParaRPr>
              </a:p>
            </p:txBody>
          </p:sp>
          <p:sp>
            <p:nvSpPr>
              <p:cNvPr id="13332" name="文本框 28"/>
              <p:cNvSpPr/>
              <p:nvPr/>
            </p:nvSpPr>
            <p:spPr>
              <a:xfrm>
                <a:off x="847360" y="64270"/>
                <a:ext cx="3044424" cy="368169"/>
              </a:xfrm>
              <a:prstGeom prst="rect">
                <a:avLst/>
              </a:prstGeom>
              <a:solidFill>
                <a:schemeClr val="accent5">
                  <a:lumMod val="75000"/>
                </a:schemeClr>
              </a:solidFill>
              <a:ln w="9525">
                <a:noFill/>
              </a:ln>
            </p:spPr>
            <p:txBody>
              <a:bodyPr anchor="ctr">
                <a:no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algn="ctr" eaLnBrk="1" hangingPunct="1">
                  <a:lnSpc>
                    <a:spcPct val="100000"/>
                  </a:lnSpc>
                  <a:buClrTx/>
                  <a:buSzTx/>
                  <a:buNone/>
                </a:pPr>
                <a:r>
                  <a:rPr lang="zh-CN" altLang="en-US" sz="3600" b="1" dirty="0">
                    <a:solidFill>
                      <a:srgbClr val="FFFFFF"/>
                    </a:solidFill>
                    <a:sym typeface="+mn-ea"/>
                  </a:rPr>
                  <a:t>二  问诊的内容</a:t>
                </a:r>
                <a:endParaRPr lang="zh-CN" altLang="en-US" sz="3600" b="1" dirty="0">
                  <a:solidFill>
                    <a:srgbClr val="FFFFFF"/>
                  </a:solidFill>
                  <a:sym typeface="+mn-ea"/>
                </a:endParaRPr>
              </a:p>
            </p:txBody>
          </p:sp>
        </p:grpSp>
        <p:sp>
          <p:nvSpPr>
            <p:cNvPr id="5" name="十字形 26"/>
            <p:cNvSpPr/>
            <p:nvPr/>
          </p:nvSpPr>
          <p:spPr>
            <a:xfrm>
              <a:off x="1102" y="2282"/>
              <a:ext cx="672" cy="672"/>
            </a:xfrm>
            <a:prstGeom prst="plus">
              <a:avLst>
                <a:gd name="adj" fmla="val 36931"/>
              </a:avLst>
            </a:prstGeom>
            <a:solidFill>
              <a:schemeClr val="bg1"/>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endParaRPr lang="zh-CN" altLang="en-US" sz="1800" dirty="0">
                <a:solidFill>
                  <a:srgbClr val="FFFFFF"/>
                </a:solidFill>
              </a:endParaRPr>
            </a:p>
          </p:txBody>
        </p:sp>
      </p:grpSp>
      <p:sp>
        <p:nvSpPr>
          <p:cNvPr id="45057" name="文本占位符 44033"/>
          <p:cNvSpPr>
            <a:spLocks noGrp="1"/>
          </p:cNvSpPr>
          <p:nvPr>
            <p:ph idx="1"/>
          </p:nvPr>
        </p:nvSpPr>
        <p:spPr>
          <a:xfrm>
            <a:off x="1918970" y="914400"/>
            <a:ext cx="8353425" cy="5038725"/>
          </a:xfrm>
        </p:spPr>
        <p:txBody>
          <a:bodyPr anchor="t"/>
          <a:p>
            <a:pPr lvl="2" algn="just">
              <a:buChar char="（"/>
            </a:pPr>
            <a:endParaRPr lang="zh-CN" altLang="en-US" b="1" dirty="0"/>
          </a:p>
          <a:p>
            <a:pPr>
              <a:buNone/>
            </a:pPr>
            <a:r>
              <a:rPr lang="zh-CN" altLang="en-US" b="1" dirty="0">
                <a:solidFill>
                  <a:srgbClr val="C00000"/>
                </a:solidFill>
              </a:rPr>
              <a:t>1、一般项目</a:t>
            </a:r>
            <a:endParaRPr lang="zh-CN" altLang="en-US" b="1" dirty="0">
              <a:solidFill>
                <a:srgbClr val="C00000"/>
              </a:solidFill>
            </a:endParaRPr>
          </a:p>
          <a:p>
            <a:pPr>
              <a:lnSpc>
                <a:spcPct val="150000"/>
              </a:lnSpc>
              <a:buNone/>
            </a:pPr>
            <a:r>
              <a:rPr lang="zh-CN" altLang="en-US" b="1" dirty="0"/>
              <a:t>   </a:t>
            </a:r>
            <a:r>
              <a:rPr lang="zh-CN" altLang="en-US" sz="2400" b="1" dirty="0"/>
              <a:t>姓名、性别、年龄、民族、籍贯、婚姻、职业、通讯地址、入院日期、记录日期、病史陈述者、可靠性。</a:t>
            </a:r>
            <a:endParaRPr lang="zh-CN" altLang="en-US" sz="2400" b="1" dirty="0"/>
          </a:p>
          <a:p>
            <a:pPr>
              <a:lnSpc>
                <a:spcPct val="150000"/>
              </a:lnSpc>
              <a:buNone/>
            </a:pPr>
            <a:endParaRPr lang="zh-CN" altLang="en-US" sz="2400" b="1" dirty="0"/>
          </a:p>
          <a:p>
            <a:pPr>
              <a:buNone/>
            </a:pPr>
            <a:r>
              <a:rPr lang="en-US" altLang="zh-CN" sz="2400" b="1" dirty="0">
                <a:solidFill>
                  <a:schemeClr val="tx1"/>
                </a:solidFill>
              </a:rPr>
              <a:t>  </a:t>
            </a:r>
            <a:r>
              <a:rPr lang="zh-CN" altLang="en-US" sz="2400" b="1" dirty="0">
                <a:solidFill>
                  <a:schemeClr val="tx1"/>
                </a:solidFill>
              </a:rPr>
              <a:t>年龄：</a:t>
            </a:r>
            <a:r>
              <a:rPr lang="zh-CN" altLang="en-US" sz="2400" b="1" dirty="0"/>
              <a:t>实足年龄；岁/天/月</a:t>
            </a:r>
            <a:endParaRPr lang="zh-CN" altLang="en-US" sz="2400" b="1" dirty="0"/>
          </a:p>
          <a:p>
            <a:pPr>
              <a:buNone/>
            </a:pPr>
            <a:r>
              <a:rPr lang="en-US" altLang="zh-CN" sz="2400" b="1" dirty="0">
                <a:solidFill>
                  <a:schemeClr val="tx1"/>
                </a:solidFill>
              </a:rPr>
              <a:t>  </a:t>
            </a:r>
            <a:r>
              <a:rPr lang="zh-CN" altLang="en-US" sz="2400" b="1" dirty="0">
                <a:solidFill>
                  <a:schemeClr val="tx1"/>
                </a:solidFill>
              </a:rPr>
              <a:t>通讯地址：</a:t>
            </a:r>
            <a:r>
              <a:rPr lang="zh-CN" altLang="en-US" sz="2400" b="1" dirty="0"/>
              <a:t>详填，随访（邮编、电话）</a:t>
            </a:r>
            <a:endParaRPr lang="zh-CN" altLang="en-US" sz="2400" b="1" dirty="0"/>
          </a:p>
          <a:p>
            <a:pPr>
              <a:buNone/>
            </a:pPr>
            <a:r>
              <a:rPr lang="en-US" altLang="zh-CN" sz="2400" b="1" dirty="0">
                <a:solidFill>
                  <a:schemeClr val="tx1"/>
                </a:solidFill>
              </a:rPr>
              <a:t>  </a:t>
            </a:r>
            <a:r>
              <a:rPr lang="zh-CN" altLang="en-US" sz="2400" b="1" dirty="0">
                <a:solidFill>
                  <a:schemeClr val="tx1"/>
                </a:solidFill>
              </a:rPr>
              <a:t>病史陈述者：</a:t>
            </a:r>
            <a:r>
              <a:rPr lang="zh-CN" altLang="en-US" sz="2400" b="1" dirty="0"/>
              <a:t>若不是本人，应注明与病人的关系</a:t>
            </a:r>
            <a:endParaRPr lang="zh-CN" altLang="en-US" sz="2400" b="1" dirty="0"/>
          </a:p>
        </p:txBody>
      </p:sp>
    </p:spTree>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itle 6"/>
          <p:cNvSpPr txBox="1"/>
          <p:nvPr>
            <p:custDataLst>
              <p:tags r:id="rId1"/>
            </p:custDataLst>
          </p:nvPr>
        </p:nvSpPr>
        <p:spPr>
          <a:xfrm>
            <a:off x="231407" y="97384"/>
            <a:ext cx="176149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六</a:t>
            </a: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胸痛</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3" name="文本框 2"/>
          <p:cNvSpPr txBox="1"/>
          <p:nvPr/>
        </p:nvSpPr>
        <p:spPr>
          <a:xfrm>
            <a:off x="642620" y="920115"/>
            <a:ext cx="4197985" cy="460375"/>
          </a:xfrm>
          <a:prstGeom prst="rect">
            <a:avLst/>
          </a:prstGeom>
          <a:noFill/>
        </p:spPr>
        <p:txBody>
          <a:bodyPr wrap="square" rtlCol="0">
            <a:spAutoFit/>
          </a:bodyPr>
          <a:p>
            <a:r>
              <a:rPr lang="zh-CN" altLang="en-US" sz="2400"/>
              <a:t>（一）病因</a:t>
            </a:r>
            <a:endParaRPr lang="zh-CN" altLang="en-US" sz="2400"/>
          </a:p>
        </p:txBody>
      </p:sp>
      <p:sp>
        <p:nvSpPr>
          <p:cNvPr id="7171" name="页脚占位符 1"/>
          <p:cNvSpPr>
            <a:spLocks noGrp="1"/>
          </p:cNvSpPr>
          <p:nvPr>
            <p:ph type="ftr" sz="quarter" idx="11"/>
          </p:nvPr>
        </p:nvSpPr>
        <p:spPr/>
        <p:txBody>
          <a:bodyPr anchor="t"/>
          <a:lst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5pPr>
          </a:lstStyle>
          <a:p>
            <a:pPr lvl="0" indent="0" algn="r"/>
            <a:r>
              <a:rPr lang="zh-CN" altLang="en-US" sz="1200" b="1">
                <a:solidFill>
                  <a:schemeClr val="bg1"/>
                </a:solidFill>
                <a:latin typeface="Verdana" panose="020B0604030504040204" pitchFamily="34" charset="0"/>
                <a:ea typeface="宋体" panose="02010600030101010101" pitchFamily="2" charset="-122"/>
              </a:rPr>
              <a:t>临床医学概论</a:t>
            </a:r>
            <a:endParaRPr lang="en-US" altLang="zh-CN" sz="1200" b="1">
              <a:solidFill>
                <a:schemeClr val="bg1"/>
              </a:solidFill>
              <a:latin typeface="Verdana" panose="020B0604030504040204" pitchFamily="34" charset="0"/>
              <a:ea typeface="宋体" panose="02010600030101010101" pitchFamily="2" charset="-122"/>
            </a:endParaRPr>
          </a:p>
        </p:txBody>
      </p:sp>
      <p:sp>
        <p:nvSpPr>
          <p:cNvPr id="69635" name="Text Box 5"/>
          <p:cNvSpPr txBox="1"/>
          <p:nvPr/>
        </p:nvSpPr>
        <p:spPr>
          <a:xfrm>
            <a:off x="2133600" y="2743200"/>
            <a:ext cx="869950" cy="457200"/>
          </a:xfrm>
          <a:prstGeom prst="rect">
            <a:avLst/>
          </a:prstGeom>
          <a:noFill/>
          <a:ln w="9525">
            <a:noFill/>
          </a:ln>
        </p:spPr>
        <p:txBody>
          <a:bodyPr anchor="t">
            <a:spAutoFit/>
          </a:bodyPr>
          <a:lstStyle/>
          <a:p>
            <a:r>
              <a:rPr lang="zh-CN" altLang="en-US" sz="2400" dirty="0">
                <a:latin typeface="Times New Roman" panose="02020603050405020304" pitchFamily="18" charset="0"/>
                <a:ea typeface="宋体" panose="02010600030101010101" pitchFamily="2" charset="-122"/>
              </a:rPr>
              <a:t> </a:t>
            </a:r>
            <a:endParaRPr lang="zh-CN" altLang="en-US" sz="2400" dirty="0">
              <a:latin typeface="Times New Roman" panose="02020603050405020304" pitchFamily="18" charset="0"/>
              <a:ea typeface="宋体" panose="02010600030101010101" pitchFamily="2" charset="-122"/>
            </a:endParaRPr>
          </a:p>
        </p:txBody>
      </p:sp>
      <p:grpSp>
        <p:nvGrpSpPr>
          <p:cNvPr id="5" name="组合 4"/>
          <p:cNvGrpSpPr/>
          <p:nvPr/>
        </p:nvGrpSpPr>
        <p:grpSpPr>
          <a:xfrm>
            <a:off x="2465705" y="1522730"/>
            <a:ext cx="7776210" cy="4438015"/>
            <a:chOff x="1643" y="2398"/>
            <a:chExt cx="12246" cy="6989"/>
          </a:xfrm>
        </p:grpSpPr>
        <p:sp>
          <p:nvSpPr>
            <p:cNvPr id="4" name="任意多边形 57346"/>
            <p:cNvSpPr/>
            <p:nvPr/>
          </p:nvSpPr>
          <p:spPr>
            <a:xfrm>
              <a:off x="1643" y="2398"/>
              <a:ext cx="3290" cy="2947"/>
            </a:xfrm>
            <a:custGeom>
              <a:avLst/>
              <a:gdLst/>
              <a:ahLst/>
              <a:cxnLst>
                <a:cxn ang="270">
                  <a:pos x="10800" y="0"/>
                </a:cxn>
                <a:cxn ang="180">
                  <a:pos x="2700" y="10800"/>
                </a:cxn>
                <a:cxn ang="270">
                  <a:pos x="10800" y="5400"/>
                </a:cxn>
                <a:cxn ang="0">
                  <a:pos x="18900" y="10800"/>
                </a:cxn>
              </a:cxnLst>
              <a:rect l="0" t="0" r="0" b="0"/>
              <a:pathLst>
                <a:path w="21600" h="21600">
                  <a:moveTo>
                    <a:pt x="5400" y="10800"/>
                  </a:moveTo>
                  <a:cubicBezTo>
                    <a:pt x="5400" y="7818"/>
                    <a:pt x="7818" y="5400"/>
                    <a:pt x="10800" y="5400"/>
                  </a:cubicBezTo>
                  <a:cubicBezTo>
                    <a:pt x="13782" y="5400"/>
                    <a:pt x="16200" y="7818"/>
                    <a:pt x="16200" y="10800"/>
                  </a:cubicBezTo>
                  <a:lnTo>
                    <a:pt x="21600" y="10800"/>
                  </a:lnTo>
                  <a:cubicBezTo>
                    <a:pt x="21600" y="4835"/>
                    <a:pt x="16765" y="0"/>
                    <a:pt x="10800" y="0"/>
                  </a:cubicBezTo>
                  <a:cubicBezTo>
                    <a:pt x="4835" y="0"/>
                    <a:pt x="0" y="4835"/>
                    <a:pt x="0" y="10800"/>
                  </a:cubicBezTo>
                  <a:close/>
                </a:path>
              </a:pathLst>
            </a:custGeom>
            <a:pattFill prst="pct10">
              <a:fgClr>
                <a:schemeClr val="accent1"/>
              </a:fgClr>
              <a:bgClr>
                <a:schemeClr val="bg1"/>
              </a:bgClr>
            </a:pattFill>
            <a:ln w="9525"/>
            <a:scene3d>
              <a:camera prst="legacyPerspectiveBottom">
                <a:rot lat="0" lon="0" rev="0"/>
              </a:camera>
              <a:lightRig rig="legacyFlat3" dir="t"/>
            </a:scene3d>
            <a:sp3d extrusionH="887400" prstMaterial="legacyMatte">
              <a:bevelT w="13500" h="13500" prst="angle"/>
              <a:bevelB w="13500" h="13500" prst="angle"/>
              <a:extrusionClr>
                <a:schemeClr val="accent1"/>
              </a:extrusionClr>
            </a:sp3d>
          </p:spPr>
          <p:txBody>
            <a:bodyPr/>
            <a:p>
              <a:endParaRPr lang="zh-CN" altLang="en-US"/>
            </a:p>
          </p:txBody>
        </p:sp>
        <p:sp>
          <p:nvSpPr>
            <p:cNvPr id="57347" name="折角形 57347"/>
            <p:cNvSpPr/>
            <p:nvPr/>
          </p:nvSpPr>
          <p:spPr>
            <a:xfrm>
              <a:off x="1643" y="3873"/>
              <a:ext cx="3290" cy="5512"/>
            </a:xfrm>
            <a:prstGeom prst="foldedCorner">
              <a:avLst>
                <a:gd name="adj" fmla="val 12500"/>
              </a:avLst>
            </a:prstGeom>
            <a:solidFill>
              <a:schemeClr val="hlink">
                <a:alpha val="39999"/>
              </a:schemeClr>
            </a:solidFill>
            <a:ln w="9525" cap="flat" cmpd="sng">
              <a:solidFill>
                <a:schemeClr val="bg1"/>
              </a:solidFill>
              <a:prstDash val="solid"/>
              <a:round/>
              <a:headEnd type="none" w="med" len="med"/>
              <a:tailEnd type="none" w="med" len="med"/>
            </a:ln>
          </p:spPr>
          <p:txBody>
            <a:bodyPr wrap="none" lIns="93345" tIns="46990" rIns="93345" bIns="46990" anchor="ctr"/>
            <a:p>
              <a:pPr algn="ctr"/>
              <a:endParaRPr lang="zh-CN" altLang="en-US" sz="2400" dirty="0">
                <a:latin typeface="Verdana" panose="020B0604030504040204" pitchFamily="34" charset="0"/>
                <a:ea typeface="宋体" panose="02010600030101010101" pitchFamily="2" charset="-122"/>
              </a:endParaRPr>
            </a:p>
          </p:txBody>
        </p:sp>
        <p:sp>
          <p:nvSpPr>
            <p:cNvPr id="57348" name="文本框 57348"/>
            <p:cNvSpPr txBox="1"/>
            <p:nvPr/>
          </p:nvSpPr>
          <p:spPr>
            <a:xfrm>
              <a:off x="1758" y="3078"/>
              <a:ext cx="680" cy="720"/>
            </a:xfrm>
            <a:prstGeom prst="rect">
              <a:avLst/>
            </a:prstGeom>
            <a:noFill/>
            <a:ln w="9525">
              <a:noFill/>
            </a:ln>
          </p:spPr>
          <p:txBody>
            <a:bodyPr lIns="92075" tIns="46038" rIns="92075" bIns="46038" anchor="t">
              <a:spAutoFit/>
            </a:bodyPr>
            <a:p>
              <a:pPr>
                <a:spcBef>
                  <a:spcPct val="50000"/>
                </a:spcBef>
              </a:pPr>
              <a:r>
                <a:rPr lang="zh-CN" altLang="en-US" sz="2400" b="1" dirty="0">
                  <a:solidFill>
                    <a:srgbClr val="FF0000"/>
                  </a:solidFill>
                  <a:latin typeface="Verdana" panose="020B0604030504040204" pitchFamily="34" charset="0"/>
                  <a:ea typeface="宋体" panose="02010600030101010101" pitchFamily="2" charset="-122"/>
                </a:rPr>
                <a:t>疾</a:t>
              </a:r>
              <a:endParaRPr lang="zh-CN" altLang="en-US" sz="2400" b="1" dirty="0">
                <a:solidFill>
                  <a:srgbClr val="FF0000"/>
                </a:solidFill>
                <a:latin typeface="Verdana" panose="020B0604030504040204" pitchFamily="34" charset="0"/>
                <a:ea typeface="宋体" panose="02010600030101010101" pitchFamily="2" charset="-122"/>
              </a:endParaRPr>
            </a:p>
          </p:txBody>
        </p:sp>
        <p:sp>
          <p:nvSpPr>
            <p:cNvPr id="57349" name="文本框 57349"/>
            <p:cNvSpPr txBox="1"/>
            <p:nvPr/>
          </p:nvSpPr>
          <p:spPr>
            <a:xfrm>
              <a:off x="2210" y="2510"/>
              <a:ext cx="2723" cy="720"/>
            </a:xfrm>
            <a:prstGeom prst="rect">
              <a:avLst/>
            </a:prstGeom>
            <a:noFill/>
            <a:ln w="9525">
              <a:noFill/>
            </a:ln>
          </p:spPr>
          <p:txBody>
            <a:bodyPr lIns="92075" tIns="46038" rIns="92075" bIns="46038" anchor="t">
              <a:spAutoFit/>
            </a:bodyPr>
            <a:p>
              <a:pPr>
                <a:spcBef>
                  <a:spcPct val="50000"/>
                </a:spcBef>
              </a:pPr>
              <a:r>
                <a:rPr lang="zh-CN" altLang="en-US" sz="2400" b="1" dirty="0">
                  <a:solidFill>
                    <a:srgbClr val="FF0000"/>
                  </a:solidFill>
                  <a:latin typeface="Verdana" panose="020B0604030504040204" pitchFamily="34" charset="0"/>
                  <a:ea typeface="宋体" panose="02010600030101010101" pitchFamily="2" charset="-122"/>
                </a:rPr>
                <a:t>呼吸系统</a:t>
              </a:r>
              <a:endParaRPr lang="zh-CN" altLang="en-US" sz="2400" b="1" dirty="0">
                <a:solidFill>
                  <a:srgbClr val="FF0000"/>
                </a:solidFill>
                <a:latin typeface="Verdana" panose="020B0604030504040204" pitchFamily="34" charset="0"/>
                <a:ea typeface="宋体" panose="02010600030101010101" pitchFamily="2" charset="-122"/>
              </a:endParaRPr>
            </a:p>
          </p:txBody>
        </p:sp>
        <p:sp>
          <p:nvSpPr>
            <p:cNvPr id="57350" name="文本框 57350"/>
            <p:cNvSpPr txBox="1"/>
            <p:nvPr/>
          </p:nvSpPr>
          <p:spPr>
            <a:xfrm>
              <a:off x="4025" y="3190"/>
              <a:ext cx="680" cy="720"/>
            </a:xfrm>
            <a:prstGeom prst="rect">
              <a:avLst/>
            </a:prstGeom>
            <a:noFill/>
            <a:ln w="9525">
              <a:noFill/>
            </a:ln>
          </p:spPr>
          <p:txBody>
            <a:bodyPr lIns="92075" tIns="46038" rIns="92075" bIns="46038" anchor="t">
              <a:spAutoFit/>
            </a:bodyPr>
            <a:p>
              <a:pPr>
                <a:spcBef>
                  <a:spcPct val="50000"/>
                </a:spcBef>
              </a:pPr>
              <a:r>
                <a:rPr lang="zh-CN" altLang="en-US" sz="2400" b="1" dirty="0">
                  <a:solidFill>
                    <a:srgbClr val="FF0000"/>
                  </a:solidFill>
                  <a:latin typeface="Verdana" panose="020B0604030504040204" pitchFamily="34" charset="0"/>
                  <a:ea typeface="宋体" panose="02010600030101010101" pitchFamily="2" charset="-122"/>
                </a:rPr>
                <a:t>病</a:t>
              </a:r>
              <a:endParaRPr lang="zh-CN" altLang="en-US" sz="2400" b="1" dirty="0">
                <a:solidFill>
                  <a:srgbClr val="FF0000"/>
                </a:solidFill>
                <a:latin typeface="Verdana" panose="020B0604030504040204" pitchFamily="34" charset="0"/>
                <a:ea typeface="宋体" panose="02010600030101010101" pitchFamily="2" charset="-122"/>
              </a:endParaRPr>
            </a:p>
          </p:txBody>
        </p:sp>
        <p:sp>
          <p:nvSpPr>
            <p:cNvPr id="57351" name="文本框 57351"/>
            <p:cNvSpPr txBox="1"/>
            <p:nvPr/>
          </p:nvSpPr>
          <p:spPr>
            <a:xfrm>
              <a:off x="1870" y="4098"/>
              <a:ext cx="2950" cy="4745"/>
            </a:xfrm>
            <a:prstGeom prst="rect">
              <a:avLst/>
            </a:prstGeom>
            <a:noFill/>
            <a:ln w="9525">
              <a:noFill/>
            </a:ln>
          </p:spPr>
          <p:txBody>
            <a:bodyPr lIns="92075" tIns="46038" rIns="92075" bIns="46038" anchor="t">
              <a:spAutoFit/>
            </a:bodyPr>
            <a:p>
              <a:pPr algn="ctr">
                <a:lnSpc>
                  <a:spcPct val="120000"/>
                </a:lnSpc>
                <a:spcBef>
                  <a:spcPct val="50000"/>
                </a:spcBef>
              </a:pPr>
              <a:r>
                <a:rPr lang="zh-CN" altLang="en-US" sz="2400" dirty="0">
                  <a:latin typeface="Verdana" panose="020B0604030504040204" pitchFamily="34" charset="0"/>
                  <a:ea typeface="宋体" panose="02010600030101010101" pitchFamily="2" charset="-122"/>
                </a:rPr>
                <a:t>胸膜炎</a:t>
              </a:r>
              <a:endParaRPr lang="zh-CN" altLang="en-US" sz="2400" dirty="0">
                <a:latin typeface="Verdana" panose="020B0604030504040204" pitchFamily="34" charset="0"/>
                <a:ea typeface="宋体" panose="02010600030101010101" pitchFamily="2" charset="-122"/>
              </a:endParaRPr>
            </a:p>
            <a:p>
              <a:pPr algn="ctr">
                <a:lnSpc>
                  <a:spcPct val="120000"/>
                </a:lnSpc>
                <a:spcBef>
                  <a:spcPct val="50000"/>
                </a:spcBef>
              </a:pPr>
              <a:r>
                <a:rPr lang="zh-CN" altLang="en-US" sz="2400" dirty="0">
                  <a:latin typeface="Verdana" panose="020B0604030504040204" pitchFamily="34" charset="0"/>
                  <a:ea typeface="宋体" panose="02010600030101010101" pitchFamily="2" charset="-122"/>
                </a:rPr>
                <a:t>自发性气胸</a:t>
              </a:r>
              <a:endParaRPr lang="zh-CN" altLang="en-US" sz="2400" dirty="0">
                <a:latin typeface="Verdana" panose="020B0604030504040204" pitchFamily="34" charset="0"/>
                <a:ea typeface="宋体" panose="02010600030101010101" pitchFamily="2" charset="-122"/>
              </a:endParaRPr>
            </a:p>
            <a:p>
              <a:pPr algn="ctr">
                <a:lnSpc>
                  <a:spcPct val="120000"/>
                </a:lnSpc>
                <a:spcBef>
                  <a:spcPct val="50000"/>
                </a:spcBef>
              </a:pPr>
              <a:r>
                <a:rPr lang="zh-CN" altLang="en-US" sz="2400" dirty="0">
                  <a:latin typeface="Verdana" panose="020B0604030504040204" pitchFamily="34" charset="0"/>
                  <a:ea typeface="宋体" panose="02010600030101010101" pitchFamily="2" charset="-122"/>
                </a:rPr>
                <a:t>血胸</a:t>
              </a:r>
              <a:endParaRPr lang="zh-CN" altLang="en-US" sz="2400" dirty="0">
                <a:latin typeface="Verdana" panose="020B0604030504040204" pitchFamily="34" charset="0"/>
                <a:ea typeface="宋体" panose="02010600030101010101" pitchFamily="2" charset="-122"/>
              </a:endParaRPr>
            </a:p>
            <a:p>
              <a:pPr algn="ctr">
                <a:lnSpc>
                  <a:spcPct val="120000"/>
                </a:lnSpc>
                <a:spcBef>
                  <a:spcPct val="50000"/>
                </a:spcBef>
              </a:pPr>
              <a:r>
                <a:rPr lang="zh-CN" altLang="en-US" sz="2400" dirty="0">
                  <a:latin typeface="Verdana" panose="020B0604030504040204" pitchFamily="34" charset="0"/>
                  <a:ea typeface="宋体" panose="02010600030101010101" pitchFamily="2" charset="-122"/>
                </a:rPr>
                <a:t>支气管炎</a:t>
              </a:r>
              <a:endParaRPr lang="zh-CN" altLang="en-US" sz="2400" dirty="0">
                <a:latin typeface="Verdana" panose="020B0604030504040204" pitchFamily="34" charset="0"/>
                <a:ea typeface="宋体" panose="02010600030101010101" pitchFamily="2" charset="-122"/>
              </a:endParaRPr>
            </a:p>
            <a:p>
              <a:pPr algn="ctr">
                <a:lnSpc>
                  <a:spcPct val="120000"/>
                </a:lnSpc>
                <a:spcBef>
                  <a:spcPct val="50000"/>
                </a:spcBef>
              </a:pPr>
              <a:r>
                <a:rPr lang="zh-CN" altLang="en-US" sz="2400" dirty="0">
                  <a:latin typeface="Verdana" panose="020B0604030504040204" pitchFamily="34" charset="0"/>
                  <a:ea typeface="宋体" panose="02010600030101010101" pitchFamily="2" charset="-122"/>
                </a:rPr>
                <a:t>支气管肺癌 </a:t>
              </a:r>
              <a:endParaRPr lang="zh-CN" altLang="en-US" sz="2400" dirty="0">
                <a:latin typeface="Verdana" panose="020B0604030504040204" pitchFamily="34" charset="0"/>
                <a:ea typeface="宋体" panose="02010600030101010101" pitchFamily="2" charset="-122"/>
              </a:endParaRPr>
            </a:p>
          </p:txBody>
        </p:sp>
        <p:sp>
          <p:nvSpPr>
            <p:cNvPr id="57352" name="任意多边形 57352"/>
            <p:cNvSpPr/>
            <p:nvPr/>
          </p:nvSpPr>
          <p:spPr>
            <a:xfrm>
              <a:off x="5840" y="2403"/>
              <a:ext cx="3290" cy="2947"/>
            </a:xfrm>
            <a:custGeom>
              <a:avLst/>
              <a:gdLst/>
              <a:ahLst/>
              <a:cxnLst>
                <a:cxn ang="270">
                  <a:pos x="10800" y="0"/>
                </a:cxn>
                <a:cxn ang="180">
                  <a:pos x="2700" y="10800"/>
                </a:cxn>
                <a:cxn ang="270">
                  <a:pos x="10800" y="5400"/>
                </a:cxn>
                <a:cxn ang="0">
                  <a:pos x="18900" y="10800"/>
                </a:cxn>
              </a:cxnLst>
              <a:rect l="0" t="0" r="0" b="0"/>
              <a:pathLst>
                <a:path w="21600" h="21600">
                  <a:moveTo>
                    <a:pt x="5400" y="10800"/>
                  </a:moveTo>
                  <a:cubicBezTo>
                    <a:pt x="5400" y="7818"/>
                    <a:pt x="7818" y="5400"/>
                    <a:pt x="10800" y="5400"/>
                  </a:cubicBezTo>
                  <a:cubicBezTo>
                    <a:pt x="13782" y="5400"/>
                    <a:pt x="16200" y="7818"/>
                    <a:pt x="16200" y="10800"/>
                  </a:cubicBezTo>
                  <a:lnTo>
                    <a:pt x="21600" y="10800"/>
                  </a:lnTo>
                  <a:cubicBezTo>
                    <a:pt x="21600" y="4835"/>
                    <a:pt x="16765" y="0"/>
                    <a:pt x="10800" y="0"/>
                  </a:cubicBezTo>
                  <a:cubicBezTo>
                    <a:pt x="4835" y="0"/>
                    <a:pt x="0" y="4835"/>
                    <a:pt x="0" y="10800"/>
                  </a:cubicBezTo>
                  <a:close/>
                </a:path>
              </a:pathLst>
            </a:custGeom>
            <a:pattFill prst="pct10">
              <a:fgClr>
                <a:schemeClr val="accent1"/>
              </a:fgClr>
              <a:bgClr>
                <a:schemeClr val="bg1"/>
              </a:bgClr>
            </a:pattFill>
            <a:ln w="9525"/>
            <a:scene3d>
              <a:camera prst="legacyPerspectiveBottom">
                <a:rot lat="0" lon="0" rev="0"/>
              </a:camera>
              <a:lightRig rig="legacyFlat3" dir="t"/>
            </a:scene3d>
            <a:sp3d extrusionH="887400" prstMaterial="legacyMatte">
              <a:bevelT w="13500" h="13500" prst="angle"/>
              <a:bevelB w="13500" h="13500" prst="angle"/>
              <a:extrusionClr>
                <a:schemeClr val="accent1"/>
              </a:extrusionClr>
            </a:sp3d>
          </p:spPr>
          <p:txBody>
            <a:bodyPr/>
            <a:p>
              <a:endParaRPr lang="zh-CN" altLang="en-US"/>
            </a:p>
          </p:txBody>
        </p:sp>
        <p:sp>
          <p:nvSpPr>
            <p:cNvPr id="57353" name="折角形 57353"/>
            <p:cNvSpPr/>
            <p:nvPr/>
          </p:nvSpPr>
          <p:spPr>
            <a:xfrm>
              <a:off x="5840" y="3873"/>
              <a:ext cx="3290" cy="5512"/>
            </a:xfrm>
            <a:prstGeom prst="foldedCorner">
              <a:avLst>
                <a:gd name="adj" fmla="val 12500"/>
              </a:avLst>
            </a:prstGeom>
            <a:solidFill>
              <a:schemeClr val="hlink">
                <a:alpha val="39999"/>
              </a:schemeClr>
            </a:solidFill>
            <a:ln w="9525" cap="flat" cmpd="sng">
              <a:solidFill>
                <a:schemeClr val="bg1"/>
              </a:solidFill>
              <a:prstDash val="solid"/>
              <a:round/>
              <a:headEnd type="none" w="med" len="med"/>
              <a:tailEnd type="none" w="med" len="med"/>
            </a:ln>
          </p:spPr>
          <p:txBody>
            <a:bodyPr wrap="none" lIns="93345" tIns="46990" rIns="93345" bIns="46990" anchor="ctr"/>
            <a:p>
              <a:pPr algn="ctr"/>
              <a:endParaRPr lang="zh-CN" altLang="en-US" sz="2400" dirty="0">
                <a:latin typeface="Verdana" panose="020B0604030504040204" pitchFamily="34" charset="0"/>
                <a:ea typeface="宋体" panose="02010600030101010101" pitchFamily="2" charset="-122"/>
              </a:endParaRPr>
            </a:p>
          </p:txBody>
        </p:sp>
        <p:sp>
          <p:nvSpPr>
            <p:cNvPr id="57354" name="文本框 57354"/>
            <p:cNvSpPr txBox="1"/>
            <p:nvPr/>
          </p:nvSpPr>
          <p:spPr>
            <a:xfrm>
              <a:off x="5955" y="3078"/>
              <a:ext cx="680" cy="720"/>
            </a:xfrm>
            <a:prstGeom prst="rect">
              <a:avLst/>
            </a:prstGeom>
            <a:noFill/>
            <a:ln w="9525">
              <a:noFill/>
            </a:ln>
          </p:spPr>
          <p:txBody>
            <a:bodyPr lIns="92075" tIns="46038" rIns="92075" bIns="46038" anchor="t">
              <a:spAutoFit/>
            </a:bodyPr>
            <a:p>
              <a:pPr>
                <a:spcBef>
                  <a:spcPct val="50000"/>
                </a:spcBef>
              </a:pPr>
              <a:r>
                <a:rPr lang="zh-CN" altLang="en-US" sz="2400" b="1" dirty="0">
                  <a:solidFill>
                    <a:srgbClr val="FF0000"/>
                  </a:solidFill>
                  <a:latin typeface="Verdana" panose="020B0604030504040204" pitchFamily="34" charset="0"/>
                  <a:ea typeface="宋体" panose="02010600030101010101" pitchFamily="2" charset="-122"/>
                </a:rPr>
                <a:t>疾</a:t>
              </a:r>
              <a:endParaRPr lang="zh-CN" altLang="en-US" sz="2400" b="1" dirty="0">
                <a:solidFill>
                  <a:srgbClr val="FF0000"/>
                </a:solidFill>
                <a:latin typeface="Verdana" panose="020B0604030504040204" pitchFamily="34" charset="0"/>
                <a:ea typeface="宋体" panose="02010600030101010101" pitchFamily="2" charset="-122"/>
              </a:endParaRPr>
            </a:p>
          </p:txBody>
        </p:sp>
        <p:sp>
          <p:nvSpPr>
            <p:cNvPr id="57355" name="文本框 57355"/>
            <p:cNvSpPr txBox="1"/>
            <p:nvPr/>
          </p:nvSpPr>
          <p:spPr>
            <a:xfrm>
              <a:off x="7540" y="2398"/>
              <a:ext cx="680" cy="720"/>
            </a:xfrm>
            <a:prstGeom prst="rect">
              <a:avLst/>
            </a:prstGeom>
            <a:noFill/>
            <a:ln w="9525">
              <a:noFill/>
            </a:ln>
          </p:spPr>
          <p:txBody>
            <a:bodyPr lIns="92075" tIns="46038" rIns="92075" bIns="46038" anchor="t">
              <a:spAutoFit/>
            </a:bodyPr>
            <a:p>
              <a:pPr>
                <a:spcBef>
                  <a:spcPct val="50000"/>
                </a:spcBef>
              </a:pPr>
              <a:r>
                <a:rPr lang="zh-CN" altLang="en-US" sz="2400" b="1" dirty="0">
                  <a:solidFill>
                    <a:srgbClr val="FF0000"/>
                  </a:solidFill>
                  <a:latin typeface="Verdana" panose="020B0604030504040204" pitchFamily="34" charset="0"/>
                  <a:ea typeface="宋体" panose="02010600030101010101" pitchFamily="2" charset="-122"/>
                </a:rPr>
                <a:t>膈</a:t>
              </a:r>
              <a:endParaRPr lang="zh-CN" altLang="en-US" sz="2400" b="1" dirty="0">
                <a:solidFill>
                  <a:srgbClr val="FF0000"/>
                </a:solidFill>
                <a:latin typeface="Verdana" panose="020B0604030504040204" pitchFamily="34" charset="0"/>
                <a:ea typeface="宋体" panose="02010600030101010101" pitchFamily="2" charset="-122"/>
              </a:endParaRPr>
            </a:p>
          </p:txBody>
        </p:sp>
        <p:sp>
          <p:nvSpPr>
            <p:cNvPr id="57356" name="文本框 57356"/>
            <p:cNvSpPr txBox="1"/>
            <p:nvPr/>
          </p:nvSpPr>
          <p:spPr>
            <a:xfrm>
              <a:off x="6520" y="2398"/>
              <a:ext cx="680" cy="720"/>
            </a:xfrm>
            <a:prstGeom prst="rect">
              <a:avLst/>
            </a:prstGeom>
            <a:noFill/>
            <a:ln w="9525">
              <a:noFill/>
            </a:ln>
          </p:spPr>
          <p:txBody>
            <a:bodyPr lIns="92075" tIns="46038" rIns="92075" bIns="46038" anchor="t">
              <a:spAutoFit/>
            </a:bodyPr>
            <a:p>
              <a:pPr>
                <a:spcBef>
                  <a:spcPct val="50000"/>
                </a:spcBef>
              </a:pPr>
              <a:r>
                <a:rPr lang="zh-CN" altLang="en-US" sz="2400" b="1" dirty="0">
                  <a:solidFill>
                    <a:srgbClr val="FF0000"/>
                  </a:solidFill>
                  <a:latin typeface="Verdana" panose="020B0604030504040204" pitchFamily="34" charset="0"/>
                  <a:ea typeface="宋体" panose="02010600030101010101" pitchFamily="2" charset="-122"/>
                </a:rPr>
                <a:t>纵</a:t>
              </a:r>
              <a:endParaRPr lang="zh-CN" altLang="en-US" sz="2400" b="1" dirty="0">
                <a:solidFill>
                  <a:srgbClr val="FF0000"/>
                </a:solidFill>
                <a:latin typeface="Verdana" panose="020B0604030504040204" pitchFamily="34" charset="0"/>
                <a:ea typeface="宋体" panose="02010600030101010101" pitchFamily="2" charset="-122"/>
              </a:endParaRPr>
            </a:p>
          </p:txBody>
        </p:sp>
        <p:sp>
          <p:nvSpPr>
            <p:cNvPr id="57357" name="文本框 57357"/>
            <p:cNvSpPr txBox="1"/>
            <p:nvPr/>
          </p:nvSpPr>
          <p:spPr>
            <a:xfrm>
              <a:off x="8223" y="3190"/>
              <a:ext cx="680" cy="720"/>
            </a:xfrm>
            <a:prstGeom prst="rect">
              <a:avLst/>
            </a:prstGeom>
            <a:noFill/>
            <a:ln w="9525">
              <a:noFill/>
            </a:ln>
          </p:spPr>
          <p:txBody>
            <a:bodyPr lIns="92075" tIns="46038" rIns="92075" bIns="46038" anchor="t">
              <a:spAutoFit/>
            </a:bodyPr>
            <a:p>
              <a:pPr>
                <a:spcBef>
                  <a:spcPct val="50000"/>
                </a:spcBef>
              </a:pPr>
              <a:r>
                <a:rPr lang="zh-CN" altLang="en-US" sz="2400" b="1" dirty="0">
                  <a:solidFill>
                    <a:srgbClr val="FF0000"/>
                  </a:solidFill>
                  <a:latin typeface="Verdana" panose="020B0604030504040204" pitchFamily="34" charset="0"/>
                  <a:ea typeface="宋体" panose="02010600030101010101" pitchFamily="2" charset="-122"/>
                </a:rPr>
                <a:t>病</a:t>
              </a:r>
              <a:endParaRPr lang="zh-CN" altLang="en-US" sz="2400" b="1" dirty="0">
                <a:solidFill>
                  <a:srgbClr val="FF0000"/>
                </a:solidFill>
                <a:latin typeface="Verdana" panose="020B0604030504040204" pitchFamily="34" charset="0"/>
                <a:ea typeface="宋体" panose="02010600030101010101" pitchFamily="2" charset="-122"/>
              </a:endParaRPr>
            </a:p>
          </p:txBody>
        </p:sp>
        <p:sp>
          <p:nvSpPr>
            <p:cNvPr id="57358" name="文本框 57358"/>
            <p:cNvSpPr txBox="1"/>
            <p:nvPr/>
          </p:nvSpPr>
          <p:spPr>
            <a:xfrm>
              <a:off x="6065" y="4645"/>
              <a:ext cx="2950" cy="3423"/>
            </a:xfrm>
            <a:prstGeom prst="rect">
              <a:avLst/>
            </a:prstGeom>
            <a:noFill/>
            <a:ln w="9525">
              <a:noFill/>
            </a:ln>
          </p:spPr>
          <p:txBody>
            <a:bodyPr lIns="92075" tIns="46038" rIns="92075" bIns="46038" anchor="t">
              <a:spAutoFit/>
            </a:bodyPr>
            <a:p>
              <a:pPr algn="ctr">
                <a:lnSpc>
                  <a:spcPct val="190000"/>
                </a:lnSpc>
                <a:spcBef>
                  <a:spcPct val="50000"/>
                </a:spcBef>
              </a:pPr>
              <a:r>
                <a:rPr lang="zh-CN" altLang="en-US" sz="2400" dirty="0">
                  <a:latin typeface="Verdana" panose="020B0604030504040204" pitchFamily="34" charset="0"/>
                  <a:ea typeface="宋体" panose="02010600030101010101" pitchFamily="2" charset="-122"/>
                </a:rPr>
                <a:t>纵隔的炎症、气肿、肿瘤</a:t>
              </a:r>
              <a:endParaRPr lang="zh-CN" altLang="en-US" sz="2400" dirty="0">
                <a:latin typeface="Verdana" panose="020B0604030504040204" pitchFamily="34" charset="0"/>
                <a:ea typeface="宋体" panose="02010600030101010101" pitchFamily="2" charset="-122"/>
              </a:endParaRPr>
            </a:p>
          </p:txBody>
        </p:sp>
        <p:sp>
          <p:nvSpPr>
            <p:cNvPr id="57359" name="任意多边形 57359"/>
            <p:cNvSpPr/>
            <p:nvPr/>
          </p:nvSpPr>
          <p:spPr>
            <a:xfrm>
              <a:off x="10148" y="2400"/>
              <a:ext cx="3290" cy="2948"/>
            </a:xfrm>
            <a:custGeom>
              <a:avLst/>
              <a:gdLst/>
              <a:ahLst/>
              <a:cxnLst>
                <a:cxn ang="270">
                  <a:pos x="10800" y="0"/>
                </a:cxn>
                <a:cxn ang="180">
                  <a:pos x="2700" y="10800"/>
                </a:cxn>
                <a:cxn ang="270">
                  <a:pos x="10800" y="5400"/>
                </a:cxn>
                <a:cxn ang="0">
                  <a:pos x="18900" y="10800"/>
                </a:cxn>
              </a:cxnLst>
              <a:rect l="0" t="0" r="0" b="0"/>
              <a:pathLst>
                <a:path w="21600" h="21600">
                  <a:moveTo>
                    <a:pt x="5400" y="10800"/>
                  </a:moveTo>
                  <a:cubicBezTo>
                    <a:pt x="5400" y="7818"/>
                    <a:pt x="7818" y="5400"/>
                    <a:pt x="10800" y="5400"/>
                  </a:cubicBezTo>
                  <a:cubicBezTo>
                    <a:pt x="13782" y="5400"/>
                    <a:pt x="16200" y="7818"/>
                    <a:pt x="16200" y="10800"/>
                  </a:cubicBezTo>
                  <a:lnTo>
                    <a:pt x="21600" y="10800"/>
                  </a:lnTo>
                  <a:cubicBezTo>
                    <a:pt x="21600" y="4835"/>
                    <a:pt x="16765" y="0"/>
                    <a:pt x="10800" y="0"/>
                  </a:cubicBezTo>
                  <a:cubicBezTo>
                    <a:pt x="4835" y="0"/>
                    <a:pt x="0" y="4835"/>
                    <a:pt x="0" y="10800"/>
                  </a:cubicBezTo>
                  <a:close/>
                </a:path>
              </a:pathLst>
            </a:custGeom>
            <a:pattFill prst="pct10">
              <a:fgClr>
                <a:schemeClr val="accent1"/>
              </a:fgClr>
              <a:bgClr>
                <a:schemeClr val="bg1"/>
              </a:bgClr>
            </a:pattFill>
            <a:ln w="9525"/>
            <a:scene3d>
              <a:camera prst="legacyPerspectiveBottom">
                <a:rot lat="0" lon="0" rev="0"/>
              </a:camera>
              <a:lightRig rig="legacyFlat3" dir="t"/>
            </a:scene3d>
            <a:sp3d extrusionH="887400" prstMaterial="legacyMatte">
              <a:bevelT w="13500" h="13500" prst="angle"/>
              <a:bevelB w="13500" h="13500" prst="angle"/>
              <a:extrusionClr>
                <a:schemeClr val="accent1"/>
              </a:extrusionClr>
            </a:sp3d>
          </p:spPr>
          <p:txBody>
            <a:bodyPr/>
            <a:p>
              <a:endParaRPr lang="zh-CN" altLang="en-US"/>
            </a:p>
          </p:txBody>
        </p:sp>
        <p:sp>
          <p:nvSpPr>
            <p:cNvPr id="57360" name="折角形 57360"/>
            <p:cNvSpPr/>
            <p:nvPr/>
          </p:nvSpPr>
          <p:spPr>
            <a:xfrm>
              <a:off x="10148" y="3875"/>
              <a:ext cx="3290" cy="5513"/>
            </a:xfrm>
            <a:prstGeom prst="foldedCorner">
              <a:avLst>
                <a:gd name="adj" fmla="val 12500"/>
              </a:avLst>
            </a:prstGeom>
            <a:solidFill>
              <a:schemeClr val="hlink">
                <a:alpha val="39999"/>
              </a:schemeClr>
            </a:solidFill>
            <a:ln w="9525" cap="flat" cmpd="sng">
              <a:solidFill>
                <a:schemeClr val="bg1"/>
              </a:solidFill>
              <a:prstDash val="solid"/>
              <a:round/>
              <a:headEnd type="none" w="med" len="med"/>
              <a:tailEnd type="none" w="med" len="med"/>
            </a:ln>
          </p:spPr>
          <p:txBody>
            <a:bodyPr wrap="none" lIns="93345" tIns="46990" rIns="93345" bIns="46990" anchor="ctr"/>
            <a:p>
              <a:pPr algn="ctr"/>
              <a:endParaRPr lang="zh-CN" altLang="en-US" sz="2400" dirty="0">
                <a:latin typeface="Verdana" panose="020B0604030504040204" pitchFamily="34" charset="0"/>
                <a:ea typeface="宋体" panose="02010600030101010101" pitchFamily="2" charset="-122"/>
              </a:endParaRPr>
            </a:p>
          </p:txBody>
        </p:sp>
        <p:sp>
          <p:nvSpPr>
            <p:cNvPr id="57361" name="文本框 57361"/>
            <p:cNvSpPr txBox="1"/>
            <p:nvPr/>
          </p:nvSpPr>
          <p:spPr>
            <a:xfrm>
              <a:off x="12078" y="2513"/>
              <a:ext cx="680" cy="720"/>
            </a:xfrm>
            <a:prstGeom prst="rect">
              <a:avLst/>
            </a:prstGeom>
            <a:noFill/>
            <a:ln w="9525">
              <a:noFill/>
            </a:ln>
          </p:spPr>
          <p:txBody>
            <a:bodyPr lIns="92075" tIns="46038" rIns="92075" bIns="46038" anchor="t">
              <a:spAutoFit/>
            </a:bodyPr>
            <a:p>
              <a:pPr>
                <a:spcBef>
                  <a:spcPct val="50000"/>
                </a:spcBef>
              </a:pPr>
              <a:r>
                <a:rPr lang="zh-CN" altLang="en-US" sz="2400" b="1" dirty="0">
                  <a:solidFill>
                    <a:srgbClr val="FF0000"/>
                  </a:solidFill>
                  <a:latin typeface="Verdana" panose="020B0604030504040204" pitchFamily="34" charset="0"/>
                  <a:ea typeface="宋体" panose="02010600030101010101" pitchFamily="2" charset="-122"/>
                </a:rPr>
                <a:t>他</a:t>
              </a:r>
              <a:endParaRPr lang="zh-CN" altLang="en-US" sz="2400" b="1" dirty="0">
                <a:solidFill>
                  <a:srgbClr val="FF0000"/>
                </a:solidFill>
                <a:latin typeface="Verdana" panose="020B0604030504040204" pitchFamily="34" charset="0"/>
                <a:ea typeface="宋体" panose="02010600030101010101" pitchFamily="2" charset="-122"/>
              </a:endParaRPr>
            </a:p>
          </p:txBody>
        </p:sp>
        <p:sp>
          <p:nvSpPr>
            <p:cNvPr id="57362" name="文本框 57362"/>
            <p:cNvSpPr txBox="1"/>
            <p:nvPr/>
          </p:nvSpPr>
          <p:spPr>
            <a:xfrm>
              <a:off x="10715" y="2513"/>
              <a:ext cx="680" cy="720"/>
            </a:xfrm>
            <a:prstGeom prst="rect">
              <a:avLst/>
            </a:prstGeom>
            <a:noFill/>
            <a:ln w="9525">
              <a:noFill/>
            </a:ln>
          </p:spPr>
          <p:txBody>
            <a:bodyPr lIns="92075" tIns="46038" rIns="92075" bIns="46038" anchor="t">
              <a:spAutoFit/>
            </a:bodyPr>
            <a:p>
              <a:pPr>
                <a:spcBef>
                  <a:spcPct val="50000"/>
                </a:spcBef>
              </a:pPr>
              <a:r>
                <a:rPr lang="zh-CN" altLang="en-US" sz="2400" b="1" dirty="0">
                  <a:solidFill>
                    <a:srgbClr val="FF0000"/>
                  </a:solidFill>
                  <a:latin typeface="Verdana" panose="020B0604030504040204" pitchFamily="34" charset="0"/>
                  <a:ea typeface="宋体" panose="02010600030101010101" pitchFamily="2" charset="-122"/>
                </a:rPr>
                <a:t>其</a:t>
              </a:r>
              <a:endParaRPr lang="zh-CN" altLang="en-US" sz="2400" b="1" dirty="0">
                <a:solidFill>
                  <a:srgbClr val="FF0000"/>
                </a:solidFill>
                <a:latin typeface="Verdana" panose="020B0604030504040204" pitchFamily="34" charset="0"/>
                <a:ea typeface="宋体" panose="02010600030101010101" pitchFamily="2" charset="-122"/>
              </a:endParaRPr>
            </a:p>
          </p:txBody>
        </p:sp>
        <p:sp>
          <p:nvSpPr>
            <p:cNvPr id="57363" name="文本框 57363"/>
            <p:cNvSpPr txBox="1"/>
            <p:nvPr/>
          </p:nvSpPr>
          <p:spPr>
            <a:xfrm>
              <a:off x="9695" y="4100"/>
              <a:ext cx="4195" cy="5033"/>
            </a:xfrm>
            <a:prstGeom prst="rect">
              <a:avLst/>
            </a:prstGeom>
            <a:noFill/>
            <a:ln w="9525">
              <a:noFill/>
            </a:ln>
          </p:spPr>
          <p:txBody>
            <a:bodyPr lIns="92075" tIns="46038" rIns="92075" bIns="46038" anchor="t">
              <a:spAutoFit/>
            </a:bodyPr>
            <a:p>
              <a:pPr algn="ctr">
                <a:spcBef>
                  <a:spcPct val="50000"/>
                </a:spcBef>
              </a:pPr>
              <a:r>
                <a:rPr lang="zh-CN" altLang="en-US" sz="2400" dirty="0">
                  <a:latin typeface="Verdana" panose="020B0604030504040204" pitchFamily="34" charset="0"/>
                  <a:ea typeface="宋体" panose="02010600030101010101" pitchFamily="2" charset="-122"/>
                </a:rPr>
                <a:t>过度通气综合征</a:t>
              </a:r>
              <a:endParaRPr lang="zh-CN" altLang="en-US" sz="2400" dirty="0">
                <a:latin typeface="Verdana" panose="020B0604030504040204" pitchFamily="34" charset="0"/>
                <a:ea typeface="宋体" panose="02010600030101010101" pitchFamily="2" charset="-122"/>
              </a:endParaRPr>
            </a:p>
            <a:p>
              <a:pPr algn="ctr">
                <a:spcBef>
                  <a:spcPct val="50000"/>
                </a:spcBef>
              </a:pPr>
              <a:r>
                <a:rPr lang="zh-CN" altLang="en-US" sz="2400" dirty="0">
                  <a:latin typeface="Verdana" panose="020B0604030504040204" pitchFamily="34" charset="0"/>
                  <a:ea typeface="宋体" panose="02010600030101010101" pitchFamily="2" charset="-122"/>
                </a:rPr>
                <a:t>食管炎</a:t>
              </a:r>
              <a:endParaRPr lang="zh-CN" altLang="en-US" sz="2400" dirty="0">
                <a:latin typeface="Verdana" panose="020B0604030504040204" pitchFamily="34" charset="0"/>
                <a:ea typeface="宋体" panose="02010600030101010101" pitchFamily="2" charset="-122"/>
              </a:endParaRPr>
            </a:p>
            <a:p>
              <a:pPr algn="ctr">
                <a:spcBef>
                  <a:spcPct val="50000"/>
                </a:spcBef>
              </a:pPr>
              <a:r>
                <a:rPr lang="zh-CN" altLang="en-US" sz="2400" dirty="0">
                  <a:latin typeface="Verdana" panose="020B0604030504040204" pitchFamily="34" charset="0"/>
                  <a:ea typeface="宋体" panose="02010600030101010101" pitchFamily="2" charset="-122"/>
                </a:rPr>
                <a:t>食管癌</a:t>
              </a:r>
              <a:endParaRPr lang="zh-CN" altLang="en-US" sz="2400" dirty="0">
                <a:latin typeface="Verdana" panose="020B0604030504040204" pitchFamily="34" charset="0"/>
                <a:ea typeface="宋体" panose="02010600030101010101" pitchFamily="2" charset="-122"/>
              </a:endParaRPr>
            </a:p>
            <a:p>
              <a:pPr algn="ctr">
                <a:spcBef>
                  <a:spcPct val="50000"/>
                </a:spcBef>
              </a:pPr>
              <a:r>
                <a:rPr lang="zh-CN" altLang="en-US" sz="2400" dirty="0">
                  <a:latin typeface="Verdana" panose="020B0604030504040204" pitchFamily="34" charset="0"/>
                  <a:ea typeface="宋体" panose="02010600030101010101" pitchFamily="2" charset="-122"/>
                </a:rPr>
                <a:t>食管裂孔疝</a:t>
              </a:r>
              <a:endParaRPr lang="zh-CN" altLang="en-US" sz="2400" dirty="0">
                <a:latin typeface="Verdana" panose="020B0604030504040204" pitchFamily="34" charset="0"/>
                <a:ea typeface="宋体" panose="02010600030101010101" pitchFamily="2" charset="-122"/>
              </a:endParaRPr>
            </a:p>
            <a:p>
              <a:pPr algn="ctr">
                <a:spcBef>
                  <a:spcPct val="50000"/>
                </a:spcBef>
              </a:pPr>
              <a:r>
                <a:rPr lang="zh-CN" altLang="en-US" sz="2400" dirty="0">
                  <a:latin typeface="Verdana" panose="020B0604030504040204" pitchFamily="34" charset="0"/>
                  <a:ea typeface="宋体" panose="02010600030101010101" pitchFamily="2" charset="-122"/>
                </a:rPr>
                <a:t>膈下脓肿</a:t>
              </a:r>
              <a:endParaRPr lang="zh-CN" altLang="en-US" sz="2400" dirty="0">
                <a:latin typeface="Verdana" panose="020B0604030504040204" pitchFamily="34" charset="0"/>
                <a:ea typeface="宋体" panose="02010600030101010101" pitchFamily="2" charset="-122"/>
              </a:endParaRPr>
            </a:p>
            <a:p>
              <a:pPr algn="ctr">
                <a:spcBef>
                  <a:spcPct val="50000"/>
                </a:spcBef>
              </a:pPr>
              <a:r>
                <a:rPr lang="zh-CN" altLang="en-US" sz="2400" dirty="0">
                  <a:latin typeface="Verdana" panose="020B0604030504040204" pitchFamily="34" charset="0"/>
                  <a:ea typeface="宋体" panose="02010600030101010101" pitchFamily="2" charset="-122"/>
                </a:rPr>
                <a:t>肝脓肿</a:t>
              </a:r>
              <a:endParaRPr lang="zh-CN" altLang="en-US" sz="2400" dirty="0">
                <a:latin typeface="Verdana" panose="020B0604030504040204" pitchFamily="34" charset="0"/>
                <a:ea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itle 6"/>
          <p:cNvSpPr txBox="1"/>
          <p:nvPr>
            <p:custDataLst>
              <p:tags r:id="rId1"/>
            </p:custDataLst>
          </p:nvPr>
        </p:nvSpPr>
        <p:spPr>
          <a:xfrm>
            <a:off x="231407" y="97384"/>
            <a:ext cx="176149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六</a:t>
            </a: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胸痛</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3" name="文本框 2"/>
          <p:cNvSpPr txBox="1"/>
          <p:nvPr/>
        </p:nvSpPr>
        <p:spPr>
          <a:xfrm>
            <a:off x="642620" y="920115"/>
            <a:ext cx="4197985" cy="460375"/>
          </a:xfrm>
          <a:prstGeom prst="rect">
            <a:avLst/>
          </a:prstGeom>
          <a:noFill/>
        </p:spPr>
        <p:txBody>
          <a:bodyPr wrap="square" rtlCol="0">
            <a:spAutoFit/>
          </a:bodyPr>
          <a:p>
            <a:r>
              <a:rPr lang="zh-CN" altLang="en-US" sz="2400"/>
              <a:t>（二）临床表现</a:t>
            </a:r>
            <a:endParaRPr lang="zh-CN" altLang="en-US" sz="2400"/>
          </a:p>
        </p:txBody>
      </p:sp>
      <p:sp>
        <p:nvSpPr>
          <p:cNvPr id="7171" name="页脚占位符 1"/>
          <p:cNvSpPr>
            <a:spLocks noGrp="1"/>
          </p:cNvSpPr>
          <p:nvPr>
            <p:ph type="ftr" sz="quarter" idx="11"/>
          </p:nvPr>
        </p:nvSpPr>
        <p:spPr/>
        <p:txBody>
          <a:bodyPr anchor="t"/>
          <a:lst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5pPr>
          </a:lstStyle>
          <a:p>
            <a:pPr lvl="0" indent="0" algn="r"/>
            <a:r>
              <a:rPr lang="zh-CN" altLang="en-US" sz="1200" b="1">
                <a:solidFill>
                  <a:schemeClr val="bg1"/>
                </a:solidFill>
                <a:latin typeface="Verdana" panose="020B0604030504040204" pitchFamily="34" charset="0"/>
                <a:ea typeface="宋体" panose="02010600030101010101" pitchFamily="2" charset="-122"/>
              </a:rPr>
              <a:t>临床医学概论</a:t>
            </a:r>
            <a:endParaRPr lang="en-US" altLang="zh-CN" sz="1200" b="1">
              <a:solidFill>
                <a:schemeClr val="bg1"/>
              </a:solidFill>
              <a:latin typeface="Verdana" panose="020B0604030504040204" pitchFamily="34" charset="0"/>
              <a:ea typeface="宋体" panose="02010600030101010101" pitchFamily="2" charset="-122"/>
            </a:endParaRPr>
          </a:p>
        </p:txBody>
      </p:sp>
      <p:sp>
        <p:nvSpPr>
          <p:cNvPr id="69634" name="Text Box 2"/>
          <p:cNvSpPr txBox="1"/>
          <p:nvPr/>
        </p:nvSpPr>
        <p:spPr>
          <a:xfrm>
            <a:off x="4479925" y="728663"/>
            <a:ext cx="184150" cy="701675"/>
          </a:xfrm>
          <a:prstGeom prst="rect">
            <a:avLst/>
          </a:prstGeom>
          <a:noFill/>
          <a:ln w="9525">
            <a:noFill/>
          </a:ln>
        </p:spPr>
        <p:txBody>
          <a:bodyPr wrap="none" anchor="t">
            <a:spAutoFit/>
          </a:bodyPr>
          <a:lstStyle/>
          <a:p>
            <a:pPr algn="ctr"/>
            <a:endParaRPr lang="zh-CN" altLang="en-US" sz="4000" b="1" dirty="0">
              <a:solidFill>
                <a:schemeClr val="tx2"/>
              </a:solidFill>
              <a:latin typeface="Times New Roman" panose="02020603050405020304" pitchFamily="18" charset="0"/>
              <a:ea typeface="宋体" panose="02010600030101010101" pitchFamily="2" charset="-122"/>
            </a:endParaRPr>
          </a:p>
        </p:txBody>
      </p:sp>
      <p:sp>
        <p:nvSpPr>
          <p:cNvPr id="69635" name="Text Box 5"/>
          <p:cNvSpPr txBox="1"/>
          <p:nvPr/>
        </p:nvSpPr>
        <p:spPr>
          <a:xfrm>
            <a:off x="2133600" y="2743200"/>
            <a:ext cx="869950" cy="457200"/>
          </a:xfrm>
          <a:prstGeom prst="rect">
            <a:avLst/>
          </a:prstGeom>
          <a:noFill/>
          <a:ln w="9525">
            <a:noFill/>
          </a:ln>
        </p:spPr>
        <p:txBody>
          <a:bodyPr anchor="t">
            <a:spAutoFit/>
          </a:bodyPr>
          <a:lstStyle/>
          <a:p>
            <a:r>
              <a:rPr lang="zh-CN" altLang="en-US" sz="2400" dirty="0">
                <a:latin typeface="Times New Roman" panose="02020603050405020304" pitchFamily="18" charset="0"/>
                <a:ea typeface="宋体" panose="02010600030101010101" pitchFamily="2" charset="-122"/>
              </a:rPr>
              <a:t> </a:t>
            </a:r>
            <a:endParaRPr lang="zh-CN" altLang="en-US" sz="2400" dirty="0">
              <a:latin typeface="Times New Roman" panose="02020603050405020304" pitchFamily="18" charset="0"/>
              <a:ea typeface="宋体" panose="02010600030101010101" pitchFamily="2" charset="-122"/>
            </a:endParaRPr>
          </a:p>
        </p:txBody>
      </p:sp>
      <p:sp>
        <p:nvSpPr>
          <p:cNvPr id="4" name="Rectangle 3"/>
          <p:cNvSpPr>
            <a:spLocks noGrp="1"/>
          </p:cNvSpPr>
          <p:nvPr>
            <p:ph type="body" idx="4294967295"/>
          </p:nvPr>
        </p:nvSpPr>
        <p:spPr>
          <a:xfrm>
            <a:off x="2430780" y="2462848"/>
            <a:ext cx="7772400" cy="3706812"/>
          </a:xfrm>
        </p:spPr>
        <p:txBody>
          <a:bodyPr wrap="square" anchor="t"/>
          <a:p>
            <a:pPr algn="l">
              <a:lnSpc>
                <a:spcPct val="150000"/>
              </a:lnSpc>
              <a:buFont typeface="Wingdings" panose="05000000000000000000" pitchFamily="2" charset="2"/>
              <a:buNone/>
            </a:pPr>
            <a:r>
              <a:rPr lang="en-US" altLang="zh-CN" sz="2800" b="1" dirty="0">
                <a:solidFill>
                  <a:srgbClr val="002060"/>
                </a:solidFill>
                <a:latin typeface="楷体_GB2312" panose="02010609030101010101" pitchFamily="1" charset="-122"/>
                <a:ea typeface="楷体_GB2312" panose="02010609030101010101" pitchFamily="1" charset="-122"/>
              </a:rPr>
              <a:t>1.</a:t>
            </a:r>
            <a:r>
              <a:rPr lang="zh-CN" altLang="en-US" sz="2800" b="1" dirty="0">
                <a:solidFill>
                  <a:srgbClr val="002060"/>
                </a:solidFill>
                <a:latin typeface="楷体_GB2312" panose="02010609030101010101" pitchFamily="1" charset="-122"/>
                <a:ea typeface="楷体_GB2312" panose="02010609030101010101" pitchFamily="1" charset="-122"/>
              </a:rPr>
              <a:t>青壮年：结核性胸膜炎、自发性气胸、心肌炎、心肌病、流行性胸痛等</a:t>
            </a:r>
            <a:endParaRPr lang="zh-CN" altLang="en-US" sz="2800" b="1" dirty="0">
              <a:solidFill>
                <a:srgbClr val="002060"/>
              </a:solidFill>
              <a:latin typeface="楷体_GB2312" panose="02010609030101010101" pitchFamily="1" charset="-122"/>
              <a:ea typeface="楷体_GB2312" panose="02010609030101010101" pitchFamily="1" charset="-122"/>
            </a:endParaRPr>
          </a:p>
          <a:p>
            <a:pPr algn="l">
              <a:lnSpc>
                <a:spcPct val="150000"/>
              </a:lnSpc>
              <a:buFont typeface="Wingdings" panose="05000000000000000000" pitchFamily="2" charset="2"/>
              <a:buNone/>
            </a:pPr>
            <a:r>
              <a:rPr lang="en-US" altLang="zh-CN" sz="2400" b="1" dirty="0">
                <a:solidFill>
                  <a:schemeClr val="tx1"/>
                </a:solidFill>
                <a:latin typeface="Arial" panose="020B0604020202020204" pitchFamily="34" charset="0"/>
                <a:ea typeface="楷体_GB2312" panose="02010609030101010101" pitchFamily="1" charset="-122"/>
              </a:rPr>
              <a:t>2. </a:t>
            </a:r>
            <a:r>
              <a:rPr lang="zh-CN" altLang="en-US" sz="2800" b="1" dirty="0">
                <a:solidFill>
                  <a:srgbClr val="002060"/>
                </a:solidFill>
                <a:latin typeface="楷体_GB2312" panose="02010609030101010101" pitchFamily="1" charset="-122"/>
                <a:ea typeface="楷体_GB2312" panose="02010609030101010101" pitchFamily="1" charset="-122"/>
              </a:rPr>
              <a:t>40岁以上：心绞痛、心梗、肺癌等</a:t>
            </a:r>
            <a:endParaRPr lang="zh-CN" altLang="en-US" sz="2800" b="1" dirty="0">
              <a:solidFill>
                <a:srgbClr val="002060"/>
              </a:solidFill>
              <a:latin typeface="楷体_GB2312" panose="02010609030101010101" pitchFamily="1" charset="-122"/>
              <a:ea typeface="楷体_GB2312" panose="02010609030101010101" pitchFamily="1" charset="-122"/>
            </a:endParaRPr>
          </a:p>
        </p:txBody>
      </p:sp>
      <p:sp>
        <p:nvSpPr>
          <p:cNvPr id="58371" name="爆炸形 2 58371"/>
          <p:cNvSpPr/>
          <p:nvPr/>
        </p:nvSpPr>
        <p:spPr>
          <a:xfrm rot="603180">
            <a:off x="5201285" y="826135"/>
            <a:ext cx="2700338" cy="1223963"/>
          </a:xfrm>
          <a:prstGeom prst="irregularSeal2">
            <a:avLst/>
          </a:prstGeom>
          <a:solidFill>
            <a:schemeClr val="accent1"/>
          </a:solidFill>
          <a:ln w="9525" cap="flat" cmpd="sng">
            <a:solidFill>
              <a:srgbClr val="FFFF00"/>
            </a:solidFill>
            <a:prstDash val="solid"/>
            <a:miter/>
            <a:headEnd type="none" w="med" len="med"/>
            <a:tailEnd type="none" w="med" len="med"/>
          </a:ln>
        </p:spPr>
        <p:txBody>
          <a:bodyPr wrap="none" lIns="92075" tIns="46038" rIns="92075" bIns="46038" anchor="ctr"/>
          <a:p>
            <a:pPr marL="838200" indent="-838200" algn="ctr">
              <a:lnSpc>
                <a:spcPct val="120000"/>
              </a:lnSpc>
              <a:spcBef>
                <a:spcPct val="20000"/>
              </a:spcBef>
              <a:buClr>
                <a:schemeClr val="tx2"/>
              </a:buClr>
              <a:buSzPct val="70000"/>
              <a:buFont typeface="Wingdings" panose="05000000000000000000" pitchFamily="2" charset="2"/>
              <a:buNone/>
            </a:pPr>
            <a:r>
              <a:rPr lang="en-US" altLang="zh-CN" sz="2400" b="1" dirty="0">
                <a:solidFill>
                  <a:srgbClr val="FFFF00"/>
                </a:solidFill>
                <a:latin typeface="Verdana" panose="020B0604030504040204" pitchFamily="34" charset="0"/>
                <a:ea typeface="宋体" panose="02010600030101010101" pitchFamily="2" charset="-122"/>
              </a:rPr>
              <a:t>1.</a:t>
            </a:r>
            <a:r>
              <a:rPr lang="zh-CN" altLang="en-US" sz="2400" b="1" dirty="0">
                <a:solidFill>
                  <a:srgbClr val="FFFF00"/>
                </a:solidFill>
                <a:latin typeface="Verdana" panose="020B0604030504040204" pitchFamily="34" charset="0"/>
                <a:ea typeface="宋体" panose="02010600030101010101" pitchFamily="2" charset="-122"/>
              </a:rPr>
              <a:t>发病年龄 </a:t>
            </a:r>
            <a:endParaRPr lang="zh-CN" altLang="en-US" sz="2400" dirty="0">
              <a:solidFill>
                <a:srgbClr val="FFFF00"/>
              </a:solidFill>
              <a:latin typeface="Verdana" panose="020B0604030504040204" pitchFamily="34" charset="0"/>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42620" y="920115"/>
            <a:ext cx="4197985" cy="460375"/>
          </a:xfrm>
          <a:prstGeom prst="rect">
            <a:avLst/>
          </a:prstGeom>
          <a:noFill/>
        </p:spPr>
        <p:txBody>
          <a:bodyPr wrap="square" rtlCol="0">
            <a:spAutoFit/>
          </a:bodyPr>
          <a:p>
            <a:r>
              <a:rPr lang="zh-CN" altLang="en-US" sz="2400"/>
              <a:t>（二）临床表现</a:t>
            </a:r>
            <a:endParaRPr lang="zh-CN" altLang="en-US" sz="2400"/>
          </a:p>
        </p:txBody>
      </p:sp>
      <p:sp>
        <p:nvSpPr>
          <p:cNvPr id="7171" name="页脚占位符 1"/>
          <p:cNvSpPr>
            <a:spLocks noGrp="1"/>
          </p:cNvSpPr>
          <p:nvPr>
            <p:ph type="ftr" sz="quarter" idx="11"/>
          </p:nvPr>
        </p:nvSpPr>
        <p:spPr/>
        <p:txBody>
          <a:bodyPr anchor="t"/>
          <a:lst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5pPr>
          </a:lstStyle>
          <a:p>
            <a:pPr lvl="0" indent="0" algn="r"/>
            <a:r>
              <a:rPr lang="zh-CN" altLang="en-US" sz="1200" b="1">
                <a:solidFill>
                  <a:schemeClr val="bg1"/>
                </a:solidFill>
                <a:latin typeface="Verdana" panose="020B0604030504040204" pitchFamily="34" charset="0"/>
                <a:ea typeface="宋体" panose="02010600030101010101" pitchFamily="2" charset="-122"/>
              </a:rPr>
              <a:t>临床医学概论</a:t>
            </a:r>
            <a:endParaRPr lang="en-US" altLang="zh-CN" sz="1200" b="1">
              <a:solidFill>
                <a:schemeClr val="bg1"/>
              </a:solidFill>
              <a:latin typeface="Verdana" panose="020B0604030504040204" pitchFamily="34" charset="0"/>
              <a:ea typeface="宋体" panose="02010600030101010101" pitchFamily="2" charset="-122"/>
            </a:endParaRPr>
          </a:p>
        </p:txBody>
      </p:sp>
      <p:sp>
        <p:nvSpPr>
          <p:cNvPr id="69634" name="Text Box 2"/>
          <p:cNvSpPr txBox="1"/>
          <p:nvPr/>
        </p:nvSpPr>
        <p:spPr>
          <a:xfrm>
            <a:off x="4479925" y="728663"/>
            <a:ext cx="184150" cy="701675"/>
          </a:xfrm>
          <a:prstGeom prst="rect">
            <a:avLst/>
          </a:prstGeom>
          <a:noFill/>
          <a:ln w="9525">
            <a:noFill/>
          </a:ln>
        </p:spPr>
        <p:txBody>
          <a:bodyPr wrap="none" anchor="t">
            <a:spAutoFit/>
          </a:bodyPr>
          <a:lstStyle/>
          <a:p>
            <a:pPr algn="ctr"/>
            <a:endParaRPr lang="zh-CN" altLang="en-US" sz="4000" b="1" dirty="0">
              <a:solidFill>
                <a:schemeClr val="tx2"/>
              </a:solidFill>
              <a:latin typeface="Times New Roman" panose="02020603050405020304" pitchFamily="18" charset="0"/>
              <a:ea typeface="宋体" panose="02010600030101010101" pitchFamily="2" charset="-122"/>
            </a:endParaRPr>
          </a:p>
        </p:txBody>
      </p:sp>
      <p:sp>
        <p:nvSpPr>
          <p:cNvPr id="69635" name="Text Box 5"/>
          <p:cNvSpPr txBox="1"/>
          <p:nvPr/>
        </p:nvSpPr>
        <p:spPr>
          <a:xfrm>
            <a:off x="2133600" y="2743200"/>
            <a:ext cx="869950" cy="457200"/>
          </a:xfrm>
          <a:prstGeom prst="rect">
            <a:avLst/>
          </a:prstGeom>
          <a:noFill/>
          <a:ln w="9525">
            <a:noFill/>
          </a:ln>
        </p:spPr>
        <p:txBody>
          <a:bodyPr anchor="t">
            <a:spAutoFit/>
          </a:bodyPr>
          <a:lstStyle/>
          <a:p>
            <a:r>
              <a:rPr lang="zh-CN" altLang="en-US" sz="2400" dirty="0">
                <a:latin typeface="Times New Roman" panose="02020603050405020304" pitchFamily="18" charset="0"/>
                <a:ea typeface="宋体" panose="02010600030101010101" pitchFamily="2" charset="-122"/>
              </a:rPr>
              <a:t> </a:t>
            </a:r>
            <a:endParaRPr lang="zh-CN" altLang="en-US" sz="2400" dirty="0">
              <a:latin typeface="Times New Roman" panose="02020603050405020304" pitchFamily="18" charset="0"/>
              <a:ea typeface="宋体" panose="02010600030101010101" pitchFamily="2" charset="-122"/>
            </a:endParaRPr>
          </a:p>
        </p:txBody>
      </p:sp>
      <p:sp>
        <p:nvSpPr>
          <p:cNvPr id="59393" name="Text Box 3"/>
          <p:cNvSpPr txBox="1"/>
          <p:nvPr/>
        </p:nvSpPr>
        <p:spPr>
          <a:xfrm>
            <a:off x="2204403" y="1628775"/>
            <a:ext cx="613410" cy="1797050"/>
          </a:xfrm>
          <a:prstGeom prst="rect">
            <a:avLst/>
          </a:prstGeom>
          <a:noFill/>
          <a:ln w="9525">
            <a:noFill/>
          </a:ln>
        </p:spPr>
        <p:txBody>
          <a:bodyPr vert="eaVert" wrap="square" anchor="t">
            <a:spAutoFit/>
          </a:bodyPr>
          <a:lstStyle/>
          <a:p>
            <a:pPr>
              <a:spcBef>
                <a:spcPct val="50000"/>
              </a:spcBef>
            </a:pPr>
            <a:r>
              <a:rPr lang="zh-CN" altLang="en-US" sz="2800" b="1" dirty="0">
                <a:latin typeface="Times New Roman" panose="02020603050405020304" pitchFamily="18" charset="0"/>
                <a:ea typeface="宋体" panose="02010600030101010101" pitchFamily="2" charset="-122"/>
              </a:rPr>
              <a:t>带状疱疹</a:t>
            </a:r>
            <a:endParaRPr lang="zh-CN" altLang="en-US" sz="2800" b="1" dirty="0">
              <a:latin typeface="Times New Roman" panose="02020603050405020304" pitchFamily="18" charset="0"/>
              <a:ea typeface="宋体" panose="02010600030101010101" pitchFamily="2" charset="-122"/>
            </a:endParaRPr>
          </a:p>
        </p:txBody>
      </p:sp>
      <p:sp>
        <p:nvSpPr>
          <p:cNvPr id="59394" name="圆角矩形 59394"/>
          <p:cNvSpPr/>
          <p:nvPr/>
        </p:nvSpPr>
        <p:spPr>
          <a:xfrm>
            <a:off x="3287713" y="1700213"/>
            <a:ext cx="6911975" cy="1223962"/>
          </a:xfrm>
          <a:prstGeom prst="roundRect">
            <a:avLst>
              <a:gd name="adj" fmla="val 16667"/>
            </a:avLst>
          </a:prstGeom>
          <a:pattFill prst="divot">
            <a:fgClr>
              <a:srgbClr val="FFFF00"/>
            </a:fgClr>
            <a:bgClr>
              <a:schemeClr val="bg1"/>
            </a:bgClr>
          </a:pattFill>
          <a:ln w="9525" cap="flat" cmpd="sng">
            <a:solidFill>
              <a:srgbClr val="CC0000"/>
            </a:solidFill>
            <a:prstDash val="solid"/>
            <a:round/>
            <a:headEnd type="none" w="med" len="med"/>
            <a:tailEnd type="none" w="med" len="med"/>
          </a:ln>
        </p:spPr>
        <p:txBody>
          <a:bodyPr wrap="none" lIns="92075" tIns="46038" rIns="92075" bIns="46038" anchor="ctr"/>
          <a:lstStyle/>
          <a:p>
            <a:pPr algn="ctr"/>
            <a:r>
              <a:rPr lang="zh-CN" altLang="en-US" sz="2800" b="1" dirty="0">
                <a:latin typeface="Verdana" panose="020B0604030504040204" pitchFamily="34" charset="0"/>
                <a:ea typeface="宋体" panose="02010600030101010101" pitchFamily="2" charset="-122"/>
              </a:rPr>
              <a:t>沿一侧肋间神经分布，</a:t>
            </a:r>
            <a:endParaRPr lang="zh-CN" altLang="en-US" sz="2800" b="1" dirty="0">
              <a:latin typeface="Verdana" panose="020B0604030504040204" pitchFamily="34" charset="0"/>
              <a:ea typeface="宋体" panose="02010600030101010101" pitchFamily="2" charset="-122"/>
            </a:endParaRPr>
          </a:p>
          <a:p>
            <a:pPr algn="ctr">
              <a:lnSpc>
                <a:spcPct val="120000"/>
              </a:lnSpc>
            </a:pPr>
            <a:r>
              <a:rPr lang="zh-CN" altLang="en-US" sz="2800" b="1" dirty="0">
                <a:latin typeface="Verdana" panose="020B0604030504040204" pitchFamily="34" charset="0"/>
                <a:ea typeface="宋体" panose="02010600030101010101" pitchFamily="2" charset="-122"/>
              </a:rPr>
              <a:t>不超过体表中线</a:t>
            </a:r>
            <a:endParaRPr lang="zh-CN" altLang="en-US" sz="2800" b="1" dirty="0">
              <a:latin typeface="Verdana" panose="020B0604030504040204" pitchFamily="34" charset="0"/>
              <a:ea typeface="宋体" panose="02010600030101010101" pitchFamily="2" charset="-122"/>
            </a:endParaRPr>
          </a:p>
        </p:txBody>
      </p:sp>
      <p:sp>
        <p:nvSpPr>
          <p:cNvPr id="59395" name="爆炸形 2 59395"/>
          <p:cNvSpPr/>
          <p:nvPr/>
        </p:nvSpPr>
        <p:spPr>
          <a:xfrm rot="1143181">
            <a:off x="7896225" y="404813"/>
            <a:ext cx="2700338" cy="1223962"/>
          </a:xfrm>
          <a:prstGeom prst="irregularSeal2">
            <a:avLst/>
          </a:prstGeom>
          <a:solidFill>
            <a:schemeClr val="accent1"/>
          </a:solidFill>
          <a:ln w="9525" cap="flat" cmpd="sng">
            <a:solidFill>
              <a:srgbClr val="FFFF00"/>
            </a:solidFill>
            <a:prstDash val="solid"/>
            <a:miter/>
            <a:headEnd type="none" w="med" len="med"/>
            <a:tailEnd type="none" w="med" len="med"/>
          </a:ln>
        </p:spPr>
        <p:txBody>
          <a:bodyPr wrap="none" lIns="92075" tIns="46038" rIns="92075" bIns="46038" anchor="ctr"/>
          <a:lstStyle/>
          <a:p>
            <a:pPr marL="838200" indent="-838200" algn="ctr">
              <a:lnSpc>
                <a:spcPct val="120000"/>
              </a:lnSpc>
              <a:spcBef>
                <a:spcPct val="20000"/>
              </a:spcBef>
              <a:buClr>
                <a:schemeClr val="tx2"/>
              </a:buClr>
              <a:buSzPct val="70000"/>
              <a:buFont typeface="Wingdings" panose="05000000000000000000" pitchFamily="2" charset="2"/>
              <a:buNone/>
            </a:pPr>
            <a:r>
              <a:rPr lang="en-US" altLang="zh-CN" sz="2400" b="1" dirty="0">
                <a:solidFill>
                  <a:srgbClr val="FFFF00"/>
                </a:solidFill>
                <a:latin typeface="Verdana" panose="020B0604030504040204" pitchFamily="34" charset="0"/>
                <a:ea typeface="宋体" panose="02010600030101010101" pitchFamily="2" charset="-122"/>
              </a:rPr>
              <a:t>2.</a:t>
            </a:r>
            <a:r>
              <a:rPr lang="zh-CN" altLang="en-US" sz="2400" b="1" dirty="0">
                <a:solidFill>
                  <a:srgbClr val="FFFF00"/>
                </a:solidFill>
                <a:latin typeface="Verdana" panose="020B0604030504040204" pitchFamily="34" charset="0"/>
                <a:ea typeface="宋体" panose="02010600030101010101" pitchFamily="2" charset="-122"/>
              </a:rPr>
              <a:t>胸痛部位 </a:t>
            </a:r>
            <a:endParaRPr lang="zh-CN" altLang="en-US" sz="2400" dirty="0">
              <a:solidFill>
                <a:srgbClr val="FFFF00"/>
              </a:solidFill>
              <a:latin typeface="Verdana" panose="020B0604030504040204" pitchFamily="34" charset="0"/>
              <a:ea typeface="宋体" panose="02010600030101010101" pitchFamily="2" charset="-122"/>
            </a:endParaRPr>
          </a:p>
        </p:txBody>
      </p:sp>
      <p:sp>
        <p:nvSpPr>
          <p:cNvPr id="2" name="Text Box 3"/>
          <p:cNvSpPr txBox="1"/>
          <p:nvPr/>
        </p:nvSpPr>
        <p:spPr>
          <a:xfrm>
            <a:off x="1818640" y="4364038"/>
            <a:ext cx="1000760" cy="1944687"/>
          </a:xfrm>
          <a:prstGeom prst="rect">
            <a:avLst/>
          </a:prstGeom>
          <a:noFill/>
          <a:ln w="9525">
            <a:noFill/>
          </a:ln>
        </p:spPr>
        <p:txBody>
          <a:bodyPr vert="eaVert" wrap="square" anchor="t">
            <a:spAutoFit/>
          </a:bodyPr>
          <a:lstStyle/>
          <a:p>
            <a:pPr>
              <a:spcBef>
                <a:spcPct val="50000"/>
              </a:spcBef>
            </a:pPr>
            <a:r>
              <a:rPr lang="zh-CN" altLang="en-US" sz="2800" b="1" dirty="0">
                <a:latin typeface="Times New Roman" panose="02020603050405020304" pitchFamily="18" charset="0"/>
                <a:ea typeface="宋体" panose="02010600030101010101" pitchFamily="2" charset="-122"/>
              </a:rPr>
              <a:t>  心绞痛</a:t>
            </a:r>
            <a:endParaRPr lang="zh-CN" altLang="en-US" sz="2800" b="1" dirty="0">
              <a:latin typeface="Times New Roman" panose="02020603050405020304" pitchFamily="18" charset="0"/>
              <a:ea typeface="宋体" panose="02010600030101010101" pitchFamily="2" charset="-122"/>
            </a:endParaRPr>
          </a:p>
          <a:p>
            <a:pPr>
              <a:lnSpc>
                <a:spcPct val="40000"/>
              </a:lnSpc>
              <a:spcBef>
                <a:spcPct val="50000"/>
              </a:spcBef>
            </a:pPr>
            <a:r>
              <a:rPr lang="zh-CN" altLang="en-US" sz="2800" b="1" dirty="0">
                <a:latin typeface="Times New Roman" panose="02020603050405020304" pitchFamily="18" charset="0"/>
                <a:ea typeface="宋体" panose="02010600030101010101" pitchFamily="2" charset="-122"/>
              </a:rPr>
              <a:t>心肌梗死</a:t>
            </a:r>
            <a:endParaRPr lang="zh-CN" altLang="en-US" sz="2800" b="1" dirty="0">
              <a:latin typeface="Times New Roman" panose="02020603050405020304" pitchFamily="18" charset="0"/>
              <a:ea typeface="宋体" panose="02010600030101010101" pitchFamily="2" charset="-122"/>
            </a:endParaRPr>
          </a:p>
        </p:txBody>
      </p:sp>
      <p:sp>
        <p:nvSpPr>
          <p:cNvPr id="59398" name="圆角矩形 59398"/>
          <p:cNvSpPr/>
          <p:nvPr/>
        </p:nvSpPr>
        <p:spPr>
          <a:xfrm>
            <a:off x="3287713" y="3860800"/>
            <a:ext cx="6985000" cy="2447925"/>
          </a:xfrm>
          <a:prstGeom prst="roundRect">
            <a:avLst>
              <a:gd name="adj" fmla="val 16667"/>
            </a:avLst>
          </a:prstGeom>
          <a:pattFill prst="divot">
            <a:fgClr>
              <a:srgbClr val="FFFF00"/>
            </a:fgClr>
            <a:bgClr>
              <a:schemeClr val="bg1"/>
            </a:bgClr>
          </a:pattFill>
          <a:ln w="9525" cap="flat" cmpd="sng">
            <a:solidFill>
              <a:srgbClr val="CC0000"/>
            </a:solidFill>
            <a:prstDash val="solid"/>
            <a:round/>
            <a:headEnd type="none" w="med" len="med"/>
            <a:tailEnd type="none" w="med" len="med"/>
          </a:ln>
        </p:spPr>
        <p:txBody>
          <a:bodyPr wrap="none" lIns="92075" tIns="46038" rIns="92075" bIns="46038" anchor="ctr"/>
          <a:lstStyle/>
          <a:p>
            <a:r>
              <a:rPr lang="zh-CN" altLang="en-US" sz="2800" b="1" dirty="0">
                <a:latin typeface="Verdana" panose="020B0604030504040204" pitchFamily="34" charset="0"/>
                <a:ea typeface="宋体" panose="02010600030101010101" pitchFamily="2" charset="-122"/>
              </a:rPr>
              <a:t>疼痛多在胸骨后和心前区或剑突下，可向</a:t>
            </a:r>
            <a:endParaRPr lang="zh-CN" altLang="en-US" sz="2800" b="1" dirty="0">
              <a:latin typeface="Verdana" panose="020B0604030504040204" pitchFamily="34" charset="0"/>
              <a:ea typeface="宋体" panose="02010600030101010101" pitchFamily="2" charset="-122"/>
            </a:endParaRPr>
          </a:p>
          <a:p>
            <a:pPr>
              <a:lnSpc>
                <a:spcPct val="160000"/>
              </a:lnSpc>
            </a:pPr>
            <a:r>
              <a:rPr lang="zh-CN" altLang="en-US" sz="2800" b="1" dirty="0">
                <a:latin typeface="Verdana" panose="020B0604030504040204" pitchFamily="34" charset="0"/>
                <a:ea typeface="宋体" panose="02010600030101010101" pitchFamily="2" charset="-122"/>
              </a:rPr>
              <a:t>左肩和左臂内侧放射，甚至达小指与无名</a:t>
            </a:r>
            <a:endParaRPr lang="zh-CN" altLang="en-US" sz="2800" b="1" dirty="0">
              <a:latin typeface="Verdana" panose="020B0604030504040204" pitchFamily="34" charset="0"/>
              <a:ea typeface="宋体" panose="02010600030101010101" pitchFamily="2" charset="-122"/>
            </a:endParaRPr>
          </a:p>
          <a:p>
            <a:pPr>
              <a:lnSpc>
                <a:spcPct val="150000"/>
              </a:lnSpc>
            </a:pPr>
            <a:r>
              <a:rPr lang="zh-CN" altLang="en-US" sz="2800" b="1" dirty="0">
                <a:latin typeface="Verdana" panose="020B0604030504040204" pitchFamily="34" charset="0"/>
                <a:ea typeface="宋体" panose="02010600030101010101" pitchFamily="2" charset="-122"/>
              </a:rPr>
              <a:t>指，也可放射至左颈或面颊部。</a:t>
            </a:r>
            <a:endParaRPr lang="zh-CN" altLang="en-US" sz="2800" b="1" dirty="0">
              <a:latin typeface="Verdana" panose="020B0604030504040204" pitchFamily="34" charset="0"/>
              <a:ea typeface="宋体" panose="02010600030101010101" pitchFamily="2" charset="-122"/>
            </a:endParaRPr>
          </a:p>
        </p:txBody>
      </p:sp>
      <p:sp>
        <p:nvSpPr>
          <p:cNvPr id="59400" name="圆角矩形标注 59399"/>
          <p:cNvSpPr/>
          <p:nvPr/>
        </p:nvSpPr>
        <p:spPr>
          <a:xfrm>
            <a:off x="5880100" y="1989138"/>
            <a:ext cx="2016125" cy="1296987"/>
          </a:xfrm>
          <a:prstGeom prst="wedgeRoundRectCallout">
            <a:avLst>
              <a:gd name="adj1" fmla="val -68190"/>
              <a:gd name="adj2" fmla="val 117685"/>
              <a:gd name="adj3" fmla="val 16667"/>
            </a:avLst>
          </a:prstGeom>
          <a:solidFill>
            <a:schemeClr val="accent1"/>
          </a:solidFill>
          <a:ln w="9525" cap="flat" cmpd="sng">
            <a:solidFill>
              <a:schemeClr val="bg1"/>
            </a:solidFill>
            <a:prstDash val="solid"/>
            <a:miter/>
            <a:headEnd type="none" w="med" len="med"/>
            <a:tailEnd type="none" w="med" len="med"/>
          </a:ln>
        </p:spPr>
        <p:txBody>
          <a:bodyPr lIns="92075" tIns="46038" rIns="92075" bIns="46038" anchor="ctr"/>
          <a:lstStyle/>
          <a:p>
            <a:pPr algn="ctr"/>
            <a:r>
              <a:rPr lang="zh-CN" altLang="en-US" sz="2800" b="1" dirty="0">
                <a:solidFill>
                  <a:srgbClr val="000000"/>
                </a:solidFill>
                <a:latin typeface="Times New Roman" panose="02020603050405020304" pitchFamily="18" charset="0"/>
                <a:ea typeface="宋体" panose="02010600030101010101" pitchFamily="2" charset="-122"/>
              </a:rPr>
              <a:t>食管及</a:t>
            </a:r>
            <a:endParaRPr lang="zh-CN" altLang="en-US" sz="2800" b="1" dirty="0">
              <a:solidFill>
                <a:srgbClr val="000000"/>
              </a:solidFill>
              <a:latin typeface="Times New Roman" panose="02020603050405020304" pitchFamily="18" charset="0"/>
              <a:ea typeface="宋体" panose="02010600030101010101" pitchFamily="2" charset="-122"/>
            </a:endParaRPr>
          </a:p>
          <a:p>
            <a:pPr algn="ctr"/>
            <a:r>
              <a:rPr lang="zh-CN" altLang="en-US" sz="2800" b="1" dirty="0">
                <a:solidFill>
                  <a:srgbClr val="000000"/>
                </a:solidFill>
                <a:latin typeface="Times New Roman" panose="02020603050405020304" pitchFamily="18" charset="0"/>
                <a:ea typeface="宋体" panose="02010600030101010101" pitchFamily="2" charset="-122"/>
              </a:rPr>
              <a:t>纵隔病变</a:t>
            </a:r>
            <a:r>
              <a:rPr lang="zh-CN" altLang="en-US" dirty="0">
                <a:latin typeface="Verdana" panose="020B0604030504040204" pitchFamily="34" charset="0"/>
                <a:ea typeface="宋体" panose="02010600030101010101" pitchFamily="2" charset="-122"/>
              </a:rPr>
              <a:t> </a:t>
            </a:r>
            <a:endParaRPr lang="zh-CN" altLang="en-US" dirty="0">
              <a:latin typeface="Verdana" panose="020B0604030504040204" pitchFamily="34" charset="0"/>
              <a:ea typeface="宋体" panose="02010600030101010101" pitchFamily="2" charset="-122"/>
            </a:endParaRPr>
          </a:p>
        </p:txBody>
      </p:sp>
      <p:sp>
        <p:nvSpPr>
          <p:cNvPr id="59401" name="椭圆 59400"/>
          <p:cNvSpPr/>
          <p:nvPr/>
        </p:nvSpPr>
        <p:spPr>
          <a:xfrm>
            <a:off x="4943475" y="4076700"/>
            <a:ext cx="1368425" cy="647700"/>
          </a:xfrm>
          <a:prstGeom prst="ellipse">
            <a:avLst/>
          </a:prstGeom>
          <a:noFill/>
          <a:ln w="28575" cap="flat" cmpd="sng">
            <a:solidFill>
              <a:srgbClr val="CC0000"/>
            </a:solidFill>
            <a:prstDash val="solid"/>
            <a:round/>
            <a:headEnd type="none" w="med" len="med"/>
            <a:tailEnd type="none" w="med" len="med"/>
          </a:ln>
        </p:spPr>
        <p:txBody>
          <a:bodyPr anchor="t"/>
          <a:lstStyle/>
          <a:p>
            <a:endParaRPr lang="zh-CN" altLang="en-US">
              <a:latin typeface="Arial" panose="020B0604020202020204" pitchFamily="34" charset="0"/>
              <a:ea typeface="宋体" panose="02010600030101010101" pitchFamily="2" charset="-122"/>
            </a:endParaRPr>
          </a:p>
        </p:txBody>
      </p:sp>
      <p:sp>
        <p:nvSpPr>
          <p:cNvPr id="6178" name="页脚占位符 1"/>
          <p:cNvSpPr>
            <a:spLocks noGrp="1"/>
          </p:cNvSpPr>
          <p:nvPr/>
        </p:nvSpPr>
        <p:spPr>
          <a:xfrm>
            <a:off x="4165600" y="6483350"/>
            <a:ext cx="4114800" cy="365125"/>
          </a:xfrm>
          <a:prstGeom prst="rect">
            <a:avLst/>
          </a:prstGeom>
        </p:spPr>
        <p:txBody>
          <a:bodyPr vert="horz" lIns="91440" tIns="45720" rIns="91440" bIns="45720" rtlCol="0" anchor="t"/>
          <a:lst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5pPr>
          </a:lstStyle>
          <a:p>
            <a:pPr lvl="0" indent="0" algn="r"/>
            <a:r>
              <a:rPr lang="zh-CN" altLang="en-US" sz="1200" b="1">
                <a:solidFill>
                  <a:schemeClr val="bg1"/>
                </a:solidFill>
                <a:latin typeface="Verdana" panose="020B0604030504040204" pitchFamily="34" charset="0"/>
                <a:ea typeface="宋体" panose="02010600030101010101" pitchFamily="2" charset="-122"/>
              </a:rPr>
              <a:t>临床医学概论</a:t>
            </a:r>
            <a:endParaRPr lang="zh-CN" altLang="en-US" sz="1200" b="1">
              <a:solidFill>
                <a:schemeClr val="bg1"/>
              </a:solidFill>
              <a:latin typeface="Verdana" panose="020B0604030504040204" pitchFamily="34" charset="0"/>
              <a:ea typeface="宋体" panose="02010600030101010101" pitchFamily="2" charset="-122"/>
            </a:endParaRPr>
          </a:p>
        </p:txBody>
      </p:sp>
      <p:sp>
        <p:nvSpPr>
          <p:cNvPr id="5" name="Title 6"/>
          <p:cNvSpPr txBox="1"/>
          <p:nvPr>
            <p:custDataLst>
              <p:tags r:id="rId1"/>
            </p:custDataLst>
          </p:nvPr>
        </p:nvSpPr>
        <p:spPr>
          <a:xfrm>
            <a:off x="231407" y="97384"/>
            <a:ext cx="176149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六</a:t>
            </a: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胸痛</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9400"/>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0"/>
                                  </p:stCondLst>
                                  <p:childTnLst>
                                    <p:set>
                                      <p:cBhvr>
                                        <p:cTn id="9" dur="1" fill="hold">
                                          <p:stCondLst>
                                            <p:cond delay="0"/>
                                          </p:stCondLst>
                                        </p:cTn>
                                        <p:tgtEl>
                                          <p:spTgt spid="5940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400" grpId="0" bldLvl="0" animBg="1"/>
    </p:bld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42620" y="920115"/>
            <a:ext cx="4197985" cy="460375"/>
          </a:xfrm>
          <a:prstGeom prst="rect">
            <a:avLst/>
          </a:prstGeom>
          <a:noFill/>
        </p:spPr>
        <p:txBody>
          <a:bodyPr wrap="square" rtlCol="0">
            <a:spAutoFit/>
          </a:bodyPr>
          <a:p>
            <a:r>
              <a:rPr lang="zh-CN" altLang="en-US" sz="2400"/>
              <a:t>（二）临床表现</a:t>
            </a:r>
            <a:endParaRPr lang="zh-CN" altLang="en-US" sz="2400"/>
          </a:p>
        </p:txBody>
      </p:sp>
      <p:sp>
        <p:nvSpPr>
          <p:cNvPr id="7171" name="页脚占位符 1"/>
          <p:cNvSpPr>
            <a:spLocks noGrp="1"/>
          </p:cNvSpPr>
          <p:nvPr>
            <p:ph type="ftr" sz="quarter" idx="11"/>
          </p:nvPr>
        </p:nvSpPr>
        <p:spPr/>
        <p:txBody>
          <a:bodyPr anchor="t"/>
          <a:lst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5pPr>
          </a:lstStyle>
          <a:p>
            <a:pPr lvl="0" indent="0" algn="r"/>
            <a:r>
              <a:rPr lang="zh-CN" altLang="en-US" sz="1200" b="1">
                <a:solidFill>
                  <a:schemeClr val="bg1"/>
                </a:solidFill>
                <a:latin typeface="Verdana" panose="020B0604030504040204" pitchFamily="34" charset="0"/>
                <a:ea typeface="宋体" panose="02010600030101010101" pitchFamily="2" charset="-122"/>
              </a:rPr>
              <a:t>临床医学概论</a:t>
            </a:r>
            <a:endParaRPr lang="en-US" altLang="zh-CN" sz="1200" b="1">
              <a:solidFill>
                <a:schemeClr val="bg1"/>
              </a:solidFill>
              <a:latin typeface="Verdana" panose="020B0604030504040204" pitchFamily="34" charset="0"/>
              <a:ea typeface="宋体" panose="02010600030101010101" pitchFamily="2" charset="-122"/>
            </a:endParaRPr>
          </a:p>
        </p:txBody>
      </p:sp>
      <p:sp>
        <p:nvSpPr>
          <p:cNvPr id="69634" name="Text Box 2"/>
          <p:cNvSpPr txBox="1"/>
          <p:nvPr/>
        </p:nvSpPr>
        <p:spPr>
          <a:xfrm>
            <a:off x="4479925" y="728663"/>
            <a:ext cx="184150" cy="701675"/>
          </a:xfrm>
          <a:prstGeom prst="rect">
            <a:avLst/>
          </a:prstGeom>
          <a:noFill/>
          <a:ln w="9525">
            <a:noFill/>
          </a:ln>
        </p:spPr>
        <p:txBody>
          <a:bodyPr wrap="none" anchor="t">
            <a:spAutoFit/>
          </a:bodyPr>
          <a:lstStyle/>
          <a:p>
            <a:pPr algn="ctr"/>
            <a:endParaRPr lang="zh-CN" altLang="en-US" sz="4000" b="1" dirty="0">
              <a:solidFill>
                <a:schemeClr val="tx2"/>
              </a:solidFill>
              <a:latin typeface="Times New Roman" panose="02020603050405020304" pitchFamily="18" charset="0"/>
              <a:ea typeface="宋体" panose="02010600030101010101" pitchFamily="2" charset="-122"/>
            </a:endParaRPr>
          </a:p>
        </p:txBody>
      </p:sp>
      <p:sp>
        <p:nvSpPr>
          <p:cNvPr id="69635" name="Text Box 5"/>
          <p:cNvSpPr txBox="1"/>
          <p:nvPr/>
        </p:nvSpPr>
        <p:spPr>
          <a:xfrm>
            <a:off x="2133600" y="2743200"/>
            <a:ext cx="869950" cy="457200"/>
          </a:xfrm>
          <a:prstGeom prst="rect">
            <a:avLst/>
          </a:prstGeom>
          <a:noFill/>
          <a:ln w="9525">
            <a:noFill/>
          </a:ln>
        </p:spPr>
        <p:txBody>
          <a:bodyPr anchor="t">
            <a:spAutoFit/>
          </a:bodyPr>
          <a:lstStyle/>
          <a:p>
            <a:r>
              <a:rPr lang="zh-CN" altLang="en-US" sz="2400" dirty="0">
                <a:latin typeface="Times New Roman" panose="02020603050405020304" pitchFamily="18" charset="0"/>
                <a:ea typeface="宋体" panose="02010600030101010101" pitchFamily="2" charset="-122"/>
              </a:rPr>
              <a:t> </a:t>
            </a:r>
            <a:endParaRPr lang="zh-CN" altLang="en-US" sz="2400" dirty="0">
              <a:latin typeface="Times New Roman" panose="02020603050405020304" pitchFamily="18" charset="0"/>
              <a:ea typeface="宋体" panose="02010600030101010101" pitchFamily="2" charset="-122"/>
            </a:endParaRPr>
          </a:p>
        </p:txBody>
      </p:sp>
      <p:sp>
        <p:nvSpPr>
          <p:cNvPr id="60417" name="爆炸形 2 60417"/>
          <p:cNvSpPr/>
          <p:nvPr/>
        </p:nvSpPr>
        <p:spPr>
          <a:xfrm rot="1143181">
            <a:off x="7902575" y="131763"/>
            <a:ext cx="2698750" cy="1223962"/>
          </a:xfrm>
          <a:prstGeom prst="irregularSeal2">
            <a:avLst/>
          </a:prstGeom>
          <a:solidFill>
            <a:schemeClr val="accent1"/>
          </a:solidFill>
          <a:ln w="9525" cap="flat" cmpd="sng">
            <a:solidFill>
              <a:srgbClr val="FFFF00"/>
            </a:solidFill>
            <a:prstDash val="solid"/>
            <a:miter/>
            <a:headEnd type="none" w="med" len="med"/>
            <a:tailEnd type="none" w="med" len="med"/>
          </a:ln>
        </p:spPr>
        <p:txBody>
          <a:bodyPr wrap="none" lIns="92075" tIns="46038" rIns="92075" bIns="46038" anchor="ctr"/>
          <a:p>
            <a:pPr marL="838200" indent="-838200" algn="ctr">
              <a:lnSpc>
                <a:spcPct val="120000"/>
              </a:lnSpc>
              <a:spcBef>
                <a:spcPct val="20000"/>
              </a:spcBef>
              <a:buClr>
                <a:schemeClr val="tx2"/>
              </a:buClr>
              <a:buSzPct val="70000"/>
              <a:buFont typeface="Wingdings" panose="05000000000000000000" pitchFamily="2" charset="2"/>
              <a:buNone/>
            </a:pPr>
            <a:r>
              <a:rPr lang="en-US" altLang="zh-CN" sz="2400" b="1" dirty="0">
                <a:solidFill>
                  <a:srgbClr val="FFFF00"/>
                </a:solidFill>
                <a:latin typeface="Verdana" panose="020B0604030504040204" pitchFamily="34" charset="0"/>
                <a:ea typeface="宋体" panose="02010600030101010101" pitchFamily="2" charset="-122"/>
              </a:rPr>
              <a:t>2.</a:t>
            </a:r>
            <a:r>
              <a:rPr lang="zh-CN" altLang="en-US" sz="2400" b="1" dirty="0">
                <a:solidFill>
                  <a:srgbClr val="FFFF00"/>
                </a:solidFill>
                <a:latin typeface="Verdana" panose="020B0604030504040204" pitchFamily="34" charset="0"/>
                <a:ea typeface="宋体" panose="02010600030101010101" pitchFamily="2" charset="-122"/>
              </a:rPr>
              <a:t>胸痛部位 </a:t>
            </a:r>
            <a:endParaRPr lang="zh-CN" altLang="en-US" sz="2400" dirty="0">
              <a:solidFill>
                <a:srgbClr val="FFFF00"/>
              </a:solidFill>
              <a:latin typeface="Verdana" panose="020B0604030504040204" pitchFamily="34" charset="0"/>
              <a:ea typeface="宋体" panose="02010600030101010101" pitchFamily="2" charset="-122"/>
            </a:endParaRPr>
          </a:p>
        </p:txBody>
      </p:sp>
      <p:sp>
        <p:nvSpPr>
          <p:cNvPr id="2" name="Text Box 3"/>
          <p:cNvSpPr txBox="1"/>
          <p:nvPr/>
        </p:nvSpPr>
        <p:spPr>
          <a:xfrm>
            <a:off x="2204720" y="1628775"/>
            <a:ext cx="613410" cy="1800225"/>
          </a:xfrm>
          <a:prstGeom prst="rect">
            <a:avLst/>
          </a:prstGeom>
          <a:noFill/>
          <a:ln w="9525">
            <a:noFill/>
          </a:ln>
        </p:spPr>
        <p:txBody>
          <a:bodyPr vert="eaVert" wrap="square" anchor="t">
            <a:spAutoFit/>
          </a:bodyPr>
          <a:p>
            <a:pPr>
              <a:spcBef>
                <a:spcPct val="50000"/>
              </a:spcBef>
            </a:pPr>
            <a:r>
              <a:rPr lang="zh-CN" altLang="en-US" sz="2800" b="1" dirty="0">
                <a:latin typeface="Times New Roman" panose="02020603050405020304" pitchFamily="18" charset="0"/>
                <a:ea typeface="宋体" panose="02010600030101010101" pitchFamily="2" charset="-122"/>
              </a:rPr>
              <a:t>肋软骨炎</a:t>
            </a:r>
            <a:endParaRPr lang="zh-CN" altLang="en-US" sz="2800" b="1" dirty="0">
              <a:latin typeface="Times New Roman" panose="02020603050405020304" pitchFamily="18" charset="0"/>
              <a:ea typeface="宋体" panose="02010600030101010101" pitchFamily="2" charset="-122"/>
            </a:endParaRPr>
          </a:p>
        </p:txBody>
      </p:sp>
      <p:sp>
        <p:nvSpPr>
          <p:cNvPr id="60420" name="圆角矩形 60420"/>
          <p:cNvSpPr/>
          <p:nvPr/>
        </p:nvSpPr>
        <p:spPr>
          <a:xfrm>
            <a:off x="3287713" y="1700213"/>
            <a:ext cx="6911975" cy="1441450"/>
          </a:xfrm>
          <a:prstGeom prst="roundRect">
            <a:avLst>
              <a:gd name="adj" fmla="val 16667"/>
            </a:avLst>
          </a:prstGeom>
          <a:pattFill prst="divot">
            <a:fgClr>
              <a:srgbClr val="FFFF00"/>
            </a:fgClr>
            <a:bgClr>
              <a:schemeClr val="bg1"/>
            </a:bgClr>
          </a:pattFill>
          <a:ln w="9525" cap="flat" cmpd="sng">
            <a:solidFill>
              <a:srgbClr val="CC0000"/>
            </a:solidFill>
            <a:prstDash val="solid"/>
            <a:round/>
            <a:headEnd type="none" w="med" len="med"/>
            <a:tailEnd type="none" w="med" len="med"/>
          </a:ln>
        </p:spPr>
        <p:txBody>
          <a:bodyPr wrap="none" lIns="92075" tIns="46038" rIns="92075" bIns="46038" anchor="ctr"/>
          <a:p>
            <a:pPr algn="ctr"/>
            <a:r>
              <a:rPr lang="zh-CN" altLang="en-US" sz="2800" b="1" dirty="0">
                <a:latin typeface="Verdana" panose="020B0604030504040204" pitchFamily="34" charset="0"/>
                <a:ea typeface="宋体" panose="02010600030101010101" pitchFamily="2" charset="-122"/>
              </a:rPr>
              <a:t>在第一、二肋软骨处见单个或多个隆起，</a:t>
            </a:r>
            <a:endParaRPr lang="zh-CN" altLang="en-US" sz="2800" b="1" dirty="0">
              <a:latin typeface="Verdana" panose="020B0604030504040204" pitchFamily="34" charset="0"/>
              <a:ea typeface="宋体" panose="02010600030101010101" pitchFamily="2" charset="-122"/>
            </a:endParaRPr>
          </a:p>
          <a:p>
            <a:pPr algn="ctr">
              <a:lnSpc>
                <a:spcPct val="140000"/>
              </a:lnSpc>
            </a:pPr>
            <a:r>
              <a:rPr lang="zh-CN" altLang="en-US" sz="2800" b="1" dirty="0">
                <a:latin typeface="Verdana" panose="020B0604030504040204" pitchFamily="34" charset="0"/>
                <a:ea typeface="宋体" panose="02010600030101010101" pitchFamily="2" charset="-122"/>
              </a:rPr>
              <a:t>有压痛、无红肿</a:t>
            </a:r>
            <a:endParaRPr lang="zh-CN" altLang="en-US" sz="2800" b="1" dirty="0">
              <a:latin typeface="Verdana" panose="020B0604030504040204" pitchFamily="34" charset="0"/>
              <a:ea typeface="宋体" panose="02010600030101010101" pitchFamily="2" charset="-122"/>
            </a:endParaRPr>
          </a:p>
        </p:txBody>
      </p:sp>
      <p:sp>
        <p:nvSpPr>
          <p:cNvPr id="60421" name="Text Box 3"/>
          <p:cNvSpPr txBox="1"/>
          <p:nvPr/>
        </p:nvSpPr>
        <p:spPr>
          <a:xfrm>
            <a:off x="2205990" y="3789363"/>
            <a:ext cx="613410" cy="2160587"/>
          </a:xfrm>
          <a:prstGeom prst="rect">
            <a:avLst/>
          </a:prstGeom>
          <a:noFill/>
          <a:ln w="9525">
            <a:noFill/>
          </a:ln>
        </p:spPr>
        <p:txBody>
          <a:bodyPr vert="eaVert" anchor="t">
            <a:spAutoFit/>
          </a:bodyPr>
          <a:p>
            <a:pPr>
              <a:spcBef>
                <a:spcPct val="50000"/>
              </a:spcBef>
            </a:pPr>
            <a:r>
              <a:rPr lang="zh-CN" altLang="en-US" sz="2800" b="1" dirty="0">
                <a:latin typeface="Times New Roman" panose="02020603050405020304" pitchFamily="18" charset="0"/>
                <a:ea typeface="宋体" panose="02010600030101010101" pitchFamily="2" charset="-122"/>
              </a:rPr>
              <a:t>夹层动脉瘤</a:t>
            </a:r>
            <a:endParaRPr lang="zh-CN" altLang="en-US" sz="2800" b="1" dirty="0">
              <a:latin typeface="Times New Roman" panose="02020603050405020304" pitchFamily="18" charset="0"/>
              <a:ea typeface="宋体" panose="02010600030101010101" pitchFamily="2" charset="-122"/>
            </a:endParaRPr>
          </a:p>
        </p:txBody>
      </p:sp>
      <p:sp>
        <p:nvSpPr>
          <p:cNvPr id="60422" name="圆角矩形 60422"/>
          <p:cNvSpPr/>
          <p:nvPr/>
        </p:nvSpPr>
        <p:spPr>
          <a:xfrm>
            <a:off x="3359150" y="3789363"/>
            <a:ext cx="6840538" cy="1871662"/>
          </a:xfrm>
          <a:prstGeom prst="roundRect">
            <a:avLst>
              <a:gd name="adj" fmla="val 16667"/>
            </a:avLst>
          </a:prstGeom>
          <a:pattFill prst="divot">
            <a:fgClr>
              <a:srgbClr val="FFFF00"/>
            </a:fgClr>
            <a:bgClr>
              <a:schemeClr val="bg1"/>
            </a:bgClr>
          </a:pattFill>
          <a:ln w="9525" cap="flat" cmpd="sng">
            <a:solidFill>
              <a:srgbClr val="CC0000"/>
            </a:solidFill>
            <a:prstDash val="solid"/>
            <a:round/>
            <a:headEnd type="none" w="med" len="med"/>
            <a:tailEnd type="none" w="med" len="med"/>
          </a:ln>
        </p:spPr>
        <p:txBody>
          <a:bodyPr wrap="none" lIns="92075" tIns="46038" rIns="92075" bIns="46038" anchor="ctr"/>
          <a:p>
            <a:pPr algn="ctr"/>
            <a:r>
              <a:rPr lang="zh-CN" altLang="en-US" sz="2800" b="1" dirty="0">
                <a:latin typeface="Verdana" panose="020B0604030504040204" pitchFamily="34" charset="0"/>
                <a:ea typeface="宋体" panose="02010600030101010101" pitchFamily="2" charset="-122"/>
              </a:rPr>
              <a:t>疼痛多位于胸背部，放射至下腹、腰部、</a:t>
            </a:r>
            <a:endParaRPr lang="zh-CN" altLang="en-US" sz="2800" b="1" dirty="0">
              <a:latin typeface="Verdana" panose="020B0604030504040204" pitchFamily="34" charset="0"/>
              <a:ea typeface="宋体" panose="02010600030101010101" pitchFamily="2" charset="-122"/>
            </a:endParaRPr>
          </a:p>
          <a:p>
            <a:pPr algn="ctr">
              <a:lnSpc>
                <a:spcPct val="160000"/>
              </a:lnSpc>
            </a:pPr>
            <a:r>
              <a:rPr lang="zh-CN" altLang="en-US" sz="2800" b="1" dirty="0">
                <a:latin typeface="Verdana" panose="020B0604030504040204" pitchFamily="34" charset="0"/>
                <a:ea typeface="宋体" panose="02010600030101010101" pitchFamily="2" charset="-122"/>
              </a:rPr>
              <a:t>两侧腹股沟及下肢。</a:t>
            </a:r>
            <a:endParaRPr lang="zh-CN" altLang="en-US" sz="2800" b="1" dirty="0">
              <a:latin typeface="Verdana" panose="020B0604030504040204" pitchFamily="34" charset="0"/>
              <a:ea typeface="宋体" panose="02010600030101010101" pitchFamily="2" charset="-122"/>
            </a:endParaRPr>
          </a:p>
        </p:txBody>
      </p:sp>
      <p:sp>
        <p:nvSpPr>
          <p:cNvPr id="4" name="Title 6"/>
          <p:cNvSpPr txBox="1"/>
          <p:nvPr>
            <p:custDataLst>
              <p:tags r:id="rId1"/>
            </p:custDataLst>
          </p:nvPr>
        </p:nvSpPr>
        <p:spPr>
          <a:xfrm>
            <a:off x="231407" y="97384"/>
            <a:ext cx="176149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六</a:t>
            </a: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胸痛</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42620" y="920115"/>
            <a:ext cx="4197985" cy="460375"/>
          </a:xfrm>
          <a:prstGeom prst="rect">
            <a:avLst/>
          </a:prstGeom>
          <a:noFill/>
        </p:spPr>
        <p:txBody>
          <a:bodyPr wrap="square" rtlCol="0">
            <a:spAutoFit/>
          </a:bodyPr>
          <a:p>
            <a:r>
              <a:rPr lang="zh-CN" altLang="en-US" sz="2400"/>
              <a:t>（二）临床表现</a:t>
            </a:r>
            <a:endParaRPr lang="zh-CN" altLang="en-US" sz="2400"/>
          </a:p>
        </p:txBody>
      </p:sp>
      <p:sp>
        <p:nvSpPr>
          <p:cNvPr id="7171" name="页脚占位符 1"/>
          <p:cNvSpPr>
            <a:spLocks noGrp="1"/>
          </p:cNvSpPr>
          <p:nvPr>
            <p:ph type="ftr" sz="quarter" idx="11"/>
          </p:nvPr>
        </p:nvSpPr>
        <p:spPr/>
        <p:txBody>
          <a:bodyPr anchor="t"/>
          <a:lst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5pPr>
          </a:lstStyle>
          <a:p>
            <a:pPr lvl="0" indent="0" algn="r"/>
            <a:r>
              <a:rPr lang="zh-CN" altLang="en-US" sz="1200" b="1">
                <a:solidFill>
                  <a:schemeClr val="bg1"/>
                </a:solidFill>
                <a:latin typeface="Verdana" panose="020B0604030504040204" pitchFamily="34" charset="0"/>
                <a:ea typeface="宋体" panose="02010600030101010101" pitchFamily="2" charset="-122"/>
              </a:rPr>
              <a:t>临床医学概论</a:t>
            </a:r>
            <a:endParaRPr lang="en-US" altLang="zh-CN" sz="1200" b="1">
              <a:solidFill>
                <a:schemeClr val="bg1"/>
              </a:solidFill>
              <a:latin typeface="Verdana" panose="020B0604030504040204" pitchFamily="34" charset="0"/>
              <a:ea typeface="宋体" panose="02010600030101010101" pitchFamily="2" charset="-122"/>
            </a:endParaRPr>
          </a:p>
        </p:txBody>
      </p:sp>
      <p:sp>
        <p:nvSpPr>
          <p:cNvPr id="69634" name="Text Box 2"/>
          <p:cNvSpPr txBox="1"/>
          <p:nvPr/>
        </p:nvSpPr>
        <p:spPr>
          <a:xfrm>
            <a:off x="4479925" y="728663"/>
            <a:ext cx="184150" cy="701675"/>
          </a:xfrm>
          <a:prstGeom prst="rect">
            <a:avLst/>
          </a:prstGeom>
          <a:noFill/>
          <a:ln w="9525">
            <a:noFill/>
          </a:ln>
        </p:spPr>
        <p:txBody>
          <a:bodyPr wrap="none" anchor="t">
            <a:spAutoFit/>
          </a:bodyPr>
          <a:lstStyle/>
          <a:p>
            <a:pPr algn="ctr"/>
            <a:endParaRPr lang="zh-CN" altLang="en-US" sz="4000" b="1" dirty="0">
              <a:solidFill>
                <a:schemeClr val="tx2"/>
              </a:solidFill>
              <a:latin typeface="Times New Roman" panose="02020603050405020304" pitchFamily="18" charset="0"/>
              <a:ea typeface="宋体" panose="02010600030101010101" pitchFamily="2" charset="-122"/>
            </a:endParaRPr>
          </a:p>
        </p:txBody>
      </p:sp>
      <p:sp>
        <p:nvSpPr>
          <p:cNvPr id="69635" name="Text Box 5"/>
          <p:cNvSpPr txBox="1"/>
          <p:nvPr/>
        </p:nvSpPr>
        <p:spPr>
          <a:xfrm>
            <a:off x="2133600" y="2743200"/>
            <a:ext cx="869950" cy="457200"/>
          </a:xfrm>
          <a:prstGeom prst="rect">
            <a:avLst/>
          </a:prstGeom>
          <a:noFill/>
          <a:ln w="9525">
            <a:noFill/>
          </a:ln>
        </p:spPr>
        <p:txBody>
          <a:bodyPr anchor="t">
            <a:spAutoFit/>
          </a:bodyPr>
          <a:lstStyle/>
          <a:p>
            <a:r>
              <a:rPr lang="zh-CN" altLang="en-US" sz="2400" dirty="0">
                <a:latin typeface="Times New Roman" panose="02020603050405020304" pitchFamily="18" charset="0"/>
                <a:ea typeface="宋体" panose="02010600030101010101" pitchFamily="2" charset="-122"/>
              </a:rPr>
              <a:t> </a:t>
            </a:r>
            <a:endParaRPr lang="zh-CN" altLang="en-US" sz="2400" dirty="0">
              <a:latin typeface="Times New Roman" panose="02020603050405020304" pitchFamily="18" charset="0"/>
              <a:ea typeface="宋体" panose="02010600030101010101" pitchFamily="2" charset="-122"/>
            </a:endParaRPr>
          </a:p>
        </p:txBody>
      </p:sp>
      <p:sp>
        <p:nvSpPr>
          <p:cNvPr id="61441" name="爆炸形 2 61441"/>
          <p:cNvSpPr/>
          <p:nvPr/>
        </p:nvSpPr>
        <p:spPr>
          <a:xfrm rot="1143181">
            <a:off x="7967663" y="317500"/>
            <a:ext cx="2700337" cy="1223963"/>
          </a:xfrm>
          <a:prstGeom prst="irregularSeal2">
            <a:avLst/>
          </a:prstGeom>
          <a:solidFill>
            <a:schemeClr val="accent1"/>
          </a:solidFill>
          <a:ln w="9525" cap="flat" cmpd="sng">
            <a:solidFill>
              <a:srgbClr val="FFFF00"/>
            </a:solidFill>
            <a:prstDash val="solid"/>
            <a:miter/>
            <a:headEnd type="none" w="med" len="med"/>
            <a:tailEnd type="none" w="med" len="med"/>
          </a:ln>
        </p:spPr>
        <p:txBody>
          <a:bodyPr wrap="none" lIns="92075" tIns="46038" rIns="92075" bIns="46038" anchor="ctr"/>
          <a:lstStyle/>
          <a:p>
            <a:pPr marL="838200" indent="-838200" algn="ctr">
              <a:lnSpc>
                <a:spcPct val="120000"/>
              </a:lnSpc>
              <a:spcBef>
                <a:spcPct val="20000"/>
              </a:spcBef>
              <a:buClr>
                <a:schemeClr val="tx2"/>
              </a:buClr>
              <a:buSzPct val="70000"/>
              <a:buFont typeface="Wingdings" panose="05000000000000000000" pitchFamily="2" charset="2"/>
              <a:buNone/>
            </a:pPr>
            <a:r>
              <a:rPr lang="en-US" altLang="zh-CN" sz="2400" b="1" dirty="0">
                <a:solidFill>
                  <a:srgbClr val="FFFF00"/>
                </a:solidFill>
                <a:latin typeface="Verdana" panose="020B0604030504040204" pitchFamily="34" charset="0"/>
                <a:ea typeface="宋体" panose="02010600030101010101" pitchFamily="2" charset="-122"/>
              </a:rPr>
              <a:t>2.</a:t>
            </a:r>
            <a:r>
              <a:rPr lang="zh-CN" altLang="en-US" sz="2400" b="1" dirty="0">
                <a:solidFill>
                  <a:srgbClr val="FFFF00"/>
                </a:solidFill>
                <a:latin typeface="Verdana" panose="020B0604030504040204" pitchFamily="34" charset="0"/>
                <a:ea typeface="宋体" panose="02010600030101010101" pitchFamily="2" charset="-122"/>
              </a:rPr>
              <a:t>胸痛部位 </a:t>
            </a:r>
            <a:endParaRPr lang="zh-CN" altLang="en-US" sz="2400" dirty="0">
              <a:solidFill>
                <a:srgbClr val="FFFF00"/>
              </a:solidFill>
              <a:latin typeface="Verdana" panose="020B0604030504040204" pitchFamily="34" charset="0"/>
              <a:ea typeface="宋体" panose="02010600030101010101" pitchFamily="2" charset="-122"/>
            </a:endParaRPr>
          </a:p>
        </p:txBody>
      </p:sp>
      <p:sp>
        <p:nvSpPr>
          <p:cNvPr id="2" name="Text Box 3"/>
          <p:cNvSpPr txBox="1"/>
          <p:nvPr/>
        </p:nvSpPr>
        <p:spPr>
          <a:xfrm>
            <a:off x="2265998" y="1470025"/>
            <a:ext cx="551815" cy="1512888"/>
          </a:xfrm>
          <a:prstGeom prst="rect">
            <a:avLst/>
          </a:prstGeom>
          <a:noFill/>
          <a:ln w="9525">
            <a:noFill/>
          </a:ln>
        </p:spPr>
        <p:txBody>
          <a:bodyPr vert="eaVert" anchor="t">
            <a:spAutoFit/>
          </a:bodyPr>
          <a:lstStyle/>
          <a:p>
            <a:pPr>
              <a:spcBef>
                <a:spcPct val="50000"/>
              </a:spcBef>
            </a:pPr>
            <a:r>
              <a:rPr lang="zh-CN" altLang="en-US" sz="2400" b="1" dirty="0">
                <a:latin typeface="Times New Roman" panose="02020603050405020304" pitchFamily="18" charset="0"/>
                <a:ea typeface="宋体" panose="02010600030101010101" pitchFamily="2" charset="-122"/>
              </a:rPr>
              <a:t>胸膜炎</a:t>
            </a:r>
            <a:endParaRPr lang="zh-CN" altLang="en-US" sz="2400" b="1" dirty="0">
              <a:latin typeface="Times New Roman" panose="02020603050405020304" pitchFamily="18" charset="0"/>
              <a:ea typeface="宋体" panose="02010600030101010101" pitchFamily="2" charset="-122"/>
            </a:endParaRPr>
          </a:p>
        </p:txBody>
      </p:sp>
      <p:sp>
        <p:nvSpPr>
          <p:cNvPr id="61444" name="圆角矩形 61444"/>
          <p:cNvSpPr/>
          <p:nvPr/>
        </p:nvSpPr>
        <p:spPr>
          <a:xfrm>
            <a:off x="3216275" y="1541463"/>
            <a:ext cx="6983413" cy="936625"/>
          </a:xfrm>
          <a:prstGeom prst="roundRect">
            <a:avLst>
              <a:gd name="adj" fmla="val 16667"/>
            </a:avLst>
          </a:prstGeom>
          <a:pattFill prst="divot">
            <a:fgClr>
              <a:srgbClr val="FFFF00"/>
            </a:fgClr>
            <a:bgClr>
              <a:schemeClr val="bg1"/>
            </a:bgClr>
          </a:pattFill>
          <a:ln w="9525" cap="flat" cmpd="sng">
            <a:solidFill>
              <a:srgbClr val="CC0000"/>
            </a:solidFill>
            <a:prstDash val="solid"/>
            <a:round/>
            <a:headEnd type="none" w="med" len="med"/>
            <a:tailEnd type="none" w="med" len="med"/>
          </a:ln>
        </p:spPr>
        <p:txBody>
          <a:bodyPr wrap="none" lIns="92075" tIns="46038" rIns="92075" bIns="46038" anchor="ctr"/>
          <a:lstStyle/>
          <a:p>
            <a:pPr algn="ctr"/>
            <a:r>
              <a:rPr lang="zh-CN" altLang="en-US" sz="2800" b="1" dirty="0">
                <a:latin typeface="Verdana" panose="020B0604030504040204" pitchFamily="34" charset="0"/>
                <a:ea typeface="宋体" panose="02010600030101010101" pitchFamily="2" charset="-122"/>
              </a:rPr>
              <a:t>患侧胸部</a:t>
            </a:r>
            <a:endParaRPr lang="zh-CN" altLang="en-US" sz="2800" b="1" dirty="0">
              <a:latin typeface="Verdana" panose="020B0604030504040204" pitchFamily="34" charset="0"/>
              <a:ea typeface="宋体" panose="02010600030101010101" pitchFamily="2" charset="-122"/>
            </a:endParaRPr>
          </a:p>
        </p:txBody>
      </p:sp>
      <p:sp>
        <p:nvSpPr>
          <p:cNvPr id="61445" name="Text Box 3"/>
          <p:cNvSpPr txBox="1"/>
          <p:nvPr/>
        </p:nvSpPr>
        <p:spPr>
          <a:xfrm>
            <a:off x="1921193" y="3054350"/>
            <a:ext cx="1106170" cy="1584325"/>
          </a:xfrm>
          <a:prstGeom prst="rect">
            <a:avLst/>
          </a:prstGeom>
          <a:noFill/>
          <a:ln w="9525">
            <a:noFill/>
          </a:ln>
        </p:spPr>
        <p:txBody>
          <a:bodyPr vert="eaVert" anchor="t">
            <a:spAutoFit/>
          </a:bodyPr>
          <a:lstStyle/>
          <a:p>
            <a:pPr>
              <a:spcBef>
                <a:spcPct val="50000"/>
              </a:spcBef>
            </a:pPr>
            <a:r>
              <a:rPr lang="zh-CN" altLang="en-US" sz="2400" b="1" dirty="0">
                <a:latin typeface="Times New Roman" panose="02020603050405020304" pitchFamily="18" charset="0"/>
                <a:ea typeface="宋体" panose="02010600030101010101" pitchFamily="2" charset="-122"/>
              </a:rPr>
              <a:t>肝胆疾病</a:t>
            </a:r>
            <a:endParaRPr lang="zh-CN" altLang="en-US" sz="2400" b="1" dirty="0">
              <a:latin typeface="Times New Roman" panose="02020603050405020304" pitchFamily="18" charset="0"/>
              <a:ea typeface="宋体" panose="02010600030101010101" pitchFamily="2" charset="-122"/>
            </a:endParaRPr>
          </a:p>
          <a:p>
            <a:pPr>
              <a:spcBef>
                <a:spcPct val="50000"/>
              </a:spcBef>
            </a:pPr>
            <a:r>
              <a:rPr lang="zh-CN" altLang="en-US" sz="2400" b="1" dirty="0">
                <a:latin typeface="Times New Roman" panose="02020603050405020304" pitchFamily="18" charset="0"/>
                <a:ea typeface="宋体" panose="02010600030101010101" pitchFamily="2" charset="-122"/>
              </a:rPr>
              <a:t>膈下脓肿</a:t>
            </a:r>
            <a:endParaRPr lang="zh-CN" altLang="en-US" sz="2400" b="1" dirty="0">
              <a:latin typeface="Times New Roman" panose="02020603050405020304" pitchFamily="18" charset="0"/>
              <a:ea typeface="宋体" panose="02010600030101010101" pitchFamily="2" charset="-122"/>
            </a:endParaRPr>
          </a:p>
        </p:txBody>
      </p:sp>
      <p:sp>
        <p:nvSpPr>
          <p:cNvPr id="61446" name="圆角矩形 61446"/>
          <p:cNvSpPr/>
          <p:nvPr/>
        </p:nvSpPr>
        <p:spPr>
          <a:xfrm>
            <a:off x="3216275" y="3198813"/>
            <a:ext cx="6983413" cy="1079500"/>
          </a:xfrm>
          <a:prstGeom prst="roundRect">
            <a:avLst>
              <a:gd name="adj" fmla="val 16667"/>
            </a:avLst>
          </a:prstGeom>
          <a:pattFill prst="divot">
            <a:fgClr>
              <a:srgbClr val="FFFF00"/>
            </a:fgClr>
            <a:bgClr>
              <a:schemeClr val="bg1"/>
            </a:bgClr>
          </a:pattFill>
          <a:ln w="9525" cap="flat" cmpd="sng">
            <a:solidFill>
              <a:srgbClr val="CC0000"/>
            </a:solidFill>
            <a:prstDash val="solid"/>
            <a:round/>
            <a:headEnd type="none" w="med" len="med"/>
            <a:tailEnd type="none" w="med" len="med"/>
          </a:ln>
        </p:spPr>
        <p:txBody>
          <a:bodyPr wrap="none" lIns="92075" tIns="46038" rIns="92075" bIns="46038" anchor="ctr"/>
          <a:lstStyle/>
          <a:p>
            <a:pPr algn="ctr"/>
            <a:r>
              <a:rPr lang="zh-CN" altLang="en-US" sz="2800" b="1" dirty="0">
                <a:latin typeface="Verdana" panose="020B0604030504040204" pitchFamily="34" charset="0"/>
                <a:ea typeface="宋体" panose="02010600030101010101" pitchFamily="2" charset="-122"/>
              </a:rPr>
              <a:t>胸痛多在右下胸，</a:t>
            </a:r>
            <a:endParaRPr lang="zh-CN" altLang="en-US" sz="2800" b="1" dirty="0">
              <a:latin typeface="Verdana" panose="020B0604030504040204" pitchFamily="34" charset="0"/>
              <a:ea typeface="宋体" panose="02010600030101010101" pitchFamily="2" charset="-122"/>
            </a:endParaRPr>
          </a:p>
          <a:p>
            <a:pPr algn="ctr"/>
            <a:r>
              <a:rPr lang="zh-CN" altLang="en-US" sz="2800" b="1" dirty="0">
                <a:latin typeface="Verdana" panose="020B0604030504040204" pitchFamily="34" charset="0"/>
                <a:ea typeface="宋体" panose="02010600030101010101" pitchFamily="2" charset="-122"/>
              </a:rPr>
              <a:t>可放射至右肩部。</a:t>
            </a:r>
            <a:endParaRPr lang="zh-CN" altLang="en-US" sz="2800" b="1" dirty="0">
              <a:latin typeface="Verdana" panose="020B0604030504040204" pitchFamily="34" charset="0"/>
              <a:ea typeface="宋体" panose="02010600030101010101" pitchFamily="2" charset="-122"/>
            </a:endParaRPr>
          </a:p>
        </p:txBody>
      </p:sp>
      <p:sp>
        <p:nvSpPr>
          <p:cNvPr id="61447" name="Text Box 3"/>
          <p:cNvSpPr txBox="1"/>
          <p:nvPr/>
        </p:nvSpPr>
        <p:spPr>
          <a:xfrm>
            <a:off x="2194560" y="4783138"/>
            <a:ext cx="551815" cy="1916112"/>
          </a:xfrm>
          <a:prstGeom prst="rect">
            <a:avLst/>
          </a:prstGeom>
          <a:noFill/>
          <a:ln w="9525">
            <a:noFill/>
          </a:ln>
        </p:spPr>
        <p:txBody>
          <a:bodyPr vert="eaVert" anchor="t">
            <a:spAutoFit/>
          </a:bodyPr>
          <a:lstStyle/>
          <a:p>
            <a:pPr>
              <a:spcBef>
                <a:spcPct val="50000"/>
              </a:spcBef>
            </a:pPr>
            <a:r>
              <a:rPr lang="zh-CN" altLang="en-US" sz="2400" b="1" dirty="0">
                <a:latin typeface="Times New Roman" panose="02020603050405020304" pitchFamily="18" charset="0"/>
                <a:ea typeface="宋体" panose="02010600030101010101" pitchFamily="2" charset="-122"/>
              </a:rPr>
              <a:t>肺尖部肺癌</a:t>
            </a:r>
            <a:endParaRPr lang="zh-CN" altLang="en-US" sz="2400" b="1" dirty="0">
              <a:latin typeface="Times New Roman" panose="02020603050405020304" pitchFamily="18" charset="0"/>
              <a:ea typeface="宋体" panose="02010600030101010101" pitchFamily="2" charset="-122"/>
            </a:endParaRPr>
          </a:p>
        </p:txBody>
      </p:sp>
      <p:sp>
        <p:nvSpPr>
          <p:cNvPr id="61448" name="圆角矩形 61448"/>
          <p:cNvSpPr/>
          <p:nvPr/>
        </p:nvSpPr>
        <p:spPr>
          <a:xfrm>
            <a:off x="3143250" y="4927600"/>
            <a:ext cx="7129463" cy="1079500"/>
          </a:xfrm>
          <a:prstGeom prst="roundRect">
            <a:avLst>
              <a:gd name="adj" fmla="val 16667"/>
            </a:avLst>
          </a:prstGeom>
          <a:pattFill prst="divot">
            <a:fgClr>
              <a:srgbClr val="FFFF00"/>
            </a:fgClr>
            <a:bgClr>
              <a:schemeClr val="bg1"/>
            </a:bgClr>
          </a:pattFill>
          <a:ln w="9525" cap="flat" cmpd="sng">
            <a:solidFill>
              <a:srgbClr val="CC0000"/>
            </a:solidFill>
            <a:prstDash val="solid"/>
            <a:round/>
            <a:headEnd type="none" w="med" len="med"/>
            <a:tailEnd type="none" w="med" len="med"/>
          </a:ln>
        </p:spPr>
        <p:txBody>
          <a:bodyPr wrap="none" lIns="92075" tIns="46038" rIns="92075" bIns="46038" anchor="ctr"/>
          <a:lstStyle/>
          <a:p>
            <a:pPr algn="ctr"/>
            <a:r>
              <a:rPr lang="zh-CN" altLang="en-US" sz="2800" b="1" dirty="0">
                <a:latin typeface="Verdana" panose="020B0604030504040204" pitchFamily="34" charset="0"/>
                <a:ea typeface="宋体" panose="02010600030101010101" pitchFamily="2" charset="-122"/>
              </a:rPr>
              <a:t>疼痛多以肩部、腋下为主</a:t>
            </a:r>
            <a:endParaRPr lang="zh-CN" altLang="en-US" sz="2800" b="1" dirty="0">
              <a:latin typeface="Verdana" panose="020B0604030504040204" pitchFamily="34" charset="0"/>
              <a:ea typeface="宋体" panose="02010600030101010101" pitchFamily="2" charset="-122"/>
            </a:endParaRPr>
          </a:p>
          <a:p>
            <a:pPr algn="ctr"/>
            <a:r>
              <a:rPr lang="zh-CN" altLang="en-US" sz="2800" b="1" dirty="0">
                <a:latin typeface="Verdana" panose="020B0604030504040204" pitchFamily="34" charset="0"/>
                <a:ea typeface="宋体" panose="02010600030101010101" pitchFamily="2" charset="-122"/>
              </a:rPr>
              <a:t>可向上肢内侧放射</a:t>
            </a:r>
            <a:endParaRPr lang="zh-CN" altLang="en-US" sz="2800" b="1" dirty="0">
              <a:latin typeface="Verdana" panose="020B0604030504040204" pitchFamily="34" charset="0"/>
              <a:ea typeface="宋体" panose="02010600030101010101" pitchFamily="2" charset="-122"/>
            </a:endParaRPr>
          </a:p>
        </p:txBody>
      </p:sp>
      <p:sp>
        <p:nvSpPr>
          <p:cNvPr id="6178" name="页脚占位符 1"/>
          <p:cNvSpPr>
            <a:spLocks noGrp="1"/>
          </p:cNvSpPr>
          <p:nvPr/>
        </p:nvSpPr>
        <p:spPr>
          <a:xfrm>
            <a:off x="4165600" y="6794500"/>
            <a:ext cx="4114800" cy="365125"/>
          </a:xfrm>
          <a:prstGeom prst="rect">
            <a:avLst/>
          </a:prstGeom>
        </p:spPr>
        <p:txBody>
          <a:bodyPr vert="horz" lIns="91440" tIns="45720" rIns="91440" bIns="45720" rtlCol="0" anchor="t"/>
          <a:lst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5pPr>
          </a:lstStyle>
          <a:p>
            <a:pPr lvl="0" indent="0" algn="r"/>
            <a:r>
              <a:rPr lang="zh-CN" altLang="en-US" sz="1200" b="1">
                <a:solidFill>
                  <a:schemeClr val="bg1"/>
                </a:solidFill>
                <a:latin typeface="Verdana" panose="020B0604030504040204" pitchFamily="34" charset="0"/>
                <a:ea typeface="宋体" panose="02010600030101010101" pitchFamily="2" charset="-122"/>
              </a:rPr>
              <a:t>临床医学概论</a:t>
            </a:r>
            <a:endParaRPr lang="zh-CN" altLang="en-US" sz="1200" b="1">
              <a:solidFill>
                <a:schemeClr val="bg1"/>
              </a:solidFill>
              <a:latin typeface="Verdana" panose="020B0604030504040204" pitchFamily="34" charset="0"/>
              <a:ea typeface="宋体" panose="02010600030101010101" pitchFamily="2" charset="-122"/>
            </a:endParaRPr>
          </a:p>
        </p:txBody>
      </p:sp>
      <p:sp>
        <p:nvSpPr>
          <p:cNvPr id="4" name="Title 6"/>
          <p:cNvSpPr txBox="1"/>
          <p:nvPr>
            <p:custDataLst>
              <p:tags r:id="rId1"/>
            </p:custDataLst>
          </p:nvPr>
        </p:nvSpPr>
        <p:spPr>
          <a:xfrm>
            <a:off x="231407" y="97384"/>
            <a:ext cx="176149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六</a:t>
            </a: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胸痛</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42620" y="920115"/>
            <a:ext cx="4197985" cy="460375"/>
          </a:xfrm>
          <a:prstGeom prst="rect">
            <a:avLst/>
          </a:prstGeom>
          <a:noFill/>
        </p:spPr>
        <p:txBody>
          <a:bodyPr wrap="square" rtlCol="0">
            <a:spAutoFit/>
          </a:bodyPr>
          <a:p>
            <a:r>
              <a:rPr lang="zh-CN" altLang="en-US" sz="2400"/>
              <a:t>（二）临床表现</a:t>
            </a:r>
            <a:endParaRPr lang="zh-CN" altLang="en-US" sz="2400"/>
          </a:p>
        </p:txBody>
      </p:sp>
      <p:sp>
        <p:nvSpPr>
          <p:cNvPr id="7171" name="页脚占位符 1"/>
          <p:cNvSpPr>
            <a:spLocks noGrp="1"/>
          </p:cNvSpPr>
          <p:nvPr>
            <p:ph type="ftr" sz="quarter" idx="11"/>
          </p:nvPr>
        </p:nvSpPr>
        <p:spPr/>
        <p:txBody>
          <a:bodyPr anchor="t"/>
          <a:lst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5pPr>
          </a:lstStyle>
          <a:p>
            <a:pPr lvl="0" indent="0" algn="r"/>
            <a:r>
              <a:rPr lang="zh-CN" altLang="en-US" sz="1200" b="1">
                <a:solidFill>
                  <a:schemeClr val="bg1"/>
                </a:solidFill>
                <a:latin typeface="Verdana" panose="020B0604030504040204" pitchFamily="34" charset="0"/>
                <a:ea typeface="宋体" panose="02010600030101010101" pitchFamily="2" charset="-122"/>
              </a:rPr>
              <a:t>临床医学概论</a:t>
            </a:r>
            <a:endParaRPr lang="en-US" altLang="zh-CN" sz="1200" b="1">
              <a:solidFill>
                <a:schemeClr val="bg1"/>
              </a:solidFill>
              <a:latin typeface="Verdana" panose="020B0604030504040204" pitchFamily="34" charset="0"/>
              <a:ea typeface="宋体" panose="02010600030101010101" pitchFamily="2" charset="-122"/>
            </a:endParaRPr>
          </a:p>
        </p:txBody>
      </p:sp>
      <p:sp>
        <p:nvSpPr>
          <p:cNvPr id="69634" name="Text Box 2"/>
          <p:cNvSpPr txBox="1"/>
          <p:nvPr/>
        </p:nvSpPr>
        <p:spPr>
          <a:xfrm>
            <a:off x="4479925" y="728663"/>
            <a:ext cx="184150" cy="701675"/>
          </a:xfrm>
          <a:prstGeom prst="rect">
            <a:avLst/>
          </a:prstGeom>
          <a:noFill/>
          <a:ln w="9525">
            <a:noFill/>
          </a:ln>
        </p:spPr>
        <p:txBody>
          <a:bodyPr wrap="none" anchor="t">
            <a:spAutoFit/>
          </a:bodyPr>
          <a:lstStyle/>
          <a:p>
            <a:pPr algn="ctr"/>
            <a:endParaRPr lang="zh-CN" altLang="en-US" sz="4000" b="1" dirty="0">
              <a:solidFill>
                <a:schemeClr val="tx2"/>
              </a:solidFill>
              <a:latin typeface="Times New Roman" panose="02020603050405020304" pitchFamily="18" charset="0"/>
              <a:ea typeface="宋体" panose="02010600030101010101" pitchFamily="2" charset="-122"/>
            </a:endParaRPr>
          </a:p>
        </p:txBody>
      </p:sp>
      <p:sp>
        <p:nvSpPr>
          <p:cNvPr id="69635" name="Text Box 5"/>
          <p:cNvSpPr txBox="1"/>
          <p:nvPr/>
        </p:nvSpPr>
        <p:spPr>
          <a:xfrm>
            <a:off x="2133600" y="2743200"/>
            <a:ext cx="869950" cy="457200"/>
          </a:xfrm>
          <a:prstGeom prst="rect">
            <a:avLst/>
          </a:prstGeom>
          <a:noFill/>
          <a:ln w="9525">
            <a:noFill/>
          </a:ln>
        </p:spPr>
        <p:txBody>
          <a:bodyPr anchor="t">
            <a:spAutoFit/>
          </a:bodyPr>
          <a:lstStyle/>
          <a:p>
            <a:r>
              <a:rPr lang="zh-CN" altLang="en-US" sz="2400" dirty="0">
                <a:latin typeface="Times New Roman" panose="02020603050405020304" pitchFamily="18" charset="0"/>
                <a:ea typeface="宋体" panose="02010600030101010101" pitchFamily="2" charset="-122"/>
              </a:rPr>
              <a:t> </a:t>
            </a:r>
            <a:endParaRPr lang="zh-CN" altLang="en-US" sz="2400" dirty="0">
              <a:latin typeface="Times New Roman" panose="02020603050405020304" pitchFamily="18" charset="0"/>
              <a:ea typeface="宋体" panose="02010600030101010101" pitchFamily="2" charset="-122"/>
            </a:endParaRPr>
          </a:p>
        </p:txBody>
      </p:sp>
      <p:sp>
        <p:nvSpPr>
          <p:cNvPr id="62465" name="爆炸形 2 62465"/>
          <p:cNvSpPr/>
          <p:nvPr/>
        </p:nvSpPr>
        <p:spPr>
          <a:xfrm rot="1143181">
            <a:off x="7967663" y="476250"/>
            <a:ext cx="2700337" cy="1223963"/>
          </a:xfrm>
          <a:prstGeom prst="irregularSeal2">
            <a:avLst/>
          </a:prstGeom>
          <a:solidFill>
            <a:schemeClr val="accent1"/>
          </a:solidFill>
          <a:ln w="9525" cap="flat" cmpd="sng">
            <a:solidFill>
              <a:srgbClr val="FFFF00"/>
            </a:solidFill>
            <a:prstDash val="solid"/>
            <a:miter/>
            <a:headEnd type="none" w="med" len="med"/>
            <a:tailEnd type="none" w="med" len="med"/>
          </a:ln>
        </p:spPr>
        <p:txBody>
          <a:bodyPr wrap="none" lIns="92075" tIns="46038" rIns="92075" bIns="46038" anchor="ctr"/>
          <a:p>
            <a:pPr marL="838200" indent="-838200" algn="ctr">
              <a:lnSpc>
                <a:spcPct val="120000"/>
              </a:lnSpc>
              <a:spcBef>
                <a:spcPct val="20000"/>
              </a:spcBef>
              <a:buClr>
                <a:schemeClr val="tx2"/>
              </a:buClr>
              <a:buSzPct val="70000"/>
              <a:buFont typeface="Wingdings" panose="05000000000000000000" pitchFamily="2" charset="2"/>
              <a:buNone/>
            </a:pPr>
            <a:r>
              <a:rPr lang="en-US" altLang="zh-CN" sz="2400" b="1" dirty="0">
                <a:solidFill>
                  <a:srgbClr val="FFFF00"/>
                </a:solidFill>
                <a:latin typeface="Verdana" panose="020B0604030504040204" pitchFamily="34" charset="0"/>
                <a:ea typeface="宋体" panose="02010600030101010101" pitchFamily="2" charset="-122"/>
              </a:rPr>
              <a:t>3.</a:t>
            </a:r>
            <a:r>
              <a:rPr lang="zh-CN" altLang="en-US" sz="2400" b="1" dirty="0">
                <a:solidFill>
                  <a:srgbClr val="FFFF00"/>
                </a:solidFill>
                <a:latin typeface="Verdana" panose="020B0604030504040204" pitchFamily="34" charset="0"/>
                <a:ea typeface="宋体" panose="02010600030101010101" pitchFamily="2" charset="-122"/>
              </a:rPr>
              <a:t>胸痛性质</a:t>
            </a:r>
            <a:r>
              <a:rPr lang="en-US" altLang="zh-CN" sz="2400" b="1" dirty="0">
                <a:solidFill>
                  <a:srgbClr val="FFFF00"/>
                </a:solidFill>
                <a:latin typeface="Verdana" panose="020B0604030504040204" pitchFamily="34" charset="0"/>
                <a:ea typeface="宋体" panose="02010600030101010101" pitchFamily="2" charset="-122"/>
              </a:rPr>
              <a:t> </a:t>
            </a:r>
            <a:endParaRPr lang="en-US" altLang="zh-CN" sz="2400" dirty="0">
              <a:solidFill>
                <a:srgbClr val="FFFF00"/>
              </a:solidFill>
              <a:latin typeface="Verdana" panose="020B0604030504040204" pitchFamily="34" charset="0"/>
              <a:ea typeface="宋体" panose="02010600030101010101" pitchFamily="2" charset="-122"/>
            </a:endParaRPr>
          </a:p>
        </p:txBody>
      </p:sp>
      <p:sp>
        <p:nvSpPr>
          <p:cNvPr id="2" name="Rectangle 3"/>
          <p:cNvSpPr/>
          <p:nvPr/>
        </p:nvSpPr>
        <p:spPr>
          <a:xfrm>
            <a:off x="2279650" y="1827213"/>
            <a:ext cx="8208963" cy="4049712"/>
          </a:xfrm>
          <a:prstGeom prst="rect">
            <a:avLst/>
          </a:prstGeom>
          <a:noFill/>
          <a:ln w="9525">
            <a:noFill/>
          </a:ln>
        </p:spPr>
        <p:txBody>
          <a:bodyPr anchor="t"/>
          <a:p>
            <a:pPr marL="609600" indent="-609600">
              <a:lnSpc>
                <a:spcPct val="150000"/>
              </a:lnSpc>
              <a:spcBef>
                <a:spcPts val="1800"/>
              </a:spcBef>
              <a:buClr>
                <a:srgbClr val="035388"/>
              </a:buClr>
              <a:buSzPct val="80000"/>
              <a:buFont typeface="Wingdings" panose="05000000000000000000" pitchFamily="2" charset="2"/>
              <a:buNone/>
            </a:pPr>
            <a:r>
              <a:rPr lang="zh-CN" altLang="en-US" sz="2400" b="1" dirty="0">
                <a:solidFill>
                  <a:srgbClr val="002060"/>
                </a:solidFill>
                <a:latin typeface="楷体_GB2312" panose="02010609030101010101" pitchFamily="1" charset="-122"/>
                <a:ea typeface="楷体_GB2312" panose="02010609030101010101" pitchFamily="1" charset="-122"/>
              </a:rPr>
              <a:t>1.阵发性的灼痛或刺痛：带状疱疹、肋间神经痛</a:t>
            </a:r>
            <a:endParaRPr lang="zh-CN" altLang="en-US" sz="2400" b="1" dirty="0">
              <a:solidFill>
                <a:srgbClr val="002060"/>
              </a:solidFill>
              <a:latin typeface="楷体_GB2312" panose="02010609030101010101" pitchFamily="1" charset="-122"/>
              <a:ea typeface="楷体_GB2312" panose="02010609030101010101" pitchFamily="1" charset="-122"/>
            </a:endParaRPr>
          </a:p>
          <a:p>
            <a:pPr marL="609600" indent="-609600">
              <a:lnSpc>
                <a:spcPct val="150000"/>
              </a:lnSpc>
              <a:spcBef>
                <a:spcPts val="1800"/>
              </a:spcBef>
              <a:buClr>
                <a:srgbClr val="035388"/>
              </a:buClr>
              <a:buSzPct val="80000"/>
              <a:buFont typeface="Wingdings" panose="05000000000000000000" pitchFamily="2" charset="2"/>
              <a:buNone/>
            </a:pPr>
            <a:r>
              <a:rPr lang="zh-CN" altLang="en-US" sz="2400" b="1" dirty="0">
                <a:solidFill>
                  <a:srgbClr val="002060"/>
                </a:solidFill>
                <a:latin typeface="楷体_GB2312" panose="02010609030101010101" pitchFamily="1" charset="-122"/>
                <a:ea typeface="楷体_GB2312" panose="02010609030101010101" pitchFamily="1" charset="-122"/>
              </a:rPr>
              <a:t>2.绞榨样痛、重压窒息感：心绞痛</a:t>
            </a:r>
            <a:endParaRPr lang="zh-CN" altLang="en-US" sz="2400" b="1" dirty="0">
              <a:solidFill>
                <a:srgbClr val="002060"/>
              </a:solidFill>
              <a:latin typeface="楷体_GB2312" panose="02010609030101010101" pitchFamily="1" charset="-122"/>
              <a:ea typeface="楷体_GB2312" panose="02010609030101010101" pitchFamily="1" charset="-122"/>
            </a:endParaRPr>
          </a:p>
          <a:p>
            <a:pPr marL="609600" indent="-609600">
              <a:lnSpc>
                <a:spcPct val="150000"/>
              </a:lnSpc>
              <a:spcBef>
                <a:spcPts val="1800"/>
              </a:spcBef>
              <a:buClr>
                <a:srgbClr val="035388"/>
              </a:buClr>
              <a:buSzPct val="80000"/>
              <a:buFont typeface="Wingdings" panose="05000000000000000000" pitchFamily="2" charset="2"/>
              <a:buNone/>
            </a:pPr>
            <a:r>
              <a:rPr lang="zh-CN" altLang="en-US" sz="2400" b="1" dirty="0">
                <a:solidFill>
                  <a:srgbClr val="002060"/>
                </a:solidFill>
                <a:latin typeface="楷体_GB2312" panose="02010609030101010101" pitchFamily="1" charset="-122"/>
                <a:ea typeface="楷体_GB2312" panose="02010609030101010101" pitchFamily="1" charset="-122"/>
              </a:rPr>
              <a:t>3.剧烈胸痛或绞痛、濒死感：心梗、肺梗死</a:t>
            </a:r>
            <a:endParaRPr lang="zh-CN" altLang="en-US" sz="2400" b="1" dirty="0">
              <a:solidFill>
                <a:srgbClr val="002060"/>
              </a:solidFill>
              <a:latin typeface="楷体_GB2312" panose="02010609030101010101" pitchFamily="1" charset="-122"/>
              <a:ea typeface="楷体_GB2312" panose="02010609030101010101" pitchFamily="1" charset="-122"/>
            </a:endParaRPr>
          </a:p>
          <a:p>
            <a:pPr marL="609600" indent="-609600">
              <a:lnSpc>
                <a:spcPct val="150000"/>
              </a:lnSpc>
              <a:spcBef>
                <a:spcPts val="1800"/>
              </a:spcBef>
              <a:buClr>
                <a:srgbClr val="035388"/>
              </a:buClr>
              <a:buSzPct val="80000"/>
              <a:buFont typeface="Wingdings" panose="05000000000000000000" pitchFamily="2" charset="2"/>
              <a:buNone/>
            </a:pPr>
            <a:r>
              <a:rPr lang="zh-CN" altLang="en-US" sz="2400" b="1" dirty="0">
                <a:solidFill>
                  <a:srgbClr val="002060"/>
                </a:solidFill>
                <a:latin typeface="楷体_GB2312" panose="02010609030101010101" pitchFamily="1" charset="-122"/>
                <a:ea typeface="楷体_GB2312" panose="02010609030101010101" pitchFamily="1" charset="-122"/>
              </a:rPr>
              <a:t>4.撕裂样疼痛：气胸初期，夹层动脉瘤 </a:t>
            </a:r>
            <a:endParaRPr lang="zh-CN" altLang="en-US" sz="2400" b="1" dirty="0">
              <a:solidFill>
                <a:srgbClr val="002060"/>
              </a:solidFill>
              <a:latin typeface="楷体_GB2312" panose="02010609030101010101" pitchFamily="1" charset="-122"/>
              <a:ea typeface="楷体_GB2312" panose="02010609030101010101" pitchFamily="1" charset="-122"/>
            </a:endParaRPr>
          </a:p>
        </p:txBody>
      </p:sp>
      <p:sp>
        <p:nvSpPr>
          <p:cNvPr id="4" name="Title 6"/>
          <p:cNvSpPr txBox="1"/>
          <p:nvPr>
            <p:custDataLst>
              <p:tags r:id="rId1"/>
            </p:custDataLst>
          </p:nvPr>
        </p:nvSpPr>
        <p:spPr>
          <a:xfrm>
            <a:off x="231407" y="97384"/>
            <a:ext cx="176149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六</a:t>
            </a: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胸痛</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42620" y="920115"/>
            <a:ext cx="4197985" cy="460375"/>
          </a:xfrm>
          <a:prstGeom prst="rect">
            <a:avLst/>
          </a:prstGeom>
          <a:noFill/>
        </p:spPr>
        <p:txBody>
          <a:bodyPr wrap="square" rtlCol="0">
            <a:spAutoFit/>
          </a:bodyPr>
          <a:p>
            <a:r>
              <a:rPr lang="zh-CN" altLang="en-US" sz="2400"/>
              <a:t>（二）临床表现</a:t>
            </a:r>
            <a:endParaRPr lang="zh-CN" altLang="en-US" sz="2400"/>
          </a:p>
        </p:txBody>
      </p:sp>
      <p:sp>
        <p:nvSpPr>
          <p:cNvPr id="7171" name="页脚占位符 1"/>
          <p:cNvSpPr>
            <a:spLocks noGrp="1"/>
          </p:cNvSpPr>
          <p:nvPr>
            <p:ph type="ftr" sz="quarter" idx="11"/>
          </p:nvPr>
        </p:nvSpPr>
        <p:spPr/>
        <p:txBody>
          <a:bodyPr anchor="t"/>
          <a:lst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5pPr>
          </a:lstStyle>
          <a:p>
            <a:pPr lvl="0" indent="0" algn="r"/>
            <a:r>
              <a:rPr lang="zh-CN" altLang="en-US" sz="1200" b="1">
                <a:solidFill>
                  <a:schemeClr val="bg1"/>
                </a:solidFill>
                <a:latin typeface="Verdana" panose="020B0604030504040204" pitchFamily="34" charset="0"/>
                <a:ea typeface="宋体" panose="02010600030101010101" pitchFamily="2" charset="-122"/>
              </a:rPr>
              <a:t>临床医学概论</a:t>
            </a:r>
            <a:endParaRPr lang="en-US" altLang="zh-CN" sz="1200" b="1">
              <a:solidFill>
                <a:schemeClr val="bg1"/>
              </a:solidFill>
              <a:latin typeface="Verdana" panose="020B0604030504040204" pitchFamily="34" charset="0"/>
              <a:ea typeface="宋体" panose="02010600030101010101" pitchFamily="2" charset="-122"/>
            </a:endParaRPr>
          </a:p>
        </p:txBody>
      </p:sp>
      <p:sp>
        <p:nvSpPr>
          <p:cNvPr id="69634" name="Text Box 2"/>
          <p:cNvSpPr txBox="1"/>
          <p:nvPr/>
        </p:nvSpPr>
        <p:spPr>
          <a:xfrm>
            <a:off x="4479925" y="728663"/>
            <a:ext cx="184150" cy="701675"/>
          </a:xfrm>
          <a:prstGeom prst="rect">
            <a:avLst/>
          </a:prstGeom>
          <a:noFill/>
          <a:ln w="9525">
            <a:noFill/>
          </a:ln>
        </p:spPr>
        <p:txBody>
          <a:bodyPr wrap="none" anchor="t">
            <a:spAutoFit/>
          </a:bodyPr>
          <a:lstStyle/>
          <a:p>
            <a:pPr algn="ctr"/>
            <a:endParaRPr lang="zh-CN" altLang="en-US" sz="4000" b="1" dirty="0">
              <a:solidFill>
                <a:schemeClr val="tx2"/>
              </a:solidFill>
              <a:latin typeface="Times New Roman" panose="02020603050405020304" pitchFamily="18" charset="0"/>
              <a:ea typeface="宋体" panose="02010600030101010101" pitchFamily="2" charset="-122"/>
            </a:endParaRPr>
          </a:p>
        </p:txBody>
      </p:sp>
      <p:sp>
        <p:nvSpPr>
          <p:cNvPr id="69635" name="Text Box 5"/>
          <p:cNvSpPr txBox="1"/>
          <p:nvPr/>
        </p:nvSpPr>
        <p:spPr>
          <a:xfrm>
            <a:off x="2133600" y="2743200"/>
            <a:ext cx="869950" cy="457200"/>
          </a:xfrm>
          <a:prstGeom prst="rect">
            <a:avLst/>
          </a:prstGeom>
          <a:noFill/>
          <a:ln w="9525">
            <a:noFill/>
          </a:ln>
        </p:spPr>
        <p:txBody>
          <a:bodyPr anchor="t">
            <a:spAutoFit/>
          </a:bodyPr>
          <a:lstStyle/>
          <a:p>
            <a:r>
              <a:rPr lang="zh-CN" altLang="en-US" sz="2400" dirty="0">
                <a:latin typeface="Times New Roman" panose="02020603050405020304" pitchFamily="18" charset="0"/>
                <a:ea typeface="宋体" panose="02010600030101010101" pitchFamily="2" charset="-122"/>
              </a:rPr>
              <a:t> </a:t>
            </a:r>
            <a:endParaRPr lang="zh-CN" altLang="en-US" sz="2400" dirty="0">
              <a:latin typeface="Times New Roman" panose="02020603050405020304" pitchFamily="18" charset="0"/>
              <a:ea typeface="宋体" panose="02010600030101010101" pitchFamily="2" charset="-122"/>
            </a:endParaRPr>
          </a:p>
        </p:txBody>
      </p:sp>
      <p:pic>
        <p:nvPicPr>
          <p:cNvPr id="63489" name="图片 63489" descr="4"/>
          <p:cNvPicPr>
            <a:picLocks noChangeAspect="1"/>
          </p:cNvPicPr>
          <p:nvPr/>
        </p:nvPicPr>
        <p:blipFill>
          <a:blip r:embed="rId1"/>
          <a:stretch>
            <a:fillRect/>
          </a:stretch>
        </p:blipFill>
        <p:spPr>
          <a:xfrm>
            <a:off x="8112125" y="3525838"/>
            <a:ext cx="2555875" cy="2555875"/>
          </a:xfrm>
          <a:prstGeom prst="rect">
            <a:avLst/>
          </a:prstGeom>
          <a:noFill/>
          <a:ln w="9525">
            <a:noFill/>
          </a:ln>
        </p:spPr>
      </p:pic>
      <p:sp>
        <p:nvSpPr>
          <p:cNvPr id="63490" name="圆角矩形 63490"/>
          <p:cNvSpPr/>
          <p:nvPr/>
        </p:nvSpPr>
        <p:spPr>
          <a:xfrm>
            <a:off x="2101850" y="3867785"/>
            <a:ext cx="6481445" cy="1623060"/>
          </a:xfrm>
          <a:prstGeom prst="roundRect">
            <a:avLst>
              <a:gd name="adj" fmla="val 16667"/>
            </a:avLst>
          </a:prstGeom>
          <a:pattFill prst="divot">
            <a:fgClr>
              <a:srgbClr val="FFFF00"/>
            </a:fgClr>
            <a:bgClr>
              <a:schemeClr val="bg1"/>
            </a:bgClr>
          </a:pattFill>
          <a:ln w="9525" cap="flat" cmpd="sng">
            <a:solidFill>
              <a:srgbClr val="CC0000"/>
            </a:solidFill>
            <a:prstDash val="solid"/>
            <a:round/>
            <a:headEnd type="none" w="med" len="med"/>
            <a:tailEnd type="none" w="med" len="med"/>
          </a:ln>
        </p:spPr>
        <p:txBody>
          <a:bodyPr wrap="none" lIns="92075" tIns="46038" rIns="92075" bIns="46038" anchor="ctr"/>
          <a:lstStyle/>
          <a:p>
            <a:pPr algn="ctr"/>
            <a:endParaRPr lang="zh-CN" altLang="en-US" sz="2800" b="1" dirty="0">
              <a:latin typeface="Verdana" panose="020B0604030504040204" pitchFamily="34" charset="0"/>
              <a:ea typeface="宋体" panose="02010600030101010101" pitchFamily="2" charset="-122"/>
            </a:endParaRPr>
          </a:p>
        </p:txBody>
      </p:sp>
      <p:sp>
        <p:nvSpPr>
          <p:cNvPr id="63491" name="圆角矩形 63491"/>
          <p:cNvSpPr/>
          <p:nvPr/>
        </p:nvSpPr>
        <p:spPr>
          <a:xfrm>
            <a:off x="2101850" y="1957705"/>
            <a:ext cx="6480175" cy="1616075"/>
          </a:xfrm>
          <a:prstGeom prst="roundRect">
            <a:avLst>
              <a:gd name="adj" fmla="val 16667"/>
            </a:avLst>
          </a:prstGeom>
          <a:pattFill prst="divot">
            <a:fgClr>
              <a:srgbClr val="FFFF00"/>
            </a:fgClr>
            <a:bgClr>
              <a:schemeClr val="bg1"/>
            </a:bgClr>
          </a:pattFill>
          <a:ln w="9525" cap="flat" cmpd="sng">
            <a:solidFill>
              <a:srgbClr val="CC0000"/>
            </a:solidFill>
            <a:prstDash val="solid"/>
            <a:round/>
            <a:headEnd type="none" w="med" len="med"/>
            <a:tailEnd type="none" w="med" len="med"/>
          </a:ln>
        </p:spPr>
        <p:txBody>
          <a:bodyPr wrap="none" lIns="92075" tIns="46038" rIns="92075" bIns="46038" anchor="ctr"/>
          <a:lstStyle/>
          <a:p>
            <a:pPr algn="ctr"/>
            <a:endParaRPr lang="zh-CN" altLang="en-US" sz="2800" b="1" dirty="0">
              <a:latin typeface="Verdana" panose="020B0604030504040204" pitchFamily="34" charset="0"/>
              <a:ea typeface="宋体" panose="02010600030101010101" pitchFamily="2" charset="-122"/>
            </a:endParaRPr>
          </a:p>
        </p:txBody>
      </p:sp>
      <p:sp>
        <p:nvSpPr>
          <p:cNvPr id="63492" name="Rectangle 3"/>
          <p:cNvSpPr>
            <a:spLocks noGrp="1"/>
          </p:cNvSpPr>
          <p:nvPr>
            <p:ph type="body" idx="4294967295"/>
          </p:nvPr>
        </p:nvSpPr>
        <p:spPr>
          <a:xfrm>
            <a:off x="2133283" y="2382520"/>
            <a:ext cx="7331075" cy="4338638"/>
          </a:xfrm>
        </p:spPr>
        <p:txBody>
          <a:bodyPr wrap="square" anchor="t"/>
          <a:lstStyle/>
          <a:p>
            <a:pPr marL="0" algn="l">
              <a:lnSpc>
                <a:spcPct val="100000"/>
              </a:lnSpc>
              <a:buFont typeface="Wingdings" panose="05000000000000000000" pitchFamily="2" charset="2"/>
              <a:buNone/>
            </a:pPr>
            <a:r>
              <a:rPr lang="en-US" altLang="zh-CN" sz="2400" b="1" dirty="0">
                <a:solidFill>
                  <a:schemeClr val="tx2"/>
                </a:solidFill>
              </a:rPr>
              <a:t>1.</a:t>
            </a:r>
            <a:r>
              <a:rPr lang="zh-CN" altLang="en-US" sz="2400" b="1" dirty="0">
                <a:solidFill>
                  <a:schemeClr val="tx2"/>
                </a:solidFill>
              </a:rPr>
              <a:t>心绞痛：</a:t>
            </a:r>
            <a:r>
              <a:rPr lang="zh-CN" altLang="en-US" sz="2400" b="1" dirty="0">
                <a:solidFill>
                  <a:schemeClr val="tx1"/>
                </a:solidFill>
                <a:latin typeface="Verdana" panose="020B0604030504040204" pitchFamily="34" charset="0"/>
                <a:ea typeface="宋体" panose="02010600030101010101" pitchFamily="2" charset="-122"/>
              </a:rPr>
              <a:t>发作时间短暂，一般 </a:t>
            </a:r>
            <a:endParaRPr lang="zh-CN" altLang="en-US" sz="2400" b="1" dirty="0">
              <a:solidFill>
                <a:schemeClr val="tx1"/>
              </a:solidFill>
              <a:latin typeface="Verdana" panose="020B0604030504040204" pitchFamily="34" charset="0"/>
              <a:ea typeface="宋体" panose="02010600030101010101" pitchFamily="2" charset="-122"/>
            </a:endParaRPr>
          </a:p>
          <a:p>
            <a:pPr marL="0" algn="l">
              <a:lnSpc>
                <a:spcPct val="100000"/>
              </a:lnSpc>
              <a:buFont typeface="Wingdings" panose="05000000000000000000" pitchFamily="2" charset="2"/>
              <a:buNone/>
            </a:pPr>
            <a:r>
              <a:rPr lang="zh-CN" altLang="en-US" sz="2400" b="1" dirty="0">
                <a:solidFill>
                  <a:schemeClr val="tx1"/>
                </a:solidFill>
                <a:latin typeface="Verdana" panose="020B0604030504040204" pitchFamily="34" charset="0"/>
                <a:ea typeface="宋体" panose="02010600030101010101" pitchFamily="2" charset="-122"/>
              </a:rPr>
              <a:t>                  持续1～5min。</a:t>
            </a:r>
            <a:endParaRPr lang="zh-CN" altLang="en-US" sz="2400" b="1" dirty="0">
              <a:solidFill>
                <a:schemeClr val="tx1"/>
              </a:solidFill>
              <a:latin typeface="Verdana" panose="020B0604030504040204" pitchFamily="34" charset="0"/>
              <a:ea typeface="宋体" panose="02010600030101010101" pitchFamily="2" charset="-122"/>
            </a:endParaRPr>
          </a:p>
          <a:p>
            <a:pPr marL="609600" indent="-609600" algn="l">
              <a:lnSpc>
                <a:spcPct val="120000"/>
              </a:lnSpc>
              <a:buFont typeface="Wingdings" panose="05000000000000000000" pitchFamily="2" charset="2"/>
              <a:buNone/>
            </a:pPr>
            <a:endParaRPr lang="zh-CN" altLang="en-US" sz="2800" b="1" dirty="0"/>
          </a:p>
          <a:p>
            <a:pPr marL="0" algn="l">
              <a:lnSpc>
                <a:spcPct val="100000"/>
              </a:lnSpc>
              <a:buFont typeface="Wingdings" panose="05000000000000000000" pitchFamily="2" charset="2"/>
              <a:buNone/>
            </a:pPr>
            <a:r>
              <a:rPr lang="en-US" altLang="zh-CN" sz="2400" b="1" dirty="0">
                <a:solidFill>
                  <a:schemeClr val="tx2"/>
                </a:solidFill>
              </a:rPr>
              <a:t>2.</a:t>
            </a:r>
            <a:r>
              <a:rPr lang="zh-CN" altLang="en-US" sz="2400" b="1" dirty="0">
                <a:solidFill>
                  <a:schemeClr val="tx2"/>
                </a:solidFill>
              </a:rPr>
              <a:t>心肌梗  </a:t>
            </a:r>
            <a:r>
              <a:rPr lang="zh-CN" altLang="en-US" sz="2400" b="1" dirty="0">
                <a:solidFill>
                  <a:schemeClr val="tx1"/>
                </a:solidFill>
                <a:latin typeface="Verdana" panose="020B0604030504040204" pitchFamily="34" charset="0"/>
                <a:ea typeface="宋体" panose="02010600030101010101" pitchFamily="2" charset="-122"/>
              </a:rPr>
              <a:t>疼痛持续时间很长，</a:t>
            </a:r>
            <a:endParaRPr lang="zh-CN" altLang="en-US" sz="2400" b="1" dirty="0">
              <a:solidFill>
                <a:schemeClr val="tx1"/>
              </a:solidFill>
              <a:latin typeface="Verdana" panose="020B0604030504040204" pitchFamily="34" charset="0"/>
              <a:ea typeface="宋体" panose="02010600030101010101" pitchFamily="2" charset="-122"/>
            </a:endParaRPr>
          </a:p>
          <a:p>
            <a:pPr marL="0" algn="l">
              <a:lnSpc>
                <a:spcPct val="100000"/>
              </a:lnSpc>
              <a:buFont typeface="Wingdings" panose="05000000000000000000" pitchFamily="2" charset="2"/>
              <a:buNone/>
            </a:pPr>
            <a:r>
              <a:rPr lang="zh-CN" altLang="en-US" sz="2400" b="1" dirty="0">
                <a:solidFill>
                  <a:schemeClr val="tx1"/>
                </a:solidFill>
                <a:latin typeface="Verdana" panose="020B0604030504040204" pitchFamily="34" charset="0"/>
                <a:ea typeface="宋体" panose="02010600030101010101" pitchFamily="2" charset="-122"/>
              </a:rPr>
              <a:t>             可数小时或更长，不易缓解。</a:t>
            </a:r>
            <a:r>
              <a:rPr lang="zh-CN" altLang="en-US" sz="2800" dirty="0">
                <a:solidFill>
                  <a:schemeClr val="tx1"/>
                </a:solidFill>
                <a:latin typeface="Verdana" panose="020B0604030504040204" pitchFamily="34" charset="0"/>
                <a:ea typeface="宋体" panose="02010600030101010101" pitchFamily="2" charset="-122"/>
              </a:rPr>
              <a:t> </a:t>
            </a:r>
            <a:endParaRPr lang="zh-CN" altLang="en-US" sz="2800" dirty="0">
              <a:solidFill>
                <a:schemeClr val="tx1"/>
              </a:solidFill>
              <a:latin typeface="Verdana" panose="020B0604030504040204" pitchFamily="34" charset="0"/>
              <a:ea typeface="宋体" panose="02010600030101010101" pitchFamily="2" charset="-122"/>
            </a:endParaRPr>
          </a:p>
        </p:txBody>
      </p:sp>
      <p:sp>
        <p:nvSpPr>
          <p:cNvPr id="63493" name="爆炸形 2 63493"/>
          <p:cNvSpPr/>
          <p:nvPr/>
        </p:nvSpPr>
        <p:spPr>
          <a:xfrm rot="1143181">
            <a:off x="7841933" y="751205"/>
            <a:ext cx="2700337" cy="1223963"/>
          </a:xfrm>
          <a:prstGeom prst="irregularSeal2">
            <a:avLst/>
          </a:prstGeom>
          <a:solidFill>
            <a:schemeClr val="accent1"/>
          </a:solidFill>
          <a:ln w="9525" cap="flat" cmpd="sng">
            <a:solidFill>
              <a:srgbClr val="FFFF00"/>
            </a:solidFill>
            <a:prstDash val="solid"/>
            <a:miter/>
            <a:headEnd type="none" w="med" len="med"/>
            <a:tailEnd type="none" w="med" len="med"/>
          </a:ln>
        </p:spPr>
        <p:txBody>
          <a:bodyPr wrap="none" lIns="92075" tIns="46038" rIns="92075" bIns="46038" anchor="ctr"/>
          <a:lstStyle/>
          <a:p>
            <a:pPr marL="838200" indent="-838200" algn="ctr">
              <a:lnSpc>
                <a:spcPct val="120000"/>
              </a:lnSpc>
              <a:spcBef>
                <a:spcPct val="20000"/>
              </a:spcBef>
              <a:buClr>
                <a:schemeClr val="tx2"/>
              </a:buClr>
              <a:buSzPct val="70000"/>
              <a:buFont typeface="Wingdings" panose="05000000000000000000" pitchFamily="2" charset="2"/>
              <a:buNone/>
            </a:pPr>
            <a:r>
              <a:rPr lang="en-US" altLang="zh-CN" sz="2400" b="1" dirty="0">
                <a:solidFill>
                  <a:srgbClr val="FFFF00"/>
                </a:solidFill>
                <a:latin typeface="Verdana" panose="020B0604030504040204" pitchFamily="34" charset="0"/>
                <a:ea typeface="宋体" panose="02010600030101010101" pitchFamily="2" charset="-122"/>
              </a:rPr>
              <a:t>4.</a:t>
            </a:r>
            <a:r>
              <a:rPr lang="zh-CN" altLang="en-US" sz="2400" b="1" dirty="0">
                <a:solidFill>
                  <a:srgbClr val="FFFF00"/>
                </a:solidFill>
                <a:latin typeface="Verdana" panose="020B0604030504040204" pitchFamily="34" charset="0"/>
                <a:ea typeface="宋体" panose="02010600030101010101" pitchFamily="2" charset="-122"/>
              </a:rPr>
              <a:t>持续时间 </a:t>
            </a:r>
            <a:endParaRPr lang="zh-CN" altLang="en-US" sz="2400" dirty="0">
              <a:solidFill>
                <a:srgbClr val="FFFF00"/>
              </a:solidFill>
              <a:latin typeface="Verdana" panose="020B0604030504040204" pitchFamily="34" charset="0"/>
              <a:ea typeface="宋体" panose="02010600030101010101" pitchFamily="2" charset="-122"/>
            </a:endParaRPr>
          </a:p>
        </p:txBody>
      </p:sp>
      <p:sp>
        <p:nvSpPr>
          <p:cNvPr id="6178" name="页脚占位符 1"/>
          <p:cNvSpPr>
            <a:spLocks noGrp="1"/>
          </p:cNvSpPr>
          <p:nvPr/>
        </p:nvSpPr>
        <p:spPr>
          <a:xfrm>
            <a:off x="4165600" y="6483350"/>
            <a:ext cx="4114800" cy="365125"/>
          </a:xfrm>
          <a:prstGeom prst="rect">
            <a:avLst/>
          </a:prstGeom>
        </p:spPr>
        <p:txBody>
          <a:bodyPr vert="horz" lIns="91440" tIns="45720" rIns="91440" bIns="45720" rtlCol="0" anchor="t"/>
          <a:lst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5pPr>
          </a:lstStyle>
          <a:p>
            <a:pPr lvl="0" indent="0" algn="r"/>
            <a:r>
              <a:rPr lang="zh-CN" altLang="en-US" sz="1200" b="1">
                <a:solidFill>
                  <a:schemeClr val="bg1"/>
                </a:solidFill>
                <a:latin typeface="Verdana" panose="020B0604030504040204" pitchFamily="34" charset="0"/>
                <a:ea typeface="宋体" panose="02010600030101010101" pitchFamily="2" charset="-122"/>
              </a:rPr>
              <a:t>临床医学概论</a:t>
            </a:r>
            <a:endParaRPr lang="zh-CN" altLang="en-US" sz="1200" b="1">
              <a:solidFill>
                <a:schemeClr val="bg1"/>
              </a:solidFill>
              <a:latin typeface="Verdana" panose="020B0604030504040204" pitchFamily="34" charset="0"/>
              <a:ea typeface="宋体" panose="02010600030101010101" pitchFamily="2" charset="-122"/>
            </a:endParaRPr>
          </a:p>
        </p:txBody>
      </p:sp>
      <p:sp>
        <p:nvSpPr>
          <p:cNvPr id="2" name="Title 6"/>
          <p:cNvSpPr txBox="1"/>
          <p:nvPr>
            <p:custDataLst>
              <p:tags r:id="rId2"/>
            </p:custDataLst>
          </p:nvPr>
        </p:nvSpPr>
        <p:spPr>
          <a:xfrm>
            <a:off x="231407" y="97384"/>
            <a:ext cx="176149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六</a:t>
            </a: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胸痛</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42620" y="920115"/>
            <a:ext cx="4197985" cy="460375"/>
          </a:xfrm>
          <a:prstGeom prst="rect">
            <a:avLst/>
          </a:prstGeom>
          <a:noFill/>
        </p:spPr>
        <p:txBody>
          <a:bodyPr wrap="square" rtlCol="0">
            <a:spAutoFit/>
          </a:bodyPr>
          <a:p>
            <a:r>
              <a:rPr lang="zh-CN" altLang="en-US" sz="2400"/>
              <a:t>（二）临床表现</a:t>
            </a:r>
            <a:endParaRPr lang="zh-CN" altLang="en-US" sz="2400"/>
          </a:p>
        </p:txBody>
      </p:sp>
      <p:sp>
        <p:nvSpPr>
          <p:cNvPr id="7171" name="页脚占位符 1"/>
          <p:cNvSpPr>
            <a:spLocks noGrp="1"/>
          </p:cNvSpPr>
          <p:nvPr>
            <p:ph type="ftr" sz="quarter" idx="11"/>
          </p:nvPr>
        </p:nvSpPr>
        <p:spPr/>
        <p:txBody>
          <a:bodyPr anchor="t"/>
          <a:lst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5pPr>
          </a:lstStyle>
          <a:p>
            <a:pPr lvl="0" indent="0" algn="r"/>
            <a:r>
              <a:rPr lang="zh-CN" altLang="en-US" sz="1200" b="1">
                <a:solidFill>
                  <a:schemeClr val="bg1"/>
                </a:solidFill>
                <a:latin typeface="Verdana" panose="020B0604030504040204" pitchFamily="34" charset="0"/>
                <a:ea typeface="宋体" panose="02010600030101010101" pitchFamily="2" charset="-122"/>
              </a:rPr>
              <a:t>临床医学概论</a:t>
            </a:r>
            <a:endParaRPr lang="en-US" altLang="zh-CN" sz="1200" b="1">
              <a:solidFill>
                <a:schemeClr val="bg1"/>
              </a:solidFill>
              <a:latin typeface="Verdana" panose="020B0604030504040204" pitchFamily="34" charset="0"/>
              <a:ea typeface="宋体" panose="02010600030101010101" pitchFamily="2" charset="-122"/>
            </a:endParaRPr>
          </a:p>
        </p:txBody>
      </p:sp>
      <p:sp>
        <p:nvSpPr>
          <p:cNvPr id="69635" name="Text Box 5"/>
          <p:cNvSpPr txBox="1"/>
          <p:nvPr/>
        </p:nvSpPr>
        <p:spPr>
          <a:xfrm>
            <a:off x="2133600" y="2743200"/>
            <a:ext cx="869950" cy="457200"/>
          </a:xfrm>
          <a:prstGeom prst="rect">
            <a:avLst/>
          </a:prstGeom>
          <a:noFill/>
          <a:ln w="9525">
            <a:noFill/>
          </a:ln>
        </p:spPr>
        <p:txBody>
          <a:bodyPr anchor="t">
            <a:spAutoFit/>
          </a:bodyPr>
          <a:lstStyle/>
          <a:p>
            <a:r>
              <a:rPr lang="zh-CN" altLang="en-US" sz="2400" dirty="0">
                <a:latin typeface="Times New Roman" panose="02020603050405020304" pitchFamily="18" charset="0"/>
                <a:ea typeface="宋体" panose="02010600030101010101" pitchFamily="2" charset="-122"/>
              </a:rPr>
              <a:t> </a:t>
            </a:r>
            <a:endParaRPr lang="zh-CN" altLang="en-US" sz="2400" dirty="0">
              <a:latin typeface="Times New Roman" panose="02020603050405020304" pitchFamily="18" charset="0"/>
              <a:ea typeface="宋体" panose="02010600030101010101" pitchFamily="2" charset="-122"/>
            </a:endParaRPr>
          </a:p>
        </p:txBody>
      </p:sp>
      <p:sp>
        <p:nvSpPr>
          <p:cNvPr id="64513" name="爆炸形 2 64513"/>
          <p:cNvSpPr/>
          <p:nvPr/>
        </p:nvSpPr>
        <p:spPr>
          <a:xfrm rot="1143181">
            <a:off x="8020050" y="31750"/>
            <a:ext cx="2700338" cy="1223963"/>
          </a:xfrm>
          <a:prstGeom prst="irregularSeal2">
            <a:avLst/>
          </a:prstGeom>
          <a:solidFill>
            <a:schemeClr val="accent1"/>
          </a:solidFill>
          <a:ln w="9525" cap="flat" cmpd="sng">
            <a:solidFill>
              <a:srgbClr val="FFFF00"/>
            </a:solidFill>
            <a:prstDash val="solid"/>
            <a:miter/>
            <a:headEnd type="none" w="med" len="med"/>
            <a:tailEnd type="none" w="med" len="med"/>
          </a:ln>
        </p:spPr>
        <p:txBody>
          <a:bodyPr wrap="none" lIns="92075" tIns="46038" rIns="92075" bIns="46038" anchor="ctr"/>
          <a:lstStyle/>
          <a:p>
            <a:pPr marL="838200" indent="-838200" algn="ctr">
              <a:lnSpc>
                <a:spcPct val="120000"/>
              </a:lnSpc>
              <a:spcBef>
                <a:spcPct val="20000"/>
              </a:spcBef>
              <a:buClr>
                <a:schemeClr val="tx2"/>
              </a:buClr>
              <a:buSzPct val="70000"/>
              <a:buFont typeface="Wingdings" panose="05000000000000000000" pitchFamily="2" charset="2"/>
              <a:buNone/>
            </a:pPr>
            <a:r>
              <a:rPr lang="en-US" altLang="zh-CN" sz="2400" b="1" dirty="0">
                <a:solidFill>
                  <a:srgbClr val="FFFF00"/>
                </a:solidFill>
                <a:latin typeface="Verdana" panose="020B0604030504040204" pitchFamily="34" charset="0"/>
                <a:ea typeface="宋体" panose="02010600030101010101" pitchFamily="2" charset="-122"/>
              </a:rPr>
              <a:t>5.</a:t>
            </a:r>
            <a:r>
              <a:rPr lang="zh-CN" altLang="en-US" sz="2400" b="1" dirty="0">
                <a:solidFill>
                  <a:srgbClr val="FFFF00"/>
                </a:solidFill>
                <a:latin typeface="Verdana" panose="020B0604030504040204" pitchFamily="34" charset="0"/>
                <a:ea typeface="宋体" panose="02010600030101010101" pitchFamily="2" charset="-122"/>
              </a:rPr>
              <a:t>影响因素 </a:t>
            </a:r>
            <a:endParaRPr lang="zh-CN" altLang="en-US" sz="2400" dirty="0">
              <a:solidFill>
                <a:srgbClr val="FFFF00"/>
              </a:solidFill>
              <a:latin typeface="Verdana" panose="020B0604030504040204" pitchFamily="34" charset="0"/>
              <a:ea typeface="宋体" panose="02010600030101010101" pitchFamily="2" charset="-122"/>
            </a:endParaRPr>
          </a:p>
        </p:txBody>
      </p:sp>
      <p:grpSp>
        <p:nvGrpSpPr>
          <p:cNvPr id="5" name="组合 4"/>
          <p:cNvGrpSpPr/>
          <p:nvPr/>
        </p:nvGrpSpPr>
        <p:grpSpPr>
          <a:xfrm>
            <a:off x="2705100" y="728980"/>
            <a:ext cx="7406640" cy="5541010"/>
            <a:chOff x="4260" y="1148"/>
            <a:chExt cx="11664" cy="8726"/>
          </a:xfrm>
        </p:grpSpPr>
        <p:sp>
          <p:nvSpPr>
            <p:cNvPr id="69634" name="Text Box 2"/>
            <p:cNvSpPr txBox="1"/>
            <p:nvPr/>
          </p:nvSpPr>
          <p:spPr>
            <a:xfrm>
              <a:off x="6956" y="1148"/>
              <a:ext cx="488" cy="1016"/>
            </a:xfrm>
            <a:prstGeom prst="rect">
              <a:avLst/>
            </a:prstGeom>
            <a:noFill/>
            <a:ln w="9525">
              <a:noFill/>
            </a:ln>
          </p:spPr>
          <p:txBody>
            <a:bodyPr wrap="none" anchor="t">
              <a:spAutoFit/>
            </a:bodyPr>
            <a:lstStyle/>
            <a:p>
              <a:pPr algn="ctr"/>
              <a:endParaRPr lang="zh-CN" altLang="en-US" sz="3600" b="1" dirty="0">
                <a:solidFill>
                  <a:schemeClr val="tx2"/>
                </a:solidFill>
                <a:latin typeface="Times New Roman" panose="02020603050405020304" pitchFamily="18" charset="0"/>
                <a:ea typeface="宋体" panose="02010600030101010101" pitchFamily="2" charset="-122"/>
              </a:endParaRPr>
            </a:p>
          </p:txBody>
        </p:sp>
        <p:sp>
          <p:nvSpPr>
            <p:cNvPr id="2" name="文本框 64515"/>
            <p:cNvSpPr txBox="1"/>
            <p:nvPr/>
          </p:nvSpPr>
          <p:spPr>
            <a:xfrm>
              <a:off x="4698" y="9150"/>
              <a:ext cx="9865" cy="725"/>
            </a:xfrm>
            <a:prstGeom prst="rect">
              <a:avLst/>
            </a:prstGeom>
            <a:noFill/>
            <a:ln w="9525">
              <a:noFill/>
            </a:ln>
          </p:spPr>
          <p:txBody>
            <a:bodyPr lIns="92075" tIns="46038" rIns="92075" bIns="46038" anchor="t">
              <a:spAutoFit/>
            </a:bodyPr>
            <a:lstStyle/>
            <a:p>
              <a:pPr algn="just">
                <a:spcBef>
                  <a:spcPct val="50000"/>
                </a:spcBef>
              </a:pPr>
              <a:r>
                <a:rPr lang="zh-CN" altLang="en-US" sz="2000" b="1" dirty="0">
                  <a:latin typeface="Verdana" panose="020B0604030504040204" pitchFamily="34" charset="0"/>
                  <a:ea typeface="宋体" panose="02010600030101010101" pitchFamily="2" charset="-122"/>
                </a:rPr>
                <a:t>胸膜炎的胸痛可在咳嗽或用力呼吸时加剧。</a:t>
              </a:r>
              <a:r>
                <a:rPr lang="zh-CN" altLang="en-US" sz="2400" dirty="0">
                  <a:latin typeface="Verdana" panose="020B0604030504040204" pitchFamily="34" charset="0"/>
                  <a:ea typeface="宋体" panose="02010600030101010101" pitchFamily="2" charset="-122"/>
                </a:rPr>
                <a:t> </a:t>
              </a:r>
              <a:endParaRPr lang="zh-CN" altLang="en-US" sz="2400" dirty="0">
                <a:latin typeface="Verdana" panose="020B0604030504040204" pitchFamily="34" charset="0"/>
                <a:ea typeface="宋体" panose="02010600030101010101" pitchFamily="2" charset="-122"/>
              </a:endParaRPr>
            </a:p>
          </p:txBody>
        </p:sp>
        <p:sp>
          <p:nvSpPr>
            <p:cNvPr id="64516" name="文本框 64516"/>
            <p:cNvSpPr txBox="1"/>
            <p:nvPr/>
          </p:nvSpPr>
          <p:spPr>
            <a:xfrm>
              <a:off x="4260" y="2631"/>
              <a:ext cx="871" cy="1927"/>
            </a:xfrm>
            <a:prstGeom prst="rect">
              <a:avLst/>
            </a:prstGeom>
            <a:noFill/>
            <a:ln w="9525">
              <a:noFill/>
            </a:ln>
          </p:spPr>
          <p:txBody>
            <a:bodyPr vert="eaVert" lIns="92075" tIns="46038" rIns="92075" bIns="46038" anchor="t">
              <a:spAutoFit/>
            </a:bodyPr>
            <a:lstStyle/>
            <a:p>
              <a:pPr>
                <a:spcBef>
                  <a:spcPct val="50000"/>
                </a:spcBef>
              </a:pPr>
              <a:r>
                <a:rPr lang="zh-CN" altLang="en-US" sz="2400" b="1" dirty="0">
                  <a:latin typeface="Verdana" panose="020B0604030504040204" pitchFamily="34" charset="0"/>
                  <a:ea typeface="宋体" panose="02010600030101010101" pitchFamily="2" charset="-122"/>
                </a:rPr>
                <a:t>心绞痛</a:t>
              </a:r>
              <a:endParaRPr lang="zh-CN" altLang="en-US" sz="2400" b="1" dirty="0">
                <a:latin typeface="Verdana" panose="020B0604030504040204" pitchFamily="34" charset="0"/>
                <a:ea typeface="宋体" panose="02010600030101010101" pitchFamily="2" charset="-122"/>
              </a:endParaRPr>
            </a:p>
          </p:txBody>
        </p:sp>
        <p:sp>
          <p:nvSpPr>
            <p:cNvPr id="64517" name="上箭头 64517"/>
            <p:cNvSpPr/>
            <p:nvPr/>
          </p:nvSpPr>
          <p:spPr>
            <a:xfrm>
              <a:off x="5833" y="1778"/>
              <a:ext cx="1247" cy="1360"/>
            </a:xfrm>
            <a:prstGeom prst="upArrow">
              <a:avLst>
                <a:gd name="adj1" fmla="val 50000"/>
                <a:gd name="adj2" fmla="val 27249"/>
              </a:avLst>
            </a:prstGeom>
            <a:solidFill>
              <a:schemeClr val="accent1"/>
            </a:solidFill>
            <a:ln w="9525"/>
            <a:scene3d>
              <a:camera prst="legacyPerspectiveBottom">
                <a:rot lat="0" lon="0" rev="0"/>
              </a:camera>
              <a:lightRig rig="legacyFlat3" dir="t"/>
            </a:scene3d>
            <a:sp3d extrusionH="887400" prstMaterial="legacyMatte">
              <a:bevelT w="13500" h="13500" prst="angle"/>
              <a:bevelB w="13500" h="13500" prst="angle"/>
              <a:extrusionClr>
                <a:schemeClr val="accent1"/>
              </a:extrusionClr>
            </a:sp3d>
          </p:spPr>
          <p:txBody>
            <a:bodyPr wrap="none" lIns="92075" tIns="46038" rIns="92075" bIns="46038" anchor="ctr">
              <a:flatTx/>
            </a:bodyPr>
            <a:lstStyle/>
            <a:p>
              <a:pPr algn="ctr"/>
              <a:r>
                <a:rPr lang="zh-CN" altLang="en-US" sz="2000" b="1" dirty="0">
                  <a:solidFill>
                    <a:schemeClr val="bg1"/>
                  </a:solidFill>
                  <a:latin typeface="Verdana" panose="020B0604030504040204" pitchFamily="34" charset="0"/>
                  <a:ea typeface="宋体" panose="02010600030101010101" pitchFamily="2" charset="-122"/>
                </a:rPr>
                <a:t>诱</a:t>
              </a:r>
              <a:endParaRPr lang="zh-CN" altLang="en-US" sz="2000" b="1" dirty="0">
                <a:solidFill>
                  <a:schemeClr val="bg1"/>
                </a:solidFill>
                <a:latin typeface="Verdana" panose="020B0604030504040204" pitchFamily="34" charset="0"/>
                <a:ea typeface="宋体" panose="02010600030101010101" pitchFamily="2" charset="-122"/>
              </a:endParaRPr>
            </a:p>
            <a:p>
              <a:pPr algn="ctr"/>
              <a:r>
                <a:rPr lang="zh-CN" altLang="en-US" sz="2000" b="1" dirty="0">
                  <a:solidFill>
                    <a:schemeClr val="bg1"/>
                  </a:solidFill>
                  <a:latin typeface="Verdana" panose="020B0604030504040204" pitchFamily="34" charset="0"/>
                  <a:ea typeface="宋体" panose="02010600030101010101" pitchFamily="2" charset="-122"/>
                </a:rPr>
                <a:t>发</a:t>
              </a:r>
              <a:endParaRPr lang="zh-CN" altLang="en-US" sz="2000" b="1" dirty="0">
                <a:solidFill>
                  <a:schemeClr val="bg1"/>
                </a:solidFill>
                <a:latin typeface="Verdana" panose="020B0604030504040204" pitchFamily="34" charset="0"/>
                <a:ea typeface="宋体" panose="02010600030101010101" pitchFamily="2" charset="-122"/>
              </a:endParaRPr>
            </a:p>
          </p:txBody>
        </p:sp>
        <p:sp>
          <p:nvSpPr>
            <p:cNvPr id="64518" name="下箭头 64518"/>
            <p:cNvSpPr/>
            <p:nvPr/>
          </p:nvSpPr>
          <p:spPr>
            <a:xfrm>
              <a:off x="5833" y="3705"/>
              <a:ext cx="1135" cy="1475"/>
            </a:xfrm>
            <a:prstGeom prst="downArrow">
              <a:avLst>
                <a:gd name="adj1" fmla="val 50000"/>
                <a:gd name="adj2" fmla="val 32482"/>
              </a:avLst>
            </a:prstGeom>
            <a:solidFill>
              <a:schemeClr val="accent1"/>
            </a:solidFill>
            <a:ln w="9525"/>
            <a:scene3d>
              <a:camera prst="legacyPerspectiveTop">
                <a:rot lat="0" lon="0" rev="0"/>
              </a:camera>
              <a:lightRig rig="legacyFlat3" dir="b"/>
            </a:scene3d>
            <a:sp3d extrusionH="887400" prstMaterial="legacyMatte">
              <a:bevelT w="13500" h="13500" prst="angle"/>
              <a:bevelB w="13500" h="13500" prst="angle"/>
              <a:extrusionClr>
                <a:schemeClr val="accent1"/>
              </a:extrusionClr>
            </a:sp3d>
          </p:spPr>
          <p:txBody>
            <a:bodyPr wrap="none" lIns="92075" tIns="46038" rIns="92075" bIns="46038" anchor="ctr">
              <a:flatTx/>
            </a:bodyPr>
            <a:lstStyle/>
            <a:p>
              <a:pPr algn="ctr"/>
              <a:r>
                <a:rPr lang="zh-CN" altLang="en-US" sz="2000" b="1" dirty="0">
                  <a:solidFill>
                    <a:schemeClr val="bg1"/>
                  </a:solidFill>
                  <a:latin typeface="Verdana" panose="020B0604030504040204" pitchFamily="34" charset="0"/>
                  <a:ea typeface="宋体" panose="02010600030101010101" pitchFamily="2" charset="-122"/>
                </a:rPr>
                <a:t>缓</a:t>
              </a:r>
              <a:endParaRPr lang="zh-CN" altLang="en-US" sz="2000" b="1" dirty="0">
                <a:solidFill>
                  <a:schemeClr val="bg1"/>
                </a:solidFill>
                <a:latin typeface="Verdana" panose="020B0604030504040204" pitchFamily="34" charset="0"/>
                <a:ea typeface="宋体" panose="02010600030101010101" pitchFamily="2" charset="-122"/>
              </a:endParaRPr>
            </a:p>
            <a:p>
              <a:pPr algn="ctr"/>
              <a:r>
                <a:rPr lang="zh-CN" altLang="en-US" sz="2000" b="1" dirty="0">
                  <a:solidFill>
                    <a:schemeClr val="bg1"/>
                  </a:solidFill>
                  <a:latin typeface="Verdana" panose="020B0604030504040204" pitchFamily="34" charset="0"/>
                  <a:ea typeface="宋体" panose="02010600030101010101" pitchFamily="2" charset="-122"/>
                </a:rPr>
                <a:t>解</a:t>
              </a:r>
              <a:endParaRPr lang="zh-CN" altLang="en-US" sz="2000" b="1" dirty="0">
                <a:solidFill>
                  <a:schemeClr val="bg1"/>
                </a:solidFill>
                <a:latin typeface="Verdana" panose="020B0604030504040204" pitchFamily="34" charset="0"/>
                <a:ea typeface="宋体" panose="02010600030101010101" pitchFamily="2" charset="-122"/>
              </a:endParaRPr>
            </a:p>
          </p:txBody>
        </p:sp>
        <p:sp>
          <p:nvSpPr>
            <p:cNvPr id="64519" name="圆角矩形 64519"/>
            <p:cNvSpPr/>
            <p:nvPr/>
          </p:nvSpPr>
          <p:spPr>
            <a:xfrm>
              <a:off x="7420" y="2005"/>
              <a:ext cx="8278" cy="1020"/>
            </a:xfrm>
            <a:prstGeom prst="roundRect">
              <a:avLst>
                <a:gd name="adj" fmla="val 16667"/>
              </a:avLst>
            </a:prstGeom>
            <a:pattFill prst="divot">
              <a:fgClr>
                <a:srgbClr val="FFFF00"/>
              </a:fgClr>
              <a:bgClr>
                <a:schemeClr val="bg1"/>
              </a:bgClr>
            </a:pattFill>
            <a:ln w="9525" cap="flat" cmpd="sng">
              <a:solidFill>
                <a:srgbClr val="CC0000"/>
              </a:solidFill>
              <a:prstDash val="solid"/>
              <a:round/>
              <a:headEnd type="none" w="med" len="med"/>
              <a:tailEnd type="none" w="med" len="med"/>
            </a:ln>
          </p:spPr>
          <p:txBody>
            <a:bodyPr wrap="none" lIns="92075" tIns="46038" rIns="92075" bIns="46038" anchor="ctr"/>
            <a:lstStyle/>
            <a:p>
              <a:pPr algn="ctr"/>
              <a:r>
                <a:rPr lang="zh-CN" altLang="en-US" sz="2000" b="1" dirty="0">
                  <a:latin typeface="Verdana" panose="020B0604030504040204" pitchFamily="34" charset="0"/>
                  <a:ea typeface="宋体" panose="02010600030101010101" pitchFamily="2" charset="-122"/>
                </a:rPr>
                <a:t>精神紧张或劳力</a:t>
              </a:r>
              <a:endParaRPr lang="zh-CN" altLang="en-US" sz="2000" b="1" dirty="0">
                <a:latin typeface="Verdana" panose="020B0604030504040204" pitchFamily="34" charset="0"/>
                <a:ea typeface="宋体" panose="02010600030101010101" pitchFamily="2" charset="-122"/>
              </a:endParaRPr>
            </a:p>
          </p:txBody>
        </p:sp>
        <p:sp>
          <p:nvSpPr>
            <p:cNvPr id="64520" name="圆角矩形 64520"/>
            <p:cNvSpPr/>
            <p:nvPr/>
          </p:nvSpPr>
          <p:spPr>
            <a:xfrm>
              <a:off x="7420" y="3705"/>
              <a:ext cx="8390" cy="1020"/>
            </a:xfrm>
            <a:prstGeom prst="roundRect">
              <a:avLst>
                <a:gd name="adj" fmla="val 16667"/>
              </a:avLst>
            </a:prstGeom>
            <a:pattFill prst="divot">
              <a:fgClr>
                <a:srgbClr val="FFFF00"/>
              </a:fgClr>
              <a:bgClr>
                <a:schemeClr val="bg1"/>
              </a:bgClr>
            </a:pattFill>
            <a:ln w="9525" cap="flat" cmpd="sng">
              <a:solidFill>
                <a:srgbClr val="CC0000"/>
              </a:solidFill>
              <a:prstDash val="solid"/>
              <a:round/>
              <a:headEnd type="none" w="med" len="med"/>
              <a:tailEnd type="none" w="med" len="med"/>
            </a:ln>
          </p:spPr>
          <p:txBody>
            <a:bodyPr wrap="none" lIns="92075" tIns="46038" rIns="92075" bIns="46038" anchor="ctr"/>
            <a:lstStyle/>
            <a:p>
              <a:pPr algn="ctr"/>
              <a:r>
                <a:rPr lang="zh-CN" altLang="en-US" sz="2000" b="1" dirty="0">
                  <a:latin typeface="Verdana" panose="020B0604030504040204" pitchFamily="34" charset="0"/>
                  <a:ea typeface="宋体" panose="02010600030101010101" pitchFamily="2" charset="-122"/>
                </a:rPr>
                <a:t>休息或含服硝酸甘油或硝酸异山梨酯</a:t>
              </a:r>
              <a:endParaRPr lang="zh-CN" altLang="en-US" sz="2000" b="1" dirty="0">
                <a:latin typeface="Verdana" panose="020B0604030504040204" pitchFamily="34" charset="0"/>
                <a:ea typeface="宋体" panose="02010600030101010101" pitchFamily="2" charset="-122"/>
              </a:endParaRPr>
            </a:p>
          </p:txBody>
        </p:sp>
        <p:sp>
          <p:nvSpPr>
            <p:cNvPr id="64521" name="文本框 64521"/>
            <p:cNvSpPr txBox="1"/>
            <p:nvPr/>
          </p:nvSpPr>
          <p:spPr>
            <a:xfrm>
              <a:off x="4260" y="5822"/>
              <a:ext cx="871" cy="2950"/>
            </a:xfrm>
            <a:prstGeom prst="rect">
              <a:avLst/>
            </a:prstGeom>
            <a:noFill/>
            <a:ln w="9525">
              <a:noFill/>
            </a:ln>
          </p:spPr>
          <p:txBody>
            <a:bodyPr vert="eaVert" wrap="square" lIns="92075" tIns="46038" rIns="92075" bIns="46038" anchor="t">
              <a:spAutoFit/>
            </a:bodyPr>
            <a:lstStyle/>
            <a:p>
              <a:pPr>
                <a:spcBef>
                  <a:spcPct val="50000"/>
                </a:spcBef>
              </a:pPr>
              <a:r>
                <a:rPr lang="zh-CN" altLang="en-US" sz="2400" b="1" dirty="0">
                  <a:latin typeface="Verdana" panose="020B0604030504040204" pitchFamily="34" charset="0"/>
                  <a:ea typeface="宋体" panose="02010600030101010101" pitchFamily="2" charset="-122"/>
                </a:rPr>
                <a:t>食管疾病</a:t>
              </a:r>
              <a:endParaRPr lang="zh-CN" altLang="en-US" sz="2400" b="1" dirty="0">
                <a:latin typeface="Verdana" panose="020B0604030504040204" pitchFamily="34" charset="0"/>
                <a:ea typeface="宋体" panose="02010600030101010101" pitchFamily="2" charset="-122"/>
              </a:endParaRPr>
            </a:p>
          </p:txBody>
        </p:sp>
        <p:sp>
          <p:nvSpPr>
            <p:cNvPr id="64522" name="上箭头 64522"/>
            <p:cNvSpPr/>
            <p:nvPr/>
          </p:nvSpPr>
          <p:spPr>
            <a:xfrm>
              <a:off x="5833" y="5520"/>
              <a:ext cx="1247" cy="1360"/>
            </a:xfrm>
            <a:prstGeom prst="upArrow">
              <a:avLst>
                <a:gd name="adj1" fmla="val 50000"/>
                <a:gd name="adj2" fmla="val 27249"/>
              </a:avLst>
            </a:prstGeom>
            <a:solidFill>
              <a:schemeClr val="accent1"/>
            </a:solidFill>
            <a:ln w="9525"/>
            <a:scene3d>
              <a:camera prst="legacyPerspectiveBottom">
                <a:rot lat="0" lon="0" rev="0"/>
              </a:camera>
              <a:lightRig rig="legacyFlat3" dir="t"/>
            </a:scene3d>
            <a:sp3d extrusionH="887400" prstMaterial="legacyMatte">
              <a:bevelT w="13500" h="13500" prst="angle"/>
              <a:bevelB w="13500" h="13500" prst="angle"/>
              <a:extrusionClr>
                <a:schemeClr val="accent1"/>
              </a:extrusionClr>
            </a:sp3d>
          </p:spPr>
          <p:txBody>
            <a:bodyPr wrap="none" lIns="92075" tIns="46038" rIns="92075" bIns="46038" anchor="ctr">
              <a:flatTx/>
            </a:bodyPr>
            <a:lstStyle/>
            <a:p>
              <a:pPr algn="ctr"/>
              <a:r>
                <a:rPr lang="zh-CN" altLang="en-US" sz="2000" b="1" dirty="0">
                  <a:solidFill>
                    <a:schemeClr val="bg1"/>
                  </a:solidFill>
                  <a:latin typeface="Verdana" panose="020B0604030504040204" pitchFamily="34" charset="0"/>
                  <a:ea typeface="宋体" panose="02010600030101010101" pitchFamily="2" charset="-122"/>
                </a:rPr>
                <a:t>诱</a:t>
              </a:r>
              <a:endParaRPr lang="zh-CN" altLang="en-US" sz="2000" b="1" dirty="0">
                <a:solidFill>
                  <a:schemeClr val="bg1"/>
                </a:solidFill>
                <a:latin typeface="Verdana" panose="020B0604030504040204" pitchFamily="34" charset="0"/>
                <a:ea typeface="宋体" panose="02010600030101010101" pitchFamily="2" charset="-122"/>
              </a:endParaRPr>
            </a:p>
            <a:p>
              <a:pPr algn="ctr"/>
              <a:r>
                <a:rPr lang="zh-CN" altLang="en-US" sz="2000" b="1" dirty="0">
                  <a:solidFill>
                    <a:schemeClr val="bg1"/>
                  </a:solidFill>
                  <a:latin typeface="Verdana" panose="020B0604030504040204" pitchFamily="34" charset="0"/>
                  <a:ea typeface="宋体" panose="02010600030101010101" pitchFamily="2" charset="-122"/>
                </a:rPr>
                <a:t>发</a:t>
              </a:r>
              <a:endParaRPr lang="zh-CN" altLang="en-US" sz="2000" b="1" dirty="0">
                <a:solidFill>
                  <a:schemeClr val="bg1"/>
                </a:solidFill>
                <a:latin typeface="Verdana" panose="020B0604030504040204" pitchFamily="34" charset="0"/>
                <a:ea typeface="宋体" panose="02010600030101010101" pitchFamily="2" charset="-122"/>
              </a:endParaRPr>
            </a:p>
          </p:txBody>
        </p:sp>
        <p:sp>
          <p:nvSpPr>
            <p:cNvPr id="64523" name="下箭头 64523"/>
            <p:cNvSpPr/>
            <p:nvPr/>
          </p:nvSpPr>
          <p:spPr>
            <a:xfrm>
              <a:off x="5833" y="7448"/>
              <a:ext cx="1135" cy="1475"/>
            </a:xfrm>
            <a:prstGeom prst="downArrow">
              <a:avLst>
                <a:gd name="adj1" fmla="val 50000"/>
                <a:gd name="adj2" fmla="val 32482"/>
              </a:avLst>
            </a:prstGeom>
            <a:solidFill>
              <a:schemeClr val="accent1"/>
            </a:solidFill>
            <a:ln w="9525"/>
            <a:scene3d>
              <a:camera prst="legacyPerspectiveTop">
                <a:rot lat="0" lon="0" rev="0"/>
              </a:camera>
              <a:lightRig rig="legacyFlat3" dir="b"/>
            </a:scene3d>
            <a:sp3d extrusionH="887400" prstMaterial="legacyMatte">
              <a:bevelT w="13500" h="13500" prst="angle"/>
              <a:bevelB w="13500" h="13500" prst="angle"/>
              <a:extrusionClr>
                <a:schemeClr val="accent1"/>
              </a:extrusionClr>
            </a:sp3d>
          </p:spPr>
          <p:txBody>
            <a:bodyPr wrap="none" lIns="92075" tIns="46038" rIns="92075" bIns="46038" anchor="ctr">
              <a:flatTx/>
            </a:bodyPr>
            <a:lstStyle/>
            <a:p>
              <a:pPr algn="ctr"/>
              <a:r>
                <a:rPr lang="zh-CN" altLang="en-US" sz="2000" b="1" dirty="0">
                  <a:solidFill>
                    <a:schemeClr val="bg1"/>
                  </a:solidFill>
                  <a:latin typeface="Verdana" panose="020B0604030504040204" pitchFamily="34" charset="0"/>
                  <a:ea typeface="宋体" panose="02010600030101010101" pitchFamily="2" charset="-122"/>
                </a:rPr>
                <a:t>缓</a:t>
              </a:r>
              <a:endParaRPr lang="zh-CN" altLang="en-US" sz="2000" b="1" dirty="0">
                <a:solidFill>
                  <a:schemeClr val="bg1"/>
                </a:solidFill>
                <a:latin typeface="Verdana" panose="020B0604030504040204" pitchFamily="34" charset="0"/>
                <a:ea typeface="宋体" panose="02010600030101010101" pitchFamily="2" charset="-122"/>
              </a:endParaRPr>
            </a:p>
            <a:p>
              <a:pPr algn="ctr"/>
              <a:r>
                <a:rPr lang="zh-CN" altLang="en-US" sz="2000" b="1" dirty="0">
                  <a:solidFill>
                    <a:schemeClr val="bg1"/>
                  </a:solidFill>
                  <a:latin typeface="Verdana" panose="020B0604030504040204" pitchFamily="34" charset="0"/>
                  <a:ea typeface="宋体" panose="02010600030101010101" pitchFamily="2" charset="-122"/>
                </a:rPr>
                <a:t>解</a:t>
              </a:r>
              <a:endParaRPr lang="zh-CN" altLang="en-US" sz="2000" b="1" dirty="0">
                <a:solidFill>
                  <a:schemeClr val="bg1"/>
                </a:solidFill>
                <a:latin typeface="Verdana" panose="020B0604030504040204" pitchFamily="34" charset="0"/>
                <a:ea typeface="宋体" panose="02010600030101010101" pitchFamily="2" charset="-122"/>
              </a:endParaRPr>
            </a:p>
          </p:txBody>
        </p:sp>
        <p:sp>
          <p:nvSpPr>
            <p:cNvPr id="64524" name="圆角矩形 64524"/>
            <p:cNvSpPr/>
            <p:nvPr/>
          </p:nvSpPr>
          <p:spPr>
            <a:xfrm>
              <a:off x="7420" y="5748"/>
              <a:ext cx="8390" cy="1020"/>
            </a:xfrm>
            <a:prstGeom prst="roundRect">
              <a:avLst>
                <a:gd name="adj" fmla="val 16667"/>
              </a:avLst>
            </a:prstGeom>
            <a:pattFill prst="divot">
              <a:fgClr>
                <a:srgbClr val="FFFF00"/>
              </a:fgClr>
              <a:bgClr>
                <a:schemeClr val="bg1"/>
              </a:bgClr>
            </a:pattFill>
            <a:ln w="9525" cap="flat" cmpd="sng">
              <a:solidFill>
                <a:srgbClr val="CC0000"/>
              </a:solidFill>
              <a:prstDash val="solid"/>
              <a:round/>
              <a:headEnd type="none" w="med" len="med"/>
              <a:tailEnd type="none" w="med" len="med"/>
            </a:ln>
          </p:spPr>
          <p:txBody>
            <a:bodyPr wrap="none" lIns="92075" tIns="46038" rIns="92075" bIns="46038" anchor="ctr"/>
            <a:lstStyle/>
            <a:p>
              <a:pPr algn="ctr"/>
              <a:r>
                <a:rPr lang="zh-CN" altLang="en-US" sz="2000" b="1" dirty="0">
                  <a:latin typeface="Verdana" panose="020B0604030504040204" pitchFamily="34" charset="0"/>
                  <a:ea typeface="宋体" panose="02010600030101010101" pitchFamily="2" charset="-122"/>
                </a:rPr>
                <a:t>进食时发作或加剧</a:t>
              </a:r>
              <a:endParaRPr lang="zh-CN" altLang="en-US" sz="2000" b="1" dirty="0">
                <a:latin typeface="Verdana" panose="020B0604030504040204" pitchFamily="34" charset="0"/>
                <a:ea typeface="宋体" panose="02010600030101010101" pitchFamily="2" charset="-122"/>
              </a:endParaRPr>
            </a:p>
          </p:txBody>
        </p:sp>
        <p:sp>
          <p:nvSpPr>
            <p:cNvPr id="64525" name="圆角矩形 64525"/>
            <p:cNvSpPr/>
            <p:nvPr/>
          </p:nvSpPr>
          <p:spPr>
            <a:xfrm>
              <a:off x="7420" y="7448"/>
              <a:ext cx="8505" cy="1020"/>
            </a:xfrm>
            <a:prstGeom prst="roundRect">
              <a:avLst>
                <a:gd name="adj" fmla="val 16667"/>
              </a:avLst>
            </a:prstGeom>
            <a:pattFill prst="divot">
              <a:fgClr>
                <a:srgbClr val="FFFF00"/>
              </a:fgClr>
              <a:bgClr>
                <a:schemeClr val="bg1"/>
              </a:bgClr>
            </a:pattFill>
            <a:ln w="9525" cap="flat" cmpd="sng">
              <a:solidFill>
                <a:srgbClr val="CC0000"/>
              </a:solidFill>
              <a:prstDash val="solid"/>
              <a:round/>
              <a:headEnd type="none" w="med" len="med"/>
              <a:tailEnd type="none" w="med" len="med"/>
            </a:ln>
          </p:spPr>
          <p:txBody>
            <a:bodyPr wrap="none" lIns="92075" tIns="46038" rIns="92075" bIns="46038" anchor="ctr"/>
            <a:lstStyle/>
            <a:p>
              <a:pPr algn="ctr"/>
              <a:r>
                <a:rPr lang="zh-CN" altLang="en-US" sz="2000" b="1" dirty="0">
                  <a:latin typeface="Verdana" panose="020B0604030504040204" pitchFamily="34" charset="0"/>
                  <a:ea typeface="宋体" panose="02010600030101010101" pitchFamily="2" charset="-122"/>
                </a:rPr>
                <a:t>服用促动力药物和抗酸剂可减轻、消失</a:t>
              </a:r>
              <a:endParaRPr lang="zh-CN" altLang="en-US" sz="2000" b="1" dirty="0">
                <a:latin typeface="Verdana" panose="020B0604030504040204" pitchFamily="34" charset="0"/>
                <a:ea typeface="宋体" panose="02010600030101010101" pitchFamily="2" charset="-122"/>
              </a:endParaRPr>
            </a:p>
          </p:txBody>
        </p:sp>
      </p:grpSp>
      <p:sp>
        <p:nvSpPr>
          <p:cNvPr id="6178" name="页脚占位符 1"/>
          <p:cNvSpPr>
            <a:spLocks noGrp="1"/>
          </p:cNvSpPr>
          <p:nvPr/>
        </p:nvSpPr>
        <p:spPr>
          <a:xfrm>
            <a:off x="4165600" y="6483350"/>
            <a:ext cx="4114800" cy="365125"/>
          </a:xfrm>
          <a:prstGeom prst="rect">
            <a:avLst/>
          </a:prstGeom>
        </p:spPr>
        <p:txBody>
          <a:bodyPr vert="horz" lIns="91440" tIns="45720" rIns="91440" bIns="45720" rtlCol="0" anchor="t"/>
          <a:lst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5pPr>
          </a:lstStyle>
          <a:p>
            <a:pPr lvl="0" indent="0" algn="r"/>
            <a:r>
              <a:rPr lang="zh-CN" altLang="en-US" sz="1200" b="1">
                <a:solidFill>
                  <a:schemeClr val="bg1"/>
                </a:solidFill>
                <a:latin typeface="Verdana" panose="020B0604030504040204" pitchFamily="34" charset="0"/>
                <a:ea typeface="宋体" panose="02010600030101010101" pitchFamily="2" charset="-122"/>
              </a:rPr>
              <a:t>临床医学概论</a:t>
            </a:r>
            <a:endParaRPr lang="zh-CN" altLang="en-US" sz="1200" b="1">
              <a:solidFill>
                <a:schemeClr val="bg1"/>
              </a:solidFill>
              <a:latin typeface="Verdana" panose="020B0604030504040204" pitchFamily="34" charset="0"/>
              <a:ea typeface="宋体" panose="02010600030101010101" pitchFamily="2" charset="-122"/>
            </a:endParaRPr>
          </a:p>
        </p:txBody>
      </p:sp>
      <p:sp>
        <p:nvSpPr>
          <p:cNvPr id="4" name="Title 6"/>
          <p:cNvSpPr txBox="1"/>
          <p:nvPr>
            <p:custDataLst>
              <p:tags r:id="rId1"/>
            </p:custDataLst>
          </p:nvPr>
        </p:nvSpPr>
        <p:spPr>
          <a:xfrm>
            <a:off x="231407" y="97384"/>
            <a:ext cx="176149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六</a:t>
            </a: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胸痛</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42620" y="920115"/>
            <a:ext cx="4197985" cy="460375"/>
          </a:xfrm>
          <a:prstGeom prst="rect">
            <a:avLst/>
          </a:prstGeom>
          <a:noFill/>
        </p:spPr>
        <p:txBody>
          <a:bodyPr wrap="square" rtlCol="0">
            <a:spAutoFit/>
          </a:bodyPr>
          <a:p>
            <a:r>
              <a:rPr lang="zh-CN" altLang="en-US" sz="2400"/>
              <a:t>（三）伴随症状</a:t>
            </a:r>
            <a:endParaRPr lang="zh-CN" altLang="en-US" sz="2400"/>
          </a:p>
        </p:txBody>
      </p:sp>
      <p:sp>
        <p:nvSpPr>
          <p:cNvPr id="7171" name="页脚占位符 1"/>
          <p:cNvSpPr>
            <a:spLocks noGrp="1"/>
          </p:cNvSpPr>
          <p:nvPr>
            <p:ph type="ftr" sz="quarter" idx="11"/>
          </p:nvPr>
        </p:nvSpPr>
        <p:spPr/>
        <p:txBody>
          <a:bodyPr anchor="t"/>
          <a:lst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5pPr>
          </a:lstStyle>
          <a:p>
            <a:pPr lvl="0" indent="0" algn="r"/>
            <a:r>
              <a:rPr lang="zh-CN" altLang="en-US" sz="1200" b="1">
                <a:solidFill>
                  <a:schemeClr val="bg1"/>
                </a:solidFill>
                <a:latin typeface="Verdana" panose="020B0604030504040204" pitchFamily="34" charset="0"/>
                <a:ea typeface="宋体" panose="02010600030101010101" pitchFamily="2" charset="-122"/>
              </a:rPr>
              <a:t>临床医学概论</a:t>
            </a:r>
            <a:endParaRPr lang="en-US" altLang="zh-CN" sz="1200" b="1">
              <a:solidFill>
                <a:schemeClr val="bg1"/>
              </a:solidFill>
              <a:latin typeface="Verdana" panose="020B0604030504040204" pitchFamily="34" charset="0"/>
              <a:ea typeface="宋体" panose="02010600030101010101" pitchFamily="2" charset="-122"/>
            </a:endParaRPr>
          </a:p>
        </p:txBody>
      </p:sp>
      <p:sp>
        <p:nvSpPr>
          <p:cNvPr id="69634" name="Text Box 2"/>
          <p:cNvSpPr txBox="1"/>
          <p:nvPr/>
        </p:nvSpPr>
        <p:spPr>
          <a:xfrm>
            <a:off x="4479925" y="728663"/>
            <a:ext cx="184150" cy="701675"/>
          </a:xfrm>
          <a:prstGeom prst="rect">
            <a:avLst/>
          </a:prstGeom>
          <a:noFill/>
          <a:ln w="9525">
            <a:noFill/>
          </a:ln>
        </p:spPr>
        <p:txBody>
          <a:bodyPr wrap="none" anchor="t">
            <a:spAutoFit/>
          </a:bodyPr>
          <a:lstStyle/>
          <a:p>
            <a:pPr algn="ctr"/>
            <a:endParaRPr lang="zh-CN" altLang="en-US" sz="4000" b="1" dirty="0">
              <a:solidFill>
                <a:schemeClr val="tx2"/>
              </a:solidFill>
              <a:latin typeface="Times New Roman" panose="02020603050405020304" pitchFamily="18" charset="0"/>
              <a:ea typeface="宋体" panose="02010600030101010101" pitchFamily="2" charset="-122"/>
            </a:endParaRPr>
          </a:p>
        </p:txBody>
      </p:sp>
      <p:sp>
        <p:nvSpPr>
          <p:cNvPr id="69635" name="Text Box 5"/>
          <p:cNvSpPr txBox="1"/>
          <p:nvPr/>
        </p:nvSpPr>
        <p:spPr>
          <a:xfrm>
            <a:off x="2133600" y="2743200"/>
            <a:ext cx="869950" cy="457200"/>
          </a:xfrm>
          <a:prstGeom prst="rect">
            <a:avLst/>
          </a:prstGeom>
          <a:noFill/>
          <a:ln w="9525">
            <a:noFill/>
          </a:ln>
        </p:spPr>
        <p:txBody>
          <a:bodyPr anchor="t">
            <a:spAutoFit/>
          </a:bodyPr>
          <a:lstStyle/>
          <a:p>
            <a:r>
              <a:rPr lang="zh-CN" altLang="en-US" sz="2400" dirty="0">
                <a:latin typeface="Times New Roman" panose="02020603050405020304" pitchFamily="18" charset="0"/>
                <a:ea typeface="宋体" panose="02010600030101010101" pitchFamily="2" charset="-122"/>
              </a:rPr>
              <a:t> </a:t>
            </a:r>
            <a:endParaRPr lang="zh-CN" altLang="en-US" sz="2400" dirty="0">
              <a:latin typeface="Times New Roman" panose="02020603050405020304" pitchFamily="18" charset="0"/>
              <a:ea typeface="宋体" panose="02010600030101010101" pitchFamily="2" charset="-122"/>
            </a:endParaRPr>
          </a:p>
        </p:txBody>
      </p:sp>
      <p:grpSp>
        <p:nvGrpSpPr>
          <p:cNvPr id="44" name="组合 43"/>
          <p:cNvGrpSpPr/>
          <p:nvPr/>
        </p:nvGrpSpPr>
        <p:grpSpPr>
          <a:xfrm>
            <a:off x="2741930" y="1783715"/>
            <a:ext cx="7247255" cy="4999355"/>
            <a:chOff x="4318" y="2051"/>
            <a:chExt cx="11413" cy="7873"/>
          </a:xfrm>
        </p:grpSpPr>
        <p:sp>
          <p:nvSpPr>
            <p:cNvPr id="19" name="圆角矩形 65538"/>
            <p:cNvSpPr/>
            <p:nvPr/>
          </p:nvSpPr>
          <p:spPr>
            <a:xfrm>
              <a:off x="7228" y="2141"/>
              <a:ext cx="8503" cy="792"/>
            </a:xfrm>
            <a:prstGeom prst="roundRect">
              <a:avLst>
                <a:gd name="adj" fmla="val 16667"/>
              </a:avLst>
            </a:prstGeom>
            <a:pattFill prst="divot">
              <a:fgClr>
                <a:srgbClr val="FFFF00"/>
              </a:fgClr>
              <a:bgClr>
                <a:schemeClr val="bg1"/>
              </a:bgClr>
            </a:pattFill>
            <a:ln w="9525" cap="flat" cmpd="sng">
              <a:solidFill>
                <a:srgbClr val="CC0000"/>
              </a:solidFill>
              <a:prstDash val="solid"/>
              <a:round/>
              <a:headEnd type="none" w="med" len="med"/>
              <a:tailEnd type="none" w="med" len="med"/>
            </a:ln>
          </p:spPr>
          <p:txBody>
            <a:bodyPr wrap="none" lIns="92075" tIns="46038" rIns="92075" bIns="46038" anchor="ctr"/>
            <a:lstStyle/>
            <a:p>
              <a:pPr algn="ctr"/>
              <a:r>
                <a:rPr lang="zh-CN" altLang="en-US" sz="2000" b="1" dirty="0">
                  <a:latin typeface="Verdana" panose="020B0604030504040204" pitchFamily="34" charset="0"/>
                  <a:ea typeface="宋体" panose="02010600030101010101" pitchFamily="2" charset="-122"/>
                </a:rPr>
                <a:t>气管、支气管、肺疾病</a:t>
              </a:r>
              <a:endParaRPr lang="zh-CN" altLang="en-US" sz="2000" b="1" dirty="0">
                <a:latin typeface="Verdana" panose="020B0604030504040204" pitchFamily="34" charset="0"/>
                <a:ea typeface="宋体" panose="02010600030101010101" pitchFamily="2" charset="-122"/>
              </a:endParaRPr>
            </a:p>
          </p:txBody>
        </p:sp>
        <p:sp>
          <p:nvSpPr>
            <p:cNvPr id="20" name="圆角矩形 65540"/>
            <p:cNvSpPr/>
            <p:nvPr/>
          </p:nvSpPr>
          <p:spPr>
            <a:xfrm>
              <a:off x="7228" y="3803"/>
              <a:ext cx="8502" cy="793"/>
            </a:xfrm>
            <a:prstGeom prst="roundRect">
              <a:avLst>
                <a:gd name="adj" fmla="val 16667"/>
              </a:avLst>
            </a:prstGeom>
            <a:pattFill prst="divot">
              <a:fgClr>
                <a:srgbClr val="FFFF00"/>
              </a:fgClr>
              <a:bgClr>
                <a:schemeClr val="bg1"/>
              </a:bgClr>
            </a:pattFill>
            <a:ln w="9525" cap="flat" cmpd="sng">
              <a:solidFill>
                <a:srgbClr val="CC0000"/>
              </a:solidFill>
              <a:prstDash val="solid"/>
              <a:round/>
              <a:headEnd type="none" w="med" len="med"/>
              <a:tailEnd type="none" w="med" len="med"/>
            </a:ln>
          </p:spPr>
          <p:txBody>
            <a:bodyPr wrap="none" lIns="92075" tIns="46038" rIns="92075" bIns="46038" anchor="ctr"/>
            <a:lstStyle/>
            <a:p>
              <a:pPr algn="ctr"/>
              <a:r>
                <a:rPr lang="zh-CN" altLang="en-US" sz="2000" b="1" dirty="0">
                  <a:latin typeface="Verdana" panose="020B0604030504040204" pitchFamily="34" charset="0"/>
                  <a:ea typeface="宋体" panose="02010600030101010101" pitchFamily="2" charset="-122"/>
                </a:rPr>
                <a:t>大叶性肺炎、自发性气胸等</a:t>
              </a:r>
              <a:endParaRPr lang="zh-CN" altLang="en-US" sz="2000" b="1" dirty="0">
                <a:latin typeface="Verdana" panose="020B0604030504040204" pitchFamily="34" charset="0"/>
                <a:ea typeface="宋体" panose="02010600030101010101" pitchFamily="2" charset="-122"/>
              </a:endParaRPr>
            </a:p>
          </p:txBody>
        </p:sp>
        <p:sp>
          <p:nvSpPr>
            <p:cNvPr id="21" name="圆角矩形 65542"/>
            <p:cNvSpPr/>
            <p:nvPr/>
          </p:nvSpPr>
          <p:spPr>
            <a:xfrm>
              <a:off x="7227" y="5418"/>
              <a:ext cx="8503" cy="792"/>
            </a:xfrm>
            <a:prstGeom prst="roundRect">
              <a:avLst>
                <a:gd name="adj" fmla="val 16667"/>
              </a:avLst>
            </a:prstGeom>
            <a:pattFill prst="divot">
              <a:fgClr>
                <a:srgbClr val="FFFF00"/>
              </a:fgClr>
              <a:bgClr>
                <a:schemeClr val="bg1"/>
              </a:bgClr>
            </a:pattFill>
            <a:ln w="9525" cap="flat" cmpd="sng">
              <a:solidFill>
                <a:srgbClr val="CC0000"/>
              </a:solidFill>
              <a:prstDash val="solid"/>
              <a:round/>
              <a:headEnd type="none" w="med" len="med"/>
              <a:tailEnd type="none" w="med" len="med"/>
            </a:ln>
          </p:spPr>
          <p:txBody>
            <a:bodyPr wrap="none" lIns="92075" tIns="46038" rIns="92075" bIns="46038" anchor="ctr"/>
            <a:lstStyle/>
            <a:p>
              <a:pPr algn="ctr"/>
              <a:r>
                <a:rPr lang="zh-CN" altLang="en-US" sz="2000" b="1" dirty="0">
                  <a:latin typeface="Verdana" panose="020B0604030504040204" pitchFamily="34" charset="0"/>
                  <a:ea typeface="宋体" panose="02010600030101010101" pitchFamily="2" charset="-122"/>
                </a:rPr>
                <a:t>支气管肺癌、肺栓塞</a:t>
              </a:r>
              <a:endParaRPr lang="zh-CN" altLang="en-US" sz="2000" b="1" dirty="0">
                <a:latin typeface="Verdana" panose="020B0604030504040204" pitchFamily="34" charset="0"/>
                <a:ea typeface="宋体" panose="02010600030101010101" pitchFamily="2" charset="-122"/>
              </a:endParaRPr>
            </a:p>
          </p:txBody>
        </p:sp>
        <p:sp>
          <p:nvSpPr>
            <p:cNvPr id="22" name="圆角矩形 65544"/>
            <p:cNvSpPr/>
            <p:nvPr/>
          </p:nvSpPr>
          <p:spPr>
            <a:xfrm>
              <a:off x="7227" y="7114"/>
              <a:ext cx="8503" cy="792"/>
            </a:xfrm>
            <a:prstGeom prst="roundRect">
              <a:avLst>
                <a:gd name="adj" fmla="val 16667"/>
              </a:avLst>
            </a:prstGeom>
            <a:pattFill prst="divot">
              <a:fgClr>
                <a:srgbClr val="FFFF00"/>
              </a:fgClr>
              <a:bgClr>
                <a:schemeClr val="bg1"/>
              </a:bgClr>
            </a:pattFill>
            <a:ln w="9525" cap="flat" cmpd="sng">
              <a:solidFill>
                <a:srgbClr val="CC0000"/>
              </a:solidFill>
              <a:prstDash val="solid"/>
              <a:round/>
              <a:headEnd type="none" w="med" len="med"/>
              <a:tailEnd type="none" w="med" len="med"/>
            </a:ln>
          </p:spPr>
          <p:txBody>
            <a:bodyPr wrap="none" lIns="92075" tIns="46038" rIns="92075" bIns="46038" anchor="ctr"/>
            <a:lstStyle/>
            <a:p>
              <a:pPr algn="ctr"/>
              <a:r>
                <a:rPr lang="zh-CN" altLang="en-US" sz="2000" b="1" dirty="0">
                  <a:latin typeface="Verdana" panose="020B0604030504040204" pitchFamily="34" charset="0"/>
                  <a:ea typeface="宋体" panose="02010600030101010101" pitchFamily="2" charset="-122"/>
                </a:rPr>
                <a:t>心肌梗死、夹层动脉瘤、肺栓塞</a:t>
              </a:r>
              <a:endParaRPr lang="zh-CN" altLang="en-US" sz="2000" b="1" dirty="0">
                <a:latin typeface="Verdana" panose="020B0604030504040204" pitchFamily="34" charset="0"/>
                <a:ea typeface="宋体" panose="02010600030101010101" pitchFamily="2" charset="-122"/>
              </a:endParaRPr>
            </a:p>
          </p:txBody>
        </p:sp>
        <p:sp>
          <p:nvSpPr>
            <p:cNvPr id="24" name="圆角矩形 65546"/>
            <p:cNvSpPr/>
            <p:nvPr/>
          </p:nvSpPr>
          <p:spPr>
            <a:xfrm>
              <a:off x="7227" y="8740"/>
              <a:ext cx="8503" cy="792"/>
            </a:xfrm>
            <a:prstGeom prst="roundRect">
              <a:avLst>
                <a:gd name="adj" fmla="val 16667"/>
              </a:avLst>
            </a:prstGeom>
            <a:pattFill prst="divot">
              <a:fgClr>
                <a:srgbClr val="FFFF00"/>
              </a:fgClr>
              <a:bgClr>
                <a:schemeClr val="bg1"/>
              </a:bgClr>
            </a:pattFill>
            <a:ln w="9525" cap="flat" cmpd="sng">
              <a:solidFill>
                <a:srgbClr val="CC0000"/>
              </a:solidFill>
              <a:prstDash val="solid"/>
              <a:round/>
              <a:headEnd type="none" w="med" len="med"/>
              <a:tailEnd type="none" w="med" len="med"/>
            </a:ln>
          </p:spPr>
          <p:txBody>
            <a:bodyPr wrap="none" lIns="92075" tIns="46038" rIns="92075" bIns="46038" anchor="ctr"/>
            <a:lstStyle/>
            <a:p>
              <a:pPr algn="ctr"/>
              <a:r>
                <a:rPr lang="zh-CN" altLang="en-US" sz="2000" b="1" dirty="0">
                  <a:latin typeface="Verdana" panose="020B0604030504040204" pitchFamily="34" charset="0"/>
                  <a:ea typeface="宋体" panose="02010600030101010101" pitchFamily="2" charset="-122"/>
                </a:rPr>
                <a:t>反流性食管炎</a:t>
              </a:r>
              <a:endParaRPr lang="zh-CN" altLang="en-US" sz="2000" b="1" dirty="0">
                <a:latin typeface="Verdana" panose="020B0604030504040204" pitchFamily="34" charset="0"/>
                <a:ea typeface="宋体" panose="02010600030101010101" pitchFamily="2" charset="-122"/>
              </a:endParaRPr>
            </a:p>
          </p:txBody>
        </p:sp>
        <p:grpSp>
          <p:nvGrpSpPr>
            <p:cNvPr id="25" name="组合 24"/>
            <p:cNvGrpSpPr/>
            <p:nvPr/>
          </p:nvGrpSpPr>
          <p:grpSpPr>
            <a:xfrm>
              <a:off x="4463" y="2051"/>
              <a:ext cx="1736" cy="1575"/>
              <a:chOff x="2562" y="3008"/>
              <a:chExt cx="1736" cy="1575"/>
            </a:xfrm>
          </p:grpSpPr>
          <p:sp>
            <p:nvSpPr>
              <p:cNvPr id="26" name="椭圆 73748"/>
              <p:cNvSpPr/>
              <p:nvPr/>
            </p:nvSpPr>
            <p:spPr>
              <a:xfrm>
                <a:off x="2660" y="3008"/>
                <a:ext cx="1575" cy="1575"/>
              </a:xfrm>
              <a:prstGeom prst="ellipse">
                <a:avLst/>
              </a:prstGeom>
              <a:gradFill rotWithShape="1">
                <a:gsLst>
                  <a:gs pos="0">
                    <a:srgbClr val="D6E1E2">
                      <a:alpha val="0"/>
                    </a:srgbClr>
                  </a:gs>
                  <a:gs pos="100000">
                    <a:srgbClr val="F1F5F5"/>
                  </a:gs>
                </a:gsLst>
                <a:lin ang="5400000" scaled="1"/>
                <a:tileRect/>
              </a:gradFill>
              <a:ln w="9525">
                <a:noFill/>
              </a:ln>
            </p:spPr>
            <p:txBody>
              <a:bodyPr anchor="t"/>
              <a:lstStyle/>
              <a:p>
                <a:endParaRPr lang="zh-CN" altLang="en-US" sz="1600">
                  <a:latin typeface="Arial" panose="020B0604020202020204" pitchFamily="34" charset="0"/>
                </a:endParaRPr>
              </a:p>
            </p:txBody>
          </p:sp>
          <p:sp>
            <p:nvSpPr>
              <p:cNvPr id="27" name="椭圆 73750"/>
              <p:cNvSpPr/>
              <p:nvPr/>
            </p:nvSpPr>
            <p:spPr>
              <a:xfrm>
                <a:off x="2763" y="3065"/>
                <a:ext cx="1335" cy="1193"/>
              </a:xfrm>
              <a:prstGeom prst="ellipse">
                <a:avLst/>
              </a:prstGeom>
              <a:gradFill rotWithShape="1">
                <a:gsLst>
                  <a:gs pos="0">
                    <a:srgbClr val="FFFFFF"/>
                  </a:gs>
                  <a:gs pos="100000">
                    <a:srgbClr val="D6E1E2">
                      <a:alpha val="38000"/>
                    </a:srgbClr>
                  </a:gs>
                </a:gsLst>
                <a:lin ang="5400000" scaled="1"/>
                <a:tileRect/>
              </a:gradFill>
              <a:ln w="9525">
                <a:noFill/>
              </a:ln>
            </p:spPr>
            <p:txBody>
              <a:bodyPr anchor="t"/>
              <a:lstStyle/>
              <a:p>
                <a:endParaRPr lang="zh-CN" altLang="en-US" sz="1600">
                  <a:latin typeface="Arial" panose="020B0604020202020204" pitchFamily="34" charset="0"/>
                </a:endParaRPr>
              </a:p>
            </p:txBody>
          </p:sp>
          <p:sp>
            <p:nvSpPr>
              <p:cNvPr id="28" name="文本框 73751"/>
              <p:cNvSpPr txBox="1"/>
              <p:nvPr/>
            </p:nvSpPr>
            <p:spPr>
              <a:xfrm>
                <a:off x="2562" y="3145"/>
                <a:ext cx="1736" cy="1016"/>
              </a:xfrm>
              <a:prstGeom prst="rect">
                <a:avLst/>
              </a:prstGeom>
              <a:noFill/>
              <a:ln w="9525">
                <a:noFill/>
              </a:ln>
            </p:spPr>
            <p:txBody>
              <a:bodyPr wrap="none" anchor="t">
                <a:spAutoFit/>
              </a:bodyPr>
              <a:lstStyle/>
              <a:p>
                <a:pPr algn="ctr"/>
                <a:r>
                  <a:rPr lang="zh-CN" altLang="en-US" b="1">
                    <a:latin typeface="Arial" panose="020B0604020202020204" pitchFamily="34" charset="0"/>
                    <a:ea typeface="宋体" panose="02010600030101010101" pitchFamily="2" charset="-122"/>
                  </a:rPr>
                  <a:t>咳嗽、咳</a:t>
                </a:r>
                <a:endParaRPr lang="zh-CN" altLang="en-US" b="1">
                  <a:latin typeface="Arial" panose="020B0604020202020204" pitchFamily="34" charset="0"/>
                  <a:ea typeface="宋体" panose="02010600030101010101" pitchFamily="2" charset="-122"/>
                </a:endParaRPr>
              </a:p>
              <a:p>
                <a:pPr algn="ctr"/>
                <a:r>
                  <a:rPr lang="zh-CN" altLang="en-US" b="1">
                    <a:latin typeface="Arial" panose="020B0604020202020204" pitchFamily="34" charset="0"/>
                    <a:ea typeface="宋体" panose="02010600030101010101" pitchFamily="2" charset="-122"/>
                  </a:rPr>
                  <a:t>痰、发热</a:t>
                </a:r>
                <a:endParaRPr lang="zh-CN" altLang="en-US" b="1">
                  <a:latin typeface="Arial" panose="020B0604020202020204" pitchFamily="34" charset="0"/>
                  <a:ea typeface="宋体" panose="02010600030101010101" pitchFamily="2" charset="-122"/>
                </a:endParaRPr>
              </a:p>
            </p:txBody>
          </p:sp>
        </p:grpSp>
        <p:sp>
          <p:nvSpPr>
            <p:cNvPr id="29" name="椭圆 73748"/>
            <p:cNvSpPr/>
            <p:nvPr/>
          </p:nvSpPr>
          <p:spPr>
            <a:xfrm>
              <a:off x="4390" y="3368"/>
              <a:ext cx="1575" cy="1575"/>
            </a:xfrm>
            <a:prstGeom prst="ellipse">
              <a:avLst/>
            </a:prstGeom>
            <a:gradFill rotWithShape="1">
              <a:gsLst>
                <a:gs pos="0">
                  <a:srgbClr val="D6E1E2">
                    <a:alpha val="0"/>
                  </a:srgbClr>
                </a:gs>
                <a:gs pos="100000">
                  <a:srgbClr val="F1F5F5"/>
                </a:gs>
              </a:gsLst>
              <a:lin ang="5400000" scaled="1"/>
              <a:tileRect/>
            </a:gradFill>
            <a:ln w="9525">
              <a:noFill/>
            </a:ln>
          </p:spPr>
          <p:txBody>
            <a:bodyPr anchor="t"/>
            <a:lstStyle/>
            <a:p>
              <a:endParaRPr lang="zh-CN" altLang="en-US" sz="1600">
                <a:latin typeface="Arial" panose="020B0604020202020204" pitchFamily="34" charset="0"/>
              </a:endParaRPr>
            </a:p>
          </p:txBody>
        </p:sp>
        <p:sp>
          <p:nvSpPr>
            <p:cNvPr id="30" name="椭圆 73750"/>
            <p:cNvSpPr/>
            <p:nvPr/>
          </p:nvSpPr>
          <p:spPr>
            <a:xfrm>
              <a:off x="4682" y="3603"/>
              <a:ext cx="1335" cy="1193"/>
            </a:xfrm>
            <a:prstGeom prst="ellipse">
              <a:avLst/>
            </a:prstGeom>
            <a:gradFill rotWithShape="1">
              <a:gsLst>
                <a:gs pos="0">
                  <a:srgbClr val="FFFFFF"/>
                </a:gs>
                <a:gs pos="100000">
                  <a:srgbClr val="D6E1E2">
                    <a:alpha val="38000"/>
                  </a:srgbClr>
                </a:gs>
              </a:gsLst>
              <a:lin ang="5400000" scaled="1"/>
              <a:tileRect/>
            </a:gradFill>
            <a:ln w="9525">
              <a:noFill/>
            </a:ln>
          </p:spPr>
          <p:txBody>
            <a:bodyPr anchor="t"/>
            <a:lstStyle/>
            <a:p>
              <a:endParaRPr lang="zh-CN" altLang="en-US" sz="1600">
                <a:latin typeface="Arial" panose="020B0604020202020204" pitchFamily="34" charset="0"/>
              </a:endParaRPr>
            </a:p>
          </p:txBody>
        </p:sp>
        <p:sp>
          <p:nvSpPr>
            <p:cNvPr id="31" name="文本框 73751"/>
            <p:cNvSpPr txBox="1"/>
            <p:nvPr/>
          </p:nvSpPr>
          <p:spPr>
            <a:xfrm>
              <a:off x="4481" y="3910"/>
              <a:ext cx="1576" cy="531"/>
            </a:xfrm>
            <a:prstGeom prst="rect">
              <a:avLst/>
            </a:prstGeom>
            <a:noFill/>
            <a:ln w="9525">
              <a:noFill/>
            </a:ln>
          </p:spPr>
          <p:txBody>
            <a:bodyPr wrap="none" anchor="t">
              <a:spAutoFit/>
            </a:bodyPr>
            <a:lstStyle/>
            <a:p>
              <a:pPr algn="ctr"/>
              <a:r>
                <a:rPr lang="zh-CN" altLang="en-US" sz="1600" b="1">
                  <a:latin typeface="Arial" panose="020B0604020202020204" pitchFamily="34" charset="0"/>
                  <a:ea typeface="宋体" panose="02010600030101010101" pitchFamily="2" charset="-122"/>
                </a:rPr>
                <a:t>呼吸困难</a:t>
              </a:r>
              <a:endParaRPr lang="zh-CN" altLang="en-US" sz="1600" b="1">
                <a:latin typeface="Arial" panose="020B0604020202020204" pitchFamily="34" charset="0"/>
                <a:ea typeface="宋体" panose="02010600030101010101" pitchFamily="2" charset="-122"/>
              </a:endParaRPr>
            </a:p>
          </p:txBody>
        </p:sp>
        <p:grpSp>
          <p:nvGrpSpPr>
            <p:cNvPr id="32" name="组合 31"/>
            <p:cNvGrpSpPr/>
            <p:nvPr/>
          </p:nvGrpSpPr>
          <p:grpSpPr>
            <a:xfrm>
              <a:off x="4401" y="5027"/>
              <a:ext cx="1575" cy="1575"/>
              <a:chOff x="2660" y="3008"/>
              <a:chExt cx="1575" cy="1575"/>
            </a:xfrm>
          </p:grpSpPr>
          <p:sp>
            <p:nvSpPr>
              <p:cNvPr id="33" name="椭圆 73748"/>
              <p:cNvSpPr/>
              <p:nvPr/>
            </p:nvSpPr>
            <p:spPr>
              <a:xfrm>
                <a:off x="2660" y="3008"/>
                <a:ext cx="1575" cy="1575"/>
              </a:xfrm>
              <a:prstGeom prst="ellipse">
                <a:avLst/>
              </a:prstGeom>
              <a:gradFill rotWithShape="1">
                <a:gsLst>
                  <a:gs pos="0">
                    <a:srgbClr val="D6E1E2">
                      <a:alpha val="0"/>
                    </a:srgbClr>
                  </a:gs>
                  <a:gs pos="100000">
                    <a:srgbClr val="F1F5F5"/>
                  </a:gs>
                </a:gsLst>
                <a:lin ang="5400000" scaled="1"/>
                <a:tileRect/>
              </a:gradFill>
              <a:ln w="9525">
                <a:noFill/>
              </a:ln>
            </p:spPr>
            <p:txBody>
              <a:bodyPr anchor="t"/>
              <a:lstStyle/>
              <a:p>
                <a:endParaRPr lang="zh-CN" altLang="en-US" sz="1600">
                  <a:latin typeface="Arial" panose="020B0604020202020204" pitchFamily="34" charset="0"/>
                </a:endParaRPr>
              </a:p>
            </p:txBody>
          </p:sp>
          <p:sp>
            <p:nvSpPr>
              <p:cNvPr id="34" name="椭圆 73750"/>
              <p:cNvSpPr/>
              <p:nvPr/>
            </p:nvSpPr>
            <p:spPr>
              <a:xfrm>
                <a:off x="2763" y="3065"/>
                <a:ext cx="1335" cy="1193"/>
              </a:xfrm>
              <a:prstGeom prst="ellipse">
                <a:avLst/>
              </a:prstGeom>
              <a:gradFill rotWithShape="1">
                <a:gsLst>
                  <a:gs pos="0">
                    <a:srgbClr val="FFFFFF"/>
                  </a:gs>
                  <a:gs pos="100000">
                    <a:srgbClr val="D6E1E2">
                      <a:alpha val="38000"/>
                    </a:srgbClr>
                  </a:gs>
                </a:gsLst>
                <a:lin ang="5400000" scaled="1"/>
                <a:tileRect/>
              </a:gradFill>
              <a:ln w="9525">
                <a:noFill/>
              </a:ln>
            </p:spPr>
            <p:txBody>
              <a:bodyPr anchor="t"/>
              <a:lstStyle/>
              <a:p>
                <a:endParaRPr lang="zh-CN" altLang="en-US" sz="1600">
                  <a:latin typeface="Arial" panose="020B0604020202020204" pitchFamily="34" charset="0"/>
                </a:endParaRPr>
              </a:p>
            </p:txBody>
          </p:sp>
          <p:sp>
            <p:nvSpPr>
              <p:cNvPr id="35" name="文本框 73751"/>
              <p:cNvSpPr txBox="1"/>
              <p:nvPr/>
            </p:nvSpPr>
            <p:spPr>
              <a:xfrm>
                <a:off x="2957" y="3550"/>
                <a:ext cx="1012" cy="580"/>
              </a:xfrm>
              <a:prstGeom prst="rect">
                <a:avLst/>
              </a:prstGeom>
              <a:noFill/>
              <a:ln w="9525">
                <a:noFill/>
              </a:ln>
            </p:spPr>
            <p:txBody>
              <a:bodyPr wrap="none" anchor="t">
                <a:spAutoFit/>
              </a:bodyPr>
              <a:lstStyle/>
              <a:p>
                <a:pPr algn="ctr"/>
                <a:r>
                  <a:rPr lang="zh-CN" altLang="en-US" b="1">
                    <a:latin typeface="Arial" panose="020B0604020202020204" pitchFamily="34" charset="0"/>
                    <a:ea typeface="宋体" panose="02010600030101010101" pitchFamily="2" charset="-122"/>
                  </a:rPr>
                  <a:t>咯血</a:t>
                </a:r>
                <a:endParaRPr lang="zh-CN" altLang="en-US" b="1">
                  <a:latin typeface="Arial" panose="020B0604020202020204" pitchFamily="34" charset="0"/>
                  <a:ea typeface="宋体" panose="02010600030101010101" pitchFamily="2" charset="-122"/>
                </a:endParaRPr>
              </a:p>
            </p:txBody>
          </p:sp>
        </p:grpSp>
        <p:grpSp>
          <p:nvGrpSpPr>
            <p:cNvPr id="36" name="组合 35"/>
            <p:cNvGrpSpPr/>
            <p:nvPr/>
          </p:nvGrpSpPr>
          <p:grpSpPr>
            <a:xfrm>
              <a:off x="4443" y="6602"/>
              <a:ext cx="1576" cy="1575"/>
              <a:chOff x="2660" y="3008"/>
              <a:chExt cx="1576" cy="1575"/>
            </a:xfrm>
          </p:grpSpPr>
          <p:sp>
            <p:nvSpPr>
              <p:cNvPr id="37" name="椭圆 73748"/>
              <p:cNvSpPr/>
              <p:nvPr/>
            </p:nvSpPr>
            <p:spPr>
              <a:xfrm>
                <a:off x="2660" y="3008"/>
                <a:ext cx="1575" cy="1575"/>
              </a:xfrm>
              <a:prstGeom prst="ellipse">
                <a:avLst/>
              </a:prstGeom>
              <a:gradFill rotWithShape="1">
                <a:gsLst>
                  <a:gs pos="0">
                    <a:srgbClr val="D6E1E2">
                      <a:alpha val="0"/>
                    </a:srgbClr>
                  </a:gs>
                  <a:gs pos="100000">
                    <a:srgbClr val="F1F5F5"/>
                  </a:gs>
                </a:gsLst>
                <a:lin ang="5400000" scaled="1"/>
                <a:tileRect/>
              </a:gradFill>
              <a:ln w="9525">
                <a:noFill/>
              </a:ln>
            </p:spPr>
            <p:txBody>
              <a:bodyPr anchor="t"/>
              <a:lstStyle/>
              <a:p>
                <a:endParaRPr lang="zh-CN" altLang="en-US" sz="1600">
                  <a:latin typeface="Arial" panose="020B0604020202020204" pitchFamily="34" charset="0"/>
                </a:endParaRPr>
              </a:p>
            </p:txBody>
          </p:sp>
          <p:sp>
            <p:nvSpPr>
              <p:cNvPr id="38" name="椭圆 73750"/>
              <p:cNvSpPr/>
              <p:nvPr/>
            </p:nvSpPr>
            <p:spPr>
              <a:xfrm>
                <a:off x="2763" y="3065"/>
                <a:ext cx="1335" cy="1193"/>
              </a:xfrm>
              <a:prstGeom prst="ellipse">
                <a:avLst/>
              </a:prstGeom>
              <a:gradFill rotWithShape="1">
                <a:gsLst>
                  <a:gs pos="0">
                    <a:srgbClr val="FFFFFF"/>
                  </a:gs>
                  <a:gs pos="100000">
                    <a:srgbClr val="D6E1E2">
                      <a:alpha val="38000"/>
                    </a:srgbClr>
                  </a:gs>
                </a:gsLst>
                <a:lin ang="5400000" scaled="1"/>
                <a:tileRect/>
              </a:gradFill>
              <a:ln w="9525">
                <a:noFill/>
              </a:ln>
            </p:spPr>
            <p:txBody>
              <a:bodyPr anchor="t"/>
              <a:lstStyle/>
              <a:p>
                <a:endParaRPr lang="zh-CN" altLang="en-US" sz="1600">
                  <a:latin typeface="Arial" panose="020B0604020202020204" pitchFamily="34" charset="0"/>
                </a:endParaRPr>
              </a:p>
            </p:txBody>
          </p:sp>
          <p:sp>
            <p:nvSpPr>
              <p:cNvPr id="39" name="文本框 73751"/>
              <p:cNvSpPr txBox="1"/>
              <p:nvPr/>
            </p:nvSpPr>
            <p:spPr>
              <a:xfrm>
                <a:off x="2862" y="3239"/>
                <a:ext cx="1374" cy="1016"/>
              </a:xfrm>
              <a:prstGeom prst="rect">
                <a:avLst/>
              </a:prstGeom>
              <a:noFill/>
              <a:ln w="9525">
                <a:noFill/>
              </a:ln>
            </p:spPr>
            <p:txBody>
              <a:bodyPr wrap="none" anchor="t">
                <a:spAutoFit/>
              </a:bodyPr>
              <a:lstStyle/>
              <a:p>
                <a:pPr algn="ctr"/>
                <a:r>
                  <a:rPr lang="zh-CN" altLang="en-US" b="1">
                    <a:latin typeface="Arial" panose="020B0604020202020204" pitchFamily="34" charset="0"/>
                    <a:ea typeface="宋体" panose="02010600030101010101" pitchFamily="2" charset="-122"/>
                  </a:rPr>
                  <a:t>大汗、</a:t>
                </a:r>
                <a:endParaRPr lang="zh-CN" altLang="en-US" b="1">
                  <a:latin typeface="Arial" panose="020B0604020202020204" pitchFamily="34" charset="0"/>
                  <a:ea typeface="宋体" panose="02010600030101010101" pitchFamily="2" charset="-122"/>
                </a:endParaRPr>
              </a:p>
              <a:p>
                <a:pPr algn="ctr"/>
                <a:r>
                  <a:rPr lang="zh-CN" altLang="en-US" b="1">
                    <a:latin typeface="Arial" panose="020B0604020202020204" pitchFamily="34" charset="0"/>
                    <a:ea typeface="宋体" panose="02010600030101010101" pitchFamily="2" charset="-122"/>
                  </a:rPr>
                  <a:t>低血压</a:t>
                </a:r>
                <a:endParaRPr lang="zh-CN" altLang="en-US" b="1">
                  <a:latin typeface="Arial" panose="020B0604020202020204" pitchFamily="34" charset="0"/>
                  <a:ea typeface="宋体" panose="02010600030101010101" pitchFamily="2" charset="-122"/>
                </a:endParaRPr>
              </a:p>
            </p:txBody>
          </p:sp>
        </p:grpSp>
        <p:grpSp>
          <p:nvGrpSpPr>
            <p:cNvPr id="40" name="组合 39"/>
            <p:cNvGrpSpPr/>
            <p:nvPr/>
          </p:nvGrpSpPr>
          <p:grpSpPr>
            <a:xfrm>
              <a:off x="4318" y="8349"/>
              <a:ext cx="1736" cy="1575"/>
              <a:chOff x="2595" y="3008"/>
              <a:chExt cx="1736" cy="1575"/>
            </a:xfrm>
          </p:grpSpPr>
          <p:sp>
            <p:nvSpPr>
              <p:cNvPr id="41" name="椭圆 73748"/>
              <p:cNvSpPr/>
              <p:nvPr/>
            </p:nvSpPr>
            <p:spPr>
              <a:xfrm>
                <a:off x="2660" y="3008"/>
                <a:ext cx="1575" cy="1575"/>
              </a:xfrm>
              <a:prstGeom prst="ellipse">
                <a:avLst/>
              </a:prstGeom>
              <a:gradFill rotWithShape="1">
                <a:gsLst>
                  <a:gs pos="0">
                    <a:srgbClr val="D6E1E2">
                      <a:alpha val="0"/>
                    </a:srgbClr>
                  </a:gs>
                  <a:gs pos="100000">
                    <a:srgbClr val="F1F5F5"/>
                  </a:gs>
                </a:gsLst>
                <a:lin ang="5400000" scaled="1"/>
                <a:tileRect/>
              </a:gradFill>
              <a:ln w="9525">
                <a:noFill/>
              </a:ln>
            </p:spPr>
            <p:txBody>
              <a:bodyPr anchor="t"/>
              <a:lstStyle/>
              <a:p>
                <a:endParaRPr lang="zh-CN" altLang="en-US" sz="1600">
                  <a:latin typeface="Arial" panose="020B0604020202020204" pitchFamily="34" charset="0"/>
                </a:endParaRPr>
              </a:p>
            </p:txBody>
          </p:sp>
          <p:sp>
            <p:nvSpPr>
              <p:cNvPr id="42" name="椭圆 73750"/>
              <p:cNvSpPr/>
              <p:nvPr/>
            </p:nvSpPr>
            <p:spPr>
              <a:xfrm>
                <a:off x="2763" y="3065"/>
                <a:ext cx="1335" cy="1193"/>
              </a:xfrm>
              <a:prstGeom prst="ellipse">
                <a:avLst/>
              </a:prstGeom>
              <a:gradFill rotWithShape="1">
                <a:gsLst>
                  <a:gs pos="0">
                    <a:srgbClr val="FFFFFF"/>
                  </a:gs>
                  <a:gs pos="100000">
                    <a:srgbClr val="D6E1E2">
                      <a:alpha val="38000"/>
                    </a:srgbClr>
                  </a:gs>
                </a:gsLst>
                <a:lin ang="5400000" scaled="1"/>
                <a:tileRect/>
              </a:gradFill>
              <a:ln w="9525">
                <a:noFill/>
              </a:ln>
            </p:spPr>
            <p:txBody>
              <a:bodyPr anchor="t"/>
              <a:lstStyle/>
              <a:p>
                <a:endParaRPr lang="zh-CN" altLang="en-US" sz="1600">
                  <a:latin typeface="Arial" panose="020B0604020202020204" pitchFamily="34" charset="0"/>
                </a:endParaRPr>
              </a:p>
            </p:txBody>
          </p:sp>
          <p:sp>
            <p:nvSpPr>
              <p:cNvPr id="43" name="文本框 73751"/>
              <p:cNvSpPr txBox="1"/>
              <p:nvPr/>
            </p:nvSpPr>
            <p:spPr>
              <a:xfrm>
                <a:off x="2595" y="3550"/>
                <a:ext cx="1736" cy="580"/>
              </a:xfrm>
              <a:prstGeom prst="rect">
                <a:avLst/>
              </a:prstGeom>
              <a:noFill/>
              <a:ln w="9525">
                <a:noFill/>
              </a:ln>
            </p:spPr>
            <p:txBody>
              <a:bodyPr wrap="none" anchor="t">
                <a:spAutoFit/>
              </a:bodyPr>
              <a:lstStyle/>
              <a:p>
                <a:pPr algn="ctr"/>
                <a:r>
                  <a:rPr lang="zh-CN" altLang="en-US" b="1">
                    <a:latin typeface="Arial" panose="020B0604020202020204" pitchFamily="34" charset="0"/>
                    <a:ea typeface="宋体" panose="02010600030101010101" pitchFamily="2" charset="-122"/>
                  </a:rPr>
                  <a:t>吞咽困难</a:t>
                </a:r>
                <a:endParaRPr lang="zh-CN" altLang="en-US" b="1">
                  <a:latin typeface="Arial" panose="020B0604020202020204" pitchFamily="34" charset="0"/>
                  <a:ea typeface="宋体" panose="02010600030101010101" pitchFamily="2" charset="-122"/>
                </a:endParaRPr>
              </a:p>
            </p:txBody>
          </p:sp>
        </p:grpSp>
      </p:grpSp>
      <p:sp>
        <p:nvSpPr>
          <p:cNvPr id="45" name="Title 6"/>
          <p:cNvSpPr txBox="1"/>
          <p:nvPr>
            <p:custDataLst>
              <p:tags r:id="rId1"/>
            </p:custDataLst>
          </p:nvPr>
        </p:nvSpPr>
        <p:spPr>
          <a:xfrm>
            <a:off x="231407" y="97384"/>
            <a:ext cx="176149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六</a:t>
            </a: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胸痛</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42620" y="920115"/>
            <a:ext cx="4197985" cy="460375"/>
          </a:xfrm>
          <a:prstGeom prst="rect">
            <a:avLst/>
          </a:prstGeom>
          <a:noFill/>
        </p:spPr>
        <p:txBody>
          <a:bodyPr wrap="square" rtlCol="0">
            <a:spAutoFit/>
          </a:bodyPr>
          <a:p>
            <a:r>
              <a:rPr lang="zh-CN" altLang="en-US" sz="2400"/>
              <a:t>（四）问诊要点</a:t>
            </a:r>
            <a:endParaRPr lang="zh-CN" altLang="en-US" sz="2400"/>
          </a:p>
        </p:txBody>
      </p:sp>
      <p:sp>
        <p:nvSpPr>
          <p:cNvPr id="7171" name="页脚占位符 1"/>
          <p:cNvSpPr>
            <a:spLocks noGrp="1"/>
          </p:cNvSpPr>
          <p:nvPr>
            <p:ph type="ftr" sz="quarter" idx="11"/>
          </p:nvPr>
        </p:nvSpPr>
        <p:spPr/>
        <p:txBody>
          <a:bodyPr anchor="t"/>
          <a:lst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5pPr>
          </a:lstStyle>
          <a:p>
            <a:pPr lvl="0" indent="0" algn="r"/>
            <a:r>
              <a:rPr lang="zh-CN" altLang="en-US" sz="1200" b="1">
                <a:solidFill>
                  <a:schemeClr val="bg1"/>
                </a:solidFill>
                <a:latin typeface="Verdana" panose="020B0604030504040204" pitchFamily="34" charset="0"/>
                <a:ea typeface="宋体" panose="02010600030101010101" pitchFamily="2" charset="-122"/>
              </a:rPr>
              <a:t>临床医学概论</a:t>
            </a:r>
            <a:endParaRPr lang="en-US" altLang="zh-CN" sz="1200" b="1">
              <a:solidFill>
                <a:schemeClr val="bg1"/>
              </a:solidFill>
              <a:latin typeface="Verdana" panose="020B0604030504040204" pitchFamily="34" charset="0"/>
              <a:ea typeface="宋体" panose="02010600030101010101" pitchFamily="2" charset="-122"/>
            </a:endParaRPr>
          </a:p>
        </p:txBody>
      </p:sp>
      <p:sp>
        <p:nvSpPr>
          <p:cNvPr id="69634" name="Text Box 2"/>
          <p:cNvSpPr txBox="1"/>
          <p:nvPr/>
        </p:nvSpPr>
        <p:spPr>
          <a:xfrm>
            <a:off x="4479925" y="728663"/>
            <a:ext cx="184150" cy="701675"/>
          </a:xfrm>
          <a:prstGeom prst="rect">
            <a:avLst/>
          </a:prstGeom>
          <a:noFill/>
          <a:ln w="9525">
            <a:noFill/>
          </a:ln>
        </p:spPr>
        <p:txBody>
          <a:bodyPr wrap="none" anchor="t">
            <a:spAutoFit/>
          </a:bodyPr>
          <a:lstStyle/>
          <a:p>
            <a:pPr algn="ctr"/>
            <a:endParaRPr lang="zh-CN" altLang="en-US" sz="4000" b="1" dirty="0">
              <a:solidFill>
                <a:schemeClr val="tx2"/>
              </a:solidFill>
              <a:latin typeface="Times New Roman" panose="02020603050405020304" pitchFamily="18" charset="0"/>
              <a:ea typeface="宋体" panose="02010600030101010101" pitchFamily="2" charset="-122"/>
            </a:endParaRPr>
          </a:p>
        </p:txBody>
      </p:sp>
      <p:sp>
        <p:nvSpPr>
          <p:cNvPr id="69635" name="Text Box 5"/>
          <p:cNvSpPr txBox="1"/>
          <p:nvPr/>
        </p:nvSpPr>
        <p:spPr>
          <a:xfrm>
            <a:off x="2133600" y="2743200"/>
            <a:ext cx="869950" cy="457200"/>
          </a:xfrm>
          <a:prstGeom prst="rect">
            <a:avLst/>
          </a:prstGeom>
          <a:noFill/>
          <a:ln w="9525">
            <a:noFill/>
          </a:ln>
        </p:spPr>
        <p:txBody>
          <a:bodyPr anchor="t">
            <a:spAutoFit/>
          </a:bodyPr>
          <a:lstStyle/>
          <a:p>
            <a:r>
              <a:rPr lang="zh-CN" altLang="en-US" sz="2400" dirty="0">
                <a:latin typeface="Times New Roman" panose="02020603050405020304" pitchFamily="18" charset="0"/>
                <a:ea typeface="宋体" panose="02010600030101010101" pitchFamily="2" charset="-122"/>
              </a:rPr>
              <a:t> </a:t>
            </a:r>
            <a:endParaRPr lang="zh-CN" altLang="en-US" sz="2400" dirty="0">
              <a:latin typeface="Times New Roman" panose="02020603050405020304" pitchFamily="18" charset="0"/>
              <a:ea typeface="宋体" panose="02010600030101010101" pitchFamily="2" charset="-122"/>
            </a:endParaRPr>
          </a:p>
        </p:txBody>
      </p:sp>
      <p:sp>
        <p:nvSpPr>
          <p:cNvPr id="2" name="文本框 1"/>
          <p:cNvSpPr txBox="1"/>
          <p:nvPr/>
        </p:nvSpPr>
        <p:spPr>
          <a:xfrm>
            <a:off x="1766570" y="1863090"/>
            <a:ext cx="9192260" cy="2707005"/>
          </a:xfrm>
          <a:prstGeom prst="rect">
            <a:avLst/>
          </a:prstGeom>
          <a:noFill/>
        </p:spPr>
        <p:txBody>
          <a:bodyPr wrap="square" rtlCol="0" anchor="t">
            <a:spAutoFit/>
          </a:bodyPr>
          <a:p>
            <a:pPr>
              <a:lnSpc>
                <a:spcPct val="150000"/>
              </a:lnSpc>
            </a:pPr>
            <a:r>
              <a:rPr lang="en-US" altLang="zh-CN" sz="2000">
                <a:latin typeface="微软雅黑" panose="020B0503020204020204" charset="-122"/>
                <a:ea typeface="微软雅黑" panose="020B0503020204020204" charset="-122"/>
                <a:cs typeface="微软雅黑" panose="020B0503020204020204" charset="-122"/>
              </a:rPr>
              <a:t>(1) </a:t>
            </a:r>
            <a:r>
              <a:rPr lang="zh-CN" altLang="en-US" sz="2000">
                <a:latin typeface="微软雅黑" panose="020B0503020204020204" charset="-122"/>
                <a:ea typeface="微软雅黑" panose="020B0503020204020204" charset="-122"/>
                <a:cs typeface="微软雅黑" panose="020B0503020204020204" charset="-122"/>
              </a:rPr>
              <a:t>询问胸痛的诱因、起病方式、病程长短、加重与缓解因素。</a:t>
            </a:r>
            <a:endParaRPr lang="zh-CN" altLang="en-US" sz="2000">
              <a:latin typeface="微软雅黑" panose="020B0503020204020204" charset="-122"/>
              <a:ea typeface="微软雅黑" panose="020B0503020204020204" charset="-122"/>
              <a:cs typeface="微软雅黑" panose="020B0503020204020204" charset="-122"/>
            </a:endParaRPr>
          </a:p>
          <a:p>
            <a:pPr>
              <a:lnSpc>
                <a:spcPct val="150000"/>
              </a:lnSpc>
            </a:pPr>
            <a:r>
              <a:rPr lang="en-US" altLang="zh-CN" sz="2000">
                <a:latin typeface="微软雅黑" panose="020B0503020204020204" charset="-122"/>
                <a:ea typeface="微软雅黑" panose="020B0503020204020204" charset="-122"/>
                <a:cs typeface="微软雅黑" panose="020B0503020204020204" charset="-122"/>
              </a:rPr>
              <a:t>(2) </a:t>
            </a:r>
            <a:r>
              <a:rPr lang="zh-CN" altLang="en-US" sz="2000">
                <a:latin typeface="微软雅黑" panose="020B0503020204020204" charset="-122"/>
                <a:ea typeface="微软雅黑" panose="020B0503020204020204" charset="-122"/>
                <a:cs typeface="微软雅黑" panose="020B0503020204020204" charset="-122"/>
              </a:rPr>
              <a:t>胸痛的部位、性质、程度、持续时间及其有无放射痛，是否伴有发热、咳嗽、咳痰、咯血、呼吸困难、吞咽困难。</a:t>
            </a:r>
            <a:endParaRPr lang="zh-CN" altLang="en-US" sz="2000">
              <a:latin typeface="微软雅黑" panose="020B0503020204020204" charset="-122"/>
              <a:ea typeface="微软雅黑" panose="020B0503020204020204" charset="-122"/>
              <a:cs typeface="微软雅黑" panose="020B0503020204020204" charset="-122"/>
            </a:endParaRPr>
          </a:p>
          <a:p>
            <a:pPr>
              <a:lnSpc>
                <a:spcPct val="150000"/>
              </a:lnSpc>
            </a:pPr>
            <a:r>
              <a:rPr lang="en-US" altLang="zh-CN" sz="2000">
                <a:latin typeface="微软雅黑" panose="020B0503020204020204" charset="-122"/>
                <a:ea typeface="微软雅黑" panose="020B0503020204020204" charset="-122"/>
                <a:cs typeface="微软雅黑" panose="020B0503020204020204" charset="-122"/>
              </a:rPr>
              <a:t>(3) </a:t>
            </a:r>
            <a:r>
              <a:rPr lang="zh-CN" altLang="en-US" sz="2000">
                <a:latin typeface="微软雅黑" panose="020B0503020204020204" charset="-122"/>
                <a:ea typeface="微软雅黑" panose="020B0503020204020204" charset="-122"/>
                <a:cs typeface="微软雅黑" panose="020B0503020204020204" charset="-122"/>
              </a:rPr>
              <a:t>患者年龄、职业特点、既往病史、诊疗经过。</a:t>
            </a:r>
            <a:endParaRPr lang="zh-CN" altLang="en-US" sz="2000">
              <a:latin typeface="微软雅黑" panose="020B0503020204020204" charset="-122"/>
              <a:ea typeface="微软雅黑" panose="020B0503020204020204" charset="-122"/>
              <a:cs typeface="微软雅黑" panose="020B0503020204020204" charset="-122"/>
            </a:endParaRPr>
          </a:p>
          <a:p>
            <a:pPr>
              <a:lnSpc>
                <a:spcPct val="150000"/>
              </a:lnSpc>
            </a:pPr>
            <a:r>
              <a:rPr lang="en-US" altLang="zh-CN" sz="2000">
                <a:latin typeface="微软雅黑" panose="020B0503020204020204" charset="-122"/>
                <a:ea typeface="微软雅黑" panose="020B0503020204020204" charset="-122"/>
                <a:cs typeface="微软雅黑" panose="020B0503020204020204" charset="-122"/>
              </a:rPr>
              <a:t>(4) </a:t>
            </a:r>
            <a:r>
              <a:rPr lang="zh-CN" altLang="en-US" sz="2000">
                <a:latin typeface="微软雅黑" panose="020B0503020204020204" charset="-122"/>
                <a:ea typeface="微软雅黑" panose="020B0503020204020204" charset="-122"/>
                <a:cs typeface="微软雅黑" panose="020B0503020204020204" charset="-122"/>
              </a:rPr>
              <a:t>要特别注意有无皮肤苍白、大汗、血压下降或休克。</a:t>
            </a:r>
            <a:endParaRPr lang="zh-CN" altLang="en-US" sz="2000">
              <a:latin typeface="微软雅黑" panose="020B0503020204020204" charset="-122"/>
              <a:ea typeface="微软雅黑" panose="020B0503020204020204" charset="-122"/>
              <a:cs typeface="微软雅黑" panose="020B0503020204020204" charset="-122"/>
            </a:endParaRPr>
          </a:p>
          <a:p>
            <a:endParaRPr lang="zh-CN" altLang="en-US" sz="2000">
              <a:latin typeface="微软雅黑" panose="020B0503020204020204" charset="-122"/>
              <a:ea typeface="微软雅黑" panose="020B0503020204020204" charset="-122"/>
              <a:cs typeface="微软雅黑" panose="020B0503020204020204" charset="-122"/>
            </a:endParaRPr>
          </a:p>
        </p:txBody>
      </p:sp>
      <p:sp>
        <p:nvSpPr>
          <p:cNvPr id="4" name="Title 6"/>
          <p:cNvSpPr txBox="1"/>
          <p:nvPr>
            <p:custDataLst>
              <p:tags r:id="rId1"/>
            </p:custDataLst>
          </p:nvPr>
        </p:nvSpPr>
        <p:spPr>
          <a:xfrm>
            <a:off x="231407" y="97384"/>
            <a:ext cx="176149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六</a:t>
            </a: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胸痛</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itle 6"/>
          <p:cNvSpPr txBox="1"/>
          <p:nvPr>
            <p:custDataLst>
              <p:tags r:id="rId1"/>
            </p:custDataLst>
          </p:nvPr>
        </p:nvSpPr>
        <p:spPr>
          <a:xfrm>
            <a:off x="164732" y="1069569"/>
            <a:ext cx="165227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algn="ctr" eaLnBrk="1" hangingPunct="1">
              <a:lnSpc>
                <a:spcPct val="100000"/>
              </a:lnSpc>
              <a:buClrTx/>
              <a:buSzTx/>
              <a:buNone/>
            </a:pPr>
            <a:r>
              <a:rPr lang="zh-CN" altLang="en-US" sz="3000" b="1">
                <a:solidFill>
                  <a:srgbClr val="FFFFFF"/>
                </a:solidFill>
                <a:sym typeface="+mn-ea"/>
              </a:rPr>
              <a:t>案例导入</a:t>
            </a:r>
            <a:endParaRPr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46081" name="文本占位符 45057"/>
          <p:cNvSpPr>
            <a:spLocks noGrp="1"/>
          </p:cNvSpPr>
          <p:nvPr>
            <p:ph idx="1"/>
          </p:nvPr>
        </p:nvSpPr>
        <p:spPr>
          <a:xfrm>
            <a:off x="814705" y="1003935"/>
            <a:ext cx="10877550" cy="5597525"/>
          </a:xfrm>
        </p:spPr>
        <p:txBody>
          <a:bodyPr anchor="t"/>
          <a:p>
            <a:pPr marL="914400" lvl="2" indent="0" algn="just">
              <a:lnSpc>
                <a:spcPct val="70000"/>
              </a:lnSpc>
              <a:buNone/>
            </a:pPr>
            <a:endParaRPr lang="zh-CN" altLang="en-US" sz="1800" b="1" dirty="0"/>
          </a:p>
          <a:p>
            <a:pPr>
              <a:lnSpc>
                <a:spcPct val="80000"/>
              </a:lnSpc>
              <a:buNone/>
            </a:pPr>
            <a:r>
              <a:rPr lang="zh-CN" altLang="en-US" sz="3200" b="1" dirty="0">
                <a:solidFill>
                  <a:srgbClr val="C00000"/>
                </a:solidFill>
                <a:sym typeface="Arial" panose="020B0604020202020204" pitchFamily="34" charset="0"/>
              </a:rPr>
              <a:t>2、主诉</a:t>
            </a:r>
            <a:endParaRPr lang="zh-CN" altLang="en-US" sz="3200" b="1" dirty="0">
              <a:solidFill>
                <a:srgbClr val="C00000"/>
              </a:solidFill>
              <a:sym typeface="Arial" panose="020B0604020202020204" pitchFamily="34" charset="0"/>
            </a:endParaRPr>
          </a:p>
          <a:p>
            <a:pPr>
              <a:lnSpc>
                <a:spcPct val="150000"/>
              </a:lnSpc>
              <a:buNone/>
            </a:pPr>
            <a:r>
              <a:rPr lang="zh-CN" altLang="en-US" sz="2000" b="1" dirty="0"/>
              <a:t>病人感觉</a:t>
            </a:r>
            <a:r>
              <a:rPr lang="zh-CN" altLang="en-US" sz="2000" b="1" dirty="0">
                <a:solidFill>
                  <a:schemeClr val="accent2">
                    <a:lumMod val="75000"/>
                  </a:schemeClr>
                </a:solidFill>
              </a:rPr>
              <a:t>最痛苦的症状</a:t>
            </a:r>
            <a:r>
              <a:rPr lang="zh-CN" altLang="en-US" sz="2000" b="1" dirty="0"/>
              <a:t>或</a:t>
            </a:r>
            <a:r>
              <a:rPr lang="zh-CN" altLang="en-US" sz="2000" b="1" dirty="0">
                <a:solidFill>
                  <a:schemeClr val="accent2">
                    <a:lumMod val="75000"/>
                  </a:schemeClr>
                </a:solidFill>
              </a:rPr>
              <a:t>最明显的体征</a:t>
            </a:r>
            <a:r>
              <a:rPr lang="zh-CN" altLang="en-US" sz="2000" b="1" dirty="0"/>
              <a:t>（1个或2～3个），及其发生的</a:t>
            </a:r>
            <a:r>
              <a:rPr lang="zh-CN" altLang="en-US" sz="2000" b="1" dirty="0">
                <a:solidFill>
                  <a:schemeClr val="accent2">
                    <a:lumMod val="75000"/>
                  </a:schemeClr>
                </a:solidFill>
              </a:rPr>
              <a:t>时间</a:t>
            </a:r>
            <a:r>
              <a:rPr lang="zh-CN" altLang="en-US" sz="2000" b="1" dirty="0"/>
              <a:t>。</a:t>
            </a:r>
            <a:endParaRPr lang="zh-CN" altLang="en-US" sz="2000" b="1" dirty="0"/>
          </a:p>
          <a:p>
            <a:pPr>
              <a:lnSpc>
                <a:spcPct val="150000"/>
              </a:lnSpc>
              <a:buNone/>
            </a:pPr>
            <a:r>
              <a:rPr lang="zh-CN" altLang="en-US" sz="2000" b="1" dirty="0">
                <a:solidFill>
                  <a:schemeClr val="accent2">
                    <a:lumMod val="75000"/>
                  </a:schemeClr>
                </a:solidFill>
              </a:rPr>
              <a:t>症状：</a:t>
            </a:r>
            <a:r>
              <a:rPr lang="zh-CN" altLang="en-US" sz="2000" b="1" dirty="0"/>
              <a:t>病人说出的不适</a:t>
            </a:r>
            <a:endParaRPr lang="zh-CN" altLang="en-US" sz="2000" b="1" dirty="0"/>
          </a:p>
          <a:p>
            <a:pPr>
              <a:lnSpc>
                <a:spcPct val="150000"/>
              </a:lnSpc>
              <a:buNone/>
            </a:pPr>
            <a:r>
              <a:rPr lang="zh-CN" altLang="en-US" sz="2000" b="1" dirty="0">
                <a:solidFill>
                  <a:schemeClr val="accent2">
                    <a:lumMod val="75000"/>
                  </a:schemeClr>
                </a:solidFill>
              </a:rPr>
              <a:t>体征：</a:t>
            </a:r>
            <a:r>
              <a:rPr lang="zh-CN" altLang="en-US" sz="2000" b="1" dirty="0"/>
              <a:t>医生查体的发现</a:t>
            </a:r>
            <a:endParaRPr lang="zh-CN" altLang="en-US" sz="2000" b="1" dirty="0"/>
          </a:p>
          <a:p>
            <a:pPr>
              <a:lnSpc>
                <a:spcPct val="130000"/>
              </a:lnSpc>
              <a:buNone/>
            </a:pPr>
            <a:r>
              <a:rPr lang="zh-CN" altLang="en-US" sz="2000" dirty="0">
                <a:solidFill>
                  <a:srgbClr val="00FF00"/>
                </a:solidFill>
                <a:latin typeface="宋体" panose="02010600030101010101" pitchFamily="2" charset="-122"/>
                <a:ea typeface="宋体" panose="02010600030101010101" pitchFamily="2" charset="-122"/>
              </a:rPr>
              <a:t> </a:t>
            </a:r>
            <a:r>
              <a:rPr lang="zh-CN" altLang="en-US" sz="2000" b="1" dirty="0">
                <a:solidFill>
                  <a:srgbClr val="003399"/>
                </a:solidFill>
                <a:latin typeface="宋体" panose="02010600030101010101" pitchFamily="2" charset="-122"/>
                <a:ea typeface="宋体" panose="02010600030101010101" pitchFamily="2" charset="-122"/>
              </a:rPr>
              <a:t>例如：咽痛、高热</a:t>
            </a:r>
            <a:r>
              <a:rPr lang="en-US" altLang="zh-CN" sz="2000" b="1" dirty="0">
                <a:solidFill>
                  <a:srgbClr val="003399"/>
                </a:solidFill>
                <a:latin typeface="宋体" panose="02010600030101010101" pitchFamily="2" charset="-122"/>
                <a:ea typeface="宋体" panose="02010600030101010101" pitchFamily="2" charset="-122"/>
              </a:rPr>
              <a:t>2</a:t>
            </a:r>
            <a:r>
              <a:rPr lang="zh-CN" altLang="en-US" sz="2000" b="1" dirty="0">
                <a:solidFill>
                  <a:srgbClr val="003399"/>
                </a:solidFill>
                <a:latin typeface="宋体" panose="02010600030101010101" pitchFamily="2" charset="-122"/>
                <a:ea typeface="宋体" panose="02010600030101010101" pitchFamily="2" charset="-122"/>
              </a:rPr>
              <a:t>天；</a:t>
            </a:r>
            <a:endParaRPr lang="zh-CN" altLang="en-US" sz="2000" b="1" dirty="0">
              <a:solidFill>
                <a:srgbClr val="003399"/>
              </a:solidFill>
              <a:latin typeface="宋体" panose="02010600030101010101" pitchFamily="2" charset="-122"/>
              <a:ea typeface="宋体" panose="02010600030101010101" pitchFamily="2" charset="-122"/>
            </a:endParaRPr>
          </a:p>
          <a:p>
            <a:pPr>
              <a:lnSpc>
                <a:spcPct val="130000"/>
              </a:lnSpc>
              <a:buNone/>
            </a:pPr>
            <a:r>
              <a:rPr lang="zh-CN" altLang="en-US" sz="2000" b="1" dirty="0">
                <a:solidFill>
                  <a:srgbClr val="003399"/>
                </a:solidFill>
                <a:latin typeface="宋体" panose="02010600030101010101" pitchFamily="2" charset="-122"/>
                <a:ea typeface="宋体" panose="02010600030101010101" pitchFamily="2" charset="-122"/>
              </a:rPr>
              <a:t>       活动后心慌气短</a:t>
            </a:r>
            <a:r>
              <a:rPr lang="en-US" altLang="zh-CN" sz="2000" b="1" dirty="0">
                <a:solidFill>
                  <a:srgbClr val="003399"/>
                </a:solidFill>
                <a:latin typeface="宋体" panose="02010600030101010101" pitchFamily="2" charset="-122"/>
                <a:ea typeface="宋体" panose="02010600030101010101" pitchFamily="2" charset="-122"/>
              </a:rPr>
              <a:t>2</a:t>
            </a:r>
            <a:r>
              <a:rPr lang="zh-CN" altLang="en-US" sz="2000" b="1" dirty="0">
                <a:solidFill>
                  <a:srgbClr val="003399"/>
                </a:solidFill>
                <a:latin typeface="宋体" panose="02010600030101010101" pitchFamily="2" charset="-122"/>
                <a:ea typeface="宋体" panose="02010600030101010101" pitchFamily="2" charset="-122"/>
              </a:rPr>
              <a:t>年，下肢浮肿</a:t>
            </a:r>
            <a:r>
              <a:rPr lang="en-US" altLang="zh-CN" sz="2000" b="1" dirty="0">
                <a:solidFill>
                  <a:srgbClr val="003399"/>
                </a:solidFill>
                <a:latin typeface="宋体" panose="02010600030101010101" pitchFamily="2" charset="-122"/>
                <a:ea typeface="宋体" panose="02010600030101010101" pitchFamily="2" charset="-122"/>
              </a:rPr>
              <a:t>2</a:t>
            </a:r>
            <a:r>
              <a:rPr lang="zh-CN" altLang="en-US" sz="2000" b="1" dirty="0">
                <a:solidFill>
                  <a:srgbClr val="003399"/>
                </a:solidFill>
                <a:latin typeface="宋体" panose="02010600030101010101" pitchFamily="2" charset="-122"/>
                <a:ea typeface="宋体" panose="02010600030101010101" pitchFamily="2" charset="-122"/>
              </a:rPr>
              <a:t>周余；</a:t>
            </a:r>
            <a:endParaRPr lang="zh-CN" altLang="en-US" sz="2000" b="1" dirty="0">
              <a:solidFill>
                <a:srgbClr val="003399"/>
              </a:solidFill>
              <a:latin typeface="宋体" panose="02010600030101010101" pitchFamily="2" charset="-122"/>
              <a:ea typeface="宋体" panose="02010600030101010101" pitchFamily="2" charset="-122"/>
            </a:endParaRPr>
          </a:p>
          <a:p>
            <a:pPr>
              <a:lnSpc>
                <a:spcPct val="130000"/>
              </a:lnSpc>
              <a:buNone/>
            </a:pPr>
            <a:r>
              <a:rPr lang="zh-CN" altLang="en-US" sz="2000" b="1" dirty="0">
                <a:solidFill>
                  <a:srgbClr val="003399"/>
                </a:solidFill>
                <a:latin typeface="宋体" panose="02010600030101010101" pitchFamily="2" charset="-122"/>
                <a:ea typeface="宋体" panose="02010600030101010101" pitchFamily="2" charset="-122"/>
              </a:rPr>
              <a:t>       畏寒、发热、右胸痛、咳嗽</a:t>
            </a:r>
            <a:r>
              <a:rPr lang="en-US" altLang="zh-CN" sz="2000" b="1" dirty="0">
                <a:solidFill>
                  <a:srgbClr val="003399"/>
                </a:solidFill>
                <a:latin typeface="宋体" panose="02010600030101010101" pitchFamily="2" charset="-122"/>
                <a:ea typeface="宋体" panose="02010600030101010101" pitchFamily="2" charset="-122"/>
              </a:rPr>
              <a:t>3</a:t>
            </a:r>
            <a:r>
              <a:rPr lang="zh-CN" altLang="en-US" sz="2000" b="1" dirty="0">
                <a:solidFill>
                  <a:srgbClr val="003399"/>
                </a:solidFill>
                <a:latin typeface="宋体" panose="02010600030101010101" pitchFamily="2" charset="-122"/>
                <a:ea typeface="宋体" panose="02010600030101010101" pitchFamily="2" charset="-122"/>
              </a:rPr>
              <a:t>天；</a:t>
            </a:r>
            <a:endParaRPr lang="zh-CN" altLang="en-US" sz="2000" b="1" dirty="0">
              <a:solidFill>
                <a:srgbClr val="003399"/>
              </a:solidFill>
              <a:latin typeface="宋体" panose="02010600030101010101" pitchFamily="2" charset="-122"/>
              <a:ea typeface="宋体" panose="02010600030101010101" pitchFamily="2" charset="-122"/>
            </a:endParaRPr>
          </a:p>
          <a:p>
            <a:pPr>
              <a:lnSpc>
                <a:spcPct val="130000"/>
              </a:lnSpc>
              <a:buNone/>
            </a:pPr>
            <a:r>
              <a:rPr lang="zh-CN" altLang="en-US" sz="2000" b="1" dirty="0">
                <a:solidFill>
                  <a:srgbClr val="003399"/>
                </a:solidFill>
                <a:latin typeface="宋体" panose="02010600030101010101" pitchFamily="2" charset="-122"/>
                <a:ea typeface="宋体" panose="02010600030101010101" pitchFamily="2" charset="-122"/>
              </a:rPr>
              <a:t>       体检发现 “高血压</a:t>
            </a:r>
            <a:r>
              <a:rPr lang="en-US" altLang="zh-CN" sz="2000" b="1" dirty="0">
                <a:solidFill>
                  <a:srgbClr val="003399"/>
                </a:solidFill>
                <a:latin typeface="宋体" panose="02010600030101010101" pitchFamily="2" charset="-122"/>
                <a:ea typeface="宋体" panose="02010600030101010101" pitchFamily="2" charset="-122"/>
              </a:rPr>
              <a:t>10</a:t>
            </a:r>
            <a:r>
              <a:rPr lang="zh-CN" altLang="en-US" sz="2000" b="1" dirty="0">
                <a:solidFill>
                  <a:srgbClr val="003399"/>
                </a:solidFill>
                <a:latin typeface="宋体" panose="02010600030101010101" pitchFamily="2" charset="-122"/>
                <a:ea typeface="宋体" panose="02010600030101010101" pitchFamily="2" charset="-122"/>
              </a:rPr>
              <a:t>年”。</a:t>
            </a:r>
            <a:endParaRPr lang="zh-CN" altLang="en-US" sz="2400" b="1" dirty="0">
              <a:solidFill>
                <a:srgbClr val="003399"/>
              </a:solidFill>
              <a:latin typeface="宋体" panose="02010600030101010101" pitchFamily="2" charset="-122"/>
              <a:ea typeface="宋体" panose="02010600030101010101" pitchFamily="2" charset="-122"/>
            </a:endParaRPr>
          </a:p>
          <a:p>
            <a:pPr>
              <a:lnSpc>
                <a:spcPct val="80000"/>
              </a:lnSpc>
              <a:buNone/>
            </a:pPr>
            <a:endParaRPr lang="zh-CN" altLang="en-US" sz="2400" b="1" dirty="0">
              <a:solidFill>
                <a:srgbClr val="003399"/>
              </a:solidFill>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97497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七</a:t>
            </a: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恶心、呕吐</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1722120" y="2270760"/>
            <a:ext cx="8575040" cy="2749550"/>
          </a:xfrm>
          <a:prstGeom prst="rect">
            <a:avLst/>
          </a:prstGeom>
          <a:noFill/>
        </p:spPr>
        <p:txBody>
          <a:bodyPr wrap="square" rtlCol="0">
            <a:spAutoFit/>
          </a:bodyPr>
          <a:lstStyle/>
          <a:p>
            <a:pPr>
              <a:lnSpc>
                <a:spcPct val="160000"/>
              </a:lnSpc>
              <a:buNone/>
            </a:pPr>
            <a:r>
              <a:rPr lang="en-US" altLang="zh-CN" dirty="0">
                <a:latin typeface="微软雅黑" panose="020B0503020204020204" charset="-122"/>
                <a:ea typeface="微软雅黑" panose="020B0503020204020204" charset="-122"/>
              </a:rPr>
              <a:t>    </a:t>
            </a:r>
            <a:r>
              <a:rPr lang="zh-CN" altLang="en-US" dirty="0">
                <a:latin typeface="微软雅黑" panose="020B0503020204020204" charset="-122"/>
                <a:ea typeface="微软雅黑" panose="020B0503020204020204" charset="-122"/>
              </a:rPr>
              <a:t>恶心</a:t>
            </a:r>
            <a:r>
              <a:rPr lang="en-US" altLang="zh-CN" dirty="0">
                <a:latin typeface="微软雅黑" panose="020B0503020204020204" charset="-122"/>
                <a:ea typeface="微软雅黑" panose="020B0503020204020204" charset="-122"/>
              </a:rPr>
              <a:t>(nausea)</a:t>
            </a:r>
            <a:r>
              <a:rPr lang="zh-CN" altLang="en-US" dirty="0">
                <a:latin typeface="微软雅黑" panose="020B0503020204020204" charset="-122"/>
                <a:ea typeface="微软雅黑" panose="020B0503020204020204" charset="-122"/>
              </a:rPr>
              <a:t>是指上腹部不适、紧迫欲吐的感觉，可伴有皮肤苍白、出汗、流涎、血压降低和心动过缓等迷走神经兴奋的症状。</a:t>
            </a:r>
            <a:endParaRPr lang="zh-CN" altLang="en-US" dirty="0">
              <a:latin typeface="微软雅黑" panose="020B0503020204020204" charset="-122"/>
              <a:ea typeface="微软雅黑" panose="020B0503020204020204" charset="-122"/>
            </a:endParaRPr>
          </a:p>
          <a:p>
            <a:pPr>
              <a:lnSpc>
                <a:spcPct val="160000"/>
              </a:lnSpc>
              <a:buNone/>
            </a:pPr>
            <a:r>
              <a:rPr lang="en-US" altLang="zh-CN" dirty="0">
                <a:latin typeface="微软雅黑" panose="020B0503020204020204" charset="-122"/>
                <a:ea typeface="微软雅黑" panose="020B0503020204020204" charset="-122"/>
              </a:rPr>
              <a:t>    </a:t>
            </a:r>
            <a:r>
              <a:rPr lang="zh-CN" altLang="en-US" dirty="0">
                <a:latin typeface="微软雅黑" panose="020B0503020204020204" charset="-122"/>
                <a:ea typeface="微软雅黑" panose="020B0503020204020204" charset="-122"/>
              </a:rPr>
              <a:t>呕吐</a:t>
            </a:r>
            <a:r>
              <a:rPr lang="en-US" altLang="zh-CN" dirty="0">
                <a:latin typeface="微软雅黑" panose="020B0503020204020204" charset="-122"/>
                <a:ea typeface="微软雅黑" panose="020B0503020204020204" charset="-122"/>
              </a:rPr>
              <a:t>(vomiting)</a:t>
            </a:r>
            <a:r>
              <a:rPr lang="zh-CN" altLang="en-US" dirty="0">
                <a:latin typeface="微软雅黑" panose="020B0503020204020204" charset="-122"/>
                <a:ea typeface="微软雅黑" panose="020B0503020204020204" charset="-122"/>
              </a:rPr>
              <a:t>是指胃或部分小肠的内容物经食管、口腔而排出体外的现象。一般恶心常在呕吐之前，但恶心和呕吐也可单独出现。</a:t>
            </a:r>
            <a:endParaRPr lang="zh-CN" altLang="en-US" dirty="0">
              <a:latin typeface="微软雅黑" panose="020B0503020204020204" charset="-122"/>
              <a:ea typeface="微软雅黑" panose="020B0503020204020204" charset="-122"/>
            </a:endParaRPr>
          </a:p>
          <a:p>
            <a:pPr>
              <a:lnSpc>
                <a:spcPct val="160000"/>
              </a:lnSpc>
              <a:buNone/>
            </a:pPr>
            <a:r>
              <a:rPr lang="en-US" altLang="zh-CN" dirty="0">
                <a:latin typeface="微软雅黑" panose="020B0503020204020204" charset="-122"/>
                <a:ea typeface="微软雅黑" panose="020B0503020204020204" charset="-122"/>
              </a:rPr>
              <a:t>    </a:t>
            </a:r>
            <a:r>
              <a:rPr lang="zh-CN" altLang="en-US" dirty="0">
                <a:latin typeface="微软雅黑" panose="020B0503020204020204" charset="-122"/>
                <a:ea typeface="微软雅黑" panose="020B0503020204020204" charset="-122"/>
              </a:rPr>
              <a:t>频繁和剧烈的呕吐可引起水电解质紊乱、食管贲门黏膜撕裂和营养缺乏等。</a:t>
            </a:r>
            <a:endParaRPr lang="zh-CN" altLang="en-US" dirty="0">
              <a:latin typeface="微软雅黑" panose="020B0503020204020204" charset="-122"/>
              <a:ea typeface="微软雅黑" panose="020B0503020204020204" charset="-122"/>
            </a:endParaRPr>
          </a:p>
          <a:p>
            <a:pPr>
              <a:lnSpc>
                <a:spcPct val="160000"/>
              </a:lnSpc>
              <a:buNone/>
            </a:pPr>
            <a:endParaRPr lang="zh-CN" altLang="en-US" dirty="0">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 name="文本框 1"/>
          <p:cNvSpPr txBox="1"/>
          <p:nvPr/>
        </p:nvSpPr>
        <p:spPr>
          <a:xfrm>
            <a:off x="1722120" y="2270760"/>
            <a:ext cx="8575040" cy="2749550"/>
          </a:xfrm>
          <a:prstGeom prst="rect">
            <a:avLst/>
          </a:prstGeom>
          <a:noFill/>
        </p:spPr>
        <p:txBody>
          <a:bodyPr wrap="square" rtlCol="0">
            <a:spAutoFit/>
          </a:bodyPr>
          <a:lstStyle/>
          <a:p>
            <a:pPr>
              <a:lnSpc>
                <a:spcPct val="160000"/>
              </a:lnSpc>
              <a:buNone/>
            </a:pPr>
            <a:r>
              <a:rPr lang="en-US" altLang="zh-CN" dirty="0">
                <a:latin typeface="微软雅黑" panose="020B0503020204020204" charset="-122"/>
                <a:ea typeface="微软雅黑" panose="020B0503020204020204" charset="-122"/>
              </a:rPr>
              <a:t>    </a:t>
            </a:r>
            <a:r>
              <a:rPr lang="zh-CN" altLang="en-US" dirty="0">
                <a:latin typeface="微软雅黑" panose="020B0503020204020204" charset="-122"/>
                <a:ea typeface="微软雅黑" panose="020B0503020204020204" charset="-122"/>
              </a:rPr>
              <a:t>恶心</a:t>
            </a:r>
            <a:r>
              <a:rPr lang="en-US" altLang="zh-CN" dirty="0">
                <a:latin typeface="微软雅黑" panose="020B0503020204020204" charset="-122"/>
                <a:ea typeface="微软雅黑" panose="020B0503020204020204" charset="-122"/>
              </a:rPr>
              <a:t>(nausea)</a:t>
            </a:r>
            <a:r>
              <a:rPr lang="zh-CN" altLang="en-US" dirty="0">
                <a:latin typeface="微软雅黑" panose="020B0503020204020204" charset="-122"/>
                <a:ea typeface="微软雅黑" panose="020B0503020204020204" charset="-122"/>
              </a:rPr>
              <a:t>是指上腹部不适、紧迫欲吐的感觉，可伴有皮肤苍白、出汗、流涎、血压降低和心动过缓等迷走神经兴奋的症状。</a:t>
            </a:r>
            <a:endParaRPr lang="zh-CN" altLang="en-US" dirty="0">
              <a:latin typeface="微软雅黑" panose="020B0503020204020204" charset="-122"/>
              <a:ea typeface="微软雅黑" panose="020B0503020204020204" charset="-122"/>
            </a:endParaRPr>
          </a:p>
          <a:p>
            <a:pPr>
              <a:lnSpc>
                <a:spcPct val="160000"/>
              </a:lnSpc>
              <a:buNone/>
            </a:pPr>
            <a:r>
              <a:rPr lang="en-US" altLang="zh-CN" dirty="0">
                <a:latin typeface="微软雅黑" panose="020B0503020204020204" charset="-122"/>
                <a:ea typeface="微软雅黑" panose="020B0503020204020204" charset="-122"/>
              </a:rPr>
              <a:t>    </a:t>
            </a:r>
            <a:r>
              <a:rPr lang="zh-CN" altLang="en-US" dirty="0">
                <a:latin typeface="微软雅黑" panose="020B0503020204020204" charset="-122"/>
                <a:ea typeface="微软雅黑" panose="020B0503020204020204" charset="-122"/>
              </a:rPr>
              <a:t>呕吐</a:t>
            </a:r>
            <a:r>
              <a:rPr lang="en-US" altLang="zh-CN" dirty="0">
                <a:latin typeface="微软雅黑" panose="020B0503020204020204" charset="-122"/>
                <a:ea typeface="微软雅黑" panose="020B0503020204020204" charset="-122"/>
              </a:rPr>
              <a:t>(vomiting)</a:t>
            </a:r>
            <a:r>
              <a:rPr lang="zh-CN" altLang="en-US" dirty="0">
                <a:latin typeface="微软雅黑" panose="020B0503020204020204" charset="-122"/>
                <a:ea typeface="微软雅黑" panose="020B0503020204020204" charset="-122"/>
              </a:rPr>
              <a:t>是指胃或部分小肠的内容物经食管、口腔而排出体外的现象。一般恶心常在呕吐之前，但恶心和呕吐也可单独出现。</a:t>
            </a:r>
            <a:endParaRPr lang="zh-CN" altLang="en-US" dirty="0">
              <a:latin typeface="微软雅黑" panose="020B0503020204020204" charset="-122"/>
              <a:ea typeface="微软雅黑" panose="020B0503020204020204" charset="-122"/>
            </a:endParaRPr>
          </a:p>
          <a:p>
            <a:pPr>
              <a:lnSpc>
                <a:spcPct val="160000"/>
              </a:lnSpc>
              <a:buNone/>
            </a:pPr>
            <a:r>
              <a:rPr lang="en-US" altLang="zh-CN" dirty="0">
                <a:latin typeface="微软雅黑" panose="020B0503020204020204" charset="-122"/>
                <a:ea typeface="微软雅黑" panose="020B0503020204020204" charset="-122"/>
              </a:rPr>
              <a:t>    </a:t>
            </a:r>
            <a:r>
              <a:rPr lang="zh-CN" altLang="en-US" dirty="0">
                <a:latin typeface="微软雅黑" panose="020B0503020204020204" charset="-122"/>
                <a:ea typeface="微软雅黑" panose="020B0503020204020204" charset="-122"/>
              </a:rPr>
              <a:t>频繁和剧烈的呕吐可引起水电解质紊乱、食管贲门黏膜撕裂和营养缺乏等。</a:t>
            </a:r>
            <a:endParaRPr lang="zh-CN" altLang="en-US" dirty="0">
              <a:latin typeface="微软雅黑" panose="020B0503020204020204" charset="-122"/>
              <a:ea typeface="微软雅黑" panose="020B0503020204020204" charset="-122"/>
            </a:endParaRPr>
          </a:p>
          <a:p>
            <a:pPr>
              <a:lnSpc>
                <a:spcPct val="160000"/>
              </a:lnSpc>
              <a:buNone/>
            </a:pPr>
            <a:endParaRPr lang="zh-CN" altLang="en-US" dirty="0">
              <a:latin typeface="微软雅黑" panose="020B0503020204020204" charset="-122"/>
              <a:ea typeface="微软雅黑" panose="020B0503020204020204" charset="-122"/>
            </a:endParaRPr>
          </a:p>
        </p:txBody>
      </p:sp>
      <p:sp>
        <p:nvSpPr>
          <p:cNvPr id="5" name="Title 6"/>
          <p:cNvSpPr txBox="1"/>
          <p:nvPr>
            <p:custDataLst>
              <p:tags r:id="rId2"/>
            </p:custDataLst>
          </p:nvPr>
        </p:nvSpPr>
        <p:spPr>
          <a:xfrm>
            <a:off x="231407" y="97384"/>
            <a:ext cx="297497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七</a:t>
            </a: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恶心、呕吐</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 name="文本框 1"/>
          <p:cNvSpPr txBox="1"/>
          <p:nvPr/>
        </p:nvSpPr>
        <p:spPr>
          <a:xfrm>
            <a:off x="1240790" y="2389505"/>
            <a:ext cx="9278620" cy="1863725"/>
          </a:xfrm>
          <a:prstGeom prst="rect">
            <a:avLst/>
          </a:prstGeom>
          <a:noFill/>
        </p:spPr>
        <p:txBody>
          <a:bodyPr wrap="square" rtlCol="0">
            <a:spAutoFit/>
          </a:bodyPr>
          <a:lstStyle/>
          <a:p>
            <a:pPr>
              <a:lnSpc>
                <a:spcPct val="160000"/>
              </a:lnSpc>
              <a:buNone/>
            </a:pPr>
            <a:r>
              <a:rPr lang="en-US" b="1">
                <a:latin typeface="宋体" panose="02010600030101010101" pitchFamily="2" charset="-122"/>
                <a:ea typeface="宋体" panose="02010600030101010101" pitchFamily="2" charset="-122"/>
                <a:cs typeface="宋体" panose="02010600030101010101" pitchFamily="2" charset="-122"/>
                <a:sym typeface="+mn-ea"/>
              </a:rPr>
              <a:t>【案例导入】  患者，男性，42岁，有反复发作的上腹痛、反酸、烧心病史5年，腹痛呈周期性，常在餐后加重，空腹时缓解。近两天来出现腹痛加剧、大量呕吐，呕吐物为胃内容物，有酸臭味。</a:t>
            </a:r>
            <a:endParaRPr lang="en-US" b="1">
              <a:latin typeface="宋体" panose="02010600030101010101" pitchFamily="2" charset="-122"/>
              <a:ea typeface="宋体" panose="02010600030101010101" pitchFamily="2" charset="-122"/>
              <a:cs typeface="宋体" panose="02010600030101010101" pitchFamily="2" charset="-122"/>
            </a:endParaRPr>
          </a:p>
          <a:p>
            <a:pPr>
              <a:lnSpc>
                <a:spcPct val="160000"/>
              </a:lnSpc>
              <a:buNone/>
            </a:pPr>
            <a:r>
              <a:rPr lang="en-US" b="1">
                <a:latin typeface="宋体" panose="02010600030101010101" pitchFamily="2" charset="-122"/>
                <a:ea typeface="宋体" panose="02010600030101010101" pitchFamily="2" charset="-122"/>
                <a:cs typeface="宋体" panose="02010600030101010101" pitchFamily="2" charset="-122"/>
                <a:sym typeface="+mn-ea"/>
              </a:rPr>
              <a:t>思考：该患者呕吐可能是什么原因所致？</a:t>
            </a:r>
            <a:endParaRPr lang="zh-CN" altLang="en-US" dirty="0">
              <a:latin typeface="微软雅黑" panose="020B0503020204020204" charset="-122"/>
              <a:ea typeface="微软雅黑" panose="020B0503020204020204" charset="-122"/>
            </a:endParaRPr>
          </a:p>
        </p:txBody>
      </p:sp>
      <p:sp>
        <p:nvSpPr>
          <p:cNvPr id="3" name="Title 6"/>
          <p:cNvSpPr txBox="1"/>
          <p:nvPr>
            <p:custDataLst>
              <p:tags r:id="rId2"/>
            </p:custDataLst>
          </p:nvPr>
        </p:nvSpPr>
        <p:spPr>
          <a:xfrm>
            <a:off x="231407" y="97384"/>
            <a:ext cx="297497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七</a:t>
            </a: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恶心、呕吐</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42620" y="920115"/>
            <a:ext cx="4197985" cy="460375"/>
          </a:xfrm>
          <a:prstGeom prst="rect">
            <a:avLst/>
          </a:prstGeom>
          <a:noFill/>
        </p:spPr>
        <p:txBody>
          <a:bodyPr wrap="square" rtlCol="0">
            <a:spAutoFit/>
          </a:bodyPr>
          <a:p>
            <a:r>
              <a:rPr lang="zh-CN" altLang="en-US" sz="2400"/>
              <a:t>（一）病因</a:t>
            </a:r>
            <a:endParaRPr lang="zh-CN" altLang="en-US" sz="2400"/>
          </a:p>
        </p:txBody>
      </p:sp>
      <p:sp>
        <p:nvSpPr>
          <p:cNvPr id="39939" name="文本占位符 39938"/>
          <p:cNvSpPr>
            <a:spLocks noGrp="1"/>
          </p:cNvSpPr>
          <p:nvPr>
            <p:ph idx="1"/>
          </p:nvPr>
        </p:nvSpPr>
        <p:spPr>
          <a:xfrm>
            <a:off x="2154555" y="1905635"/>
            <a:ext cx="8229600" cy="4527550"/>
          </a:xfrm>
        </p:spPr>
        <p:txBody>
          <a:bodyPr/>
          <a:p>
            <a:pPr fontAlgn="base">
              <a:buNone/>
            </a:pPr>
            <a:r>
              <a:rPr lang="zh-CN" altLang="en-US" strike="noStrike" noProof="1">
                <a:solidFill>
                  <a:schemeClr val="tx1"/>
                </a:solidFill>
                <a:effectLst>
                  <a:outerShdw blurRad="38100" dist="38100" dir="2700000">
                    <a:srgbClr val="C0C0C0"/>
                  </a:outerShdw>
                </a:effectLst>
                <a:latin typeface="微软雅黑" panose="020B0503020204020204" charset="-122"/>
                <a:ea typeface="微软雅黑" panose="020B0503020204020204" charset="-122"/>
                <a:cs typeface="微软雅黑" panose="020B0503020204020204" charset="-122"/>
              </a:rPr>
              <a:t>1、</a:t>
            </a:r>
            <a:r>
              <a:rPr lang="zh-CN" altLang="en-US" strike="noStrike" noProof="1">
                <a:solidFill>
                  <a:schemeClr val="tx1"/>
                </a:solidFill>
                <a:effectLst>
                  <a:outerShdw blurRad="38100" dist="38100" dir="2700000">
                    <a:srgbClr val="C0C0C0"/>
                  </a:outerShdw>
                </a:effectLst>
                <a:latin typeface="微软雅黑" panose="020B0503020204020204" charset="-122"/>
                <a:ea typeface="微软雅黑" panose="020B0503020204020204" charset="-122"/>
                <a:cs typeface="微软雅黑" panose="020B0503020204020204" charset="-122"/>
                <a:hlinkClick r:id="" action="ppaction://hlinkshowjump?jump=nextslide"/>
              </a:rPr>
              <a:t>反射性呕吐</a:t>
            </a:r>
            <a:endParaRPr lang="zh-CN" altLang="en-US" strike="noStrike" noProof="1">
              <a:solidFill>
                <a:schemeClr val="tx1"/>
              </a:solidFill>
              <a:effectLst>
                <a:outerShdw blurRad="38100" dist="38100" dir="2700000">
                  <a:srgbClr val="C0C0C0"/>
                </a:outerShdw>
              </a:effectLst>
              <a:latin typeface="微软雅黑" panose="020B0503020204020204" charset="-122"/>
              <a:ea typeface="微软雅黑" panose="020B0503020204020204" charset="-122"/>
              <a:cs typeface="微软雅黑" panose="020B0503020204020204" charset="-122"/>
            </a:endParaRPr>
          </a:p>
          <a:p>
            <a:pPr fontAlgn="base">
              <a:buFont typeface="Wingdings" panose="05000000000000000000" pitchFamily="2" charset="2"/>
              <a:buAutoNum type="arabicPeriod"/>
            </a:pPr>
            <a:endParaRPr lang="zh-CN" altLang="en-US" strike="noStrike" noProof="1">
              <a:solidFill>
                <a:schemeClr val="tx1"/>
              </a:solidFill>
              <a:effectLst>
                <a:outerShdw blurRad="38100" dist="38100" dir="2700000">
                  <a:srgbClr val="C0C0C0"/>
                </a:outerShdw>
              </a:effectLst>
              <a:latin typeface="微软雅黑" panose="020B0503020204020204" charset="-122"/>
              <a:ea typeface="微软雅黑" panose="020B0503020204020204" charset="-122"/>
              <a:cs typeface="微软雅黑" panose="020B0503020204020204" charset="-122"/>
            </a:endParaRPr>
          </a:p>
          <a:p>
            <a:pPr fontAlgn="base">
              <a:buNone/>
            </a:pPr>
            <a:r>
              <a:rPr lang="zh-CN" altLang="en-US" strike="noStrike" noProof="1">
                <a:solidFill>
                  <a:schemeClr val="tx1"/>
                </a:solidFill>
                <a:effectLst>
                  <a:outerShdw blurRad="38100" dist="38100" dir="2700000">
                    <a:srgbClr val="C0C0C0"/>
                  </a:outerShdw>
                </a:effectLst>
                <a:latin typeface="微软雅黑" panose="020B0503020204020204" charset="-122"/>
                <a:ea typeface="微软雅黑" panose="020B0503020204020204" charset="-122"/>
                <a:cs typeface="微软雅黑" panose="020B0503020204020204" charset="-122"/>
              </a:rPr>
              <a:t>2、</a:t>
            </a:r>
            <a:r>
              <a:rPr lang="zh-CN" altLang="en-US" strike="noStrike" noProof="1">
                <a:solidFill>
                  <a:schemeClr val="tx1"/>
                </a:solidFill>
                <a:effectLst>
                  <a:outerShdw blurRad="38100" dist="38100" dir="2700000">
                    <a:srgbClr val="C0C0C0"/>
                  </a:outerShdw>
                </a:effectLst>
                <a:latin typeface="微软雅黑" panose="020B0503020204020204" charset="-122"/>
                <a:ea typeface="微软雅黑" panose="020B0503020204020204" charset="-122"/>
                <a:cs typeface="微软雅黑" panose="020B0503020204020204" charset="-122"/>
                <a:hlinkClick r:id="rId1" action="ppaction://hlinksldjump"/>
              </a:rPr>
              <a:t>中枢性呕吐</a:t>
            </a:r>
            <a:endParaRPr lang="zh-CN" altLang="en-US" strike="noStrike" noProof="1">
              <a:solidFill>
                <a:schemeClr val="tx1"/>
              </a:solidFill>
              <a:effectLst>
                <a:outerShdw blurRad="38100" dist="38100" dir="2700000">
                  <a:srgbClr val="C0C0C0"/>
                </a:outerShdw>
              </a:effectLst>
              <a:latin typeface="微软雅黑" panose="020B0503020204020204" charset="-122"/>
              <a:ea typeface="微软雅黑" panose="020B0503020204020204" charset="-122"/>
              <a:cs typeface="微软雅黑" panose="020B0503020204020204" charset="-122"/>
            </a:endParaRPr>
          </a:p>
          <a:p>
            <a:pPr fontAlgn="base">
              <a:buFont typeface="Wingdings" panose="05000000000000000000" pitchFamily="2" charset="2"/>
              <a:buAutoNum type="arabicPeriod"/>
            </a:pPr>
            <a:endParaRPr lang="zh-CN" altLang="en-US" strike="noStrike" noProof="1">
              <a:solidFill>
                <a:schemeClr val="tx1"/>
              </a:solidFill>
              <a:effectLst>
                <a:outerShdw blurRad="38100" dist="38100" dir="2700000">
                  <a:srgbClr val="C0C0C0"/>
                </a:outerShdw>
              </a:effectLst>
              <a:latin typeface="微软雅黑" panose="020B0503020204020204" charset="-122"/>
              <a:ea typeface="微软雅黑" panose="020B0503020204020204" charset="-122"/>
              <a:cs typeface="微软雅黑" panose="020B0503020204020204" charset="-122"/>
            </a:endParaRPr>
          </a:p>
          <a:p>
            <a:pPr fontAlgn="base">
              <a:buNone/>
            </a:pPr>
            <a:r>
              <a:rPr lang="zh-CN" altLang="en-US" strike="noStrike" noProof="1">
                <a:solidFill>
                  <a:schemeClr val="tx1"/>
                </a:solidFill>
                <a:effectLst>
                  <a:outerShdw blurRad="38100" dist="38100" dir="2700000">
                    <a:srgbClr val="C0C0C0"/>
                  </a:outerShdw>
                </a:effectLst>
                <a:latin typeface="微软雅黑" panose="020B0503020204020204" charset="-122"/>
                <a:ea typeface="微软雅黑" panose="020B0503020204020204" charset="-122"/>
                <a:cs typeface="微软雅黑" panose="020B0503020204020204" charset="-122"/>
              </a:rPr>
              <a:t>3、</a:t>
            </a:r>
            <a:r>
              <a:rPr lang="zh-CN" altLang="en-US" strike="noStrike" noProof="1">
                <a:solidFill>
                  <a:schemeClr val="tx1"/>
                </a:solidFill>
                <a:effectLst>
                  <a:outerShdw blurRad="38100" dist="38100" dir="2700000">
                    <a:srgbClr val="C0C0C0"/>
                  </a:outerShdw>
                </a:effectLst>
                <a:latin typeface="微软雅黑" panose="020B0503020204020204" charset="-122"/>
                <a:ea typeface="微软雅黑" panose="020B0503020204020204" charset="-122"/>
                <a:cs typeface="微软雅黑" panose="020B0503020204020204" charset="-122"/>
                <a:hlinkClick r:id="rId1" action="ppaction://hlinksldjump"/>
              </a:rPr>
              <a:t>前庭功能障碍性呕吐</a:t>
            </a:r>
            <a:endParaRPr lang="zh-CN" altLang="en-US" strike="noStrike" noProof="1">
              <a:solidFill>
                <a:schemeClr val="tx1"/>
              </a:solidFill>
              <a:effectLst>
                <a:outerShdw blurRad="38100" dist="38100" dir="2700000">
                  <a:srgbClr val="C0C0C0"/>
                </a:outerShdw>
              </a:effectLst>
              <a:latin typeface="微软雅黑" panose="020B0503020204020204" charset="-122"/>
              <a:ea typeface="微软雅黑" panose="020B0503020204020204" charset="-122"/>
              <a:cs typeface="微软雅黑" panose="020B0503020204020204" charset="-122"/>
            </a:endParaRPr>
          </a:p>
          <a:p>
            <a:pPr fontAlgn="base">
              <a:buFont typeface="Wingdings" panose="05000000000000000000" pitchFamily="2" charset="2"/>
              <a:buAutoNum type="arabicPeriod"/>
            </a:pPr>
            <a:endParaRPr lang="zh-CN" altLang="en-US" sz="3600" b="1" strike="noStrike" noProof="1">
              <a:solidFill>
                <a:srgbClr val="0000CC"/>
              </a:solidFill>
              <a:effectLst>
                <a:outerShdw blurRad="38100" dist="38100" dir="2700000">
                  <a:srgbClr val="C0C0C0"/>
                </a:outerShdw>
              </a:effectLst>
              <a:latin typeface="宋体" panose="02010600030101010101" pitchFamily="2" charset="-122"/>
            </a:endParaRPr>
          </a:p>
          <a:p>
            <a:pPr fontAlgn="base">
              <a:buNone/>
            </a:pPr>
            <a:endParaRPr lang="zh-CN" altLang="en-US" sz="3600" b="1" strike="noStrike" noProof="1">
              <a:solidFill>
                <a:srgbClr val="0000CC"/>
              </a:solidFill>
              <a:effectLst>
                <a:outerShdw blurRad="38100" dist="38100" dir="2700000">
                  <a:srgbClr val="C0C0C0"/>
                </a:outerShdw>
              </a:effectLst>
              <a:latin typeface="宋体" panose="02010600030101010101" pitchFamily="2" charset="-122"/>
            </a:endParaRPr>
          </a:p>
        </p:txBody>
      </p:sp>
      <p:sp>
        <p:nvSpPr>
          <p:cNvPr id="5" name="Title 6"/>
          <p:cNvSpPr txBox="1"/>
          <p:nvPr>
            <p:custDataLst>
              <p:tags r:id="rId2"/>
            </p:custDataLst>
          </p:nvPr>
        </p:nvSpPr>
        <p:spPr>
          <a:xfrm>
            <a:off x="231407" y="97384"/>
            <a:ext cx="297497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七</a:t>
            </a: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恶心、呕吐</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42620" y="920115"/>
            <a:ext cx="4197985" cy="460375"/>
          </a:xfrm>
          <a:prstGeom prst="rect">
            <a:avLst/>
          </a:prstGeom>
          <a:noFill/>
        </p:spPr>
        <p:txBody>
          <a:bodyPr wrap="square" rtlCol="0">
            <a:spAutoFit/>
          </a:bodyPr>
          <a:p>
            <a:r>
              <a:rPr lang="zh-CN" altLang="en-US" sz="2400"/>
              <a:t>（一）病因</a:t>
            </a:r>
            <a:endParaRPr lang="zh-CN" altLang="en-US" sz="2400"/>
          </a:p>
        </p:txBody>
      </p:sp>
      <p:sp>
        <p:nvSpPr>
          <p:cNvPr id="41985" name="文本占位符 40961"/>
          <p:cNvSpPr>
            <a:spLocks noGrp="1"/>
          </p:cNvSpPr>
          <p:nvPr>
            <p:ph idx="1"/>
          </p:nvPr>
        </p:nvSpPr>
        <p:spPr>
          <a:xfrm>
            <a:off x="2105660" y="1700530"/>
            <a:ext cx="8229600" cy="4959350"/>
          </a:xfrm>
        </p:spPr>
        <p:txBody>
          <a:bodyPr anchor="t"/>
          <a:p>
            <a:pPr marL="0" indent="0">
              <a:lnSpc>
                <a:spcPct val="80000"/>
              </a:lnSpc>
              <a:buNone/>
            </a:pPr>
            <a:r>
              <a:rPr lang="en-US" altLang="zh-CN" b="1" dirty="0">
                <a:solidFill>
                  <a:srgbClr val="0000CC"/>
                </a:solidFill>
                <a:latin typeface="宋体" panose="02010600030101010101" pitchFamily="2" charset="-122"/>
              </a:rPr>
              <a:t>1.</a:t>
            </a:r>
            <a:r>
              <a:rPr lang="zh-CN" altLang="en-US" b="1" dirty="0">
                <a:solidFill>
                  <a:srgbClr val="0000CC"/>
                </a:solidFill>
                <a:latin typeface="宋体" panose="02010600030101010101" pitchFamily="2" charset="-122"/>
              </a:rPr>
              <a:t>反射性呕吐：</a:t>
            </a:r>
            <a:r>
              <a:rPr lang="zh-CN" altLang="en-US" b="1" dirty="0">
                <a:latin typeface="宋体" panose="02010600030101010101" pitchFamily="2" charset="-122"/>
              </a:rPr>
              <a:t>内脏神经末梢传来的冲动。</a:t>
            </a:r>
            <a:endParaRPr lang="zh-CN" altLang="en-US" b="1" dirty="0">
              <a:latin typeface="宋体" panose="02010600030101010101" pitchFamily="2" charset="-122"/>
            </a:endParaRPr>
          </a:p>
          <a:p>
            <a:pPr algn="l">
              <a:lnSpc>
                <a:spcPct val="120000"/>
              </a:lnSpc>
              <a:buNone/>
            </a:pPr>
            <a:r>
              <a:rPr lang="zh-CN" altLang="en-US" b="1" dirty="0">
                <a:latin typeface="宋体" panose="02010600030101010101" pitchFamily="2" charset="-122"/>
              </a:rPr>
              <a:t>     </a:t>
            </a:r>
            <a:r>
              <a:rPr lang="en-US" sz="2400" b="1">
                <a:solidFill>
                  <a:schemeClr val="tx1"/>
                </a:solidFill>
                <a:latin typeface="宋体" panose="02010600030101010101" pitchFamily="2" charset="-122"/>
                <a:ea typeface="宋体" panose="02010600030101010101" pitchFamily="2" charset="-122"/>
                <a:cs typeface="宋体" panose="02010600030101010101" pitchFamily="2" charset="-122"/>
                <a:sym typeface="Times New Roman" panose="02020603050405020304" pitchFamily="18" charset="0"/>
              </a:rPr>
              <a:t>♣</a:t>
            </a:r>
            <a:r>
              <a:rPr lang="en-US" sz="2400" b="1">
                <a:solidFill>
                  <a:schemeClr val="tx1"/>
                </a:solidFill>
                <a:latin typeface="宋体" panose="02010600030101010101" pitchFamily="2" charset="-122"/>
                <a:ea typeface="宋体" panose="02010600030101010101" pitchFamily="2" charset="-122"/>
                <a:cs typeface="宋体" panose="02010600030101010101" pitchFamily="2" charset="-122"/>
              </a:rPr>
              <a:t>口咽部刺激</a:t>
            </a:r>
            <a:endParaRPr lang="en-US" sz="2400" b="1">
              <a:solidFill>
                <a:schemeClr val="tx1"/>
              </a:solidFill>
              <a:latin typeface="宋体" panose="02010600030101010101" pitchFamily="2" charset="-122"/>
              <a:ea typeface="宋体" panose="02010600030101010101" pitchFamily="2" charset="-122"/>
              <a:cs typeface="宋体" panose="02010600030101010101" pitchFamily="2" charset="-122"/>
            </a:endParaRPr>
          </a:p>
          <a:p>
            <a:pPr algn="l">
              <a:lnSpc>
                <a:spcPct val="120000"/>
              </a:lnSpc>
              <a:buNone/>
            </a:pPr>
            <a:r>
              <a:rPr lang="en-US" sz="2400" b="1">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en-US" sz="2400" b="1">
                <a:solidFill>
                  <a:schemeClr val="tx1"/>
                </a:solidFill>
                <a:latin typeface="宋体" panose="02010600030101010101" pitchFamily="2" charset="-122"/>
                <a:ea typeface="宋体" panose="02010600030101010101" pitchFamily="2" charset="-122"/>
                <a:cs typeface="宋体" panose="02010600030101010101" pitchFamily="2" charset="-122"/>
                <a:sym typeface="Times New Roman" panose="02020603050405020304" pitchFamily="18" charset="0"/>
              </a:rPr>
              <a:t>♣</a:t>
            </a:r>
            <a:r>
              <a:rPr lang="en-US" sz="2400" b="1">
                <a:solidFill>
                  <a:schemeClr val="tx1"/>
                </a:solidFill>
                <a:latin typeface="宋体" panose="02010600030101010101" pitchFamily="2" charset="-122"/>
                <a:ea typeface="宋体" panose="02010600030101010101" pitchFamily="2" charset="-122"/>
                <a:cs typeface="宋体" panose="02010600030101010101" pitchFamily="2" charset="-122"/>
              </a:rPr>
              <a:t>胃肠疾病</a:t>
            </a:r>
            <a:endParaRPr lang="en-US" sz="2400" b="1">
              <a:solidFill>
                <a:schemeClr val="tx1"/>
              </a:solidFill>
              <a:latin typeface="宋体" panose="02010600030101010101" pitchFamily="2" charset="-122"/>
              <a:ea typeface="宋体" panose="02010600030101010101" pitchFamily="2" charset="-122"/>
              <a:cs typeface="宋体" panose="02010600030101010101" pitchFamily="2" charset="-122"/>
            </a:endParaRPr>
          </a:p>
          <a:p>
            <a:pPr algn="l">
              <a:lnSpc>
                <a:spcPct val="120000"/>
              </a:lnSpc>
              <a:buNone/>
            </a:pPr>
            <a:r>
              <a:rPr lang="en-US" sz="2400" b="1">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en-US" sz="2400" b="1">
                <a:solidFill>
                  <a:schemeClr val="tx1"/>
                </a:solidFill>
                <a:latin typeface="宋体" panose="02010600030101010101" pitchFamily="2" charset="-122"/>
                <a:ea typeface="宋体" panose="02010600030101010101" pitchFamily="2" charset="-122"/>
                <a:cs typeface="宋体" panose="02010600030101010101" pitchFamily="2" charset="-122"/>
                <a:sym typeface="Times New Roman" panose="02020603050405020304" pitchFamily="18" charset="0"/>
              </a:rPr>
              <a:t>♣</a:t>
            </a:r>
            <a:r>
              <a:rPr lang="en-US" sz="2400" b="1">
                <a:solidFill>
                  <a:schemeClr val="tx1"/>
                </a:solidFill>
                <a:latin typeface="宋体" panose="02010600030101010101" pitchFamily="2" charset="-122"/>
                <a:ea typeface="宋体" panose="02010600030101010101" pitchFamily="2" charset="-122"/>
                <a:cs typeface="宋体" panose="02010600030101010101" pitchFamily="2" charset="-122"/>
              </a:rPr>
              <a:t>肝胆胰腺疾病</a:t>
            </a:r>
            <a:endParaRPr lang="en-US" sz="2400" b="1">
              <a:solidFill>
                <a:schemeClr val="tx1"/>
              </a:solidFill>
              <a:latin typeface="宋体" panose="02010600030101010101" pitchFamily="2" charset="-122"/>
              <a:ea typeface="宋体" panose="02010600030101010101" pitchFamily="2" charset="-122"/>
              <a:cs typeface="宋体" panose="02010600030101010101" pitchFamily="2" charset="-122"/>
            </a:endParaRPr>
          </a:p>
          <a:p>
            <a:pPr algn="l">
              <a:lnSpc>
                <a:spcPct val="120000"/>
              </a:lnSpc>
              <a:buNone/>
            </a:pPr>
            <a:r>
              <a:rPr lang="en-US" sz="2400" b="1">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en-US" sz="2400" b="1">
                <a:solidFill>
                  <a:schemeClr val="tx1"/>
                </a:solidFill>
                <a:latin typeface="宋体" panose="02010600030101010101" pitchFamily="2" charset="-122"/>
                <a:ea typeface="宋体" panose="02010600030101010101" pitchFamily="2" charset="-122"/>
                <a:cs typeface="宋体" panose="02010600030101010101" pitchFamily="2" charset="-122"/>
                <a:sym typeface="Times New Roman" panose="02020603050405020304" pitchFamily="18" charset="0"/>
              </a:rPr>
              <a:t>♣</a:t>
            </a:r>
            <a:r>
              <a:rPr lang="en-US" sz="2400" b="1">
                <a:solidFill>
                  <a:schemeClr val="tx1"/>
                </a:solidFill>
                <a:latin typeface="宋体" panose="02010600030101010101" pitchFamily="2" charset="-122"/>
                <a:ea typeface="宋体" panose="02010600030101010101" pitchFamily="2" charset="-122"/>
                <a:cs typeface="宋体" panose="02010600030101010101" pitchFamily="2" charset="-122"/>
              </a:rPr>
              <a:t>腹膜及肠系膜疾病</a:t>
            </a:r>
            <a:endParaRPr lang="en-US" sz="2400" b="1">
              <a:solidFill>
                <a:schemeClr val="tx1"/>
              </a:solidFill>
              <a:latin typeface="宋体" panose="02010600030101010101" pitchFamily="2" charset="-122"/>
              <a:ea typeface="宋体" panose="02010600030101010101" pitchFamily="2" charset="-122"/>
              <a:cs typeface="宋体" panose="02010600030101010101" pitchFamily="2" charset="-122"/>
            </a:endParaRPr>
          </a:p>
          <a:p>
            <a:pPr algn="l">
              <a:lnSpc>
                <a:spcPct val="120000"/>
              </a:lnSpc>
              <a:buNone/>
            </a:pPr>
            <a:r>
              <a:rPr lang="en-US" sz="2400" b="1">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en-US" sz="2400" b="1">
                <a:solidFill>
                  <a:schemeClr val="tx1"/>
                </a:solidFill>
                <a:latin typeface="宋体" panose="02010600030101010101" pitchFamily="2" charset="-122"/>
                <a:ea typeface="宋体" panose="02010600030101010101" pitchFamily="2" charset="-122"/>
                <a:cs typeface="宋体" panose="02010600030101010101" pitchFamily="2" charset="-122"/>
                <a:sym typeface="Times New Roman" panose="02020603050405020304" pitchFamily="18" charset="0"/>
              </a:rPr>
              <a:t>♣</a:t>
            </a:r>
            <a:r>
              <a:rPr lang="en-US" sz="2400" b="1">
                <a:solidFill>
                  <a:schemeClr val="tx1"/>
                </a:solidFill>
                <a:latin typeface="宋体" panose="02010600030101010101" pitchFamily="2" charset="-122"/>
                <a:ea typeface="宋体" panose="02010600030101010101" pitchFamily="2" charset="-122"/>
                <a:cs typeface="宋体" panose="02010600030101010101" pitchFamily="2" charset="-122"/>
              </a:rPr>
              <a:t>眼部疾病</a:t>
            </a:r>
            <a:endParaRPr lang="en-US" sz="2400" b="1">
              <a:solidFill>
                <a:schemeClr val="tx1"/>
              </a:solidFill>
              <a:latin typeface="宋体" panose="02010600030101010101" pitchFamily="2" charset="-122"/>
              <a:ea typeface="宋体" panose="02010600030101010101" pitchFamily="2" charset="-122"/>
              <a:cs typeface="宋体" panose="02010600030101010101" pitchFamily="2" charset="-122"/>
            </a:endParaRPr>
          </a:p>
          <a:p>
            <a:pPr algn="l">
              <a:lnSpc>
                <a:spcPct val="120000"/>
              </a:lnSpc>
              <a:buNone/>
            </a:pPr>
            <a:r>
              <a:rPr lang="en-US" sz="2400" b="1">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en-US" sz="2400" b="1">
                <a:solidFill>
                  <a:schemeClr val="tx1"/>
                </a:solidFill>
                <a:latin typeface="宋体" panose="02010600030101010101" pitchFamily="2" charset="-122"/>
                <a:ea typeface="宋体" panose="02010600030101010101" pitchFamily="2" charset="-122"/>
                <a:cs typeface="宋体" panose="02010600030101010101" pitchFamily="2" charset="-122"/>
                <a:sym typeface="Times New Roman" panose="02020603050405020304" pitchFamily="18" charset="0"/>
              </a:rPr>
              <a:t>♣</a:t>
            </a:r>
            <a:r>
              <a:rPr lang="en-US" sz="2400" b="1">
                <a:solidFill>
                  <a:schemeClr val="tx1"/>
                </a:solidFill>
                <a:latin typeface="宋体" panose="02010600030101010101" pitchFamily="2" charset="-122"/>
                <a:ea typeface="宋体" panose="02010600030101010101" pitchFamily="2" charset="-122"/>
                <a:cs typeface="宋体" panose="02010600030101010101" pitchFamily="2" charset="-122"/>
              </a:rPr>
              <a:t>心血管疾病</a:t>
            </a:r>
            <a:endParaRPr lang="en-US" sz="2400" b="1">
              <a:solidFill>
                <a:schemeClr val="tx1"/>
              </a:solidFill>
              <a:latin typeface="宋体" panose="02010600030101010101" pitchFamily="2" charset="-122"/>
              <a:ea typeface="宋体" panose="02010600030101010101" pitchFamily="2" charset="-122"/>
              <a:cs typeface="宋体" panose="02010600030101010101" pitchFamily="2" charset="-122"/>
            </a:endParaRPr>
          </a:p>
          <a:p>
            <a:pPr algn="l">
              <a:lnSpc>
                <a:spcPct val="120000"/>
              </a:lnSpc>
              <a:buNone/>
            </a:pPr>
            <a:r>
              <a:rPr lang="en-US" sz="2400" b="1">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en-US" sz="2400" b="1">
                <a:solidFill>
                  <a:schemeClr val="tx1"/>
                </a:solidFill>
                <a:latin typeface="宋体" panose="02010600030101010101" pitchFamily="2" charset="-122"/>
                <a:ea typeface="宋体" panose="02010600030101010101" pitchFamily="2" charset="-122"/>
                <a:cs typeface="宋体" panose="02010600030101010101" pitchFamily="2" charset="-122"/>
                <a:sym typeface="Times New Roman" panose="02020603050405020304" pitchFamily="18" charset="0"/>
              </a:rPr>
              <a:t>♣</a:t>
            </a:r>
            <a:r>
              <a:rPr lang="en-US" sz="2400" b="1">
                <a:solidFill>
                  <a:schemeClr val="tx1"/>
                </a:solidFill>
                <a:latin typeface="宋体" panose="02010600030101010101" pitchFamily="2" charset="-122"/>
                <a:ea typeface="宋体" panose="02010600030101010101" pitchFamily="2" charset="-122"/>
                <a:cs typeface="宋体" panose="02010600030101010101" pitchFamily="2" charset="-122"/>
              </a:rPr>
              <a:t>泌尿生殖系统疾病</a:t>
            </a:r>
            <a:endParaRPr lang="en-US" sz="2400" b="1">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
        <p:nvSpPr>
          <p:cNvPr id="2" name="Title 6"/>
          <p:cNvSpPr txBox="1"/>
          <p:nvPr>
            <p:custDataLst>
              <p:tags r:id="rId1"/>
            </p:custDataLst>
          </p:nvPr>
        </p:nvSpPr>
        <p:spPr>
          <a:xfrm>
            <a:off x="231407" y="97384"/>
            <a:ext cx="297497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七</a:t>
            </a: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恶心、呕吐</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42620" y="920115"/>
            <a:ext cx="4197985" cy="460375"/>
          </a:xfrm>
          <a:prstGeom prst="rect">
            <a:avLst/>
          </a:prstGeom>
          <a:noFill/>
        </p:spPr>
        <p:txBody>
          <a:bodyPr wrap="square" rtlCol="0">
            <a:spAutoFit/>
          </a:bodyPr>
          <a:p>
            <a:r>
              <a:rPr lang="zh-CN" altLang="en-US" sz="2400"/>
              <a:t>（一）病因</a:t>
            </a:r>
            <a:endParaRPr lang="zh-CN" altLang="en-US" sz="2400"/>
          </a:p>
        </p:txBody>
      </p:sp>
      <p:sp>
        <p:nvSpPr>
          <p:cNvPr id="43011" name="文本占位符 43010"/>
          <p:cNvSpPr>
            <a:spLocks noGrp="1"/>
          </p:cNvSpPr>
          <p:nvPr>
            <p:ph idx="1"/>
          </p:nvPr>
        </p:nvSpPr>
        <p:spPr>
          <a:xfrm>
            <a:off x="1805305" y="1700530"/>
            <a:ext cx="9481820" cy="5734050"/>
          </a:xfrm>
        </p:spPr>
        <p:txBody>
          <a:bodyPr/>
          <a:p>
            <a:pPr fontAlgn="base">
              <a:buNone/>
            </a:pPr>
            <a:r>
              <a:rPr lang="zh-CN" altLang="en-US" sz="2800" b="1" strike="noStrike" noProof="1">
                <a:latin typeface="宋体" panose="02010600030101010101" pitchFamily="2" charset="-122"/>
                <a:sym typeface="Times New Roman" panose="02020603050405020304" pitchFamily="18" charset="0"/>
              </a:rPr>
              <a:t> </a:t>
            </a:r>
            <a:r>
              <a:rPr lang="en-US" altLang="zh-CN" dirty="0">
                <a:solidFill>
                  <a:srgbClr val="0000CC"/>
                </a:solidFill>
                <a:latin typeface="宋体" panose="02010600030101010101" pitchFamily="2" charset="-122"/>
                <a:sym typeface="+mn-ea"/>
              </a:rPr>
              <a:t>2.</a:t>
            </a:r>
            <a:r>
              <a:rPr lang="zh-CN" altLang="en-US" dirty="0">
                <a:solidFill>
                  <a:srgbClr val="0000CC"/>
                </a:solidFill>
                <a:latin typeface="宋体" panose="02010600030101010101" pitchFamily="2" charset="-122"/>
                <a:sym typeface="+mn-ea"/>
              </a:rPr>
              <a:t>中枢性呕吐</a:t>
            </a:r>
            <a:endParaRPr lang="zh-CN" altLang="en-US" dirty="0">
              <a:solidFill>
                <a:srgbClr val="0000CC"/>
              </a:solidFill>
              <a:latin typeface="宋体" panose="02010600030101010101" pitchFamily="2" charset="-122"/>
              <a:sym typeface="+mn-ea"/>
            </a:endParaRPr>
          </a:p>
          <a:p>
            <a:pPr fontAlgn="base">
              <a:lnSpc>
                <a:spcPct val="120000"/>
              </a:lnSpc>
              <a:buNone/>
            </a:pPr>
            <a:r>
              <a:rPr lang="zh-CN" altLang="en-US" sz="2400" dirty="0">
                <a:solidFill>
                  <a:srgbClr val="0000CC"/>
                </a:solidFill>
                <a:latin typeface="宋体" panose="02010600030101010101" pitchFamily="2" charset="-122"/>
                <a:sym typeface="+mn-ea"/>
              </a:rPr>
              <a:t> </a:t>
            </a:r>
            <a:r>
              <a:rPr 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Times New Roman" panose="02020603050405020304" pitchFamily="18" charset="0"/>
              </a:rPr>
              <a:t>♣</a:t>
            </a:r>
            <a:r>
              <a:rPr lang="en-US" sz="2400" b="1" strike="noStrike" noProof="1">
                <a:solidFill>
                  <a:schemeClr val="tx1"/>
                </a:solidFill>
                <a:latin typeface="宋体" panose="02010600030101010101" pitchFamily="2" charset="-122"/>
                <a:ea typeface="宋体" panose="02010600030101010101" pitchFamily="2" charset="-122"/>
                <a:cs typeface="宋体" panose="02010600030101010101" pitchFamily="2" charset="-122"/>
                <a:sym typeface="Times New Roman" panose="02020603050405020304" pitchFamily="18" charset="0"/>
              </a:rPr>
              <a:t>中枢神经系统疾病：感染、血管病、外伤、肿瘤（</a:t>
            </a:r>
            <a:r>
              <a:rPr lang="en-US" sz="2400" b="1" strike="noStrike" noProof="1">
                <a:solidFill>
                  <a:schemeClr val="tx1"/>
                </a:solidFill>
                <a:latin typeface="宋体" panose="02010600030101010101" pitchFamily="2" charset="-122"/>
                <a:ea typeface="宋体" panose="02010600030101010101" pitchFamily="2" charset="-122"/>
                <a:cs typeface="宋体" panose="02010600030101010101" pitchFamily="2" charset="-122"/>
              </a:rPr>
              <a:t>颅内压增高</a:t>
            </a:r>
            <a:r>
              <a:rPr lang="en-US" sz="2400" b="1" strike="noStrike" noProof="1">
                <a:solidFill>
                  <a:schemeClr val="tx1"/>
                </a:solidFill>
                <a:latin typeface="宋体" panose="02010600030101010101" pitchFamily="2" charset="-122"/>
                <a:ea typeface="宋体" panose="02010600030101010101" pitchFamily="2" charset="-122"/>
                <a:cs typeface="宋体" panose="02010600030101010101" pitchFamily="2" charset="-122"/>
                <a:sym typeface="Times New Roman" panose="02020603050405020304" pitchFamily="18" charset="0"/>
              </a:rPr>
              <a:t>）</a:t>
            </a:r>
            <a:r>
              <a:rPr lang="en-US" sz="2400" b="1" strike="noStrike" noProof="1">
                <a:solidFill>
                  <a:schemeClr val="tx1"/>
                </a:solidFill>
                <a:latin typeface="宋体" panose="02010600030101010101" pitchFamily="2" charset="-122"/>
                <a:ea typeface="宋体" panose="02010600030101010101" pitchFamily="2" charset="-122"/>
                <a:cs typeface="宋体" panose="02010600030101010101" pitchFamily="2" charset="-122"/>
              </a:rPr>
              <a:t>     </a:t>
            </a:r>
            <a:endParaRPr lang="en-US" sz="2400" b="1" strike="noStrike" noProof="1">
              <a:solidFill>
                <a:schemeClr val="tx1"/>
              </a:solidFill>
              <a:latin typeface="宋体" panose="02010600030101010101" pitchFamily="2" charset="-122"/>
              <a:ea typeface="宋体" panose="02010600030101010101" pitchFamily="2" charset="-122"/>
              <a:cs typeface="宋体" panose="02010600030101010101" pitchFamily="2" charset="-122"/>
            </a:endParaRPr>
          </a:p>
          <a:p>
            <a:pPr fontAlgn="base">
              <a:lnSpc>
                <a:spcPct val="120000"/>
              </a:lnSpc>
              <a:buNone/>
            </a:pPr>
            <a:r>
              <a:rPr lang="en-US" sz="2400" b="1" strike="noStrike" noProof="1">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en-US" sz="2400" b="1" strike="noStrike" noProof="1">
                <a:solidFill>
                  <a:schemeClr val="tx1"/>
                </a:solidFill>
                <a:latin typeface="宋体" panose="02010600030101010101" pitchFamily="2" charset="-122"/>
                <a:ea typeface="宋体" panose="02010600030101010101" pitchFamily="2" charset="-122"/>
                <a:cs typeface="宋体" panose="02010600030101010101" pitchFamily="2" charset="-122"/>
                <a:sym typeface="Times New Roman" panose="02020603050405020304" pitchFamily="18" charset="0"/>
              </a:rPr>
              <a:t>♣全身性疾病：糖尿病酮症酸中毒、甲状腺功能亢进、尿毒症、低钠血症、早孕</a:t>
            </a:r>
            <a:endParaRPr lang="en-US" sz="2400" b="1" strike="noStrike" noProof="1">
              <a:solidFill>
                <a:schemeClr val="tx1"/>
              </a:solidFill>
              <a:latin typeface="宋体" panose="02010600030101010101" pitchFamily="2" charset="-122"/>
              <a:ea typeface="宋体" panose="02010600030101010101" pitchFamily="2" charset="-122"/>
              <a:cs typeface="宋体" panose="02010600030101010101" pitchFamily="2" charset="-122"/>
              <a:sym typeface="Times New Roman" panose="02020603050405020304" pitchFamily="18" charset="0"/>
            </a:endParaRPr>
          </a:p>
          <a:p>
            <a:pPr fontAlgn="base">
              <a:lnSpc>
                <a:spcPct val="120000"/>
              </a:lnSpc>
              <a:buNone/>
            </a:pPr>
            <a:r>
              <a:rPr lang="en-US" sz="2400" b="1" strike="noStrike" noProof="1">
                <a:solidFill>
                  <a:schemeClr val="tx1"/>
                </a:solidFill>
                <a:latin typeface="宋体" panose="02010600030101010101" pitchFamily="2" charset="-122"/>
                <a:ea typeface="宋体" panose="02010600030101010101" pitchFamily="2" charset="-122"/>
                <a:cs typeface="宋体" panose="02010600030101010101" pitchFamily="2" charset="-122"/>
                <a:sym typeface="Times New Roman" panose="02020603050405020304" pitchFamily="18" charset="0"/>
              </a:rPr>
              <a:t> ♣</a:t>
            </a:r>
            <a:r>
              <a:rPr lang="en-US" sz="2400" b="1" strike="noStrike" noProof="1">
                <a:solidFill>
                  <a:schemeClr val="tx1"/>
                </a:solidFill>
                <a:latin typeface="宋体" panose="02010600030101010101" pitchFamily="2" charset="-122"/>
                <a:ea typeface="宋体" panose="02010600030101010101" pitchFamily="2" charset="-122"/>
                <a:cs typeface="宋体" panose="02010600030101010101" pitchFamily="2" charset="-122"/>
              </a:rPr>
              <a:t>药物：如某些抗生素             </a:t>
            </a:r>
            <a:endParaRPr lang="en-US" sz="2400" b="1" strike="noStrike" noProof="1">
              <a:solidFill>
                <a:schemeClr val="tx1"/>
              </a:solidFill>
              <a:latin typeface="宋体" panose="02010600030101010101" pitchFamily="2" charset="-122"/>
              <a:ea typeface="宋体" panose="02010600030101010101" pitchFamily="2" charset="-122"/>
              <a:cs typeface="宋体" panose="02010600030101010101" pitchFamily="2" charset="-122"/>
            </a:endParaRPr>
          </a:p>
          <a:p>
            <a:pPr fontAlgn="base">
              <a:lnSpc>
                <a:spcPct val="120000"/>
              </a:lnSpc>
              <a:buNone/>
            </a:pPr>
            <a:r>
              <a:rPr lang="en-US" sz="2400" b="1" strike="noStrike" noProof="1">
                <a:solidFill>
                  <a:schemeClr val="tx1"/>
                </a:solidFill>
                <a:latin typeface="宋体" panose="02010600030101010101" pitchFamily="2" charset="-122"/>
                <a:ea typeface="宋体" panose="02010600030101010101" pitchFamily="2" charset="-122"/>
                <a:cs typeface="宋体" panose="02010600030101010101" pitchFamily="2" charset="-122"/>
                <a:sym typeface="Times New Roman" panose="02020603050405020304" pitchFamily="18" charset="0"/>
              </a:rPr>
              <a:t> ♣</a:t>
            </a:r>
            <a:r>
              <a:rPr lang="en-US" sz="2400" b="1" strike="noStrike" noProof="1">
                <a:solidFill>
                  <a:schemeClr val="tx1"/>
                </a:solidFill>
                <a:latin typeface="宋体" panose="02010600030101010101" pitchFamily="2" charset="-122"/>
                <a:ea typeface="宋体" panose="02010600030101010101" pitchFamily="2" charset="-122"/>
                <a:cs typeface="宋体" panose="02010600030101010101" pitchFamily="2" charset="-122"/>
              </a:rPr>
              <a:t>化学毒物：有机磷、CO、重金属</a:t>
            </a:r>
            <a:endParaRPr lang="en-US" sz="2400" b="1" strike="noStrike" noProof="1">
              <a:solidFill>
                <a:schemeClr val="tx1"/>
              </a:solidFill>
              <a:latin typeface="宋体" panose="02010600030101010101" pitchFamily="2" charset="-122"/>
              <a:ea typeface="宋体" panose="02010600030101010101" pitchFamily="2" charset="-122"/>
              <a:cs typeface="宋体" panose="02010600030101010101" pitchFamily="2" charset="-122"/>
            </a:endParaRPr>
          </a:p>
          <a:p>
            <a:pPr fontAlgn="base">
              <a:lnSpc>
                <a:spcPct val="120000"/>
              </a:lnSpc>
              <a:buNone/>
            </a:pPr>
            <a:r>
              <a:rPr lang="en-US" sz="2400" b="1" strike="noStrike" noProof="1">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en-US" sz="2400" b="1" strike="noStrike" noProof="1">
                <a:solidFill>
                  <a:schemeClr val="tx1"/>
                </a:solidFill>
                <a:latin typeface="宋体" panose="02010600030101010101" pitchFamily="2" charset="-122"/>
                <a:ea typeface="宋体" panose="02010600030101010101" pitchFamily="2" charset="-122"/>
                <a:cs typeface="宋体" panose="02010600030101010101" pitchFamily="2" charset="-122"/>
                <a:sym typeface="Times New Roman" panose="02020603050405020304" pitchFamily="18" charset="0"/>
              </a:rPr>
              <a:t>♣精神因素：</a:t>
            </a:r>
            <a:r>
              <a:rPr lang="en-US" sz="2400" b="1" strike="noStrike" noProof="1">
                <a:solidFill>
                  <a:schemeClr val="tx1"/>
                </a:solidFill>
                <a:latin typeface="宋体" panose="02010600030101010101" pitchFamily="2" charset="-122"/>
                <a:ea typeface="宋体" panose="02010600030101010101" pitchFamily="2" charset="-122"/>
                <a:cs typeface="宋体" panose="02010600030101010101" pitchFamily="2" charset="-122"/>
              </a:rPr>
              <a:t>又称心因性呕吐。以反复发作的呕吐为特征，   无器质性病变作为基础，常与心理社会因素有关。常见胃 肠神经官能症</a:t>
            </a:r>
            <a:r>
              <a:rPr lang="en-US" sz="2400" b="1" strike="noStrike" noProof="1">
                <a:solidFill>
                  <a:schemeClr val="tx1"/>
                </a:solidFill>
                <a:latin typeface="宋体" panose="02010600030101010101" pitchFamily="2" charset="-122"/>
                <a:ea typeface="宋体" panose="02010600030101010101" pitchFamily="2" charset="-122"/>
                <a:cs typeface="宋体" panose="02010600030101010101" pitchFamily="2" charset="-122"/>
                <a:sym typeface="Times New Roman" panose="02020603050405020304" pitchFamily="18" charset="0"/>
              </a:rPr>
              <a:t>、神经性厌食等。</a:t>
            </a:r>
            <a:endParaRPr lang="zh-CN" altLang="en-US" sz="2400" b="1" strike="noStrike" noProof="1">
              <a:latin typeface="宋体" panose="02010600030101010101" pitchFamily="2" charset="-122"/>
            </a:endParaRPr>
          </a:p>
          <a:p>
            <a:pPr fontAlgn="base">
              <a:buNone/>
            </a:pPr>
            <a:r>
              <a:rPr lang="zh-CN" altLang="en-US" sz="2800" b="1" strike="noStrike" noProof="1">
                <a:latin typeface="宋体" panose="02010600030101010101" pitchFamily="2" charset="-122"/>
              </a:rPr>
              <a:t>      </a:t>
            </a:r>
            <a:endParaRPr lang="zh-CN" altLang="en-US" sz="2800" b="1" strike="noStrike" noProof="1">
              <a:latin typeface="宋体" panose="02010600030101010101" pitchFamily="2" charset="-122"/>
            </a:endParaRPr>
          </a:p>
        </p:txBody>
      </p:sp>
      <p:sp>
        <p:nvSpPr>
          <p:cNvPr id="2" name="Title 6"/>
          <p:cNvSpPr txBox="1"/>
          <p:nvPr>
            <p:custDataLst>
              <p:tags r:id="rId1"/>
            </p:custDataLst>
          </p:nvPr>
        </p:nvSpPr>
        <p:spPr>
          <a:xfrm>
            <a:off x="231407" y="97384"/>
            <a:ext cx="297497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七</a:t>
            </a: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恶心、呕吐</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42620" y="920115"/>
            <a:ext cx="4197985" cy="460375"/>
          </a:xfrm>
          <a:prstGeom prst="rect">
            <a:avLst/>
          </a:prstGeom>
          <a:noFill/>
        </p:spPr>
        <p:txBody>
          <a:bodyPr wrap="square" rtlCol="0">
            <a:spAutoFit/>
          </a:bodyPr>
          <a:p>
            <a:r>
              <a:rPr lang="zh-CN" altLang="en-US" sz="2400"/>
              <a:t>（一）病因</a:t>
            </a:r>
            <a:endParaRPr lang="zh-CN" altLang="en-US" sz="2400"/>
          </a:p>
        </p:txBody>
      </p:sp>
      <p:sp>
        <p:nvSpPr>
          <p:cNvPr id="44035" name="文本占位符 44034"/>
          <p:cNvSpPr>
            <a:spLocks noGrp="1"/>
          </p:cNvSpPr>
          <p:nvPr>
            <p:ph idx="1"/>
          </p:nvPr>
        </p:nvSpPr>
        <p:spPr>
          <a:xfrm>
            <a:off x="1346200" y="1751965"/>
            <a:ext cx="8925560" cy="4527550"/>
          </a:xfrm>
        </p:spPr>
        <p:txBody>
          <a:bodyPr/>
          <a:p>
            <a:pPr marL="0" indent="0" fontAlgn="base">
              <a:buNone/>
            </a:pPr>
            <a:r>
              <a:rPr lang="en-US" altLang="zh-CN" b="1" strike="noStrike" noProof="1">
                <a:solidFill>
                  <a:srgbClr val="0000CC"/>
                </a:solidFill>
                <a:effectLst>
                  <a:outerShdw blurRad="38100" dist="38100" dir="2700000">
                    <a:srgbClr val="C0C0C0"/>
                  </a:outerShdw>
                </a:effectLst>
                <a:latin typeface="华文新魏" panose="02010800040101010101" pitchFamily="2" charset="-122"/>
                <a:ea typeface="华文新魏" panose="02010800040101010101" pitchFamily="2" charset="-122"/>
              </a:rPr>
              <a:t>3.</a:t>
            </a:r>
            <a:r>
              <a:rPr lang="zh-CN" altLang="en-US" strike="noStrike" noProof="1">
                <a:solidFill>
                  <a:srgbClr val="0000CC"/>
                </a:solidFill>
                <a:effectLst>
                  <a:outerShdw blurRad="38100" dist="38100" dir="2700000">
                    <a:srgbClr val="C0C0C0"/>
                  </a:outerShdw>
                </a:effectLst>
                <a:latin typeface="华文新魏" panose="02010800040101010101" pitchFamily="2" charset="-122"/>
                <a:ea typeface="华文新魏" panose="02010800040101010101" pitchFamily="2" charset="-122"/>
              </a:rPr>
              <a:t>前庭功能障碍性呕吐</a:t>
            </a:r>
            <a:r>
              <a:rPr lang="zh-CN" altLang="en-US" strike="noStrike" noProof="1">
                <a:effectLst/>
                <a:latin typeface="华文新魏" panose="02010800040101010101" pitchFamily="2" charset="-122"/>
                <a:ea typeface="华文新魏" panose="02010800040101010101" pitchFamily="2" charset="-122"/>
              </a:rPr>
              <a:t>：与头部位置改变有关，常伴眩晕、眼球震颤、恶心、心悸、出汗等自主神经失调表现。</a:t>
            </a:r>
            <a:endParaRPr lang="zh-CN" altLang="en-US" b="1" strike="noStrike" noProof="1">
              <a:effectLst/>
              <a:latin typeface="华文新魏" panose="02010800040101010101" pitchFamily="2" charset="-122"/>
              <a:ea typeface="华文新魏" panose="02010800040101010101" pitchFamily="2" charset="-122"/>
            </a:endParaRPr>
          </a:p>
          <a:p>
            <a:pPr algn="l" fontAlgn="base">
              <a:lnSpc>
                <a:spcPct val="120000"/>
              </a:lnSpc>
              <a:buNone/>
            </a:pPr>
            <a:r>
              <a:rPr lang="zh-CN" altLang="en-US" sz="3600" b="1" strike="noStrike" noProof="1">
                <a:latin typeface="宋体" panose="02010600030101010101" pitchFamily="2" charset="-122"/>
                <a:sym typeface="Times New Roman" panose="02020603050405020304" pitchFamily="18" charset="0"/>
              </a:rPr>
              <a:t>  </a:t>
            </a:r>
            <a:r>
              <a:rPr lang="en-US" altLang="zh-CN" sz="3600" b="1" strike="noStrike" noProof="1">
                <a:latin typeface="宋体" panose="02010600030101010101" pitchFamily="2" charset="-122"/>
                <a:sym typeface="Times New Roman" panose="02020603050405020304" pitchFamily="18" charset="0"/>
              </a:rPr>
              <a:t> </a:t>
            </a:r>
            <a:r>
              <a:rPr lang="en-US" sz="2400" b="1" strike="noStrike" noProof="1">
                <a:solidFill>
                  <a:schemeClr val="tx1"/>
                </a:solidFill>
                <a:latin typeface="宋体" panose="02010600030101010101" pitchFamily="2" charset="-122"/>
                <a:ea typeface="宋体" panose="02010600030101010101" pitchFamily="2" charset="-122"/>
                <a:cs typeface="宋体" panose="02010600030101010101" pitchFamily="2" charset="-122"/>
                <a:sym typeface="Times New Roman" panose="02020603050405020304" pitchFamily="18" charset="0"/>
              </a:rPr>
              <a:t>♣</a:t>
            </a:r>
            <a:r>
              <a:rPr lang="en-US" sz="2400" b="1" strike="noStrike" noProof="1">
                <a:solidFill>
                  <a:schemeClr val="tx1"/>
                </a:solidFill>
                <a:latin typeface="宋体" panose="02010600030101010101" pitchFamily="2" charset="-122"/>
                <a:ea typeface="宋体" panose="02010600030101010101" pitchFamily="2" charset="-122"/>
                <a:cs typeface="宋体" panose="02010600030101010101" pitchFamily="2" charset="-122"/>
              </a:rPr>
              <a:t>晕动症     </a:t>
            </a:r>
            <a:endParaRPr lang="en-US" sz="2400" b="1" strike="noStrike" noProof="1">
              <a:solidFill>
                <a:schemeClr val="tx1"/>
              </a:solidFill>
              <a:latin typeface="宋体" panose="02010600030101010101" pitchFamily="2" charset="-122"/>
              <a:ea typeface="宋体" panose="02010600030101010101" pitchFamily="2" charset="-122"/>
              <a:cs typeface="宋体" panose="02010600030101010101" pitchFamily="2" charset="-122"/>
            </a:endParaRPr>
          </a:p>
          <a:p>
            <a:pPr algn="l" fontAlgn="base">
              <a:lnSpc>
                <a:spcPct val="120000"/>
              </a:lnSpc>
              <a:buNone/>
            </a:pPr>
            <a:r>
              <a:rPr lang="en-US" sz="2400" b="1" strike="noStrike" noProof="1">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en-US" sz="2400" b="1" strike="noStrike" noProof="1">
                <a:solidFill>
                  <a:schemeClr val="tx1"/>
                </a:solidFill>
                <a:latin typeface="宋体" panose="02010600030101010101" pitchFamily="2" charset="-122"/>
                <a:ea typeface="宋体" panose="02010600030101010101" pitchFamily="2" charset="-122"/>
                <a:cs typeface="宋体" panose="02010600030101010101" pitchFamily="2" charset="-122"/>
                <a:sym typeface="Times New Roman" panose="02020603050405020304" pitchFamily="18" charset="0"/>
              </a:rPr>
              <a:t>♣</a:t>
            </a:r>
            <a:r>
              <a:rPr lang="en-US" sz="2400" b="1" strike="noStrike" noProof="1">
                <a:solidFill>
                  <a:schemeClr val="tx1"/>
                </a:solidFill>
                <a:latin typeface="宋体" panose="02010600030101010101" pitchFamily="2" charset="-122"/>
                <a:ea typeface="宋体" panose="02010600030101010101" pitchFamily="2" charset="-122"/>
                <a:cs typeface="宋体" panose="02010600030101010101" pitchFamily="2" charset="-122"/>
              </a:rPr>
              <a:t>内耳迷路炎</a:t>
            </a:r>
            <a:endParaRPr lang="en-US" sz="2400" b="1" strike="noStrike" noProof="1">
              <a:solidFill>
                <a:schemeClr val="tx1"/>
              </a:solidFill>
              <a:latin typeface="宋体" panose="02010600030101010101" pitchFamily="2" charset="-122"/>
              <a:ea typeface="宋体" panose="02010600030101010101" pitchFamily="2" charset="-122"/>
              <a:cs typeface="宋体" panose="02010600030101010101" pitchFamily="2" charset="-122"/>
            </a:endParaRPr>
          </a:p>
          <a:p>
            <a:pPr algn="l" fontAlgn="base">
              <a:lnSpc>
                <a:spcPct val="120000"/>
              </a:lnSpc>
              <a:buNone/>
            </a:pPr>
            <a:r>
              <a:rPr lang="en-US" sz="2400" b="1" strike="noStrike" noProof="1">
                <a:solidFill>
                  <a:schemeClr val="tx1"/>
                </a:solidFill>
                <a:latin typeface="宋体" panose="02010600030101010101" pitchFamily="2" charset="-122"/>
                <a:ea typeface="宋体" panose="02010600030101010101" pitchFamily="2" charset="-122"/>
                <a:cs typeface="宋体" panose="02010600030101010101" pitchFamily="2" charset="-122"/>
                <a:sym typeface="Times New Roman" panose="02020603050405020304" pitchFamily="18" charset="0"/>
              </a:rPr>
              <a:t>    ♣</a:t>
            </a:r>
            <a:r>
              <a:rPr lang="en-US" sz="2400" b="1" strike="noStrike" noProof="1">
                <a:solidFill>
                  <a:schemeClr val="tx1"/>
                </a:solidFill>
                <a:latin typeface="宋体" panose="02010600030101010101" pitchFamily="2" charset="-122"/>
                <a:ea typeface="宋体" panose="02010600030101010101" pitchFamily="2" charset="-122"/>
                <a:cs typeface="宋体" panose="02010600030101010101" pitchFamily="2" charset="-122"/>
              </a:rPr>
              <a:t>美尼尔病</a:t>
            </a:r>
            <a:endParaRPr lang="en-US" sz="2400" b="1" strike="noStrike" noProof="1">
              <a:solidFill>
                <a:schemeClr val="tx1"/>
              </a:solidFill>
              <a:latin typeface="宋体" panose="02010600030101010101" pitchFamily="2" charset="-122"/>
              <a:ea typeface="宋体" panose="02010600030101010101" pitchFamily="2" charset="-122"/>
              <a:cs typeface="宋体" panose="02010600030101010101" pitchFamily="2" charset="-122"/>
            </a:endParaRPr>
          </a:p>
          <a:p>
            <a:pPr fontAlgn="base">
              <a:buNone/>
            </a:pPr>
            <a:endParaRPr lang="zh-CN" altLang="en-US" sz="3600" b="1" strike="noStrike" noProof="1">
              <a:latin typeface="宋体" panose="02010600030101010101" pitchFamily="2" charset="-122"/>
            </a:endParaRPr>
          </a:p>
        </p:txBody>
      </p:sp>
      <p:pic>
        <p:nvPicPr>
          <p:cNvPr id="45057" name="图片 44033" descr="t011081f041372e9a79[1]"/>
          <p:cNvPicPr>
            <a:picLocks noChangeAspect="1"/>
          </p:cNvPicPr>
          <p:nvPr/>
        </p:nvPicPr>
        <p:blipFill>
          <a:blip r:embed="rId1"/>
          <a:stretch>
            <a:fillRect/>
          </a:stretch>
        </p:blipFill>
        <p:spPr>
          <a:xfrm>
            <a:off x="6421120" y="2643505"/>
            <a:ext cx="4495165" cy="4053840"/>
          </a:xfrm>
          <a:prstGeom prst="rect">
            <a:avLst/>
          </a:prstGeom>
          <a:noFill/>
          <a:ln w="9525">
            <a:noFill/>
          </a:ln>
        </p:spPr>
      </p:pic>
      <p:sp>
        <p:nvSpPr>
          <p:cNvPr id="2" name="Title 6"/>
          <p:cNvSpPr txBox="1"/>
          <p:nvPr>
            <p:custDataLst>
              <p:tags r:id="rId2"/>
            </p:custDataLst>
          </p:nvPr>
        </p:nvSpPr>
        <p:spPr>
          <a:xfrm>
            <a:off x="231407" y="97384"/>
            <a:ext cx="297497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七</a:t>
            </a: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恶心、呕吐</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42620" y="920115"/>
            <a:ext cx="4197985" cy="460375"/>
          </a:xfrm>
          <a:prstGeom prst="rect">
            <a:avLst/>
          </a:prstGeom>
          <a:noFill/>
        </p:spPr>
        <p:txBody>
          <a:bodyPr wrap="square" rtlCol="0">
            <a:spAutoFit/>
          </a:bodyPr>
          <a:p>
            <a:r>
              <a:rPr lang="zh-CN" altLang="en-US" sz="2400"/>
              <a:t>（二）临床表现</a:t>
            </a:r>
            <a:endParaRPr lang="zh-CN" altLang="en-US" sz="2400"/>
          </a:p>
        </p:txBody>
      </p:sp>
      <p:grpSp>
        <p:nvGrpSpPr>
          <p:cNvPr id="5" name="组合 4"/>
          <p:cNvGrpSpPr/>
          <p:nvPr/>
        </p:nvGrpSpPr>
        <p:grpSpPr>
          <a:xfrm>
            <a:off x="2075180" y="2060575"/>
            <a:ext cx="7777480" cy="3889375"/>
            <a:chOff x="1530" y="3245"/>
            <a:chExt cx="12248" cy="6125"/>
          </a:xfrm>
        </p:grpSpPr>
        <p:sp>
          <p:nvSpPr>
            <p:cNvPr id="47105" name="八边形 46081"/>
            <p:cNvSpPr/>
            <p:nvPr/>
          </p:nvSpPr>
          <p:spPr>
            <a:xfrm>
              <a:off x="1530" y="5288"/>
              <a:ext cx="2155" cy="2155"/>
            </a:xfrm>
            <a:prstGeom prst="octagon">
              <a:avLst>
                <a:gd name="adj" fmla="val 29287"/>
              </a:avLst>
            </a:prstGeom>
            <a:solidFill>
              <a:srgbClr val="FF9900"/>
            </a:solidFill>
            <a:ln w="9525" cap="flat" cmpd="sng">
              <a:solidFill>
                <a:srgbClr val="FFFF66"/>
              </a:solidFill>
              <a:prstDash val="solid"/>
              <a:miter/>
              <a:headEnd type="none" w="med" len="med"/>
              <a:tailEnd type="none" w="med" len="med"/>
            </a:ln>
          </p:spPr>
          <p:txBody>
            <a:bodyPr wrap="none" anchor="ctr"/>
            <a:p>
              <a:pPr algn="ctr">
                <a:lnSpc>
                  <a:spcPct val="90000"/>
                </a:lnSpc>
              </a:pPr>
              <a:r>
                <a:rPr lang="zh-CN" altLang="en-US" sz="2800" b="1" dirty="0">
                  <a:latin typeface="Arial" panose="020B0604020202020204" pitchFamily="34" charset="0"/>
                  <a:ea typeface="宋体" panose="02010600030101010101" pitchFamily="2" charset="-122"/>
                </a:rPr>
                <a:t>呕吐的</a:t>
              </a:r>
              <a:endParaRPr lang="zh-CN" altLang="en-US" sz="2800" b="1" dirty="0">
                <a:latin typeface="Arial" panose="020B0604020202020204" pitchFamily="34" charset="0"/>
                <a:ea typeface="宋体" panose="02010600030101010101" pitchFamily="2" charset="-122"/>
              </a:endParaRPr>
            </a:p>
            <a:p>
              <a:pPr algn="ctr">
                <a:lnSpc>
                  <a:spcPct val="110000"/>
                </a:lnSpc>
              </a:pPr>
              <a:r>
                <a:rPr lang="zh-CN" altLang="en-US" sz="2800" b="1" dirty="0">
                  <a:latin typeface="Arial" panose="020B0604020202020204" pitchFamily="34" charset="0"/>
                  <a:ea typeface="宋体" panose="02010600030101010101" pitchFamily="2" charset="-122"/>
                </a:rPr>
                <a:t>时间</a:t>
              </a:r>
              <a:endParaRPr lang="zh-CN" altLang="en-US" sz="2800" b="1" dirty="0">
                <a:latin typeface="Arial" panose="020B0604020202020204" pitchFamily="34" charset="0"/>
                <a:ea typeface="宋体" panose="02010600030101010101" pitchFamily="2" charset="-122"/>
              </a:endParaRPr>
            </a:p>
          </p:txBody>
        </p:sp>
        <p:sp>
          <p:nvSpPr>
            <p:cNvPr id="47106" name="太阳形 46082"/>
            <p:cNvSpPr/>
            <p:nvPr/>
          </p:nvSpPr>
          <p:spPr>
            <a:xfrm>
              <a:off x="4478" y="3473"/>
              <a:ext cx="1815" cy="1812"/>
            </a:xfrm>
            <a:prstGeom prst="sun">
              <a:avLst>
                <a:gd name="adj" fmla="val 25000"/>
              </a:avLst>
            </a:prstGeom>
            <a:solidFill>
              <a:srgbClr val="FFFF66"/>
            </a:solidFill>
            <a:ln w="9525" cap="flat" cmpd="sng">
              <a:solidFill>
                <a:srgbClr val="FF9900"/>
              </a:solidFill>
              <a:prstDash val="solid"/>
              <a:miter/>
              <a:headEnd type="none" w="med" len="med"/>
              <a:tailEnd type="none" w="med" len="med"/>
            </a:ln>
          </p:spPr>
          <p:txBody>
            <a:bodyPr wrap="none" anchor="ctr"/>
            <a:p>
              <a:pPr algn="ctr"/>
              <a:r>
                <a:rPr lang="zh-CN" altLang="en-US" sz="2000" b="1" dirty="0">
                  <a:latin typeface="Arial" panose="020B0604020202020204" pitchFamily="34" charset="0"/>
                  <a:ea typeface="宋体" panose="02010600030101010101" pitchFamily="2" charset="-122"/>
                </a:rPr>
                <a:t>晨起</a:t>
              </a:r>
              <a:endParaRPr lang="zh-CN" altLang="en-US" sz="2000" b="1" dirty="0">
                <a:latin typeface="Arial" panose="020B0604020202020204" pitchFamily="34" charset="0"/>
                <a:ea typeface="宋体" panose="02010600030101010101" pitchFamily="2" charset="-122"/>
              </a:endParaRPr>
            </a:p>
          </p:txBody>
        </p:sp>
        <p:sp>
          <p:nvSpPr>
            <p:cNvPr id="47107" name="新月形 46083"/>
            <p:cNvSpPr/>
            <p:nvPr/>
          </p:nvSpPr>
          <p:spPr>
            <a:xfrm>
              <a:off x="4705" y="7215"/>
              <a:ext cx="1248" cy="1700"/>
            </a:xfrm>
            <a:prstGeom prst="moon">
              <a:avLst>
                <a:gd name="adj" fmla="val 63727"/>
              </a:avLst>
            </a:prstGeom>
            <a:solidFill>
              <a:srgbClr val="FFFF66"/>
            </a:solidFill>
            <a:ln w="9525" cap="flat" cmpd="sng">
              <a:solidFill>
                <a:schemeClr val="bg1"/>
              </a:solidFill>
              <a:prstDash val="solid"/>
              <a:miter/>
              <a:headEnd type="none" w="med" len="med"/>
              <a:tailEnd type="none" w="med" len="med"/>
            </a:ln>
          </p:spPr>
          <p:txBody>
            <a:bodyPr wrap="none" anchor="ctr"/>
            <a:p>
              <a:pPr algn="ctr"/>
              <a:r>
                <a:rPr lang="zh-CN" altLang="en-US" sz="2000" b="1" dirty="0">
                  <a:latin typeface="Arial" panose="020B0604020202020204" pitchFamily="34" charset="0"/>
                  <a:ea typeface="宋体" panose="02010600030101010101" pitchFamily="2" charset="-122"/>
                </a:rPr>
                <a:t>晚上</a:t>
              </a:r>
              <a:endParaRPr lang="zh-CN" altLang="en-US" sz="2000" b="1" dirty="0">
                <a:latin typeface="Arial" panose="020B0604020202020204" pitchFamily="34" charset="0"/>
                <a:ea typeface="宋体" panose="02010600030101010101" pitchFamily="2" charset="-122"/>
              </a:endParaRPr>
            </a:p>
          </p:txBody>
        </p:sp>
        <p:grpSp>
          <p:nvGrpSpPr>
            <p:cNvPr id="2" name="组合 46084"/>
            <p:cNvGrpSpPr/>
            <p:nvPr/>
          </p:nvGrpSpPr>
          <p:grpSpPr>
            <a:xfrm>
              <a:off x="7428" y="3245"/>
              <a:ext cx="6350" cy="2610"/>
              <a:chOff x="0" y="0"/>
              <a:chExt cx="2540" cy="1044"/>
            </a:xfrm>
          </p:grpSpPr>
          <p:sp>
            <p:nvSpPr>
              <p:cNvPr id="47109" name="圆角矩形 46085"/>
              <p:cNvSpPr/>
              <p:nvPr/>
            </p:nvSpPr>
            <p:spPr>
              <a:xfrm>
                <a:off x="0" y="0"/>
                <a:ext cx="2540" cy="1044"/>
              </a:xfrm>
              <a:prstGeom prst="roundRect">
                <a:avLst>
                  <a:gd name="adj" fmla="val 16667"/>
                </a:avLst>
              </a:prstGeom>
              <a:gradFill rotWithShape="0">
                <a:gsLst>
                  <a:gs pos="0">
                    <a:schemeClr val="accent1"/>
                  </a:gs>
                  <a:gs pos="100000">
                    <a:schemeClr val="bg1"/>
                  </a:gs>
                </a:gsLst>
                <a:lin ang="5400000" scaled="1"/>
                <a:tileRect/>
              </a:gradFill>
              <a:ln w="9525" cap="flat" cmpd="sng">
                <a:solidFill>
                  <a:schemeClr val="tx1"/>
                </a:solidFill>
                <a:prstDash val="solid"/>
                <a:round/>
                <a:headEnd type="none" w="med" len="med"/>
                <a:tailEnd type="none" w="med" len="med"/>
              </a:ln>
            </p:spPr>
            <p:txBody>
              <a:bodyPr wrap="none" anchor="ctr"/>
              <a:p>
                <a:endParaRPr lang="zh-CN" altLang="en-US" dirty="0">
                  <a:latin typeface="Arial" panose="020B0604020202020204" pitchFamily="34" charset="0"/>
                  <a:ea typeface="宋体" panose="02010600030101010101" pitchFamily="2" charset="-122"/>
                </a:endParaRPr>
              </a:p>
            </p:txBody>
          </p:sp>
          <p:sp>
            <p:nvSpPr>
              <p:cNvPr id="47110" name="文本框 46086"/>
              <p:cNvSpPr txBox="1"/>
              <p:nvPr/>
            </p:nvSpPr>
            <p:spPr>
              <a:xfrm>
                <a:off x="136" y="0"/>
                <a:ext cx="2268" cy="1024"/>
              </a:xfrm>
              <a:prstGeom prst="rect">
                <a:avLst/>
              </a:prstGeom>
              <a:noFill/>
              <a:ln w="9525">
                <a:noFill/>
              </a:ln>
            </p:spPr>
            <p:txBody>
              <a:bodyPr anchor="t">
                <a:spAutoFit/>
              </a:bodyPr>
              <a:p>
                <a:pPr algn="ctr">
                  <a:lnSpc>
                    <a:spcPct val="140000"/>
                  </a:lnSpc>
                  <a:spcBef>
                    <a:spcPct val="50000"/>
                  </a:spcBef>
                </a:pPr>
                <a:r>
                  <a:rPr lang="zh-CN" altLang="en-US" sz="2400" b="1" dirty="0">
                    <a:solidFill>
                      <a:srgbClr val="2D4C67"/>
                    </a:solidFill>
                    <a:latin typeface="Arial" panose="020B0604020202020204" pitchFamily="34" charset="0"/>
                    <a:ea typeface="宋体" panose="02010600030101010101" pitchFamily="2" charset="-122"/>
                  </a:rPr>
                  <a:t>早孕反应、尿毒症、慢性酒精中毒或功能性消化不良，鼻窦炎、慢性咽炎 </a:t>
                </a:r>
                <a:endParaRPr lang="zh-CN" altLang="en-US" sz="2400" b="1" dirty="0">
                  <a:solidFill>
                    <a:srgbClr val="2D4C67"/>
                  </a:solidFill>
                  <a:latin typeface="Arial" panose="020B0604020202020204" pitchFamily="34" charset="0"/>
                  <a:ea typeface="宋体" panose="02010600030101010101" pitchFamily="2" charset="-122"/>
                </a:endParaRPr>
              </a:p>
            </p:txBody>
          </p:sp>
        </p:grpSp>
        <p:grpSp>
          <p:nvGrpSpPr>
            <p:cNvPr id="4" name="组合 46087"/>
            <p:cNvGrpSpPr/>
            <p:nvPr/>
          </p:nvGrpSpPr>
          <p:grpSpPr>
            <a:xfrm>
              <a:off x="7428" y="6760"/>
              <a:ext cx="6350" cy="2610"/>
              <a:chOff x="0" y="0"/>
              <a:chExt cx="2540" cy="1044"/>
            </a:xfrm>
          </p:grpSpPr>
          <p:sp>
            <p:nvSpPr>
              <p:cNvPr id="47112" name="圆角矩形 46088"/>
              <p:cNvSpPr/>
              <p:nvPr/>
            </p:nvSpPr>
            <p:spPr>
              <a:xfrm>
                <a:off x="0" y="0"/>
                <a:ext cx="2540" cy="1044"/>
              </a:xfrm>
              <a:prstGeom prst="roundRect">
                <a:avLst>
                  <a:gd name="adj" fmla="val 16667"/>
                </a:avLst>
              </a:prstGeom>
              <a:gradFill rotWithShape="0">
                <a:gsLst>
                  <a:gs pos="0">
                    <a:schemeClr val="accent1"/>
                  </a:gs>
                  <a:gs pos="100000">
                    <a:schemeClr val="bg1"/>
                  </a:gs>
                </a:gsLst>
                <a:lin ang="5400000" scaled="1"/>
                <a:tileRect/>
              </a:gradFill>
              <a:ln w="9525" cap="flat" cmpd="sng">
                <a:solidFill>
                  <a:schemeClr val="tx1"/>
                </a:solidFill>
                <a:prstDash val="solid"/>
                <a:round/>
                <a:headEnd type="none" w="med" len="med"/>
                <a:tailEnd type="none" w="med" len="med"/>
              </a:ln>
            </p:spPr>
            <p:txBody>
              <a:bodyPr wrap="none" anchor="ctr"/>
              <a:p>
                <a:endParaRPr lang="zh-CN" altLang="en-US" dirty="0">
                  <a:latin typeface="Arial" panose="020B0604020202020204" pitchFamily="34" charset="0"/>
                  <a:ea typeface="宋体" panose="02010600030101010101" pitchFamily="2" charset="-122"/>
                </a:endParaRPr>
              </a:p>
            </p:txBody>
          </p:sp>
          <p:sp>
            <p:nvSpPr>
              <p:cNvPr id="47113" name="文本框 46089"/>
              <p:cNvSpPr txBox="1"/>
              <p:nvPr/>
            </p:nvSpPr>
            <p:spPr>
              <a:xfrm>
                <a:off x="90" y="318"/>
                <a:ext cx="2268" cy="380"/>
              </a:xfrm>
              <a:prstGeom prst="rect">
                <a:avLst/>
              </a:prstGeom>
              <a:noFill/>
              <a:ln w="9525">
                <a:noFill/>
              </a:ln>
            </p:spPr>
            <p:txBody>
              <a:bodyPr anchor="t">
                <a:spAutoFit/>
              </a:bodyPr>
              <a:p>
                <a:pPr algn="ctr">
                  <a:lnSpc>
                    <a:spcPct val="140000"/>
                  </a:lnSpc>
                  <a:spcBef>
                    <a:spcPct val="50000"/>
                  </a:spcBef>
                </a:pPr>
                <a:r>
                  <a:rPr lang="zh-CN" altLang="en-US" sz="2400" b="1" dirty="0">
                    <a:solidFill>
                      <a:srgbClr val="2D4C67"/>
                    </a:solidFill>
                    <a:latin typeface="Arial" panose="020B0604020202020204" pitchFamily="34" charset="0"/>
                    <a:ea typeface="宋体" panose="02010600030101010101" pitchFamily="2" charset="-122"/>
                  </a:rPr>
                  <a:t>幽门梗阻</a:t>
                </a:r>
                <a:endParaRPr lang="zh-CN" altLang="en-US" sz="2400" b="1" dirty="0">
                  <a:solidFill>
                    <a:srgbClr val="2D4C67"/>
                  </a:solidFill>
                  <a:latin typeface="Arial" panose="020B0604020202020204" pitchFamily="34" charset="0"/>
                  <a:ea typeface="宋体" panose="02010600030101010101" pitchFamily="2" charset="-122"/>
                </a:endParaRPr>
              </a:p>
            </p:txBody>
          </p:sp>
        </p:grpSp>
      </p:grpSp>
      <p:sp>
        <p:nvSpPr>
          <p:cNvPr id="6" name="Title 6"/>
          <p:cNvSpPr txBox="1"/>
          <p:nvPr>
            <p:custDataLst>
              <p:tags r:id="rId1"/>
            </p:custDataLst>
          </p:nvPr>
        </p:nvSpPr>
        <p:spPr>
          <a:xfrm>
            <a:off x="231407" y="97384"/>
            <a:ext cx="297497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七</a:t>
            </a: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恶心、呕吐</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42620" y="920115"/>
            <a:ext cx="4197985" cy="460375"/>
          </a:xfrm>
          <a:prstGeom prst="rect">
            <a:avLst/>
          </a:prstGeom>
          <a:noFill/>
        </p:spPr>
        <p:txBody>
          <a:bodyPr wrap="square" rtlCol="0">
            <a:spAutoFit/>
          </a:bodyPr>
          <a:p>
            <a:r>
              <a:rPr lang="zh-CN" altLang="en-US" sz="2400"/>
              <a:t>（二）临床表现</a:t>
            </a:r>
            <a:endParaRPr lang="zh-CN" altLang="en-US" sz="2400"/>
          </a:p>
        </p:txBody>
      </p:sp>
      <p:sp>
        <p:nvSpPr>
          <p:cNvPr id="48130" name="文本占位符 47106"/>
          <p:cNvSpPr>
            <a:spLocks noGrp="1"/>
          </p:cNvSpPr>
          <p:nvPr>
            <p:ph idx="1"/>
          </p:nvPr>
        </p:nvSpPr>
        <p:spPr>
          <a:xfrm>
            <a:off x="1358265" y="1874520"/>
            <a:ext cx="8229600" cy="4527550"/>
          </a:xfrm>
        </p:spPr>
        <p:txBody>
          <a:bodyPr anchor="t"/>
          <a:p>
            <a:r>
              <a:rPr lang="zh-CN" altLang="en-US" sz="2400" dirty="0">
                <a:latin typeface="微软雅黑" panose="020B0503020204020204" charset="-122"/>
                <a:ea typeface="微软雅黑" panose="020B0503020204020204" charset="-122"/>
                <a:cs typeface="微软雅黑" panose="020B0503020204020204" charset="-122"/>
              </a:rPr>
              <a:t>呕吐的时间及诱发因素</a:t>
            </a:r>
            <a:endParaRPr lang="zh-CN" altLang="en-US" sz="2400" dirty="0">
              <a:latin typeface="微软雅黑" panose="020B0503020204020204" charset="-122"/>
              <a:ea typeface="微软雅黑" panose="020B0503020204020204" charset="-122"/>
              <a:cs typeface="微软雅黑" panose="020B0503020204020204" charset="-122"/>
            </a:endParaRPr>
          </a:p>
          <a:p>
            <a:pPr>
              <a:buNone/>
            </a:pPr>
            <a:r>
              <a:rPr lang="zh-CN" altLang="en-US" sz="2400" dirty="0">
                <a:latin typeface="微软雅黑" panose="020B0503020204020204" charset="-122"/>
                <a:ea typeface="微软雅黑" panose="020B0503020204020204" charset="-122"/>
                <a:cs typeface="微软雅黑" panose="020B0503020204020204" charset="-122"/>
              </a:rPr>
              <a:t> 妊娠         </a:t>
            </a:r>
            <a:r>
              <a:rPr lang="en-US" altLang="zh-CN" sz="2400" dirty="0">
                <a:latin typeface="微软雅黑" panose="020B0503020204020204" charset="-122"/>
                <a:ea typeface="微软雅黑" panose="020B0503020204020204" charset="-122"/>
                <a:cs typeface="微软雅黑" panose="020B0503020204020204" charset="-122"/>
              </a:rPr>
              <a:t>                </a:t>
            </a:r>
            <a:r>
              <a:rPr lang="zh-CN" altLang="en-US" sz="2400" dirty="0">
                <a:latin typeface="微软雅黑" panose="020B0503020204020204" charset="-122"/>
                <a:ea typeface="微软雅黑" panose="020B0503020204020204" charset="-122"/>
                <a:cs typeface="微软雅黑" panose="020B0503020204020204" charset="-122"/>
              </a:rPr>
              <a:t>清晨</a:t>
            </a:r>
            <a:endParaRPr lang="zh-CN" altLang="en-US" sz="2400" dirty="0">
              <a:latin typeface="微软雅黑" panose="020B0503020204020204" charset="-122"/>
              <a:ea typeface="微软雅黑" panose="020B0503020204020204" charset="-122"/>
              <a:cs typeface="微软雅黑" panose="020B0503020204020204" charset="-122"/>
            </a:endParaRPr>
          </a:p>
          <a:p>
            <a:pPr>
              <a:buNone/>
            </a:pPr>
            <a:r>
              <a:rPr lang="zh-CN" altLang="en-US" sz="2400" dirty="0">
                <a:latin typeface="微软雅黑" panose="020B0503020204020204" charset="-122"/>
                <a:ea typeface="微软雅黑" panose="020B0503020204020204" charset="-122"/>
                <a:cs typeface="微软雅黑" panose="020B0503020204020204" charset="-122"/>
              </a:rPr>
              <a:t> 幽门梗阻       </a:t>
            </a:r>
            <a:r>
              <a:rPr lang="en-US" altLang="zh-CN" sz="2400" dirty="0">
                <a:latin typeface="微软雅黑" panose="020B0503020204020204" charset="-122"/>
                <a:ea typeface="微软雅黑" panose="020B0503020204020204" charset="-122"/>
                <a:cs typeface="微软雅黑" panose="020B0503020204020204" charset="-122"/>
              </a:rPr>
              <a:t>            </a:t>
            </a:r>
            <a:r>
              <a:rPr lang="zh-CN" altLang="en-US" sz="2400" dirty="0">
                <a:latin typeface="微软雅黑" panose="020B0503020204020204" charset="-122"/>
                <a:ea typeface="微软雅黑" panose="020B0503020204020204" charset="-122"/>
                <a:cs typeface="微软雅黑" panose="020B0503020204020204" charset="-122"/>
              </a:rPr>
              <a:t>晚上、夜间</a:t>
            </a:r>
            <a:endParaRPr lang="zh-CN" altLang="en-US" sz="2400" dirty="0">
              <a:latin typeface="微软雅黑" panose="020B0503020204020204" charset="-122"/>
              <a:ea typeface="微软雅黑" panose="020B0503020204020204" charset="-122"/>
              <a:cs typeface="微软雅黑" panose="020B0503020204020204" charset="-122"/>
            </a:endParaRPr>
          </a:p>
          <a:p>
            <a:pPr>
              <a:buNone/>
            </a:pPr>
            <a:r>
              <a:rPr lang="zh-CN" altLang="en-US" sz="2400" dirty="0">
                <a:latin typeface="微软雅黑" panose="020B0503020204020204" charset="-122"/>
                <a:ea typeface="微软雅黑" panose="020B0503020204020204" charset="-122"/>
                <a:cs typeface="微软雅黑" panose="020B0503020204020204" charset="-122"/>
              </a:rPr>
              <a:t> 神经官能症     </a:t>
            </a:r>
            <a:r>
              <a:rPr lang="en-US" altLang="zh-CN" sz="2400" dirty="0">
                <a:latin typeface="微软雅黑" panose="020B0503020204020204" charset="-122"/>
                <a:ea typeface="微软雅黑" panose="020B0503020204020204" charset="-122"/>
                <a:cs typeface="微软雅黑" panose="020B0503020204020204" charset="-122"/>
              </a:rPr>
              <a:t>           </a:t>
            </a:r>
            <a:r>
              <a:rPr lang="zh-CN" altLang="en-US" sz="2400" dirty="0">
                <a:latin typeface="微软雅黑" panose="020B0503020204020204" charset="-122"/>
                <a:ea typeface="微软雅黑" panose="020B0503020204020204" charset="-122"/>
                <a:cs typeface="微软雅黑" panose="020B0503020204020204" charset="-122"/>
              </a:rPr>
              <a:t>嗅觉、视觉刺激或进食时</a:t>
            </a:r>
            <a:endParaRPr lang="zh-CN" altLang="en-US" sz="2400" dirty="0">
              <a:latin typeface="微软雅黑" panose="020B0503020204020204" charset="-122"/>
              <a:ea typeface="微软雅黑" panose="020B0503020204020204" charset="-122"/>
              <a:cs typeface="微软雅黑" panose="020B0503020204020204" charset="-122"/>
            </a:endParaRPr>
          </a:p>
          <a:p>
            <a:pPr>
              <a:buNone/>
            </a:pPr>
            <a:r>
              <a:rPr lang="zh-CN" altLang="en-US" sz="2400" dirty="0">
                <a:latin typeface="微软雅黑" panose="020B0503020204020204" charset="-122"/>
                <a:ea typeface="微软雅黑" panose="020B0503020204020204" charset="-122"/>
                <a:cs typeface="微软雅黑" panose="020B0503020204020204" charset="-122"/>
              </a:rPr>
              <a:t> 晕动病        </a:t>
            </a:r>
            <a:r>
              <a:rPr lang="en-US" altLang="zh-CN" sz="2400" dirty="0">
                <a:latin typeface="微软雅黑" panose="020B0503020204020204" charset="-122"/>
                <a:ea typeface="微软雅黑" panose="020B0503020204020204" charset="-122"/>
                <a:cs typeface="微软雅黑" panose="020B0503020204020204" charset="-122"/>
              </a:rPr>
              <a:t>               </a:t>
            </a:r>
            <a:r>
              <a:rPr lang="zh-CN" altLang="en-US" sz="2400" dirty="0">
                <a:latin typeface="微软雅黑" panose="020B0503020204020204" charset="-122"/>
                <a:ea typeface="微软雅黑" panose="020B0503020204020204" charset="-122"/>
                <a:cs typeface="微软雅黑" panose="020B0503020204020204" charset="-122"/>
              </a:rPr>
              <a:t>乘船或车时</a:t>
            </a:r>
            <a:endParaRPr lang="zh-CN" altLang="en-US" sz="2400" dirty="0">
              <a:latin typeface="微软雅黑" panose="020B0503020204020204" charset="-122"/>
              <a:ea typeface="微软雅黑" panose="020B0503020204020204" charset="-122"/>
              <a:cs typeface="微软雅黑" panose="020B0503020204020204" charset="-122"/>
            </a:endParaRPr>
          </a:p>
        </p:txBody>
      </p:sp>
      <p:sp>
        <p:nvSpPr>
          <p:cNvPr id="48131" name="直接连接符 47107"/>
          <p:cNvSpPr/>
          <p:nvPr/>
        </p:nvSpPr>
        <p:spPr>
          <a:xfrm>
            <a:off x="3024505" y="2581910"/>
            <a:ext cx="1373188" cy="0"/>
          </a:xfrm>
          <a:prstGeom prst="line">
            <a:avLst/>
          </a:prstGeom>
          <a:ln w="38100" cap="flat" cmpd="sng">
            <a:solidFill>
              <a:srgbClr val="FF0000"/>
            </a:solidFill>
            <a:prstDash val="solid"/>
            <a:round/>
            <a:headEnd type="none" w="med" len="med"/>
            <a:tailEnd type="triangle" w="med" len="med"/>
          </a:ln>
          <a:effectLst>
            <a:prstShdw prst="shdw13" dist="53882" dir="13499999">
              <a:schemeClr val="bg2">
                <a:alpha val="50000"/>
              </a:schemeClr>
            </a:prstShdw>
          </a:effectLst>
        </p:spPr>
      </p:sp>
      <p:sp>
        <p:nvSpPr>
          <p:cNvPr id="48132" name="直接连接符 47108"/>
          <p:cNvSpPr/>
          <p:nvPr/>
        </p:nvSpPr>
        <p:spPr>
          <a:xfrm>
            <a:off x="3024505" y="3042285"/>
            <a:ext cx="1452245" cy="635"/>
          </a:xfrm>
          <a:prstGeom prst="line">
            <a:avLst/>
          </a:prstGeom>
          <a:ln w="38100" cap="flat" cmpd="sng">
            <a:solidFill>
              <a:srgbClr val="FF0000"/>
            </a:solidFill>
            <a:prstDash val="solid"/>
            <a:round/>
            <a:headEnd type="none" w="med" len="med"/>
            <a:tailEnd type="triangle" w="med" len="med"/>
          </a:ln>
          <a:effectLst>
            <a:prstShdw prst="shdw13" dist="53882" dir="13499999">
              <a:schemeClr val="bg2">
                <a:alpha val="50000"/>
              </a:schemeClr>
            </a:prstShdw>
          </a:effectLst>
        </p:spPr>
      </p:sp>
      <p:sp>
        <p:nvSpPr>
          <p:cNvPr id="48133" name="直接连接符 47109"/>
          <p:cNvSpPr/>
          <p:nvPr/>
        </p:nvSpPr>
        <p:spPr>
          <a:xfrm>
            <a:off x="3083560" y="3456940"/>
            <a:ext cx="1393825" cy="635"/>
          </a:xfrm>
          <a:prstGeom prst="line">
            <a:avLst/>
          </a:prstGeom>
          <a:ln w="38100" cap="flat" cmpd="sng">
            <a:solidFill>
              <a:srgbClr val="FF0000"/>
            </a:solidFill>
            <a:prstDash val="solid"/>
            <a:round/>
            <a:headEnd type="none" w="med" len="med"/>
            <a:tailEnd type="triangle" w="med" len="med"/>
          </a:ln>
          <a:effectLst>
            <a:prstShdw prst="shdw13" dist="53882" dir="13499999">
              <a:schemeClr val="bg2">
                <a:alpha val="50000"/>
              </a:schemeClr>
            </a:prstShdw>
          </a:effectLst>
        </p:spPr>
      </p:sp>
      <p:sp>
        <p:nvSpPr>
          <p:cNvPr id="48134" name="直接连接符 47110"/>
          <p:cNvSpPr/>
          <p:nvPr/>
        </p:nvSpPr>
        <p:spPr>
          <a:xfrm flipV="1">
            <a:off x="3024505" y="3892550"/>
            <a:ext cx="1452245" cy="13970"/>
          </a:xfrm>
          <a:prstGeom prst="line">
            <a:avLst/>
          </a:prstGeom>
          <a:ln w="38100" cap="flat" cmpd="sng">
            <a:solidFill>
              <a:srgbClr val="FF0000"/>
            </a:solidFill>
            <a:prstDash val="solid"/>
            <a:round/>
            <a:headEnd type="none" w="med" len="med"/>
            <a:tailEnd type="triangle" w="med" len="med"/>
          </a:ln>
          <a:effectLst>
            <a:prstShdw prst="shdw13" dist="53882" dir="13499999">
              <a:schemeClr val="bg2">
                <a:alpha val="50000"/>
              </a:schemeClr>
            </a:prstShdw>
          </a:effectLst>
        </p:spPr>
      </p:sp>
      <p:pic>
        <p:nvPicPr>
          <p:cNvPr id="48136" name="图片 47112" descr="t0157e9a92c14726183[1]"/>
          <p:cNvPicPr>
            <a:picLocks noChangeAspect="1"/>
          </p:cNvPicPr>
          <p:nvPr/>
        </p:nvPicPr>
        <p:blipFill>
          <a:blip r:embed="rId1"/>
          <a:stretch>
            <a:fillRect/>
          </a:stretch>
        </p:blipFill>
        <p:spPr>
          <a:xfrm>
            <a:off x="8428355" y="4113530"/>
            <a:ext cx="2565400" cy="2014538"/>
          </a:xfrm>
          <a:prstGeom prst="rect">
            <a:avLst/>
          </a:prstGeom>
          <a:noFill/>
          <a:ln w="9525">
            <a:noFill/>
          </a:ln>
        </p:spPr>
      </p:pic>
      <p:sp>
        <p:nvSpPr>
          <p:cNvPr id="2" name="Title 6"/>
          <p:cNvSpPr txBox="1"/>
          <p:nvPr>
            <p:custDataLst>
              <p:tags r:id="rId2"/>
            </p:custDataLst>
          </p:nvPr>
        </p:nvSpPr>
        <p:spPr>
          <a:xfrm>
            <a:off x="231407" y="97384"/>
            <a:ext cx="297497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七</a:t>
            </a: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恶心、呕吐</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42620" y="920115"/>
            <a:ext cx="4197985" cy="460375"/>
          </a:xfrm>
          <a:prstGeom prst="rect">
            <a:avLst/>
          </a:prstGeom>
          <a:noFill/>
        </p:spPr>
        <p:txBody>
          <a:bodyPr wrap="square" rtlCol="0">
            <a:spAutoFit/>
          </a:bodyPr>
          <a:p>
            <a:r>
              <a:rPr lang="zh-CN" altLang="en-US" sz="2400"/>
              <a:t>（二）临床表现</a:t>
            </a:r>
            <a:endParaRPr lang="zh-CN" altLang="en-US" sz="2400"/>
          </a:p>
        </p:txBody>
      </p:sp>
      <p:grpSp>
        <p:nvGrpSpPr>
          <p:cNvPr id="2" name="组合 1"/>
          <p:cNvGrpSpPr/>
          <p:nvPr/>
        </p:nvGrpSpPr>
        <p:grpSpPr>
          <a:xfrm>
            <a:off x="1900555" y="1898650"/>
            <a:ext cx="7813675" cy="3626485"/>
            <a:chOff x="1220" y="2733"/>
            <a:chExt cx="12305" cy="5711"/>
          </a:xfrm>
        </p:grpSpPr>
        <p:sp>
          <p:nvSpPr>
            <p:cNvPr id="49153" name="八边形 48129"/>
            <p:cNvSpPr/>
            <p:nvPr/>
          </p:nvSpPr>
          <p:spPr>
            <a:xfrm>
              <a:off x="1220" y="4438"/>
              <a:ext cx="2155" cy="2155"/>
            </a:xfrm>
            <a:prstGeom prst="octagon">
              <a:avLst>
                <a:gd name="adj" fmla="val 29287"/>
              </a:avLst>
            </a:prstGeom>
            <a:solidFill>
              <a:srgbClr val="FF9900"/>
            </a:solidFill>
            <a:ln w="9525" cap="flat" cmpd="sng">
              <a:solidFill>
                <a:srgbClr val="FFFF66"/>
              </a:solidFill>
              <a:prstDash val="solid"/>
              <a:miter/>
              <a:headEnd type="none" w="med" len="med"/>
              <a:tailEnd type="none" w="med" len="med"/>
            </a:ln>
          </p:spPr>
          <p:txBody>
            <a:bodyPr wrap="none" anchor="ctr"/>
            <a:p>
              <a:pPr algn="ctr">
                <a:lnSpc>
                  <a:spcPct val="90000"/>
                </a:lnSpc>
              </a:pPr>
              <a:r>
                <a:rPr lang="zh-CN" altLang="en-US" sz="2800" b="1" dirty="0">
                  <a:latin typeface="Arial" panose="020B0604020202020204" pitchFamily="34" charset="0"/>
                  <a:ea typeface="宋体" panose="02010600030101010101" pitchFamily="2" charset="-122"/>
                </a:rPr>
                <a:t>与进食</a:t>
              </a:r>
              <a:endParaRPr lang="zh-CN" altLang="en-US" sz="2800" b="1" dirty="0">
                <a:latin typeface="Arial" panose="020B0604020202020204" pitchFamily="34" charset="0"/>
                <a:ea typeface="宋体" panose="02010600030101010101" pitchFamily="2" charset="-122"/>
              </a:endParaRPr>
            </a:p>
            <a:p>
              <a:pPr algn="ctr">
                <a:lnSpc>
                  <a:spcPct val="90000"/>
                </a:lnSpc>
              </a:pPr>
              <a:r>
                <a:rPr lang="zh-CN" altLang="en-US" sz="2800" b="1" dirty="0">
                  <a:latin typeface="Arial" panose="020B0604020202020204" pitchFamily="34" charset="0"/>
                  <a:ea typeface="宋体" panose="02010600030101010101" pitchFamily="2" charset="-122"/>
                </a:rPr>
                <a:t>的关系</a:t>
              </a:r>
              <a:endParaRPr lang="zh-CN" altLang="en-US" sz="2800" b="1" dirty="0">
                <a:latin typeface="Arial" panose="020B0604020202020204" pitchFamily="34" charset="0"/>
                <a:ea typeface="宋体" panose="02010600030101010101" pitchFamily="2" charset="-122"/>
              </a:endParaRPr>
            </a:p>
          </p:txBody>
        </p:sp>
        <p:sp>
          <p:nvSpPr>
            <p:cNvPr id="49154" name="右箭头 48130"/>
            <p:cNvSpPr/>
            <p:nvPr/>
          </p:nvSpPr>
          <p:spPr>
            <a:xfrm>
              <a:off x="3752" y="3545"/>
              <a:ext cx="2610" cy="227"/>
            </a:xfrm>
            <a:prstGeom prst="rightArrow">
              <a:avLst>
                <a:gd name="adj1" fmla="val 50000"/>
                <a:gd name="adj2" fmla="val 286761"/>
              </a:avLst>
            </a:prstGeom>
            <a:gradFill rotWithShape="0">
              <a:gsLst>
                <a:gs pos="0">
                  <a:schemeClr val="accent1"/>
                </a:gs>
                <a:gs pos="100000">
                  <a:schemeClr val="bg1"/>
                </a:gs>
              </a:gsLst>
              <a:lin ang="5400000" scaled="1"/>
              <a:tileRect/>
            </a:gradFill>
            <a:ln w="9525" cap="flat" cmpd="sng">
              <a:solidFill>
                <a:schemeClr val="tx1"/>
              </a:solidFill>
              <a:prstDash val="solid"/>
              <a:miter/>
              <a:headEnd type="none" w="med" len="med"/>
              <a:tailEnd type="none" w="med" len="med"/>
            </a:ln>
          </p:spPr>
          <p:txBody>
            <a:bodyPr anchor="t"/>
            <a:p>
              <a:endParaRPr lang="zh-CN" altLang="en-US">
                <a:latin typeface="Arial" panose="020B0604020202020204" pitchFamily="34" charset="0"/>
                <a:ea typeface="宋体" panose="02010600030101010101" pitchFamily="2" charset="-122"/>
              </a:endParaRPr>
            </a:p>
          </p:txBody>
        </p:sp>
        <p:sp>
          <p:nvSpPr>
            <p:cNvPr id="49155" name="文本框 48131"/>
            <p:cNvSpPr txBox="1"/>
            <p:nvPr/>
          </p:nvSpPr>
          <p:spPr>
            <a:xfrm>
              <a:off x="3623" y="2733"/>
              <a:ext cx="4070" cy="725"/>
            </a:xfrm>
            <a:prstGeom prst="rect">
              <a:avLst/>
            </a:prstGeom>
            <a:noFill/>
            <a:ln w="9525">
              <a:noFill/>
            </a:ln>
          </p:spPr>
          <p:txBody>
            <a:bodyPr wrap="square" anchor="t">
              <a:spAutoFit/>
            </a:bodyPr>
            <a:p>
              <a:pPr>
                <a:spcBef>
                  <a:spcPct val="50000"/>
                </a:spcBef>
              </a:pPr>
              <a:r>
                <a:rPr lang="zh-CN" altLang="en-US" sz="2400" dirty="0">
                  <a:latin typeface="Arial" panose="020B0604020202020204" pitchFamily="34" charset="0"/>
                  <a:ea typeface="宋体" panose="02010600030101010101" pitchFamily="2" charset="-122"/>
                </a:rPr>
                <a:t>幽门梗阻</a:t>
              </a:r>
              <a:endParaRPr lang="zh-CN" altLang="en-US" sz="2400" dirty="0">
                <a:latin typeface="Arial" panose="020B0604020202020204" pitchFamily="34" charset="0"/>
                <a:ea typeface="宋体" panose="02010600030101010101" pitchFamily="2" charset="-122"/>
              </a:endParaRPr>
            </a:p>
          </p:txBody>
        </p:sp>
        <p:sp>
          <p:nvSpPr>
            <p:cNvPr id="49156" name="圆角矩形 48132"/>
            <p:cNvSpPr/>
            <p:nvPr/>
          </p:nvSpPr>
          <p:spPr>
            <a:xfrm>
              <a:off x="6997" y="2733"/>
              <a:ext cx="6453" cy="1132"/>
            </a:xfrm>
            <a:prstGeom prst="roundRect">
              <a:avLst>
                <a:gd name="adj" fmla="val 16667"/>
              </a:avLst>
            </a:prstGeom>
            <a:gradFill rotWithShape="0">
              <a:gsLst>
                <a:gs pos="0">
                  <a:schemeClr val="accent1"/>
                </a:gs>
                <a:gs pos="100000">
                  <a:schemeClr val="bg1"/>
                </a:gs>
              </a:gsLst>
              <a:lin ang="5400000" scaled="1"/>
              <a:tileRect/>
            </a:gradFill>
            <a:ln w="9525" cap="flat" cmpd="sng">
              <a:solidFill>
                <a:schemeClr val="tx1"/>
              </a:solidFill>
              <a:prstDash val="solid"/>
              <a:round/>
              <a:headEnd type="none" w="med" len="med"/>
              <a:tailEnd type="none" w="med" len="med"/>
            </a:ln>
          </p:spPr>
          <p:txBody>
            <a:bodyPr wrap="none" anchor="ctr"/>
            <a:p>
              <a:pPr algn="ctr"/>
              <a:r>
                <a:rPr lang="zh-CN" altLang="en-US" sz="2400" dirty="0">
                  <a:ea typeface="宋体" panose="02010600030101010101" pitchFamily="2" charset="-122"/>
                  <a:sym typeface="Arial" panose="020B0604020202020204" pitchFamily="34" charset="0"/>
                </a:rPr>
                <a:t>呕吐物含宿食，量大，次不多</a:t>
              </a:r>
              <a:r>
                <a:rPr lang="zh-CN" altLang="en-US" sz="2400" dirty="0">
                  <a:latin typeface="Arial" panose="020B0604020202020204" pitchFamily="34" charset="0"/>
                  <a:ea typeface="宋体" panose="02010600030101010101" pitchFamily="2" charset="-122"/>
                </a:rPr>
                <a:t> </a:t>
              </a:r>
              <a:endParaRPr lang="zh-CN" altLang="en-US" sz="2400" dirty="0">
                <a:latin typeface="Arial" panose="020B0604020202020204" pitchFamily="34" charset="0"/>
                <a:ea typeface="宋体" panose="02010600030101010101" pitchFamily="2" charset="-122"/>
              </a:endParaRPr>
            </a:p>
          </p:txBody>
        </p:sp>
        <p:sp>
          <p:nvSpPr>
            <p:cNvPr id="49157" name="右箭头 48133"/>
            <p:cNvSpPr/>
            <p:nvPr/>
          </p:nvSpPr>
          <p:spPr>
            <a:xfrm>
              <a:off x="3752" y="5005"/>
              <a:ext cx="2610" cy="228"/>
            </a:xfrm>
            <a:prstGeom prst="rightArrow">
              <a:avLst>
                <a:gd name="adj1" fmla="val 50000"/>
                <a:gd name="adj2" fmla="val 286759"/>
              </a:avLst>
            </a:prstGeom>
            <a:gradFill rotWithShape="0">
              <a:gsLst>
                <a:gs pos="0">
                  <a:schemeClr val="accent1"/>
                </a:gs>
                <a:gs pos="100000">
                  <a:schemeClr val="bg1"/>
                </a:gs>
              </a:gsLst>
              <a:lin ang="5400000" scaled="1"/>
              <a:tileRect/>
            </a:gradFill>
            <a:ln w="9525" cap="flat" cmpd="sng">
              <a:solidFill>
                <a:schemeClr val="tx1"/>
              </a:solidFill>
              <a:prstDash val="solid"/>
              <a:miter/>
              <a:headEnd type="none" w="med" len="med"/>
              <a:tailEnd type="none" w="med" len="med"/>
            </a:ln>
          </p:spPr>
          <p:txBody>
            <a:bodyPr anchor="t"/>
            <a:p>
              <a:endParaRPr lang="zh-CN" altLang="en-US">
                <a:latin typeface="Arial" panose="020B0604020202020204" pitchFamily="34" charset="0"/>
                <a:ea typeface="宋体" panose="02010600030101010101" pitchFamily="2" charset="-122"/>
              </a:endParaRPr>
            </a:p>
          </p:txBody>
        </p:sp>
        <p:sp>
          <p:nvSpPr>
            <p:cNvPr id="49158" name="文本框 48134"/>
            <p:cNvSpPr txBox="1"/>
            <p:nvPr/>
          </p:nvSpPr>
          <p:spPr>
            <a:xfrm>
              <a:off x="3601" y="4280"/>
              <a:ext cx="3747" cy="725"/>
            </a:xfrm>
            <a:prstGeom prst="rect">
              <a:avLst/>
            </a:prstGeom>
            <a:noFill/>
            <a:ln w="9525">
              <a:noFill/>
            </a:ln>
          </p:spPr>
          <p:txBody>
            <a:bodyPr wrap="square" anchor="t">
              <a:spAutoFit/>
            </a:bodyPr>
            <a:p>
              <a:pPr>
                <a:spcBef>
                  <a:spcPct val="50000"/>
                </a:spcBef>
              </a:pPr>
              <a:r>
                <a:rPr lang="zh-CN" sz="2400" dirty="0">
                  <a:latin typeface="Arial" panose="020B0604020202020204" pitchFamily="34" charset="0"/>
                  <a:ea typeface="宋体" panose="02010600030101010101" pitchFamily="2" charset="-122"/>
                </a:rPr>
                <a:t>高位肠梗阻</a:t>
              </a:r>
              <a:endParaRPr lang="zh-CN" sz="2400" dirty="0">
                <a:latin typeface="Arial" panose="020B0604020202020204" pitchFamily="34" charset="0"/>
                <a:ea typeface="宋体" panose="02010600030101010101" pitchFamily="2" charset="-122"/>
              </a:endParaRPr>
            </a:p>
          </p:txBody>
        </p:sp>
        <p:sp>
          <p:nvSpPr>
            <p:cNvPr id="49159" name="圆角矩形 48135"/>
            <p:cNvSpPr/>
            <p:nvPr/>
          </p:nvSpPr>
          <p:spPr>
            <a:xfrm>
              <a:off x="6997" y="4280"/>
              <a:ext cx="6453" cy="1133"/>
            </a:xfrm>
            <a:prstGeom prst="roundRect">
              <a:avLst>
                <a:gd name="adj" fmla="val 16667"/>
              </a:avLst>
            </a:prstGeom>
            <a:gradFill rotWithShape="0">
              <a:gsLst>
                <a:gs pos="0">
                  <a:schemeClr val="accent1"/>
                </a:gs>
                <a:gs pos="100000">
                  <a:schemeClr val="bg1"/>
                </a:gs>
              </a:gsLst>
              <a:lin ang="5400000" scaled="1"/>
              <a:tileRect/>
            </a:gradFill>
            <a:ln w="9525" cap="flat" cmpd="sng">
              <a:solidFill>
                <a:schemeClr val="tx1"/>
              </a:solidFill>
              <a:prstDash val="solid"/>
              <a:round/>
              <a:headEnd type="none" w="med" len="med"/>
              <a:tailEnd type="none" w="med" len="med"/>
            </a:ln>
          </p:spPr>
          <p:txBody>
            <a:bodyPr wrap="none" anchor="ctr"/>
            <a:p>
              <a:pPr algn="ctr"/>
              <a:r>
                <a:rPr lang="zh-CN" altLang="en-US" sz="2400" dirty="0">
                  <a:ea typeface="宋体" panose="02010600030101010101" pitchFamily="2" charset="-122"/>
                  <a:sym typeface="Arial" panose="020B0604020202020204" pitchFamily="34" charset="0"/>
                </a:rPr>
                <a:t>呕吐物含胆汁，量大且频繁</a:t>
              </a:r>
              <a:endParaRPr lang="zh-CN" altLang="en-US" sz="2400" dirty="0">
                <a:latin typeface="Arial" panose="020B0604020202020204" pitchFamily="34" charset="0"/>
                <a:ea typeface="宋体" panose="02010600030101010101" pitchFamily="2" charset="-122"/>
              </a:endParaRPr>
            </a:p>
          </p:txBody>
        </p:sp>
        <p:sp>
          <p:nvSpPr>
            <p:cNvPr id="49160" name="右箭头 48136"/>
            <p:cNvSpPr/>
            <p:nvPr/>
          </p:nvSpPr>
          <p:spPr>
            <a:xfrm>
              <a:off x="3752" y="6410"/>
              <a:ext cx="2610" cy="228"/>
            </a:xfrm>
            <a:prstGeom prst="rightArrow">
              <a:avLst>
                <a:gd name="adj1" fmla="val 50000"/>
                <a:gd name="adj2" fmla="val 286759"/>
              </a:avLst>
            </a:prstGeom>
            <a:gradFill rotWithShape="0">
              <a:gsLst>
                <a:gs pos="0">
                  <a:schemeClr val="accent1"/>
                </a:gs>
                <a:gs pos="100000">
                  <a:schemeClr val="bg1"/>
                </a:gs>
              </a:gsLst>
              <a:lin ang="5400000" scaled="1"/>
              <a:tileRect/>
            </a:gradFill>
            <a:ln w="9525" cap="flat" cmpd="sng">
              <a:solidFill>
                <a:schemeClr val="tx1"/>
              </a:solidFill>
              <a:prstDash val="solid"/>
              <a:miter/>
              <a:headEnd type="none" w="med" len="med"/>
              <a:tailEnd type="none" w="med" len="med"/>
            </a:ln>
          </p:spPr>
          <p:txBody>
            <a:bodyPr anchor="t"/>
            <a:p>
              <a:endParaRPr lang="zh-CN" altLang="en-US">
                <a:latin typeface="Arial" panose="020B0604020202020204" pitchFamily="34" charset="0"/>
                <a:ea typeface="宋体" panose="02010600030101010101" pitchFamily="2" charset="-122"/>
              </a:endParaRPr>
            </a:p>
          </p:txBody>
        </p:sp>
        <p:sp>
          <p:nvSpPr>
            <p:cNvPr id="49161" name="文本框 48137"/>
            <p:cNvSpPr txBox="1"/>
            <p:nvPr/>
          </p:nvSpPr>
          <p:spPr>
            <a:xfrm>
              <a:off x="3620" y="5685"/>
              <a:ext cx="4305" cy="725"/>
            </a:xfrm>
            <a:prstGeom prst="rect">
              <a:avLst/>
            </a:prstGeom>
            <a:noFill/>
            <a:ln w="9525">
              <a:noFill/>
            </a:ln>
          </p:spPr>
          <p:txBody>
            <a:bodyPr wrap="square" anchor="t">
              <a:spAutoFit/>
            </a:bodyPr>
            <a:p>
              <a:pPr>
                <a:spcBef>
                  <a:spcPct val="50000"/>
                </a:spcBef>
              </a:pPr>
              <a:r>
                <a:rPr lang="zh-CN" altLang="en-US" sz="2400" dirty="0">
                  <a:latin typeface="Arial" panose="020B0604020202020204" pitchFamily="34" charset="0"/>
                  <a:ea typeface="宋体" panose="02010600030101010101" pitchFamily="2" charset="-122"/>
                </a:rPr>
                <a:t>低位肠梗阻</a:t>
              </a:r>
              <a:endParaRPr lang="zh-CN" altLang="en-US" sz="2400" dirty="0">
                <a:latin typeface="Arial" panose="020B0604020202020204" pitchFamily="34" charset="0"/>
                <a:ea typeface="宋体" panose="02010600030101010101" pitchFamily="2" charset="-122"/>
              </a:endParaRPr>
            </a:p>
          </p:txBody>
        </p:sp>
        <p:sp>
          <p:nvSpPr>
            <p:cNvPr id="49162" name="圆角矩形 48138"/>
            <p:cNvSpPr/>
            <p:nvPr/>
          </p:nvSpPr>
          <p:spPr>
            <a:xfrm>
              <a:off x="7071" y="5796"/>
              <a:ext cx="6454" cy="1133"/>
            </a:xfrm>
            <a:prstGeom prst="roundRect">
              <a:avLst>
                <a:gd name="adj" fmla="val 16667"/>
              </a:avLst>
            </a:prstGeom>
            <a:gradFill rotWithShape="0">
              <a:gsLst>
                <a:gs pos="0">
                  <a:schemeClr val="accent1"/>
                </a:gs>
                <a:gs pos="100000">
                  <a:schemeClr val="bg1"/>
                </a:gs>
              </a:gsLst>
              <a:lin ang="5400000" scaled="1"/>
              <a:tileRect/>
            </a:gradFill>
            <a:ln w="9525" cap="flat" cmpd="sng">
              <a:solidFill>
                <a:schemeClr val="tx1"/>
              </a:solidFill>
              <a:prstDash val="solid"/>
              <a:round/>
              <a:headEnd type="none" w="med" len="med"/>
              <a:tailEnd type="none" w="med" len="med"/>
            </a:ln>
          </p:spPr>
          <p:txBody>
            <a:bodyPr wrap="none" anchor="ctr"/>
            <a:p>
              <a:pPr algn="l" fontAlgn="base">
                <a:lnSpc>
                  <a:spcPct val="80000"/>
                </a:lnSpc>
                <a:buNone/>
              </a:pPr>
              <a:r>
                <a:rPr lang="zh-CN" altLang="en-US" sz="2400" dirty="0">
                  <a:ea typeface="宋体" panose="02010600030101010101" pitchFamily="2" charset="-122"/>
                  <a:sym typeface="Arial" panose="020B0604020202020204" pitchFamily="34" charset="0"/>
                </a:rPr>
                <a:t>呕吐物可有粪臭味，量不多</a:t>
              </a:r>
              <a:endParaRPr lang="zh-CN" altLang="en-US" sz="2400" dirty="0">
                <a:latin typeface="Arial" panose="020B0604020202020204" pitchFamily="34" charset="0"/>
                <a:ea typeface="宋体" panose="02010600030101010101" pitchFamily="2" charset="-122"/>
              </a:endParaRPr>
            </a:p>
          </p:txBody>
        </p:sp>
        <p:sp>
          <p:nvSpPr>
            <p:cNvPr id="49163" name="右箭头 48139"/>
            <p:cNvSpPr/>
            <p:nvPr/>
          </p:nvSpPr>
          <p:spPr>
            <a:xfrm>
              <a:off x="3752" y="7765"/>
              <a:ext cx="2610" cy="227"/>
            </a:xfrm>
            <a:prstGeom prst="rightArrow">
              <a:avLst>
                <a:gd name="adj1" fmla="val 50000"/>
                <a:gd name="adj2" fmla="val 286761"/>
              </a:avLst>
            </a:prstGeom>
            <a:gradFill rotWithShape="0">
              <a:gsLst>
                <a:gs pos="0">
                  <a:schemeClr val="accent1"/>
                </a:gs>
                <a:gs pos="100000">
                  <a:schemeClr val="bg1"/>
                </a:gs>
              </a:gsLst>
              <a:lin ang="5400000" scaled="1"/>
              <a:tileRect/>
            </a:gradFill>
            <a:ln w="9525" cap="flat" cmpd="sng">
              <a:solidFill>
                <a:schemeClr val="tx1"/>
              </a:solidFill>
              <a:prstDash val="solid"/>
              <a:miter/>
              <a:headEnd type="none" w="med" len="med"/>
              <a:tailEnd type="none" w="med" len="med"/>
            </a:ln>
          </p:spPr>
          <p:txBody>
            <a:bodyPr anchor="t"/>
            <a:p>
              <a:endParaRPr lang="zh-CN" altLang="en-US">
                <a:latin typeface="Arial" panose="020B0604020202020204" pitchFamily="34" charset="0"/>
                <a:ea typeface="宋体" panose="02010600030101010101" pitchFamily="2" charset="-122"/>
              </a:endParaRPr>
            </a:p>
          </p:txBody>
        </p:sp>
        <p:sp>
          <p:nvSpPr>
            <p:cNvPr id="49164" name="文本框 48140"/>
            <p:cNvSpPr txBox="1"/>
            <p:nvPr/>
          </p:nvSpPr>
          <p:spPr>
            <a:xfrm>
              <a:off x="3752" y="7045"/>
              <a:ext cx="4302" cy="725"/>
            </a:xfrm>
            <a:prstGeom prst="rect">
              <a:avLst/>
            </a:prstGeom>
            <a:noFill/>
            <a:ln w="9525">
              <a:noFill/>
            </a:ln>
          </p:spPr>
          <p:txBody>
            <a:bodyPr wrap="square" anchor="t">
              <a:spAutoFit/>
            </a:bodyPr>
            <a:p>
              <a:pPr>
                <a:spcBef>
                  <a:spcPct val="50000"/>
                </a:spcBef>
              </a:pPr>
              <a:r>
                <a:rPr lang="zh-CN" altLang="en-US" sz="2400" dirty="0">
                  <a:latin typeface="Arial" panose="020B0604020202020204" pitchFamily="34" charset="0"/>
                  <a:ea typeface="宋体" panose="02010600030101010101" pitchFamily="2" charset="-122"/>
                </a:rPr>
                <a:t>胃潴留</a:t>
              </a:r>
              <a:endParaRPr lang="zh-CN" altLang="en-US" sz="2400" dirty="0">
                <a:latin typeface="Arial" panose="020B0604020202020204" pitchFamily="34" charset="0"/>
                <a:ea typeface="宋体" panose="02010600030101010101" pitchFamily="2" charset="-122"/>
              </a:endParaRPr>
            </a:p>
          </p:txBody>
        </p:sp>
        <p:sp>
          <p:nvSpPr>
            <p:cNvPr id="49165" name="圆角矩形 48141"/>
            <p:cNvSpPr/>
            <p:nvPr/>
          </p:nvSpPr>
          <p:spPr>
            <a:xfrm>
              <a:off x="7071" y="7312"/>
              <a:ext cx="6452" cy="1133"/>
            </a:xfrm>
            <a:prstGeom prst="roundRect">
              <a:avLst>
                <a:gd name="adj" fmla="val 16667"/>
              </a:avLst>
            </a:prstGeom>
            <a:gradFill rotWithShape="0">
              <a:gsLst>
                <a:gs pos="0">
                  <a:schemeClr val="accent1"/>
                </a:gs>
                <a:gs pos="100000">
                  <a:schemeClr val="bg1"/>
                </a:gs>
              </a:gsLst>
              <a:lin ang="5400000" scaled="1"/>
              <a:tileRect/>
            </a:gradFill>
            <a:ln w="9525" cap="flat" cmpd="sng">
              <a:solidFill>
                <a:schemeClr val="tx1"/>
              </a:solidFill>
              <a:prstDash val="solid"/>
              <a:round/>
              <a:headEnd type="none" w="med" len="med"/>
              <a:tailEnd type="none" w="med" len="med"/>
            </a:ln>
          </p:spPr>
          <p:txBody>
            <a:bodyPr wrap="none" anchor="ctr"/>
            <a:p>
              <a:pPr algn="l" fontAlgn="base">
                <a:lnSpc>
                  <a:spcPct val="80000"/>
                </a:lnSpc>
                <a:buNone/>
              </a:pPr>
              <a:r>
                <a:rPr lang="zh-CN" altLang="en-US" sz="2400" dirty="0">
                  <a:ea typeface="宋体" panose="02010600030101010101" pitchFamily="2" charset="-122"/>
                  <a:sym typeface="Arial" panose="020B0604020202020204" pitchFamily="34" charset="0"/>
                </a:rPr>
                <a:t>呕吐物带发酵、腐败气味</a:t>
              </a:r>
              <a:endParaRPr lang="zh-CN" altLang="en-US" sz="2400" dirty="0">
                <a:latin typeface="Arial" panose="020B0604020202020204" pitchFamily="34" charset="0"/>
                <a:ea typeface="宋体" panose="02010600030101010101" pitchFamily="2" charset="-122"/>
              </a:endParaRPr>
            </a:p>
          </p:txBody>
        </p:sp>
      </p:grpSp>
      <p:sp>
        <p:nvSpPr>
          <p:cNvPr id="4" name="Title 6"/>
          <p:cNvSpPr txBox="1"/>
          <p:nvPr>
            <p:custDataLst>
              <p:tags r:id="rId1"/>
            </p:custDataLst>
          </p:nvPr>
        </p:nvSpPr>
        <p:spPr>
          <a:xfrm>
            <a:off x="231407" y="97384"/>
            <a:ext cx="297497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七</a:t>
            </a: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恶心、呕吐</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itle 6"/>
          <p:cNvSpPr txBox="1"/>
          <p:nvPr>
            <p:custDataLst>
              <p:tags r:id="rId1"/>
            </p:custDataLst>
          </p:nvPr>
        </p:nvSpPr>
        <p:spPr>
          <a:xfrm>
            <a:off x="164732" y="1069569"/>
            <a:ext cx="165227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algn="ctr" eaLnBrk="1" hangingPunct="1">
              <a:lnSpc>
                <a:spcPct val="100000"/>
              </a:lnSpc>
              <a:buClrTx/>
              <a:buSzTx/>
              <a:buNone/>
            </a:pPr>
            <a:r>
              <a:rPr lang="zh-CN" altLang="en-US" sz="3000" b="1">
                <a:solidFill>
                  <a:srgbClr val="FFFFFF"/>
                </a:solidFill>
                <a:sym typeface="+mn-ea"/>
              </a:rPr>
              <a:t>案例导入</a:t>
            </a:r>
            <a:endParaRPr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46082" name="内容占位符 46081"/>
          <p:cNvSpPr>
            <a:spLocks noGrp="1"/>
          </p:cNvSpPr>
          <p:nvPr>
            <p:ph idx="1"/>
          </p:nvPr>
        </p:nvSpPr>
        <p:spPr>
          <a:xfrm>
            <a:off x="1816735" y="1069340"/>
            <a:ext cx="9377045" cy="4114800"/>
          </a:xfrm>
        </p:spPr>
        <p:txBody>
          <a:bodyPr anchor="t"/>
          <a:p>
            <a:r>
              <a:rPr lang="zh-CN" altLang="en-US" sz="3600" b="1">
                <a:solidFill>
                  <a:schemeClr val="accent2">
                    <a:lumMod val="75000"/>
                  </a:schemeClr>
                </a:solidFill>
              </a:rPr>
              <a:t>尽量不要用</a:t>
            </a:r>
            <a:r>
              <a:rPr lang="zh-CN" altLang="en-US" sz="3600" b="1">
                <a:solidFill>
                  <a:schemeClr val="hlink"/>
                </a:solidFill>
              </a:rPr>
              <a:t>诊断用语</a:t>
            </a:r>
            <a:endParaRPr lang="zh-CN" altLang="en-US" sz="3600" b="1">
              <a:solidFill>
                <a:schemeClr val="hlink"/>
              </a:solidFill>
            </a:endParaRPr>
          </a:p>
          <a:p>
            <a:pPr>
              <a:buNone/>
            </a:pPr>
            <a:r>
              <a:rPr lang="zh-CN" altLang="en-US" sz="3600" b="1">
                <a:solidFill>
                  <a:schemeClr val="folHlink"/>
                </a:solidFill>
              </a:rPr>
              <a:t>     </a:t>
            </a:r>
            <a:r>
              <a:rPr lang="zh-CN" altLang="en-US" sz="3600" b="1">
                <a:solidFill>
                  <a:schemeClr val="accent2">
                    <a:lumMod val="75000"/>
                  </a:schemeClr>
                </a:solidFill>
              </a:rPr>
              <a:t>错误</a:t>
            </a:r>
            <a:r>
              <a:rPr lang="zh-CN" altLang="en-US" sz="3600" b="1"/>
              <a:t>：“发现高血压病</a:t>
            </a:r>
            <a:r>
              <a:rPr lang="en-US" altLang="zh-CN" sz="3600" b="1"/>
              <a:t>2</a:t>
            </a:r>
            <a:r>
              <a:rPr lang="zh-CN" altLang="en-US" sz="3600" b="1"/>
              <a:t>年”</a:t>
            </a:r>
            <a:endParaRPr lang="zh-CN" altLang="en-US" sz="3600" b="1"/>
          </a:p>
          <a:p>
            <a:pPr>
              <a:buNone/>
            </a:pPr>
            <a:r>
              <a:rPr lang="zh-CN" altLang="en-US" sz="3600" b="1"/>
              <a:t>    </a:t>
            </a:r>
            <a:r>
              <a:rPr lang="zh-CN" altLang="en-US" sz="3600" b="1">
                <a:solidFill>
                  <a:schemeClr val="accent2">
                    <a:lumMod val="75000"/>
                  </a:schemeClr>
                </a:solidFill>
              </a:rPr>
              <a:t> 正确</a:t>
            </a:r>
            <a:r>
              <a:rPr lang="zh-CN" altLang="en-US" sz="3600" b="1"/>
              <a:t>：“头晕、头痛</a:t>
            </a:r>
            <a:r>
              <a:rPr lang="en-US" altLang="zh-CN" sz="3600" b="1"/>
              <a:t>2</a:t>
            </a:r>
            <a:r>
              <a:rPr lang="zh-CN" altLang="en-US" sz="3600" b="1"/>
              <a:t>年”（</a:t>
            </a:r>
            <a:r>
              <a:rPr lang="zh-CN" altLang="en-US" sz="3600" b="1">
                <a:solidFill>
                  <a:schemeClr val="accent2">
                    <a:lumMod val="75000"/>
                  </a:schemeClr>
                </a:solidFill>
              </a:rPr>
              <a:t>有症状</a:t>
            </a:r>
            <a:r>
              <a:rPr lang="zh-CN" altLang="en-US" sz="3600" b="1"/>
              <a:t>）</a:t>
            </a:r>
            <a:endParaRPr lang="zh-CN" altLang="en-US" sz="3600" b="1"/>
          </a:p>
          <a:p>
            <a:pPr>
              <a:buNone/>
            </a:pPr>
            <a:r>
              <a:rPr lang="zh-CN" altLang="en-US" sz="3600" b="1"/>
              <a:t>           “发现血压高</a:t>
            </a:r>
            <a:r>
              <a:rPr lang="en-US" altLang="zh-CN" sz="3600" b="1"/>
              <a:t>2</a:t>
            </a:r>
            <a:r>
              <a:rPr lang="zh-CN" altLang="en-US" sz="3600" b="1"/>
              <a:t>年” （</a:t>
            </a:r>
            <a:r>
              <a:rPr lang="zh-CN" altLang="en-US" sz="3600" b="1">
                <a:solidFill>
                  <a:schemeClr val="accent2">
                    <a:lumMod val="75000"/>
                  </a:schemeClr>
                </a:solidFill>
              </a:rPr>
              <a:t>无症状</a:t>
            </a:r>
            <a:r>
              <a:rPr lang="zh-CN" altLang="en-US" sz="3600" b="1"/>
              <a:t>）</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608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4608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46082">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46082">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082" grpId="0" uiExpand="1" build="p"/>
    </p:bld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42620" y="920115"/>
            <a:ext cx="4197985" cy="460375"/>
          </a:xfrm>
          <a:prstGeom prst="rect">
            <a:avLst/>
          </a:prstGeom>
          <a:noFill/>
        </p:spPr>
        <p:txBody>
          <a:bodyPr wrap="square" rtlCol="0">
            <a:spAutoFit/>
          </a:bodyPr>
          <a:p>
            <a:r>
              <a:rPr lang="zh-CN" altLang="en-US" sz="2400"/>
              <a:t>（二）临床表现</a:t>
            </a:r>
            <a:endParaRPr lang="zh-CN" altLang="en-US" sz="2400"/>
          </a:p>
        </p:txBody>
      </p:sp>
      <p:grpSp>
        <p:nvGrpSpPr>
          <p:cNvPr id="2" name="组合 1"/>
          <p:cNvGrpSpPr/>
          <p:nvPr/>
        </p:nvGrpSpPr>
        <p:grpSpPr>
          <a:xfrm>
            <a:off x="2170430" y="1772285"/>
            <a:ext cx="7851775" cy="3310890"/>
            <a:chOff x="1220" y="2963"/>
            <a:chExt cx="12365" cy="5214"/>
          </a:xfrm>
        </p:grpSpPr>
        <p:sp>
          <p:nvSpPr>
            <p:cNvPr id="49153" name="八边形 48129"/>
            <p:cNvSpPr/>
            <p:nvPr/>
          </p:nvSpPr>
          <p:spPr>
            <a:xfrm>
              <a:off x="1220" y="4438"/>
              <a:ext cx="2155" cy="2155"/>
            </a:xfrm>
            <a:prstGeom prst="octagon">
              <a:avLst>
                <a:gd name="adj" fmla="val 29287"/>
              </a:avLst>
            </a:prstGeom>
            <a:solidFill>
              <a:srgbClr val="FF9900"/>
            </a:solidFill>
            <a:ln w="9525" cap="flat" cmpd="sng">
              <a:solidFill>
                <a:srgbClr val="FFFF66"/>
              </a:solidFill>
              <a:prstDash val="solid"/>
              <a:miter/>
              <a:headEnd type="none" w="med" len="med"/>
              <a:tailEnd type="none" w="med" len="med"/>
            </a:ln>
          </p:spPr>
          <p:txBody>
            <a:bodyPr wrap="none" anchor="ctr"/>
            <a:p>
              <a:pPr algn="ctr">
                <a:lnSpc>
                  <a:spcPct val="90000"/>
                </a:lnSpc>
              </a:pPr>
              <a:r>
                <a:rPr lang="zh-CN" altLang="en-US" sz="2800" b="1" dirty="0">
                  <a:latin typeface="Arial" panose="020B0604020202020204" pitchFamily="34" charset="0"/>
                  <a:ea typeface="宋体" panose="02010600030101010101" pitchFamily="2" charset="-122"/>
                </a:rPr>
                <a:t>呕吐物</a:t>
              </a:r>
              <a:endParaRPr lang="zh-CN" altLang="en-US" sz="2800" b="1" dirty="0">
                <a:latin typeface="Arial" panose="020B0604020202020204" pitchFamily="34" charset="0"/>
                <a:ea typeface="宋体" panose="02010600030101010101" pitchFamily="2" charset="-122"/>
              </a:endParaRPr>
            </a:p>
            <a:p>
              <a:pPr algn="ctr">
                <a:lnSpc>
                  <a:spcPct val="90000"/>
                </a:lnSpc>
              </a:pPr>
              <a:r>
                <a:rPr lang="zh-CN" altLang="en-US" sz="2800" b="1" dirty="0">
                  <a:latin typeface="Arial" panose="020B0604020202020204" pitchFamily="34" charset="0"/>
                  <a:ea typeface="宋体" panose="02010600030101010101" pitchFamily="2" charset="-122"/>
                </a:rPr>
                <a:t>的性质</a:t>
              </a:r>
              <a:endParaRPr lang="zh-CN" altLang="en-US" sz="2800" b="1" dirty="0">
                <a:latin typeface="Arial" panose="020B0604020202020204" pitchFamily="34" charset="0"/>
                <a:ea typeface="宋体" panose="02010600030101010101" pitchFamily="2" charset="-122"/>
              </a:endParaRPr>
            </a:p>
          </p:txBody>
        </p:sp>
        <p:sp>
          <p:nvSpPr>
            <p:cNvPr id="49154" name="右箭头 48130"/>
            <p:cNvSpPr/>
            <p:nvPr/>
          </p:nvSpPr>
          <p:spPr>
            <a:xfrm>
              <a:off x="4170" y="3643"/>
              <a:ext cx="2610" cy="227"/>
            </a:xfrm>
            <a:prstGeom prst="rightArrow">
              <a:avLst>
                <a:gd name="adj1" fmla="val 50000"/>
                <a:gd name="adj2" fmla="val 286761"/>
              </a:avLst>
            </a:prstGeom>
            <a:gradFill rotWithShape="0">
              <a:gsLst>
                <a:gs pos="0">
                  <a:schemeClr val="accent1"/>
                </a:gs>
                <a:gs pos="100000">
                  <a:schemeClr val="bg1"/>
                </a:gs>
              </a:gsLst>
              <a:lin ang="5400000" scaled="1"/>
              <a:tileRect/>
            </a:gradFill>
            <a:ln w="9525" cap="flat" cmpd="sng">
              <a:solidFill>
                <a:schemeClr val="tx1"/>
              </a:solidFill>
              <a:prstDash val="solid"/>
              <a:miter/>
              <a:headEnd type="none" w="med" len="med"/>
              <a:tailEnd type="none" w="med" len="med"/>
            </a:ln>
          </p:spPr>
          <p:txBody>
            <a:bodyPr anchor="t"/>
            <a:p>
              <a:endParaRPr lang="zh-CN" altLang="en-US">
                <a:latin typeface="Arial" panose="020B0604020202020204" pitchFamily="34" charset="0"/>
                <a:ea typeface="宋体" panose="02010600030101010101" pitchFamily="2" charset="-122"/>
              </a:endParaRPr>
            </a:p>
          </p:txBody>
        </p:sp>
        <p:sp>
          <p:nvSpPr>
            <p:cNvPr id="49155" name="文本框 48131"/>
            <p:cNvSpPr txBox="1"/>
            <p:nvPr/>
          </p:nvSpPr>
          <p:spPr>
            <a:xfrm>
              <a:off x="3618" y="2963"/>
              <a:ext cx="4070" cy="720"/>
            </a:xfrm>
            <a:prstGeom prst="rect">
              <a:avLst/>
            </a:prstGeom>
            <a:noFill/>
            <a:ln w="9525">
              <a:noFill/>
            </a:ln>
          </p:spPr>
          <p:txBody>
            <a:bodyPr wrap="square" anchor="t">
              <a:spAutoFit/>
            </a:bodyPr>
            <a:p>
              <a:pPr>
                <a:spcBef>
                  <a:spcPct val="50000"/>
                </a:spcBef>
              </a:pPr>
              <a:r>
                <a:rPr lang="zh-CN" altLang="en-US" sz="2400" dirty="0">
                  <a:latin typeface="Arial" panose="020B0604020202020204" pitchFamily="34" charset="0"/>
                  <a:ea typeface="宋体" panose="02010600030101010101" pitchFamily="2" charset="-122"/>
                </a:rPr>
                <a:t>餐中或餐后立刻</a:t>
              </a:r>
              <a:endParaRPr lang="zh-CN" altLang="en-US" sz="2400" dirty="0">
                <a:latin typeface="Arial" panose="020B0604020202020204" pitchFamily="34" charset="0"/>
                <a:ea typeface="宋体" panose="02010600030101010101" pitchFamily="2" charset="-122"/>
              </a:endParaRPr>
            </a:p>
          </p:txBody>
        </p:sp>
        <p:sp>
          <p:nvSpPr>
            <p:cNvPr id="49156" name="圆角矩形 48132"/>
            <p:cNvSpPr/>
            <p:nvPr/>
          </p:nvSpPr>
          <p:spPr>
            <a:xfrm>
              <a:off x="7685" y="2963"/>
              <a:ext cx="5900" cy="1132"/>
            </a:xfrm>
            <a:prstGeom prst="roundRect">
              <a:avLst>
                <a:gd name="adj" fmla="val 16667"/>
              </a:avLst>
            </a:prstGeom>
            <a:gradFill rotWithShape="0">
              <a:gsLst>
                <a:gs pos="0">
                  <a:schemeClr val="accent1"/>
                </a:gs>
                <a:gs pos="100000">
                  <a:schemeClr val="bg1"/>
                </a:gs>
              </a:gsLst>
              <a:lin ang="5400000" scaled="1"/>
              <a:tileRect/>
            </a:gradFill>
            <a:ln w="9525" cap="flat" cmpd="sng">
              <a:solidFill>
                <a:schemeClr val="tx1"/>
              </a:solidFill>
              <a:prstDash val="solid"/>
              <a:round/>
              <a:headEnd type="none" w="med" len="med"/>
              <a:tailEnd type="none" w="med" len="med"/>
            </a:ln>
          </p:spPr>
          <p:txBody>
            <a:bodyPr wrap="none" anchor="ctr"/>
            <a:p>
              <a:pPr algn="ctr"/>
              <a:r>
                <a:rPr lang="zh-CN" altLang="en-US" sz="2400" dirty="0">
                  <a:latin typeface="Arial" panose="020B0604020202020204" pitchFamily="34" charset="0"/>
                  <a:ea typeface="宋体" panose="02010600030101010101" pitchFamily="2" charset="-122"/>
                </a:rPr>
                <a:t>幽门管溃疡或精神性呕吐 </a:t>
              </a:r>
              <a:endParaRPr lang="zh-CN" altLang="en-US" sz="2400" dirty="0">
                <a:latin typeface="Arial" panose="020B0604020202020204" pitchFamily="34" charset="0"/>
                <a:ea typeface="宋体" panose="02010600030101010101" pitchFamily="2" charset="-122"/>
              </a:endParaRPr>
            </a:p>
          </p:txBody>
        </p:sp>
        <p:sp>
          <p:nvSpPr>
            <p:cNvPr id="49157" name="右箭头 48133"/>
            <p:cNvSpPr/>
            <p:nvPr/>
          </p:nvSpPr>
          <p:spPr>
            <a:xfrm>
              <a:off x="4170" y="5005"/>
              <a:ext cx="2610" cy="228"/>
            </a:xfrm>
            <a:prstGeom prst="rightArrow">
              <a:avLst>
                <a:gd name="adj1" fmla="val 50000"/>
                <a:gd name="adj2" fmla="val 286759"/>
              </a:avLst>
            </a:prstGeom>
            <a:gradFill rotWithShape="0">
              <a:gsLst>
                <a:gs pos="0">
                  <a:schemeClr val="accent1"/>
                </a:gs>
                <a:gs pos="100000">
                  <a:schemeClr val="bg1"/>
                </a:gs>
              </a:gsLst>
              <a:lin ang="5400000" scaled="1"/>
              <a:tileRect/>
            </a:gradFill>
            <a:ln w="9525" cap="flat" cmpd="sng">
              <a:solidFill>
                <a:schemeClr val="tx1"/>
              </a:solidFill>
              <a:prstDash val="solid"/>
              <a:miter/>
              <a:headEnd type="none" w="med" len="med"/>
              <a:tailEnd type="none" w="med" len="med"/>
            </a:ln>
          </p:spPr>
          <p:txBody>
            <a:bodyPr anchor="t"/>
            <a:p>
              <a:endParaRPr lang="zh-CN" altLang="en-US">
                <a:latin typeface="Arial" panose="020B0604020202020204" pitchFamily="34" charset="0"/>
                <a:ea typeface="宋体" panose="02010600030101010101" pitchFamily="2" charset="-122"/>
              </a:endParaRPr>
            </a:p>
          </p:txBody>
        </p:sp>
        <p:sp>
          <p:nvSpPr>
            <p:cNvPr id="49158" name="文本框 48134"/>
            <p:cNvSpPr txBox="1"/>
            <p:nvPr/>
          </p:nvSpPr>
          <p:spPr>
            <a:xfrm>
              <a:off x="3618" y="4325"/>
              <a:ext cx="3747" cy="720"/>
            </a:xfrm>
            <a:prstGeom prst="rect">
              <a:avLst/>
            </a:prstGeom>
            <a:noFill/>
            <a:ln w="9525">
              <a:noFill/>
            </a:ln>
          </p:spPr>
          <p:txBody>
            <a:bodyPr wrap="square" anchor="t">
              <a:spAutoFit/>
            </a:bodyPr>
            <a:p>
              <a:pPr>
                <a:spcBef>
                  <a:spcPct val="50000"/>
                </a:spcBef>
              </a:pPr>
              <a:r>
                <a:rPr lang="zh-CN" altLang="en-US" sz="2400" dirty="0">
                  <a:latin typeface="Arial" panose="020B0604020202020204" pitchFamily="34" charset="0"/>
                  <a:ea typeface="宋体" panose="02010600030101010101" pitchFamily="2" charset="-122"/>
                </a:rPr>
                <a:t>餐后</a:t>
              </a:r>
              <a:r>
                <a:rPr lang="en-US" altLang="zh-CN" sz="2400" dirty="0">
                  <a:latin typeface="Arial" panose="020B0604020202020204" pitchFamily="34" charset="0"/>
                  <a:ea typeface="宋体" panose="02010600030101010101" pitchFamily="2" charset="-122"/>
                </a:rPr>
                <a:t>1</a:t>
              </a:r>
              <a:r>
                <a:rPr lang="zh-CN" altLang="en-US" sz="2400" dirty="0">
                  <a:latin typeface="Arial" panose="020B0604020202020204" pitchFamily="34" charset="0"/>
                  <a:ea typeface="宋体" panose="02010600030101010101" pitchFamily="2" charset="-122"/>
                </a:rPr>
                <a:t>小时以上</a:t>
              </a:r>
              <a:endParaRPr lang="zh-CN" altLang="en-US" sz="2400" dirty="0">
                <a:latin typeface="Arial" panose="020B0604020202020204" pitchFamily="34" charset="0"/>
                <a:ea typeface="宋体" panose="02010600030101010101" pitchFamily="2" charset="-122"/>
              </a:endParaRPr>
            </a:p>
          </p:txBody>
        </p:sp>
        <p:sp>
          <p:nvSpPr>
            <p:cNvPr id="49159" name="圆角矩形 48135"/>
            <p:cNvSpPr/>
            <p:nvPr/>
          </p:nvSpPr>
          <p:spPr>
            <a:xfrm>
              <a:off x="7685" y="4325"/>
              <a:ext cx="5900" cy="1133"/>
            </a:xfrm>
            <a:prstGeom prst="roundRect">
              <a:avLst>
                <a:gd name="adj" fmla="val 16667"/>
              </a:avLst>
            </a:prstGeom>
            <a:gradFill rotWithShape="0">
              <a:gsLst>
                <a:gs pos="0">
                  <a:schemeClr val="accent1"/>
                </a:gs>
                <a:gs pos="100000">
                  <a:schemeClr val="bg1"/>
                </a:gs>
              </a:gsLst>
              <a:lin ang="5400000" scaled="1"/>
              <a:tileRect/>
            </a:gradFill>
            <a:ln w="9525" cap="flat" cmpd="sng">
              <a:solidFill>
                <a:schemeClr val="tx1"/>
              </a:solidFill>
              <a:prstDash val="solid"/>
              <a:round/>
              <a:headEnd type="none" w="med" len="med"/>
              <a:tailEnd type="none" w="med" len="med"/>
            </a:ln>
          </p:spPr>
          <p:txBody>
            <a:bodyPr wrap="none" anchor="ctr"/>
            <a:p>
              <a:pPr algn="ctr"/>
              <a:r>
                <a:rPr lang="zh-CN" altLang="en-US" sz="2400" dirty="0">
                  <a:latin typeface="Arial" panose="020B0604020202020204" pitchFamily="34" charset="0"/>
                  <a:ea typeface="宋体" panose="02010600030101010101" pitchFamily="2" charset="-122"/>
                </a:rPr>
                <a:t>胃张力下降或排空延迟</a:t>
              </a:r>
              <a:endParaRPr lang="zh-CN" altLang="en-US" sz="2400" dirty="0">
                <a:latin typeface="Arial" panose="020B0604020202020204" pitchFamily="34" charset="0"/>
                <a:ea typeface="宋体" panose="02010600030101010101" pitchFamily="2" charset="-122"/>
              </a:endParaRPr>
            </a:p>
          </p:txBody>
        </p:sp>
        <p:sp>
          <p:nvSpPr>
            <p:cNvPr id="49160" name="右箭头 48136"/>
            <p:cNvSpPr/>
            <p:nvPr/>
          </p:nvSpPr>
          <p:spPr>
            <a:xfrm>
              <a:off x="4170" y="6365"/>
              <a:ext cx="2610" cy="228"/>
            </a:xfrm>
            <a:prstGeom prst="rightArrow">
              <a:avLst>
                <a:gd name="adj1" fmla="val 50000"/>
                <a:gd name="adj2" fmla="val 286759"/>
              </a:avLst>
            </a:prstGeom>
            <a:gradFill rotWithShape="0">
              <a:gsLst>
                <a:gs pos="0">
                  <a:schemeClr val="accent1"/>
                </a:gs>
                <a:gs pos="100000">
                  <a:schemeClr val="bg1"/>
                </a:gs>
              </a:gsLst>
              <a:lin ang="5400000" scaled="1"/>
              <a:tileRect/>
            </a:gradFill>
            <a:ln w="9525" cap="flat" cmpd="sng">
              <a:solidFill>
                <a:schemeClr val="tx1"/>
              </a:solidFill>
              <a:prstDash val="solid"/>
              <a:miter/>
              <a:headEnd type="none" w="med" len="med"/>
              <a:tailEnd type="none" w="med" len="med"/>
            </a:ln>
          </p:spPr>
          <p:txBody>
            <a:bodyPr anchor="t"/>
            <a:p>
              <a:endParaRPr lang="zh-CN" altLang="en-US">
                <a:latin typeface="Arial" panose="020B0604020202020204" pitchFamily="34" charset="0"/>
                <a:ea typeface="宋体" panose="02010600030101010101" pitchFamily="2" charset="-122"/>
              </a:endParaRPr>
            </a:p>
          </p:txBody>
        </p:sp>
        <p:sp>
          <p:nvSpPr>
            <p:cNvPr id="49161" name="文本框 48137"/>
            <p:cNvSpPr txBox="1"/>
            <p:nvPr/>
          </p:nvSpPr>
          <p:spPr>
            <a:xfrm>
              <a:off x="3620" y="5685"/>
              <a:ext cx="4305" cy="720"/>
            </a:xfrm>
            <a:prstGeom prst="rect">
              <a:avLst/>
            </a:prstGeom>
            <a:noFill/>
            <a:ln w="9525">
              <a:noFill/>
            </a:ln>
          </p:spPr>
          <p:txBody>
            <a:bodyPr wrap="square" anchor="t">
              <a:spAutoFit/>
            </a:bodyPr>
            <a:p>
              <a:pPr>
                <a:spcBef>
                  <a:spcPct val="50000"/>
                </a:spcBef>
              </a:pPr>
              <a:r>
                <a:rPr lang="zh-CN" altLang="en-US" sz="2400" dirty="0">
                  <a:latin typeface="Arial" panose="020B0604020202020204" pitchFamily="34" charset="0"/>
                  <a:ea typeface="宋体" panose="02010600030101010101" pitchFamily="2" charset="-122"/>
                </a:rPr>
                <a:t>餐后较久或数餐后</a:t>
              </a:r>
              <a:endParaRPr lang="zh-CN" altLang="en-US" sz="2400" dirty="0">
                <a:latin typeface="Arial" panose="020B0604020202020204" pitchFamily="34" charset="0"/>
                <a:ea typeface="宋体" panose="02010600030101010101" pitchFamily="2" charset="-122"/>
              </a:endParaRPr>
            </a:p>
          </p:txBody>
        </p:sp>
        <p:sp>
          <p:nvSpPr>
            <p:cNvPr id="49162" name="圆角矩形 48138"/>
            <p:cNvSpPr/>
            <p:nvPr/>
          </p:nvSpPr>
          <p:spPr>
            <a:xfrm>
              <a:off x="7685" y="5685"/>
              <a:ext cx="5900" cy="1133"/>
            </a:xfrm>
            <a:prstGeom prst="roundRect">
              <a:avLst>
                <a:gd name="adj" fmla="val 16667"/>
              </a:avLst>
            </a:prstGeom>
            <a:gradFill rotWithShape="0">
              <a:gsLst>
                <a:gs pos="0">
                  <a:schemeClr val="accent1"/>
                </a:gs>
                <a:gs pos="100000">
                  <a:schemeClr val="bg1"/>
                </a:gs>
              </a:gsLst>
              <a:lin ang="5400000" scaled="1"/>
              <a:tileRect/>
            </a:gradFill>
            <a:ln w="9525" cap="flat" cmpd="sng">
              <a:solidFill>
                <a:schemeClr val="tx1"/>
              </a:solidFill>
              <a:prstDash val="solid"/>
              <a:round/>
              <a:headEnd type="none" w="med" len="med"/>
              <a:tailEnd type="none" w="med" len="med"/>
            </a:ln>
          </p:spPr>
          <p:txBody>
            <a:bodyPr wrap="none" anchor="ctr"/>
            <a:p>
              <a:pPr algn="ctr"/>
              <a:r>
                <a:rPr lang="zh-CN" altLang="en-US" sz="2400" dirty="0">
                  <a:latin typeface="Arial" panose="020B0604020202020204" pitchFamily="34" charset="0"/>
                  <a:ea typeface="宋体" panose="02010600030101010101" pitchFamily="2" charset="-122"/>
                </a:rPr>
                <a:t>幽门梗阻</a:t>
              </a:r>
              <a:endParaRPr lang="zh-CN" altLang="en-US" sz="2400" dirty="0">
                <a:latin typeface="Arial" panose="020B0604020202020204" pitchFamily="34" charset="0"/>
                <a:ea typeface="宋体" panose="02010600030101010101" pitchFamily="2" charset="-122"/>
              </a:endParaRPr>
            </a:p>
          </p:txBody>
        </p:sp>
        <p:sp>
          <p:nvSpPr>
            <p:cNvPr id="49163" name="右箭头 48139"/>
            <p:cNvSpPr/>
            <p:nvPr/>
          </p:nvSpPr>
          <p:spPr>
            <a:xfrm>
              <a:off x="4170" y="7728"/>
              <a:ext cx="2610" cy="227"/>
            </a:xfrm>
            <a:prstGeom prst="rightArrow">
              <a:avLst>
                <a:gd name="adj1" fmla="val 50000"/>
                <a:gd name="adj2" fmla="val 286761"/>
              </a:avLst>
            </a:prstGeom>
            <a:gradFill rotWithShape="0">
              <a:gsLst>
                <a:gs pos="0">
                  <a:schemeClr val="accent1"/>
                </a:gs>
                <a:gs pos="100000">
                  <a:schemeClr val="bg1"/>
                </a:gs>
              </a:gsLst>
              <a:lin ang="5400000" scaled="1"/>
              <a:tileRect/>
            </a:gradFill>
            <a:ln w="9525" cap="flat" cmpd="sng">
              <a:solidFill>
                <a:schemeClr val="tx1"/>
              </a:solidFill>
              <a:prstDash val="solid"/>
              <a:miter/>
              <a:headEnd type="none" w="med" len="med"/>
              <a:tailEnd type="none" w="med" len="med"/>
            </a:ln>
          </p:spPr>
          <p:txBody>
            <a:bodyPr anchor="t"/>
            <a:p>
              <a:endParaRPr lang="zh-CN" altLang="en-US">
                <a:latin typeface="Arial" panose="020B0604020202020204" pitchFamily="34" charset="0"/>
                <a:ea typeface="宋体" panose="02010600030101010101" pitchFamily="2" charset="-122"/>
              </a:endParaRPr>
            </a:p>
          </p:txBody>
        </p:sp>
        <p:sp>
          <p:nvSpPr>
            <p:cNvPr id="49164" name="文本框 48140"/>
            <p:cNvSpPr txBox="1"/>
            <p:nvPr/>
          </p:nvSpPr>
          <p:spPr>
            <a:xfrm>
              <a:off x="3623" y="7048"/>
              <a:ext cx="4302" cy="720"/>
            </a:xfrm>
            <a:prstGeom prst="rect">
              <a:avLst/>
            </a:prstGeom>
            <a:noFill/>
            <a:ln w="9525">
              <a:noFill/>
            </a:ln>
          </p:spPr>
          <p:txBody>
            <a:bodyPr wrap="square" anchor="t">
              <a:spAutoFit/>
            </a:bodyPr>
            <a:p>
              <a:pPr>
                <a:spcBef>
                  <a:spcPct val="50000"/>
                </a:spcBef>
              </a:pPr>
              <a:r>
                <a:rPr lang="zh-CN" altLang="en-US" sz="2400" dirty="0">
                  <a:latin typeface="Arial" panose="020B0604020202020204" pitchFamily="34" charset="0"/>
                  <a:ea typeface="宋体" panose="02010600030101010101" pitchFamily="2" charset="-122"/>
                </a:rPr>
                <a:t>餐后近期或集体性</a:t>
              </a:r>
              <a:endParaRPr lang="zh-CN" altLang="en-US" sz="2400" dirty="0">
                <a:latin typeface="Arial" panose="020B0604020202020204" pitchFamily="34" charset="0"/>
                <a:ea typeface="宋体" panose="02010600030101010101" pitchFamily="2" charset="-122"/>
              </a:endParaRPr>
            </a:p>
          </p:txBody>
        </p:sp>
        <p:sp>
          <p:nvSpPr>
            <p:cNvPr id="49165" name="圆角矩形 48141"/>
            <p:cNvSpPr/>
            <p:nvPr/>
          </p:nvSpPr>
          <p:spPr>
            <a:xfrm>
              <a:off x="7685" y="7045"/>
              <a:ext cx="5900" cy="1133"/>
            </a:xfrm>
            <a:prstGeom prst="roundRect">
              <a:avLst>
                <a:gd name="adj" fmla="val 16667"/>
              </a:avLst>
            </a:prstGeom>
            <a:gradFill rotWithShape="0">
              <a:gsLst>
                <a:gs pos="0">
                  <a:schemeClr val="accent1"/>
                </a:gs>
                <a:gs pos="100000">
                  <a:schemeClr val="bg1"/>
                </a:gs>
              </a:gsLst>
              <a:lin ang="5400000" scaled="1"/>
              <a:tileRect/>
            </a:gradFill>
            <a:ln w="9525" cap="flat" cmpd="sng">
              <a:solidFill>
                <a:schemeClr val="tx1"/>
              </a:solidFill>
              <a:prstDash val="solid"/>
              <a:round/>
              <a:headEnd type="none" w="med" len="med"/>
              <a:tailEnd type="none" w="med" len="med"/>
            </a:ln>
          </p:spPr>
          <p:txBody>
            <a:bodyPr wrap="none" anchor="ctr"/>
            <a:p>
              <a:pPr algn="ctr"/>
              <a:r>
                <a:rPr lang="zh-CN" altLang="en-US" sz="2400" dirty="0">
                  <a:latin typeface="Arial" panose="020B0604020202020204" pitchFamily="34" charset="0"/>
                  <a:ea typeface="宋体" panose="02010600030101010101" pitchFamily="2" charset="-122"/>
                </a:rPr>
                <a:t>食物中毒</a:t>
              </a:r>
              <a:endParaRPr lang="zh-CN" altLang="en-US" sz="2400" dirty="0">
                <a:latin typeface="Arial" panose="020B0604020202020204" pitchFamily="34" charset="0"/>
                <a:ea typeface="宋体" panose="02010600030101010101" pitchFamily="2" charset="-122"/>
              </a:endParaRPr>
            </a:p>
          </p:txBody>
        </p:sp>
      </p:grpSp>
      <p:sp>
        <p:nvSpPr>
          <p:cNvPr id="4" name="文本框 48140"/>
          <p:cNvSpPr txBox="1"/>
          <p:nvPr/>
        </p:nvSpPr>
        <p:spPr>
          <a:xfrm>
            <a:off x="3752850" y="5160010"/>
            <a:ext cx="2731770" cy="460375"/>
          </a:xfrm>
          <a:prstGeom prst="rect">
            <a:avLst/>
          </a:prstGeom>
          <a:noFill/>
          <a:ln w="9525">
            <a:noFill/>
          </a:ln>
        </p:spPr>
        <p:txBody>
          <a:bodyPr wrap="square" anchor="t">
            <a:spAutoFit/>
          </a:bodyPr>
          <a:p>
            <a:pPr>
              <a:spcBef>
                <a:spcPct val="50000"/>
              </a:spcBef>
            </a:pPr>
            <a:r>
              <a:rPr lang="zh-CN" altLang="en-US" sz="2400" dirty="0">
                <a:latin typeface="Arial" panose="020B0604020202020204" pitchFamily="34" charset="0"/>
                <a:ea typeface="宋体" panose="02010600030101010101" pitchFamily="2" charset="-122"/>
              </a:rPr>
              <a:t>喷射状呕吐</a:t>
            </a:r>
            <a:endParaRPr lang="zh-CN" altLang="en-US" sz="2400" dirty="0">
              <a:latin typeface="Arial" panose="020B0604020202020204" pitchFamily="34" charset="0"/>
              <a:ea typeface="宋体" panose="02010600030101010101" pitchFamily="2" charset="-122"/>
            </a:endParaRPr>
          </a:p>
        </p:txBody>
      </p:sp>
      <p:sp>
        <p:nvSpPr>
          <p:cNvPr id="5" name="右箭头 48139"/>
          <p:cNvSpPr/>
          <p:nvPr/>
        </p:nvSpPr>
        <p:spPr>
          <a:xfrm>
            <a:off x="4065905" y="5581650"/>
            <a:ext cx="1657350" cy="144145"/>
          </a:xfrm>
          <a:prstGeom prst="rightArrow">
            <a:avLst>
              <a:gd name="adj1" fmla="val 50000"/>
              <a:gd name="adj2" fmla="val 286761"/>
            </a:avLst>
          </a:prstGeom>
          <a:gradFill rotWithShape="0">
            <a:gsLst>
              <a:gs pos="0">
                <a:schemeClr val="accent1"/>
              </a:gs>
              <a:gs pos="100000">
                <a:schemeClr val="bg1"/>
              </a:gs>
            </a:gsLst>
            <a:lin ang="5400000" scaled="1"/>
            <a:tileRect/>
          </a:gradFill>
          <a:ln w="9525" cap="flat" cmpd="sng">
            <a:solidFill>
              <a:schemeClr val="tx1"/>
            </a:solidFill>
            <a:prstDash val="solid"/>
            <a:miter/>
            <a:headEnd type="none" w="med" len="med"/>
            <a:tailEnd type="none" w="med" len="med"/>
          </a:ln>
        </p:spPr>
        <p:txBody>
          <a:bodyPr anchor="t"/>
          <a:p>
            <a:endParaRPr lang="zh-CN" altLang="en-US">
              <a:latin typeface="Arial" panose="020B0604020202020204" pitchFamily="34" charset="0"/>
              <a:ea typeface="宋体" panose="02010600030101010101" pitchFamily="2" charset="-122"/>
            </a:endParaRPr>
          </a:p>
        </p:txBody>
      </p:sp>
      <p:sp>
        <p:nvSpPr>
          <p:cNvPr id="6" name="圆角矩形 48141"/>
          <p:cNvSpPr/>
          <p:nvPr/>
        </p:nvSpPr>
        <p:spPr>
          <a:xfrm>
            <a:off x="6275705" y="5293995"/>
            <a:ext cx="3746500" cy="719455"/>
          </a:xfrm>
          <a:prstGeom prst="roundRect">
            <a:avLst>
              <a:gd name="adj" fmla="val 16667"/>
            </a:avLst>
          </a:prstGeom>
          <a:gradFill rotWithShape="0">
            <a:gsLst>
              <a:gs pos="0">
                <a:schemeClr val="accent1"/>
              </a:gs>
              <a:gs pos="100000">
                <a:schemeClr val="bg1"/>
              </a:gs>
            </a:gsLst>
            <a:lin ang="5400000" scaled="1"/>
            <a:tileRect/>
          </a:gradFill>
          <a:ln w="9525" cap="flat" cmpd="sng">
            <a:solidFill>
              <a:schemeClr val="tx1"/>
            </a:solidFill>
            <a:prstDash val="solid"/>
            <a:round/>
            <a:headEnd type="none" w="med" len="med"/>
            <a:tailEnd type="none" w="med" len="med"/>
          </a:ln>
        </p:spPr>
        <p:txBody>
          <a:bodyPr wrap="none" anchor="ctr"/>
          <a:p>
            <a:pPr algn="ctr"/>
            <a:r>
              <a:rPr lang="zh-CN" altLang="en-US" sz="2400" dirty="0">
                <a:latin typeface="Arial" panose="020B0604020202020204" pitchFamily="34" charset="0"/>
                <a:ea typeface="宋体" panose="02010600030101010101" pitchFamily="2" charset="-122"/>
              </a:rPr>
              <a:t>颅内高压</a:t>
            </a:r>
            <a:endParaRPr lang="zh-CN" altLang="en-US" sz="2400" dirty="0">
              <a:latin typeface="Arial" panose="020B0604020202020204" pitchFamily="34" charset="0"/>
              <a:ea typeface="宋体" panose="02010600030101010101" pitchFamily="2" charset="-122"/>
            </a:endParaRPr>
          </a:p>
        </p:txBody>
      </p:sp>
      <p:sp>
        <p:nvSpPr>
          <p:cNvPr id="7" name="Title 6"/>
          <p:cNvSpPr txBox="1"/>
          <p:nvPr>
            <p:custDataLst>
              <p:tags r:id="rId1"/>
            </p:custDataLst>
          </p:nvPr>
        </p:nvSpPr>
        <p:spPr>
          <a:xfrm>
            <a:off x="231407" y="97384"/>
            <a:ext cx="297497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七</a:t>
            </a: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恶心、呕吐</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42620" y="920115"/>
            <a:ext cx="4197985" cy="460375"/>
          </a:xfrm>
          <a:prstGeom prst="rect">
            <a:avLst/>
          </a:prstGeom>
          <a:noFill/>
        </p:spPr>
        <p:txBody>
          <a:bodyPr wrap="square" rtlCol="0">
            <a:spAutoFit/>
          </a:bodyPr>
          <a:p>
            <a:r>
              <a:rPr lang="zh-CN" altLang="en-US" sz="2400"/>
              <a:t>（三）伴随症状</a:t>
            </a:r>
            <a:endParaRPr lang="zh-CN" altLang="en-US" sz="2400"/>
          </a:p>
        </p:txBody>
      </p:sp>
      <p:grpSp>
        <p:nvGrpSpPr>
          <p:cNvPr id="2" name="组合 1"/>
          <p:cNvGrpSpPr/>
          <p:nvPr/>
        </p:nvGrpSpPr>
        <p:grpSpPr>
          <a:xfrm>
            <a:off x="2051050" y="1808480"/>
            <a:ext cx="7810500" cy="4607560"/>
            <a:chOff x="1758" y="2393"/>
            <a:chExt cx="12300" cy="7256"/>
          </a:xfrm>
        </p:grpSpPr>
        <p:sp>
          <p:nvSpPr>
            <p:cNvPr id="51201" name="八边形 50177"/>
            <p:cNvSpPr/>
            <p:nvPr/>
          </p:nvSpPr>
          <p:spPr>
            <a:xfrm>
              <a:off x="1758" y="2393"/>
              <a:ext cx="1472" cy="1475"/>
            </a:xfrm>
            <a:prstGeom prst="octagon">
              <a:avLst>
                <a:gd name="adj" fmla="val 29287"/>
              </a:avLst>
            </a:prstGeom>
            <a:solidFill>
              <a:srgbClr val="FF9900"/>
            </a:solidFill>
            <a:ln w="9525" cap="flat" cmpd="sng">
              <a:solidFill>
                <a:srgbClr val="FFFF66"/>
              </a:solidFill>
              <a:prstDash val="solid"/>
              <a:miter/>
              <a:headEnd type="none" w="med" len="med"/>
              <a:tailEnd type="none" w="med" len="med"/>
            </a:ln>
          </p:spPr>
          <p:txBody>
            <a:bodyPr wrap="none" anchor="ctr"/>
            <a:p>
              <a:pPr algn="ctr">
                <a:lnSpc>
                  <a:spcPct val="90000"/>
                </a:lnSpc>
              </a:pPr>
              <a:r>
                <a:rPr lang="zh-CN" altLang="en-US" sz="2400" b="1" dirty="0">
                  <a:latin typeface="Arial" panose="020B0604020202020204" pitchFamily="34" charset="0"/>
                  <a:ea typeface="宋体" panose="02010600030101010101" pitchFamily="2" charset="-122"/>
                </a:rPr>
                <a:t>腹痛</a:t>
              </a:r>
              <a:endParaRPr lang="zh-CN" altLang="en-US" sz="2400" b="1" dirty="0">
                <a:latin typeface="Arial" panose="020B0604020202020204" pitchFamily="34" charset="0"/>
                <a:ea typeface="宋体" panose="02010600030101010101" pitchFamily="2" charset="-122"/>
              </a:endParaRPr>
            </a:p>
            <a:p>
              <a:pPr algn="ctr">
                <a:lnSpc>
                  <a:spcPct val="90000"/>
                </a:lnSpc>
              </a:pPr>
              <a:r>
                <a:rPr lang="zh-CN" altLang="en-US" sz="2400" b="1" dirty="0">
                  <a:latin typeface="Arial" panose="020B0604020202020204" pitchFamily="34" charset="0"/>
                  <a:ea typeface="宋体" panose="02010600030101010101" pitchFamily="2" charset="-122"/>
                </a:rPr>
                <a:t>腹泻</a:t>
              </a:r>
              <a:endParaRPr lang="zh-CN" altLang="en-US" sz="2400" b="1" dirty="0">
                <a:latin typeface="Arial" panose="020B0604020202020204" pitchFamily="34" charset="0"/>
                <a:ea typeface="宋体" panose="02010600030101010101" pitchFamily="2" charset="-122"/>
              </a:endParaRPr>
            </a:p>
          </p:txBody>
        </p:sp>
        <p:sp>
          <p:nvSpPr>
            <p:cNvPr id="51202" name="直接连接符 50178"/>
            <p:cNvSpPr/>
            <p:nvPr/>
          </p:nvSpPr>
          <p:spPr>
            <a:xfrm>
              <a:off x="3458" y="3865"/>
              <a:ext cx="10205" cy="0"/>
            </a:xfrm>
            <a:prstGeom prst="line">
              <a:avLst/>
            </a:prstGeom>
            <a:ln w="28575" cap="flat" cmpd="sng">
              <a:solidFill>
                <a:schemeClr val="tx1"/>
              </a:solidFill>
              <a:prstDash val="dashDot"/>
              <a:round/>
              <a:headEnd type="none" w="med" len="med"/>
              <a:tailEnd type="none" w="med" len="med"/>
            </a:ln>
          </p:spPr>
        </p:sp>
        <p:sp>
          <p:nvSpPr>
            <p:cNvPr id="51203" name="八边形 50179"/>
            <p:cNvSpPr/>
            <p:nvPr/>
          </p:nvSpPr>
          <p:spPr>
            <a:xfrm>
              <a:off x="1758" y="4320"/>
              <a:ext cx="1472" cy="1475"/>
            </a:xfrm>
            <a:prstGeom prst="octagon">
              <a:avLst>
                <a:gd name="adj" fmla="val 29287"/>
              </a:avLst>
            </a:prstGeom>
            <a:solidFill>
              <a:srgbClr val="FF9900"/>
            </a:solidFill>
            <a:ln w="9525" cap="flat" cmpd="sng">
              <a:solidFill>
                <a:srgbClr val="FFFF66"/>
              </a:solidFill>
              <a:prstDash val="solid"/>
              <a:miter/>
              <a:headEnd type="none" w="med" len="med"/>
              <a:tailEnd type="none" w="med" len="med"/>
            </a:ln>
          </p:spPr>
          <p:txBody>
            <a:bodyPr wrap="none" anchor="ctr"/>
            <a:p>
              <a:pPr algn="ctr">
                <a:lnSpc>
                  <a:spcPct val="90000"/>
                </a:lnSpc>
              </a:pPr>
              <a:r>
                <a:rPr lang="zh-CN" altLang="en-US" sz="2000" b="1" dirty="0">
                  <a:latin typeface="Arial" panose="020B0604020202020204" pitchFamily="34" charset="0"/>
                  <a:ea typeface="宋体" panose="02010600030101010101" pitchFamily="2" charset="-122"/>
                </a:rPr>
                <a:t>右上腹痛</a:t>
              </a:r>
              <a:endParaRPr lang="zh-CN" altLang="en-US" sz="2000" b="1" dirty="0">
                <a:latin typeface="Arial" panose="020B0604020202020204" pitchFamily="34" charset="0"/>
                <a:ea typeface="宋体" panose="02010600030101010101" pitchFamily="2" charset="-122"/>
              </a:endParaRPr>
            </a:p>
            <a:p>
              <a:pPr algn="ctr">
                <a:lnSpc>
                  <a:spcPct val="90000"/>
                </a:lnSpc>
              </a:pPr>
              <a:r>
                <a:rPr lang="zh-CN" altLang="en-US" sz="2000" b="1" dirty="0">
                  <a:latin typeface="Arial" panose="020B0604020202020204" pitchFamily="34" charset="0"/>
                  <a:ea typeface="宋体" panose="02010600030101010101" pitchFamily="2" charset="-122"/>
                </a:rPr>
                <a:t>发热寒战</a:t>
              </a:r>
              <a:endParaRPr lang="zh-CN" altLang="en-US" sz="2000" b="1" dirty="0">
                <a:latin typeface="Arial" panose="020B0604020202020204" pitchFamily="34" charset="0"/>
                <a:ea typeface="宋体" panose="02010600030101010101" pitchFamily="2" charset="-122"/>
              </a:endParaRPr>
            </a:p>
          </p:txBody>
        </p:sp>
        <p:sp>
          <p:nvSpPr>
            <p:cNvPr id="51204" name="八边形 50180"/>
            <p:cNvSpPr/>
            <p:nvPr/>
          </p:nvSpPr>
          <p:spPr>
            <a:xfrm>
              <a:off x="1758" y="6248"/>
              <a:ext cx="1472" cy="1475"/>
            </a:xfrm>
            <a:prstGeom prst="octagon">
              <a:avLst>
                <a:gd name="adj" fmla="val 29287"/>
              </a:avLst>
            </a:prstGeom>
            <a:solidFill>
              <a:srgbClr val="FF9900"/>
            </a:solidFill>
            <a:ln w="9525" cap="flat" cmpd="sng">
              <a:solidFill>
                <a:srgbClr val="FFFF66"/>
              </a:solidFill>
              <a:prstDash val="solid"/>
              <a:miter/>
              <a:headEnd type="none" w="med" len="med"/>
              <a:tailEnd type="none" w="med" len="med"/>
            </a:ln>
          </p:spPr>
          <p:txBody>
            <a:bodyPr wrap="none" anchor="ctr"/>
            <a:p>
              <a:pPr algn="ctr">
                <a:lnSpc>
                  <a:spcPct val="90000"/>
                </a:lnSpc>
              </a:pPr>
              <a:r>
                <a:rPr lang="zh-CN" altLang="en-US" sz="2000" b="1" dirty="0">
                  <a:latin typeface="Arial" panose="020B0604020202020204" pitchFamily="34" charset="0"/>
                  <a:ea typeface="宋体" panose="02010600030101010101" pitchFamily="2" charset="-122"/>
                </a:rPr>
                <a:t>眩晕</a:t>
              </a:r>
              <a:endParaRPr lang="zh-CN" altLang="en-US" sz="2000" b="1" dirty="0">
                <a:latin typeface="Arial" panose="020B0604020202020204" pitchFamily="34" charset="0"/>
                <a:ea typeface="宋体" panose="02010600030101010101" pitchFamily="2" charset="-122"/>
              </a:endParaRPr>
            </a:p>
            <a:p>
              <a:pPr algn="ctr">
                <a:lnSpc>
                  <a:spcPct val="90000"/>
                </a:lnSpc>
              </a:pPr>
              <a:r>
                <a:rPr lang="zh-CN" altLang="en-US" sz="2000" b="1" dirty="0">
                  <a:latin typeface="Arial" panose="020B0604020202020204" pitchFamily="34" charset="0"/>
                  <a:ea typeface="宋体" panose="02010600030101010101" pitchFamily="2" charset="-122"/>
                </a:rPr>
                <a:t>眼球</a:t>
              </a:r>
              <a:endParaRPr lang="zh-CN" altLang="en-US" sz="2000" b="1" dirty="0">
                <a:latin typeface="Arial" panose="020B0604020202020204" pitchFamily="34" charset="0"/>
                <a:ea typeface="宋体" panose="02010600030101010101" pitchFamily="2" charset="-122"/>
              </a:endParaRPr>
            </a:p>
            <a:p>
              <a:pPr algn="ctr">
                <a:lnSpc>
                  <a:spcPct val="90000"/>
                </a:lnSpc>
              </a:pPr>
              <a:r>
                <a:rPr lang="zh-CN" altLang="en-US" sz="2000" b="1" dirty="0">
                  <a:latin typeface="Arial" panose="020B0604020202020204" pitchFamily="34" charset="0"/>
                  <a:ea typeface="宋体" panose="02010600030101010101" pitchFamily="2" charset="-122"/>
                </a:rPr>
                <a:t>震颤</a:t>
              </a:r>
              <a:r>
                <a:rPr lang="zh-CN" altLang="en-US" sz="2000" dirty="0">
                  <a:latin typeface="Arial" panose="020B0604020202020204" pitchFamily="34" charset="0"/>
                  <a:ea typeface="宋体" panose="02010600030101010101" pitchFamily="2" charset="-122"/>
                </a:rPr>
                <a:t> </a:t>
              </a:r>
              <a:endParaRPr lang="zh-CN" altLang="en-US" sz="2000" dirty="0">
                <a:latin typeface="Arial" panose="020B0604020202020204" pitchFamily="34" charset="0"/>
                <a:ea typeface="宋体" panose="02010600030101010101" pitchFamily="2" charset="-122"/>
              </a:endParaRPr>
            </a:p>
          </p:txBody>
        </p:sp>
        <p:sp>
          <p:nvSpPr>
            <p:cNvPr id="51205" name="八边形 50181"/>
            <p:cNvSpPr/>
            <p:nvPr/>
          </p:nvSpPr>
          <p:spPr>
            <a:xfrm>
              <a:off x="1758" y="8175"/>
              <a:ext cx="1472" cy="1475"/>
            </a:xfrm>
            <a:prstGeom prst="octagon">
              <a:avLst>
                <a:gd name="adj" fmla="val 29287"/>
              </a:avLst>
            </a:prstGeom>
            <a:solidFill>
              <a:srgbClr val="FF9900"/>
            </a:solidFill>
            <a:ln w="9525" cap="flat" cmpd="sng">
              <a:solidFill>
                <a:srgbClr val="FFFF66"/>
              </a:solidFill>
              <a:prstDash val="solid"/>
              <a:miter/>
              <a:headEnd type="none" w="med" len="med"/>
              <a:tailEnd type="none" w="med" len="med"/>
            </a:ln>
          </p:spPr>
          <p:txBody>
            <a:bodyPr wrap="none" anchor="ctr"/>
            <a:p>
              <a:pPr algn="ctr">
                <a:lnSpc>
                  <a:spcPct val="90000"/>
                </a:lnSpc>
              </a:pPr>
              <a:r>
                <a:rPr lang="zh-CN" altLang="en-US" sz="2000" b="1" dirty="0">
                  <a:latin typeface="Arial" panose="020B0604020202020204" pitchFamily="34" charset="0"/>
                  <a:ea typeface="宋体" panose="02010600030101010101" pitchFamily="2" charset="-122"/>
                </a:rPr>
                <a:t>喷射性</a:t>
              </a:r>
              <a:endParaRPr lang="zh-CN" altLang="en-US" sz="2000" b="1" dirty="0">
                <a:latin typeface="Arial" panose="020B0604020202020204" pitchFamily="34" charset="0"/>
                <a:ea typeface="宋体" panose="02010600030101010101" pitchFamily="2" charset="-122"/>
              </a:endParaRPr>
            </a:p>
            <a:p>
              <a:pPr algn="ctr">
                <a:lnSpc>
                  <a:spcPct val="90000"/>
                </a:lnSpc>
              </a:pPr>
              <a:r>
                <a:rPr lang="zh-CN" altLang="en-US" sz="2000" b="1" dirty="0">
                  <a:latin typeface="Arial" panose="020B0604020202020204" pitchFamily="34" charset="0"/>
                  <a:ea typeface="宋体" panose="02010600030101010101" pitchFamily="2" charset="-122"/>
                </a:rPr>
                <a:t>呕吐伴</a:t>
              </a:r>
              <a:endParaRPr lang="zh-CN" altLang="en-US" sz="2000" b="1" dirty="0">
                <a:latin typeface="Arial" panose="020B0604020202020204" pitchFamily="34" charset="0"/>
                <a:ea typeface="宋体" panose="02010600030101010101" pitchFamily="2" charset="-122"/>
              </a:endParaRPr>
            </a:p>
            <a:p>
              <a:pPr algn="ctr">
                <a:lnSpc>
                  <a:spcPct val="90000"/>
                </a:lnSpc>
              </a:pPr>
              <a:r>
                <a:rPr lang="zh-CN" altLang="en-US" sz="2000" b="1" dirty="0">
                  <a:latin typeface="Arial" panose="020B0604020202020204" pitchFamily="34" charset="0"/>
                  <a:ea typeface="宋体" panose="02010600030101010101" pitchFamily="2" charset="-122"/>
                </a:rPr>
                <a:t>头痛</a:t>
              </a:r>
              <a:endParaRPr lang="zh-CN" altLang="en-US" sz="2000" b="1" dirty="0">
                <a:latin typeface="Arial" panose="020B0604020202020204" pitchFamily="34" charset="0"/>
                <a:ea typeface="宋体" panose="02010600030101010101" pitchFamily="2" charset="-122"/>
              </a:endParaRPr>
            </a:p>
          </p:txBody>
        </p:sp>
        <p:sp>
          <p:nvSpPr>
            <p:cNvPr id="51206" name="文本框 50182"/>
            <p:cNvSpPr txBox="1"/>
            <p:nvPr/>
          </p:nvSpPr>
          <p:spPr>
            <a:xfrm>
              <a:off x="3230" y="2733"/>
              <a:ext cx="10828" cy="720"/>
            </a:xfrm>
            <a:prstGeom prst="rect">
              <a:avLst/>
            </a:prstGeom>
            <a:noFill/>
            <a:ln w="9525">
              <a:noFill/>
            </a:ln>
          </p:spPr>
          <p:txBody>
            <a:bodyPr anchor="t">
              <a:spAutoFit/>
            </a:bodyPr>
            <a:p>
              <a:pPr>
                <a:spcBef>
                  <a:spcPct val="50000"/>
                </a:spcBef>
              </a:pPr>
              <a:r>
                <a:rPr lang="zh-CN" altLang="en-US" sz="2400" dirty="0">
                  <a:latin typeface="Arial" panose="020B0604020202020204" pitchFamily="34" charset="0"/>
                  <a:ea typeface="宋体" panose="02010600030101010101" pitchFamily="2" charset="-122"/>
                </a:rPr>
                <a:t>急性胃肠炎、细菌性食物中毒、霍乱、副霍乱等 </a:t>
              </a:r>
              <a:endParaRPr lang="zh-CN" altLang="en-US" sz="2400" dirty="0">
                <a:latin typeface="Arial" panose="020B0604020202020204" pitchFamily="34" charset="0"/>
                <a:ea typeface="宋体" panose="02010600030101010101" pitchFamily="2" charset="-122"/>
              </a:endParaRPr>
            </a:p>
          </p:txBody>
        </p:sp>
        <p:sp>
          <p:nvSpPr>
            <p:cNvPr id="51207" name="直接连接符 50183"/>
            <p:cNvSpPr/>
            <p:nvPr/>
          </p:nvSpPr>
          <p:spPr>
            <a:xfrm>
              <a:off x="3458" y="5680"/>
              <a:ext cx="10205" cy="0"/>
            </a:xfrm>
            <a:prstGeom prst="line">
              <a:avLst/>
            </a:prstGeom>
            <a:ln w="28575" cap="flat" cmpd="sng">
              <a:solidFill>
                <a:schemeClr val="tx1"/>
              </a:solidFill>
              <a:prstDash val="dashDot"/>
              <a:round/>
              <a:headEnd type="none" w="med" len="med"/>
              <a:tailEnd type="none" w="med" len="med"/>
            </a:ln>
          </p:spPr>
        </p:sp>
        <p:sp>
          <p:nvSpPr>
            <p:cNvPr id="51208" name="文本框 50184"/>
            <p:cNvSpPr txBox="1"/>
            <p:nvPr/>
          </p:nvSpPr>
          <p:spPr>
            <a:xfrm>
              <a:off x="3230" y="4548"/>
              <a:ext cx="10828" cy="720"/>
            </a:xfrm>
            <a:prstGeom prst="rect">
              <a:avLst/>
            </a:prstGeom>
            <a:noFill/>
            <a:ln w="9525">
              <a:noFill/>
            </a:ln>
          </p:spPr>
          <p:txBody>
            <a:bodyPr anchor="t">
              <a:spAutoFit/>
            </a:bodyPr>
            <a:p>
              <a:pPr algn="ctr">
                <a:spcBef>
                  <a:spcPct val="50000"/>
                </a:spcBef>
              </a:pPr>
              <a:r>
                <a:rPr lang="zh-CN" altLang="en-US" sz="2400" dirty="0">
                  <a:latin typeface="Arial" panose="020B0604020202020204" pitchFamily="34" charset="0"/>
                  <a:ea typeface="宋体" panose="02010600030101010101" pitchFamily="2" charset="-122"/>
                </a:rPr>
                <a:t>急性胆囊炎、胆石症</a:t>
              </a:r>
              <a:endParaRPr lang="zh-CN" altLang="en-US" sz="2400" dirty="0">
                <a:latin typeface="Arial" panose="020B0604020202020204" pitchFamily="34" charset="0"/>
                <a:ea typeface="宋体" panose="02010600030101010101" pitchFamily="2" charset="-122"/>
              </a:endParaRPr>
            </a:p>
          </p:txBody>
        </p:sp>
        <p:sp>
          <p:nvSpPr>
            <p:cNvPr id="51209" name="直接连接符 50185"/>
            <p:cNvSpPr/>
            <p:nvPr/>
          </p:nvSpPr>
          <p:spPr>
            <a:xfrm>
              <a:off x="3345" y="7720"/>
              <a:ext cx="10205" cy="0"/>
            </a:xfrm>
            <a:prstGeom prst="line">
              <a:avLst/>
            </a:prstGeom>
            <a:ln w="28575" cap="flat" cmpd="sng">
              <a:solidFill>
                <a:schemeClr val="tx1"/>
              </a:solidFill>
              <a:prstDash val="dashDot"/>
              <a:round/>
              <a:headEnd type="none" w="med" len="med"/>
              <a:tailEnd type="none" w="med" len="med"/>
            </a:ln>
          </p:spPr>
        </p:sp>
        <p:sp>
          <p:nvSpPr>
            <p:cNvPr id="51210" name="文本框 50186"/>
            <p:cNvSpPr txBox="1"/>
            <p:nvPr/>
          </p:nvSpPr>
          <p:spPr>
            <a:xfrm>
              <a:off x="3118" y="6588"/>
              <a:ext cx="10827" cy="720"/>
            </a:xfrm>
            <a:prstGeom prst="rect">
              <a:avLst/>
            </a:prstGeom>
            <a:noFill/>
            <a:ln w="9525">
              <a:noFill/>
            </a:ln>
          </p:spPr>
          <p:txBody>
            <a:bodyPr anchor="t">
              <a:spAutoFit/>
            </a:bodyPr>
            <a:p>
              <a:pPr algn="ctr">
                <a:spcBef>
                  <a:spcPct val="50000"/>
                </a:spcBef>
              </a:pPr>
              <a:r>
                <a:rPr lang="zh-CN" altLang="en-US" sz="2400" dirty="0">
                  <a:latin typeface="Arial" panose="020B0604020202020204" pitchFamily="34" charset="0"/>
                  <a:ea typeface="宋体" panose="02010600030101010101" pitchFamily="2" charset="-122"/>
                </a:rPr>
                <a:t>梅尼埃病等</a:t>
              </a:r>
              <a:endParaRPr lang="zh-CN" altLang="en-US" sz="2400" dirty="0">
                <a:latin typeface="Arial" panose="020B0604020202020204" pitchFamily="34" charset="0"/>
                <a:ea typeface="宋体" panose="02010600030101010101" pitchFamily="2" charset="-122"/>
              </a:endParaRPr>
            </a:p>
          </p:txBody>
        </p:sp>
        <p:sp>
          <p:nvSpPr>
            <p:cNvPr id="51211" name="直接连接符 50187"/>
            <p:cNvSpPr/>
            <p:nvPr/>
          </p:nvSpPr>
          <p:spPr>
            <a:xfrm>
              <a:off x="3345" y="9648"/>
              <a:ext cx="10205" cy="0"/>
            </a:xfrm>
            <a:prstGeom prst="line">
              <a:avLst/>
            </a:prstGeom>
            <a:ln w="28575" cap="flat" cmpd="sng">
              <a:solidFill>
                <a:schemeClr val="tx1"/>
              </a:solidFill>
              <a:prstDash val="dashDot"/>
              <a:round/>
              <a:headEnd type="none" w="med" len="med"/>
              <a:tailEnd type="none" w="med" len="med"/>
            </a:ln>
          </p:spPr>
        </p:sp>
        <p:sp>
          <p:nvSpPr>
            <p:cNvPr id="51212" name="文本框 50188"/>
            <p:cNvSpPr txBox="1"/>
            <p:nvPr/>
          </p:nvSpPr>
          <p:spPr>
            <a:xfrm>
              <a:off x="3118" y="8515"/>
              <a:ext cx="10827" cy="720"/>
            </a:xfrm>
            <a:prstGeom prst="rect">
              <a:avLst/>
            </a:prstGeom>
            <a:noFill/>
            <a:ln w="9525">
              <a:noFill/>
            </a:ln>
          </p:spPr>
          <p:txBody>
            <a:bodyPr anchor="t">
              <a:spAutoFit/>
            </a:bodyPr>
            <a:p>
              <a:pPr algn="ctr">
                <a:spcBef>
                  <a:spcPct val="50000"/>
                </a:spcBef>
              </a:pPr>
              <a:r>
                <a:rPr lang="zh-CN" altLang="en-US" sz="2400" dirty="0">
                  <a:latin typeface="Arial" panose="020B0604020202020204" pitchFamily="34" charset="0"/>
                  <a:ea typeface="宋体" panose="02010600030101010101" pitchFamily="2" charset="-122"/>
                </a:rPr>
                <a:t>颅内压增高、青光眼</a:t>
              </a:r>
              <a:endParaRPr lang="zh-CN" altLang="en-US" sz="2400" dirty="0">
                <a:latin typeface="Arial" panose="020B0604020202020204" pitchFamily="34" charset="0"/>
                <a:ea typeface="宋体" panose="02010600030101010101" pitchFamily="2" charset="-122"/>
              </a:endParaRPr>
            </a:p>
          </p:txBody>
        </p:sp>
      </p:grpSp>
      <p:sp>
        <p:nvSpPr>
          <p:cNvPr id="4" name="Title 6"/>
          <p:cNvSpPr txBox="1"/>
          <p:nvPr>
            <p:custDataLst>
              <p:tags r:id="rId1"/>
            </p:custDataLst>
          </p:nvPr>
        </p:nvSpPr>
        <p:spPr>
          <a:xfrm>
            <a:off x="231407" y="97384"/>
            <a:ext cx="297497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七</a:t>
            </a: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恶心、呕吐</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42620" y="920115"/>
            <a:ext cx="4197985" cy="460375"/>
          </a:xfrm>
          <a:prstGeom prst="rect">
            <a:avLst/>
          </a:prstGeom>
          <a:noFill/>
        </p:spPr>
        <p:txBody>
          <a:bodyPr wrap="square" rtlCol="0">
            <a:spAutoFit/>
          </a:bodyPr>
          <a:p>
            <a:r>
              <a:rPr lang="zh-CN" altLang="en-US" sz="2400"/>
              <a:t>（四）问诊要点</a:t>
            </a:r>
            <a:endParaRPr lang="zh-CN" altLang="en-US" sz="2400"/>
          </a:p>
        </p:txBody>
      </p:sp>
      <p:sp>
        <p:nvSpPr>
          <p:cNvPr id="4" name="文本框 3"/>
          <p:cNvSpPr txBox="1"/>
          <p:nvPr/>
        </p:nvSpPr>
        <p:spPr>
          <a:xfrm>
            <a:off x="2240915" y="1700530"/>
            <a:ext cx="7925435" cy="3784600"/>
          </a:xfrm>
          <a:prstGeom prst="rect">
            <a:avLst/>
          </a:prstGeom>
          <a:noFill/>
        </p:spPr>
        <p:txBody>
          <a:bodyPr wrap="square" rtlCol="0" anchor="t">
            <a:spAutoFit/>
          </a:bodyPr>
          <a:p>
            <a:pPr>
              <a:lnSpc>
                <a:spcPct val="150000"/>
              </a:lnSpc>
            </a:pPr>
            <a:r>
              <a:rPr lang="en-US" altLang="zh-CN" sz="2000">
                <a:solidFill>
                  <a:schemeClr val="accent1"/>
                </a:solidFill>
                <a:latin typeface="微软雅黑" panose="020B0503020204020204" charset="-122"/>
                <a:ea typeface="微软雅黑" panose="020B0503020204020204" charset="-122"/>
                <a:cs typeface="微软雅黑" panose="020B0503020204020204" charset="-122"/>
              </a:rPr>
              <a:t>1.</a:t>
            </a:r>
            <a:r>
              <a:rPr lang="zh-CN" altLang="en-US" sz="2000">
                <a:solidFill>
                  <a:schemeClr val="accent1"/>
                </a:solidFill>
                <a:latin typeface="微软雅黑" panose="020B0503020204020204" charset="-122"/>
                <a:ea typeface="微软雅黑" panose="020B0503020204020204" charset="-122"/>
                <a:cs typeface="微软雅黑" panose="020B0503020204020204" charset="-122"/>
              </a:rPr>
              <a:t>呕吐的起病</a:t>
            </a:r>
            <a:r>
              <a:rPr lang="en-US" altLang="zh-CN" sz="2000">
                <a:latin typeface="微软雅黑" panose="020B0503020204020204" charset="-122"/>
                <a:ea typeface="微软雅黑" panose="020B0503020204020204" charset="-122"/>
                <a:cs typeface="微软雅黑" panose="020B0503020204020204" charset="-122"/>
              </a:rPr>
              <a:t>  </a:t>
            </a:r>
            <a:r>
              <a:rPr lang="zh-CN" altLang="en-US" sz="2000">
                <a:latin typeface="微软雅黑" panose="020B0503020204020204" charset="-122"/>
                <a:ea typeface="微软雅黑" panose="020B0503020204020204" charset="-122"/>
                <a:cs typeface="微软雅黑" panose="020B0503020204020204" charset="-122"/>
              </a:rPr>
              <a:t>起病急或缓，有无明确的病因或诱因，与进食的关系，有无腹部手术史，女性患者的月经史。</a:t>
            </a:r>
            <a:endParaRPr lang="zh-CN" altLang="en-US" sz="2000">
              <a:latin typeface="微软雅黑" panose="020B0503020204020204" charset="-122"/>
              <a:ea typeface="微软雅黑" panose="020B0503020204020204" charset="-122"/>
              <a:cs typeface="微软雅黑" panose="020B0503020204020204" charset="-122"/>
            </a:endParaRPr>
          </a:p>
          <a:p>
            <a:pPr>
              <a:lnSpc>
                <a:spcPct val="150000"/>
              </a:lnSpc>
            </a:pPr>
            <a:r>
              <a:rPr lang="en-US" altLang="zh-CN" sz="2000">
                <a:solidFill>
                  <a:schemeClr val="accent1"/>
                </a:solidFill>
                <a:latin typeface="微软雅黑" panose="020B0503020204020204" charset="-122"/>
                <a:ea typeface="微软雅黑" panose="020B0503020204020204" charset="-122"/>
                <a:cs typeface="微软雅黑" panose="020B0503020204020204" charset="-122"/>
              </a:rPr>
              <a:t>2.呕吐的特点与变化</a:t>
            </a:r>
            <a:r>
              <a:rPr lang="en-US" altLang="zh-CN" sz="2000">
                <a:latin typeface="微软雅黑" panose="020B0503020204020204" charset="-122"/>
                <a:ea typeface="微软雅黑" panose="020B0503020204020204" charset="-122"/>
                <a:cs typeface="微软雅黑" panose="020B0503020204020204" charset="-122"/>
              </a:rPr>
              <a:t>  </a:t>
            </a:r>
            <a:r>
              <a:rPr lang="zh-CN" altLang="en-US" sz="2000">
                <a:latin typeface="微软雅黑" panose="020B0503020204020204" charset="-122"/>
                <a:ea typeface="微软雅黑" panose="020B0503020204020204" charset="-122"/>
                <a:cs typeface="微软雅黑" panose="020B0503020204020204" charset="-122"/>
              </a:rPr>
              <a:t>白天或夜间，与进食、体位改变的关系，间歇性或持续性。</a:t>
            </a:r>
            <a:endParaRPr lang="zh-CN" altLang="en-US" sz="2000">
              <a:latin typeface="微软雅黑" panose="020B0503020204020204" charset="-122"/>
              <a:ea typeface="微软雅黑" panose="020B0503020204020204" charset="-122"/>
              <a:cs typeface="微软雅黑" panose="020B0503020204020204" charset="-122"/>
            </a:endParaRPr>
          </a:p>
          <a:p>
            <a:pPr>
              <a:lnSpc>
                <a:spcPct val="150000"/>
              </a:lnSpc>
            </a:pPr>
            <a:r>
              <a:rPr lang="en-US" altLang="zh-CN" sz="2000">
                <a:solidFill>
                  <a:schemeClr val="accent1"/>
                </a:solidFill>
                <a:latin typeface="微软雅黑" panose="020B0503020204020204" charset="-122"/>
                <a:ea typeface="微软雅黑" panose="020B0503020204020204" charset="-122"/>
                <a:cs typeface="微软雅黑" panose="020B0503020204020204" charset="-122"/>
              </a:rPr>
              <a:t>3.呕吐物的特征</a:t>
            </a:r>
            <a:r>
              <a:rPr lang="en-US" altLang="zh-CN" sz="2000">
                <a:latin typeface="微软雅黑" panose="020B0503020204020204" charset="-122"/>
                <a:ea typeface="微软雅黑" panose="020B0503020204020204" charset="-122"/>
                <a:cs typeface="微软雅黑" panose="020B0503020204020204" charset="-122"/>
              </a:rPr>
              <a:t>  </a:t>
            </a:r>
            <a:r>
              <a:rPr lang="zh-CN" altLang="en-US" sz="2000">
                <a:latin typeface="微软雅黑" panose="020B0503020204020204" charset="-122"/>
                <a:ea typeface="微软雅黑" panose="020B0503020204020204" charset="-122"/>
                <a:cs typeface="微软雅黑" panose="020B0503020204020204" charset="-122"/>
              </a:rPr>
              <a:t>注意呕吐物的性状及气味。</a:t>
            </a:r>
            <a:endParaRPr lang="zh-CN" altLang="en-US" sz="2000">
              <a:latin typeface="微软雅黑" panose="020B0503020204020204" charset="-122"/>
              <a:ea typeface="微软雅黑" panose="020B0503020204020204" charset="-122"/>
              <a:cs typeface="微软雅黑" panose="020B0503020204020204" charset="-122"/>
            </a:endParaRPr>
          </a:p>
          <a:p>
            <a:pPr>
              <a:lnSpc>
                <a:spcPct val="150000"/>
              </a:lnSpc>
            </a:pPr>
            <a:r>
              <a:rPr lang="en-US" altLang="zh-CN" sz="2000">
                <a:solidFill>
                  <a:schemeClr val="accent1"/>
                </a:solidFill>
                <a:latin typeface="微软雅黑" panose="020B0503020204020204" charset="-122"/>
                <a:ea typeface="微软雅黑" panose="020B0503020204020204" charset="-122"/>
                <a:cs typeface="微软雅黑" panose="020B0503020204020204" charset="-122"/>
              </a:rPr>
              <a:t>4.恶心、呕吐加重与缓解因素</a:t>
            </a:r>
            <a:endParaRPr lang="zh-CN" altLang="en-US" sz="2000">
              <a:latin typeface="微软雅黑" panose="020B0503020204020204" charset="-122"/>
              <a:ea typeface="微软雅黑" panose="020B0503020204020204" charset="-122"/>
              <a:cs typeface="微软雅黑" panose="020B0503020204020204" charset="-122"/>
            </a:endParaRPr>
          </a:p>
          <a:p>
            <a:pPr>
              <a:lnSpc>
                <a:spcPct val="150000"/>
              </a:lnSpc>
            </a:pPr>
            <a:r>
              <a:rPr lang="en-US" altLang="zh-CN" sz="2000">
                <a:solidFill>
                  <a:schemeClr val="accent1"/>
                </a:solidFill>
                <a:latin typeface="微软雅黑" panose="020B0503020204020204" charset="-122"/>
                <a:ea typeface="微软雅黑" panose="020B0503020204020204" charset="-122"/>
                <a:cs typeface="微软雅黑" panose="020B0503020204020204" charset="-122"/>
              </a:rPr>
              <a:t>5.诊治情况</a:t>
            </a:r>
            <a:r>
              <a:rPr lang="en-US" altLang="zh-CN" sz="2000">
                <a:latin typeface="微软雅黑" panose="020B0503020204020204" charset="-122"/>
                <a:ea typeface="微软雅黑" panose="020B0503020204020204" charset="-122"/>
                <a:cs typeface="微软雅黑" panose="020B0503020204020204" charset="-122"/>
              </a:rPr>
              <a:t>  X</a:t>
            </a:r>
            <a:r>
              <a:rPr lang="zh-CN" altLang="en-US" sz="2000">
                <a:latin typeface="微软雅黑" panose="020B0503020204020204" charset="-122"/>
                <a:ea typeface="微软雅黑" panose="020B0503020204020204" charset="-122"/>
                <a:cs typeface="微软雅黑" panose="020B0503020204020204" charset="-122"/>
              </a:rPr>
              <a:t>线、胃镜、腹部</a:t>
            </a:r>
            <a:r>
              <a:rPr lang="en-US" altLang="zh-CN" sz="2000">
                <a:latin typeface="微软雅黑" panose="020B0503020204020204" charset="-122"/>
                <a:ea typeface="微软雅黑" panose="020B0503020204020204" charset="-122"/>
                <a:cs typeface="微软雅黑" panose="020B0503020204020204" charset="-122"/>
              </a:rPr>
              <a:t>B</a:t>
            </a:r>
            <a:r>
              <a:rPr lang="zh-CN" altLang="en-US" sz="2000">
                <a:latin typeface="微软雅黑" panose="020B0503020204020204" charset="-122"/>
                <a:ea typeface="微软雅黑" panose="020B0503020204020204" charset="-122"/>
                <a:cs typeface="微软雅黑" panose="020B0503020204020204" charset="-122"/>
              </a:rPr>
              <a:t>超、血糖、肝功能、肌酐、尿素氮等检查。</a:t>
            </a:r>
            <a:endParaRPr lang="zh-CN" altLang="en-US" sz="2000">
              <a:latin typeface="微软雅黑" panose="020B0503020204020204" charset="-122"/>
              <a:ea typeface="微软雅黑" panose="020B0503020204020204" charset="-122"/>
              <a:cs typeface="微软雅黑" panose="020B0503020204020204" charset="-122"/>
            </a:endParaRPr>
          </a:p>
        </p:txBody>
      </p:sp>
      <p:sp>
        <p:nvSpPr>
          <p:cNvPr id="5" name="Title 6"/>
          <p:cNvSpPr txBox="1"/>
          <p:nvPr>
            <p:custDataLst>
              <p:tags r:id="rId1"/>
            </p:custDataLst>
          </p:nvPr>
        </p:nvSpPr>
        <p:spPr>
          <a:xfrm>
            <a:off x="231407" y="97384"/>
            <a:ext cx="297497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七</a:t>
            </a: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恶心、呕吐</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97497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八</a:t>
            </a: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呕血、便血</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9219" name="内容占位符 25"/>
          <p:cNvSpPr>
            <a:spLocks noGrp="1"/>
          </p:cNvSpPr>
          <p:nvPr>
            <p:ph idx="4294967295"/>
          </p:nvPr>
        </p:nvSpPr>
        <p:spPr>
          <a:xfrm>
            <a:off x="965200" y="2070735"/>
            <a:ext cx="6833870" cy="4411345"/>
          </a:xfrm>
        </p:spPr>
        <p:txBody>
          <a:bodyPr vert="horz" wrap="square" anchor="t"/>
          <a:p>
            <a:pPr algn="just">
              <a:lnSpc>
                <a:spcPct val="170000"/>
              </a:lnSpc>
            </a:pPr>
            <a:r>
              <a:rPr lang="zh-CN" altLang="en-US" sz="2400" dirty="0">
                <a:latin typeface="微软雅黑" panose="020B0503020204020204" charset="-122"/>
                <a:ea typeface="微软雅黑" panose="020B0503020204020204" charset="-122"/>
              </a:rPr>
              <a:t>呕血：是</a:t>
            </a:r>
            <a:r>
              <a:rPr lang="zh-CN" altLang="en-US" sz="2400" dirty="0">
                <a:solidFill>
                  <a:srgbClr val="FF0000"/>
                </a:solidFill>
                <a:latin typeface="微软雅黑" panose="020B0503020204020204" charset="-122"/>
                <a:ea typeface="微软雅黑" panose="020B0503020204020204" charset="-122"/>
              </a:rPr>
              <a:t>上消化道疾病</a:t>
            </a:r>
            <a:r>
              <a:rPr lang="zh-CN" altLang="en-US" sz="2400" dirty="0">
                <a:latin typeface="微软雅黑" panose="020B0503020204020204" charset="-122"/>
                <a:ea typeface="微软雅黑" panose="020B0503020204020204" charset="-122"/>
              </a:rPr>
              <a:t>或</a:t>
            </a:r>
            <a:r>
              <a:rPr lang="zh-CN" altLang="en-US" sz="2400" dirty="0">
                <a:solidFill>
                  <a:srgbClr val="FF0000"/>
                </a:solidFill>
                <a:latin typeface="微软雅黑" panose="020B0503020204020204" charset="-122"/>
                <a:ea typeface="微软雅黑" panose="020B0503020204020204" charset="-122"/>
              </a:rPr>
              <a:t>全身性疾病</a:t>
            </a:r>
            <a:r>
              <a:rPr lang="zh-CN" altLang="en-US" sz="2400" dirty="0">
                <a:latin typeface="微软雅黑" panose="020B0503020204020204" charset="-122"/>
                <a:ea typeface="微软雅黑" panose="020B0503020204020204" charset="-122"/>
              </a:rPr>
              <a:t>所致的</a:t>
            </a:r>
            <a:r>
              <a:rPr lang="zh-CN" altLang="en-US" sz="2400" u="sng" dirty="0">
                <a:solidFill>
                  <a:srgbClr val="FF0000"/>
                </a:solidFill>
                <a:latin typeface="微软雅黑" panose="020B0503020204020204" charset="-122"/>
                <a:ea typeface="微软雅黑" panose="020B0503020204020204" charset="-122"/>
              </a:rPr>
              <a:t>急性上消化道出血</a:t>
            </a:r>
            <a:r>
              <a:rPr lang="zh-CN" altLang="en-US" sz="2400" dirty="0">
                <a:latin typeface="微软雅黑" panose="020B0503020204020204" charset="-122"/>
                <a:ea typeface="微软雅黑" panose="020B0503020204020204" charset="-122"/>
              </a:rPr>
              <a:t>，血液经胃从口腔呕出。</a:t>
            </a:r>
            <a:endParaRPr lang="zh-CN" altLang="en-US" sz="2400" dirty="0">
              <a:latin typeface="微软雅黑" panose="020B0503020204020204" charset="-122"/>
              <a:ea typeface="微软雅黑" panose="020B0503020204020204" charset="-122"/>
            </a:endParaRPr>
          </a:p>
          <a:p>
            <a:pPr algn="just">
              <a:lnSpc>
                <a:spcPct val="170000"/>
              </a:lnSpc>
            </a:pPr>
            <a:r>
              <a:rPr lang="zh-CN" altLang="en-US" sz="2400" dirty="0">
                <a:latin typeface="微软雅黑" panose="020B0503020204020204" charset="-122"/>
                <a:ea typeface="微软雅黑" panose="020B0503020204020204" charset="-122"/>
              </a:rPr>
              <a:t>黑便：呕血同时部分血液从肠道排出。又称</a:t>
            </a:r>
            <a:r>
              <a:rPr lang="zh-CN" altLang="en-US" sz="2400" dirty="0">
                <a:solidFill>
                  <a:srgbClr val="FF0000"/>
                </a:solidFill>
                <a:latin typeface="微软雅黑" panose="020B0503020204020204" charset="-122"/>
                <a:ea typeface="微软雅黑" panose="020B0503020204020204" charset="-122"/>
              </a:rPr>
              <a:t>柏油便</a:t>
            </a:r>
            <a:endParaRPr lang="zh-CN" altLang="en-US" sz="2400" dirty="0">
              <a:solidFill>
                <a:srgbClr val="FF0000"/>
              </a:solidFill>
              <a:latin typeface="微软雅黑" panose="020B0503020204020204" charset="-122"/>
              <a:ea typeface="微软雅黑" panose="020B0503020204020204" charset="-122"/>
            </a:endParaRPr>
          </a:p>
        </p:txBody>
      </p:sp>
      <p:pic>
        <p:nvPicPr>
          <p:cNvPr id="9218" name="Picture 18" descr="http://t3.baidu.com/it/u=3492214091,44572899&amp;fm=52&amp;gp=0.jpg"/>
          <p:cNvPicPr>
            <a:picLocks noChangeAspect="1"/>
          </p:cNvPicPr>
          <p:nvPr/>
        </p:nvPicPr>
        <p:blipFill>
          <a:blip r:embed="rId3"/>
          <a:stretch>
            <a:fillRect/>
          </a:stretch>
        </p:blipFill>
        <p:spPr>
          <a:xfrm>
            <a:off x="8516620" y="3108960"/>
            <a:ext cx="2304415" cy="171704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667000" y="1325880"/>
            <a:ext cx="6131560" cy="3876675"/>
            <a:chOff x="4200" y="1773"/>
            <a:chExt cx="9656" cy="6105"/>
          </a:xfrm>
        </p:grpSpPr>
        <p:sp>
          <p:nvSpPr>
            <p:cNvPr id="10242" name="矩形 10241"/>
            <p:cNvSpPr/>
            <p:nvPr/>
          </p:nvSpPr>
          <p:spPr>
            <a:xfrm>
              <a:off x="4200" y="1773"/>
              <a:ext cx="4789" cy="919"/>
            </a:xfrm>
            <a:prstGeom prst="rect">
              <a:avLst/>
            </a:prstGeom>
            <a:noFill/>
            <a:ln w="9525">
              <a:noFill/>
            </a:ln>
          </p:spPr>
          <p:txBody>
            <a:bodyPr wrap="none" anchor="t">
              <a:spAutoFit/>
            </a:bodyPr>
            <a:p>
              <a:r>
                <a:rPr lang="zh-CN" altLang="en-US" sz="3200" b="1" dirty="0">
                  <a:solidFill>
                    <a:schemeClr val="accent1"/>
                  </a:solidFill>
                  <a:latin typeface="宋体" panose="02010600030101010101" pitchFamily="2" charset="-122"/>
                </a:rPr>
                <a:t>呕血多呈咖啡色</a:t>
              </a:r>
              <a:endParaRPr lang="zh-CN" altLang="en-US" sz="3200" b="1" dirty="0">
                <a:solidFill>
                  <a:schemeClr val="accent1"/>
                </a:solidFill>
                <a:latin typeface="宋体" panose="02010600030101010101" pitchFamily="2" charset="-122"/>
              </a:endParaRPr>
            </a:p>
          </p:txBody>
        </p:sp>
        <p:sp>
          <p:nvSpPr>
            <p:cNvPr id="10243" name="矩形 10242"/>
            <p:cNvSpPr/>
            <p:nvPr/>
          </p:nvSpPr>
          <p:spPr>
            <a:xfrm>
              <a:off x="5640" y="3243"/>
              <a:ext cx="8016" cy="919"/>
            </a:xfrm>
            <a:prstGeom prst="rect">
              <a:avLst/>
            </a:prstGeom>
            <a:noFill/>
            <a:ln w="9525">
              <a:noFill/>
            </a:ln>
          </p:spPr>
          <p:txBody>
            <a:bodyPr wrap="none" anchor="t">
              <a:spAutoFit/>
            </a:bodyPr>
            <a:p>
              <a:r>
                <a:rPr lang="zh-CN" altLang="en-US" sz="3200" b="1" dirty="0">
                  <a:latin typeface="楷体_GB2312" panose="02010609030101010101" pitchFamily="1" charset="-122"/>
                  <a:ea typeface="楷体_GB2312" panose="02010609030101010101" pitchFamily="1" charset="-122"/>
                </a:rPr>
                <a:t>血红素</a:t>
              </a:r>
              <a:r>
                <a:rPr lang="zh-CN" altLang="en-US" sz="3200" b="1" dirty="0">
                  <a:solidFill>
                    <a:schemeClr val="bg1"/>
                  </a:solidFill>
                  <a:latin typeface="楷体_GB2312" panose="02010609030101010101" pitchFamily="1" charset="-122"/>
                  <a:ea typeface="楷体_GB2312" panose="02010609030101010101" pitchFamily="1" charset="-122"/>
                </a:rPr>
                <a:t>        </a:t>
              </a:r>
              <a:r>
                <a:rPr lang="zh-CN" altLang="en-US" sz="3200" b="1" dirty="0">
                  <a:latin typeface="楷体_GB2312" panose="02010609030101010101" pitchFamily="1" charset="-122"/>
                  <a:ea typeface="楷体_GB2312" panose="02010609030101010101" pitchFamily="1" charset="-122"/>
                </a:rPr>
                <a:t>正铁血红素</a:t>
              </a:r>
              <a:endParaRPr lang="zh-CN" altLang="en-US" sz="3200" b="1" dirty="0">
                <a:latin typeface="楷体_GB2312" panose="02010609030101010101" pitchFamily="1" charset="-122"/>
                <a:ea typeface="楷体_GB2312" panose="02010609030101010101" pitchFamily="1" charset="-122"/>
              </a:endParaRPr>
            </a:p>
          </p:txBody>
        </p:sp>
        <p:sp>
          <p:nvSpPr>
            <p:cNvPr id="10244" name="矩形 10243"/>
            <p:cNvSpPr/>
            <p:nvPr/>
          </p:nvSpPr>
          <p:spPr>
            <a:xfrm>
              <a:off x="4200" y="5078"/>
              <a:ext cx="8004" cy="919"/>
            </a:xfrm>
            <a:prstGeom prst="rect">
              <a:avLst/>
            </a:prstGeom>
            <a:noFill/>
            <a:ln w="9525">
              <a:noFill/>
            </a:ln>
          </p:spPr>
          <p:txBody>
            <a:bodyPr wrap="none" anchor="t">
              <a:spAutoFit/>
            </a:bodyPr>
            <a:p>
              <a:r>
                <a:rPr lang="zh-CN" altLang="en-US" sz="3200" b="1" dirty="0">
                  <a:solidFill>
                    <a:schemeClr val="accent1"/>
                  </a:solidFill>
                  <a:latin typeface="宋体" panose="02010600030101010101" pitchFamily="2" charset="-122"/>
                </a:rPr>
                <a:t>黑粪呈柏油样，粘稠而发亮</a:t>
              </a:r>
              <a:endParaRPr lang="zh-CN" altLang="en-US" sz="3200" b="1" dirty="0">
                <a:solidFill>
                  <a:schemeClr val="accent1"/>
                </a:solidFill>
                <a:latin typeface="宋体" panose="02010600030101010101" pitchFamily="2" charset="-122"/>
              </a:endParaRPr>
            </a:p>
          </p:txBody>
        </p:sp>
        <p:sp>
          <p:nvSpPr>
            <p:cNvPr id="10245" name="矩形 10244"/>
            <p:cNvSpPr/>
            <p:nvPr/>
          </p:nvSpPr>
          <p:spPr>
            <a:xfrm>
              <a:off x="5520" y="6960"/>
              <a:ext cx="8336" cy="919"/>
            </a:xfrm>
            <a:prstGeom prst="rect">
              <a:avLst/>
            </a:prstGeom>
            <a:noFill/>
            <a:ln w="9525">
              <a:noFill/>
            </a:ln>
          </p:spPr>
          <p:txBody>
            <a:bodyPr wrap="none" anchor="t">
              <a:spAutoFit/>
            </a:bodyPr>
            <a:p>
              <a:r>
                <a:rPr lang="zh-CN" altLang="en-US" sz="3200" b="1" dirty="0">
                  <a:latin typeface="楷体_GB2312" panose="02010609030101010101" pitchFamily="1" charset="-122"/>
                  <a:ea typeface="楷体_GB2312" panose="02010609030101010101" pitchFamily="1" charset="-122"/>
                </a:rPr>
                <a:t>血红蛋白的铁</a:t>
              </a:r>
              <a:r>
                <a:rPr lang="zh-CN" altLang="en-US" sz="3200" b="1" dirty="0">
                  <a:solidFill>
                    <a:schemeClr val="bg1"/>
                  </a:solidFill>
                  <a:latin typeface="楷体_GB2312" panose="02010609030101010101" pitchFamily="1" charset="-122"/>
                  <a:ea typeface="楷体_GB2312" panose="02010609030101010101" pitchFamily="1" charset="-122"/>
                </a:rPr>
                <a:t>       </a:t>
              </a:r>
              <a:r>
                <a:rPr lang="zh-CN" altLang="en-US" sz="3200" b="1" dirty="0">
                  <a:latin typeface="楷体_GB2312" panose="02010609030101010101" pitchFamily="1" charset="-122"/>
                  <a:ea typeface="楷体_GB2312" panose="02010609030101010101" pitchFamily="1" charset="-122"/>
                </a:rPr>
                <a:t>硫化铁</a:t>
              </a:r>
              <a:endParaRPr lang="zh-CN" altLang="en-US" sz="3200" b="1" dirty="0">
                <a:latin typeface="楷体_GB2312" panose="02010609030101010101" pitchFamily="1" charset="-122"/>
                <a:ea typeface="楷体_GB2312" panose="02010609030101010101" pitchFamily="1" charset="-122"/>
              </a:endParaRPr>
            </a:p>
          </p:txBody>
        </p:sp>
        <p:sp>
          <p:nvSpPr>
            <p:cNvPr id="10246" name="矩形 10245"/>
            <p:cNvSpPr/>
            <p:nvPr/>
          </p:nvSpPr>
          <p:spPr>
            <a:xfrm>
              <a:off x="8160" y="2685"/>
              <a:ext cx="1012" cy="580"/>
            </a:xfrm>
            <a:prstGeom prst="rect">
              <a:avLst/>
            </a:prstGeom>
            <a:noFill/>
            <a:ln w="9525">
              <a:noFill/>
            </a:ln>
          </p:spPr>
          <p:txBody>
            <a:bodyPr wrap="none" anchor="t">
              <a:spAutoFit/>
            </a:bodyPr>
            <a:p>
              <a:r>
                <a:rPr lang="zh-CN" altLang="en-US" b="1" dirty="0">
                  <a:solidFill>
                    <a:srgbClr val="EC3A3A"/>
                  </a:solidFill>
                  <a:latin typeface="楷体_GB2312" panose="02010609030101010101" pitchFamily="1" charset="-122"/>
                  <a:ea typeface="楷体_GB2312" panose="02010609030101010101" pitchFamily="1" charset="-122"/>
                </a:rPr>
                <a:t>胃酸</a:t>
              </a:r>
              <a:endParaRPr lang="zh-CN" altLang="en-US" b="1" dirty="0">
                <a:solidFill>
                  <a:srgbClr val="EC3A3A"/>
                </a:solidFill>
                <a:latin typeface="楷体_GB2312" panose="02010609030101010101" pitchFamily="1" charset="-122"/>
                <a:ea typeface="楷体_GB2312" panose="02010609030101010101" pitchFamily="1" charset="-122"/>
              </a:endParaRPr>
            </a:p>
          </p:txBody>
        </p:sp>
        <p:sp>
          <p:nvSpPr>
            <p:cNvPr id="10247" name="右箭头 10246"/>
            <p:cNvSpPr/>
            <p:nvPr/>
          </p:nvSpPr>
          <p:spPr>
            <a:xfrm>
              <a:off x="7920" y="3600"/>
              <a:ext cx="2280" cy="240"/>
            </a:xfrm>
            <a:prstGeom prst="rightArrow">
              <a:avLst>
                <a:gd name="adj1" fmla="val 50000"/>
                <a:gd name="adj2" fmla="val 237500"/>
              </a:avLst>
            </a:prstGeom>
            <a:solidFill>
              <a:schemeClr val="accent1"/>
            </a:solidFill>
            <a:ln w="9525" cap="flat" cmpd="sng">
              <a:solidFill>
                <a:schemeClr val="tx1"/>
              </a:solidFill>
              <a:prstDash val="solid"/>
              <a:miter/>
              <a:headEnd type="none" w="med" len="med"/>
              <a:tailEnd type="none" w="med" len="med"/>
            </a:ln>
          </p:spPr>
          <p:txBody>
            <a:bodyPr/>
            <a:p>
              <a:endParaRPr lang="zh-CN" altLang="en-US"/>
            </a:p>
          </p:txBody>
        </p:sp>
        <p:sp>
          <p:nvSpPr>
            <p:cNvPr id="10248" name="矩形 10247"/>
            <p:cNvSpPr/>
            <p:nvPr/>
          </p:nvSpPr>
          <p:spPr>
            <a:xfrm>
              <a:off x="8880" y="6405"/>
              <a:ext cx="2098" cy="580"/>
            </a:xfrm>
            <a:prstGeom prst="rect">
              <a:avLst/>
            </a:prstGeom>
            <a:noFill/>
            <a:ln w="9525">
              <a:noFill/>
            </a:ln>
          </p:spPr>
          <p:txBody>
            <a:bodyPr wrap="none" anchor="t">
              <a:spAutoFit/>
            </a:bodyPr>
            <a:p>
              <a:r>
                <a:rPr lang="zh-CN" altLang="en-US" b="1" dirty="0">
                  <a:solidFill>
                    <a:srgbClr val="EC3A3A"/>
                  </a:solidFill>
                  <a:latin typeface="楷体_GB2312" panose="02010609030101010101" pitchFamily="1" charset="-122"/>
                  <a:ea typeface="楷体_GB2312" panose="02010609030101010101" pitchFamily="1" charset="-122"/>
                </a:rPr>
                <a:t>肠内硫化物</a:t>
              </a:r>
              <a:endParaRPr lang="zh-CN" altLang="en-US" b="1" dirty="0">
                <a:solidFill>
                  <a:srgbClr val="EC3A3A"/>
                </a:solidFill>
                <a:latin typeface="楷体_GB2312" panose="02010609030101010101" pitchFamily="1" charset="-122"/>
                <a:ea typeface="楷体_GB2312" panose="02010609030101010101" pitchFamily="1" charset="-122"/>
              </a:endParaRPr>
            </a:p>
          </p:txBody>
        </p:sp>
        <p:sp>
          <p:nvSpPr>
            <p:cNvPr id="10249" name="右箭头 10248"/>
            <p:cNvSpPr/>
            <p:nvPr/>
          </p:nvSpPr>
          <p:spPr>
            <a:xfrm>
              <a:off x="9480" y="7320"/>
              <a:ext cx="2280" cy="240"/>
            </a:xfrm>
            <a:prstGeom prst="rightArrow">
              <a:avLst>
                <a:gd name="adj1" fmla="val 50000"/>
                <a:gd name="adj2" fmla="val 237500"/>
              </a:avLst>
            </a:prstGeom>
            <a:solidFill>
              <a:schemeClr val="accent1"/>
            </a:solidFill>
            <a:ln w="9525" cap="flat" cmpd="sng">
              <a:solidFill>
                <a:schemeClr val="tx1"/>
              </a:solidFill>
              <a:prstDash val="solid"/>
              <a:miter/>
              <a:headEnd type="none" w="med" len="med"/>
              <a:tailEnd type="none" w="med" len="med"/>
            </a:ln>
          </p:spPr>
          <p:txBody>
            <a:bodyPr/>
            <a:p>
              <a:endParaRPr lang="zh-CN" altLang="en-US"/>
            </a:p>
          </p:txBody>
        </p:sp>
      </p:grpSp>
      <p:sp>
        <p:nvSpPr>
          <p:cNvPr id="3" name="Title 6"/>
          <p:cNvSpPr txBox="1"/>
          <p:nvPr>
            <p:custDataLst>
              <p:tags r:id="rId1"/>
            </p:custDataLst>
          </p:nvPr>
        </p:nvSpPr>
        <p:spPr>
          <a:xfrm>
            <a:off x="231407" y="97384"/>
            <a:ext cx="297497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八</a:t>
            </a: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呕血、便血</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itle 6"/>
          <p:cNvSpPr txBox="1"/>
          <p:nvPr>
            <p:custDataLst>
              <p:tags r:id="rId1"/>
            </p:custDataLst>
          </p:nvPr>
        </p:nvSpPr>
        <p:spPr>
          <a:xfrm>
            <a:off x="231407" y="97384"/>
            <a:ext cx="297497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八</a:t>
            </a: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呕血、便血</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3" name="文本框 2"/>
          <p:cNvSpPr txBox="1"/>
          <p:nvPr/>
        </p:nvSpPr>
        <p:spPr>
          <a:xfrm>
            <a:off x="642620" y="920115"/>
            <a:ext cx="4197985" cy="460375"/>
          </a:xfrm>
          <a:prstGeom prst="rect">
            <a:avLst/>
          </a:prstGeom>
          <a:noFill/>
        </p:spPr>
        <p:txBody>
          <a:bodyPr wrap="square" rtlCol="0">
            <a:spAutoFit/>
          </a:bodyPr>
          <a:p>
            <a:r>
              <a:rPr lang="zh-CN" altLang="en-US" sz="2400"/>
              <a:t>（一）病因</a:t>
            </a:r>
            <a:r>
              <a:rPr lang="en-US" altLang="zh-CN" sz="2400"/>
              <a:t>——</a:t>
            </a:r>
            <a:r>
              <a:rPr lang="zh-CN" altLang="en-US" sz="2400"/>
              <a:t>呕血</a:t>
            </a:r>
            <a:endParaRPr lang="zh-CN" altLang="en-US" sz="2400"/>
          </a:p>
        </p:txBody>
      </p:sp>
      <p:sp>
        <p:nvSpPr>
          <p:cNvPr id="12290" name="内容占位符 15"/>
          <p:cNvSpPr>
            <a:spLocks noGrp="1"/>
          </p:cNvSpPr>
          <p:nvPr>
            <p:ph idx="4294967295"/>
          </p:nvPr>
        </p:nvSpPr>
        <p:spPr>
          <a:xfrm>
            <a:off x="1703388" y="2133600"/>
            <a:ext cx="8002587" cy="4411663"/>
          </a:xfrm>
        </p:spPr>
        <p:txBody>
          <a:bodyPr vert="horz" wrap="square" anchor="t"/>
          <a:lstStyle/>
          <a:p>
            <a:pPr marL="457200" indent="-723900">
              <a:lnSpc>
                <a:spcPct val="150000"/>
              </a:lnSpc>
              <a:buClr>
                <a:schemeClr val="tx1"/>
              </a:buClr>
              <a:buNone/>
            </a:pPr>
            <a:r>
              <a:rPr lang="zh-CN" altLang="en-US" b="1" dirty="0">
                <a:latin typeface="楷体_GB2312" panose="02010609030101010101" pitchFamily="1" charset="-122"/>
                <a:ea typeface="楷体_GB2312" panose="02010609030101010101" pitchFamily="1" charset="-122"/>
                <a:sym typeface="Arial" panose="020B0604020202020204" pitchFamily="34" charset="0"/>
              </a:rPr>
              <a:t>1.消化系统</a:t>
            </a:r>
            <a:r>
              <a:rPr lang="zh-CN" altLang="en-US" b="1" dirty="0">
                <a:latin typeface="楷体_GB2312" panose="02010609030101010101" pitchFamily="1" charset="-122"/>
                <a:ea typeface="楷体_GB2312" panose="02010609030101010101" pitchFamily="1" charset="-122"/>
              </a:rPr>
              <a:t>疾病</a:t>
            </a:r>
            <a:endParaRPr lang="zh-CN" altLang="en-US" b="1" dirty="0">
              <a:latin typeface="楷体_GB2312" panose="02010609030101010101" pitchFamily="1" charset="-122"/>
              <a:ea typeface="楷体_GB2312" panose="02010609030101010101" pitchFamily="1" charset="-122"/>
            </a:endParaRPr>
          </a:p>
          <a:p>
            <a:pPr marL="457200" indent="-457200">
              <a:lnSpc>
                <a:spcPct val="150000"/>
              </a:lnSpc>
              <a:buNone/>
            </a:pPr>
            <a:r>
              <a:rPr lang="zh-CN" altLang="en-US" b="1" dirty="0">
                <a:latin typeface="楷体_GB2312" panose="02010609030101010101" pitchFamily="1" charset="-122"/>
                <a:ea typeface="楷体_GB2312" panose="02010609030101010101" pitchFamily="1" charset="-122"/>
              </a:rPr>
              <a:t>2.上消化道临近器官或组织疾病</a:t>
            </a:r>
            <a:endParaRPr lang="zh-CN" altLang="en-US" b="1" dirty="0">
              <a:latin typeface="楷体_GB2312" panose="02010609030101010101" pitchFamily="1" charset="-122"/>
              <a:ea typeface="楷体_GB2312" panose="02010609030101010101" pitchFamily="1" charset="-122"/>
            </a:endParaRPr>
          </a:p>
          <a:p>
            <a:pPr marL="457200" indent="-457200">
              <a:lnSpc>
                <a:spcPct val="150000"/>
              </a:lnSpc>
              <a:buNone/>
            </a:pPr>
            <a:r>
              <a:rPr lang="zh-CN" altLang="en-US" b="1" dirty="0">
                <a:latin typeface="楷体_GB2312" panose="02010609030101010101" pitchFamily="1" charset="-122"/>
                <a:ea typeface="楷体_GB2312" panose="02010609030101010101" pitchFamily="1" charset="-122"/>
              </a:rPr>
              <a:t>3.全身性疾病</a:t>
            </a:r>
            <a:endParaRPr lang="zh-CN" altLang="en-US" b="1" dirty="0">
              <a:latin typeface="楷体_GB2312" panose="02010609030101010101" pitchFamily="1" charset="-122"/>
              <a:ea typeface="楷体_GB2312" panose="02010609030101010101" pitchFamily="1" charset="-122"/>
            </a:endParaRPr>
          </a:p>
        </p:txBody>
      </p:sp>
      <p:sp>
        <p:nvSpPr>
          <p:cNvPr id="12292" name="圆角矩形 18"/>
          <p:cNvSpPr/>
          <p:nvPr/>
        </p:nvSpPr>
        <p:spPr>
          <a:xfrm>
            <a:off x="1847850" y="4797425"/>
            <a:ext cx="8135938" cy="1800225"/>
          </a:xfrm>
          <a:prstGeom prst="roundRect">
            <a:avLst>
              <a:gd name="adj" fmla="val 16667"/>
            </a:avLst>
          </a:prstGeom>
          <a:solidFill>
            <a:schemeClr val="bg1"/>
          </a:solidFill>
          <a:ln w="25400" cap="flat" cmpd="sng">
            <a:solidFill>
              <a:srgbClr val="112D7E"/>
            </a:solidFill>
            <a:prstDash val="solid"/>
            <a:headEnd type="none" w="med" len="med"/>
            <a:tailEnd type="none" w="med" len="med"/>
          </a:ln>
        </p:spPr>
        <p:txBody>
          <a:bodyPr/>
          <a:lstStyle/>
          <a:p>
            <a:pPr algn="ctr">
              <a:lnSpc>
                <a:spcPct val="150000"/>
              </a:lnSpc>
            </a:pPr>
            <a:r>
              <a:rPr lang="zh-CN" altLang="en-US" sz="3600" b="1" u="sng" dirty="0">
                <a:solidFill>
                  <a:srgbClr val="FF0000"/>
                </a:solidFill>
                <a:latin typeface="楷体_GB2312" panose="02010609030101010101" pitchFamily="1" charset="-122"/>
                <a:ea typeface="楷体_GB2312" panose="02010609030101010101" pitchFamily="1" charset="-122"/>
              </a:rPr>
              <a:t>消化性溃疡、食管胃底静脉曲张破裂</a:t>
            </a:r>
            <a:endParaRPr lang="en-US" altLang="zh-CN" sz="3600" b="1" u="sng" dirty="0">
              <a:solidFill>
                <a:srgbClr val="FF0000"/>
              </a:solidFill>
              <a:latin typeface="楷体_GB2312" panose="02010609030101010101" pitchFamily="1" charset="-122"/>
              <a:ea typeface="楷体_GB2312" panose="02010609030101010101" pitchFamily="1" charset="-122"/>
            </a:endParaRPr>
          </a:p>
          <a:p>
            <a:pPr algn="ctr">
              <a:lnSpc>
                <a:spcPct val="150000"/>
              </a:lnSpc>
            </a:pPr>
            <a:r>
              <a:rPr lang="zh-CN" altLang="en-US" sz="3600" b="1" u="sng" dirty="0">
                <a:solidFill>
                  <a:srgbClr val="FF0000"/>
                </a:solidFill>
                <a:latin typeface="楷体_GB2312" panose="02010609030101010101" pitchFamily="1" charset="-122"/>
                <a:ea typeface="楷体_GB2312" panose="02010609030101010101" pitchFamily="1" charset="-122"/>
              </a:rPr>
              <a:t>急性糜烂性出血性胃炎、胃癌</a:t>
            </a:r>
            <a:endParaRPr lang="zh-CN" altLang="en-US" sz="3600" b="1" u="sng" dirty="0">
              <a:solidFill>
                <a:srgbClr val="FF0000"/>
              </a:solidFill>
              <a:latin typeface="楷体_GB2312" panose="02010609030101010101" pitchFamily="1" charset="-122"/>
              <a:ea typeface="楷体_GB2312" panose="02010609030101010101" pitchFamily="1" charset="-122"/>
            </a:endParaRPr>
          </a:p>
        </p:txBody>
      </p:sp>
      <p:sp>
        <p:nvSpPr>
          <p:cNvPr id="12293" name="圆角矩形 19"/>
          <p:cNvSpPr/>
          <p:nvPr/>
        </p:nvSpPr>
        <p:spPr>
          <a:xfrm>
            <a:off x="3503613" y="1989138"/>
            <a:ext cx="7019925" cy="3384550"/>
          </a:xfrm>
          <a:prstGeom prst="roundRect">
            <a:avLst>
              <a:gd name="adj" fmla="val 16667"/>
            </a:avLst>
          </a:prstGeom>
          <a:solidFill>
            <a:schemeClr val="bg1"/>
          </a:solidFill>
          <a:ln w="25400" cap="flat" cmpd="sng">
            <a:solidFill>
              <a:srgbClr val="112D7E"/>
            </a:solidFill>
            <a:prstDash val="solid"/>
            <a:headEnd type="none" w="med" len="med"/>
            <a:tailEnd type="none" w="med" len="med"/>
          </a:ln>
        </p:spPr>
        <p:txBody>
          <a:bodyPr/>
          <a:lstStyle/>
          <a:p>
            <a:pPr algn="ctr">
              <a:lnSpc>
                <a:spcPct val="150000"/>
              </a:lnSpc>
            </a:pPr>
            <a:r>
              <a:rPr lang="zh-CN" altLang="en-US" sz="2800" b="1" u="sng" dirty="0">
                <a:solidFill>
                  <a:srgbClr val="112D7E"/>
                </a:solidFill>
                <a:latin typeface="楷体_GB2312" panose="02010609030101010101" pitchFamily="1" charset="-122"/>
                <a:ea typeface="楷体_GB2312" panose="02010609030101010101" pitchFamily="1" charset="-122"/>
              </a:rPr>
              <a:t>食管疾病</a:t>
            </a:r>
            <a:endParaRPr lang="en-US" altLang="zh-CN" sz="2800" b="1" u="sng" dirty="0">
              <a:solidFill>
                <a:srgbClr val="112D7E"/>
              </a:solidFill>
              <a:latin typeface="楷体_GB2312" panose="02010609030101010101" pitchFamily="1" charset="-122"/>
              <a:ea typeface="楷体_GB2312" panose="02010609030101010101" pitchFamily="1" charset="-122"/>
            </a:endParaRPr>
          </a:p>
          <a:p>
            <a:pPr algn="ctr">
              <a:lnSpc>
                <a:spcPct val="150000"/>
              </a:lnSpc>
            </a:pPr>
            <a:r>
              <a:rPr lang="zh-CN" altLang="en-US" sz="2800" b="1" u="sng" dirty="0">
                <a:solidFill>
                  <a:srgbClr val="112D7E"/>
                </a:solidFill>
                <a:latin typeface="楷体_GB2312" panose="02010609030101010101" pitchFamily="1" charset="-122"/>
                <a:ea typeface="楷体_GB2312" panose="02010609030101010101" pitchFamily="1" charset="-122"/>
              </a:rPr>
              <a:t>食管炎、肿瘤、异物</a:t>
            </a:r>
            <a:endParaRPr lang="en-US" altLang="zh-CN" sz="2800" b="1" u="sng" dirty="0">
              <a:solidFill>
                <a:srgbClr val="112D7E"/>
              </a:solidFill>
              <a:latin typeface="楷体_GB2312" panose="02010609030101010101" pitchFamily="1" charset="-122"/>
              <a:ea typeface="楷体_GB2312" panose="02010609030101010101" pitchFamily="1" charset="-122"/>
            </a:endParaRPr>
          </a:p>
          <a:p>
            <a:pPr algn="ctr">
              <a:lnSpc>
                <a:spcPct val="150000"/>
              </a:lnSpc>
            </a:pPr>
            <a:r>
              <a:rPr lang="zh-CN" altLang="en-US" sz="2800" b="1" u="sng" dirty="0">
                <a:solidFill>
                  <a:srgbClr val="112D7E"/>
                </a:solidFill>
                <a:latin typeface="楷体_GB2312" panose="02010609030101010101" pitchFamily="1" charset="-122"/>
                <a:ea typeface="楷体_GB2312" panose="02010609030101010101" pitchFamily="1" charset="-122"/>
              </a:rPr>
              <a:t>胃、十二指肠疾病</a:t>
            </a:r>
            <a:endParaRPr lang="en-US" altLang="zh-CN" sz="2800" b="1" u="sng" dirty="0">
              <a:solidFill>
                <a:srgbClr val="112D7E"/>
              </a:solidFill>
              <a:latin typeface="楷体_GB2312" panose="02010609030101010101" pitchFamily="1" charset="-122"/>
              <a:ea typeface="楷体_GB2312" panose="02010609030101010101" pitchFamily="1" charset="-122"/>
            </a:endParaRPr>
          </a:p>
          <a:p>
            <a:pPr algn="ctr">
              <a:lnSpc>
                <a:spcPct val="150000"/>
              </a:lnSpc>
            </a:pPr>
            <a:r>
              <a:rPr lang="zh-CN" altLang="en-US" sz="2800" b="1" u="sng" dirty="0">
                <a:solidFill>
                  <a:srgbClr val="112D7E"/>
                </a:solidFill>
                <a:latin typeface="楷体_GB2312" panose="02010609030101010101" pitchFamily="1" charset="-122"/>
                <a:ea typeface="楷体_GB2312" panose="02010609030101010101" pitchFamily="1" charset="-122"/>
              </a:rPr>
              <a:t>溃疡、急性糜烂性胃炎、胃癌</a:t>
            </a:r>
            <a:endParaRPr lang="zh-CN" altLang="en-US" sz="2800" b="1" u="sng" dirty="0">
              <a:solidFill>
                <a:srgbClr val="112D7E"/>
              </a:solidFill>
              <a:latin typeface="楷体_GB2312" panose="02010609030101010101" pitchFamily="1" charset="-122"/>
              <a:ea typeface="楷体_GB2312" panose="02010609030101010101" pitchFamily="1" charset="-122"/>
            </a:endParaRPr>
          </a:p>
          <a:p>
            <a:pPr algn="ctr">
              <a:lnSpc>
                <a:spcPct val="150000"/>
              </a:lnSpc>
            </a:pPr>
            <a:r>
              <a:rPr lang="zh-CN" altLang="en-US" sz="2800" b="1" u="sng" dirty="0">
                <a:solidFill>
                  <a:srgbClr val="112D7E"/>
                </a:solidFill>
                <a:latin typeface="楷体_GB2312" panose="02010609030101010101" pitchFamily="1" charset="-122"/>
                <a:ea typeface="楷体_GB2312" panose="02010609030101010101" pitchFamily="1" charset="-122"/>
              </a:rPr>
              <a:t>食管胃底静脉曲张破</a:t>
            </a:r>
            <a:r>
              <a:rPr lang="zh-CN" altLang="en-US" sz="2800" b="1" u="sng" dirty="0">
                <a:solidFill>
                  <a:srgbClr val="FF0000"/>
                </a:solidFill>
                <a:latin typeface="楷体_GB2312" panose="02010609030101010101" pitchFamily="1" charset="-122"/>
                <a:ea typeface="楷体_GB2312" panose="02010609030101010101" pitchFamily="1" charset="-122"/>
              </a:rPr>
              <a:t>裂</a:t>
            </a:r>
            <a:endParaRPr lang="zh-CN" altLang="en-US" sz="2800" b="1" u="sng" dirty="0">
              <a:solidFill>
                <a:srgbClr val="FF0000"/>
              </a:solidFill>
              <a:latin typeface="楷体_GB2312" panose="02010609030101010101" pitchFamily="1" charset="-122"/>
              <a:ea typeface="楷体_GB2312" panose="02010609030101010101" pitchFamily="1" charset="-122"/>
            </a:endParaRPr>
          </a:p>
        </p:txBody>
      </p:sp>
      <p:sp>
        <p:nvSpPr>
          <p:cNvPr id="12294" name="圆角矩形 21"/>
          <p:cNvSpPr/>
          <p:nvPr/>
        </p:nvSpPr>
        <p:spPr>
          <a:xfrm>
            <a:off x="2782888" y="4437063"/>
            <a:ext cx="7019925" cy="2305050"/>
          </a:xfrm>
          <a:prstGeom prst="roundRect">
            <a:avLst>
              <a:gd name="adj" fmla="val 16667"/>
            </a:avLst>
          </a:prstGeom>
          <a:solidFill>
            <a:schemeClr val="bg1"/>
          </a:solidFill>
          <a:ln w="25400" cap="flat" cmpd="sng">
            <a:solidFill>
              <a:srgbClr val="112D7E"/>
            </a:solidFill>
            <a:prstDash val="solid"/>
            <a:headEnd type="none" w="med" len="med"/>
            <a:tailEnd type="none" w="med" len="med"/>
          </a:ln>
        </p:spPr>
        <p:txBody>
          <a:bodyPr/>
          <a:lstStyle/>
          <a:p>
            <a:pPr algn="ctr">
              <a:lnSpc>
                <a:spcPct val="150000"/>
              </a:lnSpc>
            </a:pPr>
            <a:r>
              <a:rPr lang="zh-CN" altLang="en-US" sz="2800" b="1" u="sng" dirty="0">
                <a:solidFill>
                  <a:schemeClr val="tx1"/>
                </a:solidFill>
                <a:latin typeface="楷体_GB2312" panose="02010609030101010101" pitchFamily="1" charset="-122"/>
                <a:ea typeface="楷体_GB2312" panose="02010609030101010101" pitchFamily="1" charset="-122"/>
              </a:rPr>
              <a:t>感染性疾病：肝炎</a:t>
            </a:r>
            <a:endParaRPr lang="en-US" altLang="zh-CN" sz="2800" b="1" u="sng" dirty="0">
              <a:solidFill>
                <a:schemeClr val="tx1"/>
              </a:solidFill>
              <a:latin typeface="楷体_GB2312" panose="02010609030101010101" pitchFamily="1" charset="-122"/>
              <a:ea typeface="楷体_GB2312" panose="02010609030101010101" pitchFamily="1" charset="-122"/>
            </a:endParaRPr>
          </a:p>
          <a:p>
            <a:pPr algn="ctr">
              <a:lnSpc>
                <a:spcPct val="150000"/>
              </a:lnSpc>
            </a:pPr>
            <a:r>
              <a:rPr lang="zh-CN" altLang="en-US" sz="2800" b="1" u="sng" dirty="0">
                <a:solidFill>
                  <a:schemeClr val="tx1"/>
                </a:solidFill>
                <a:latin typeface="楷体_GB2312" panose="02010609030101010101" pitchFamily="1" charset="-122"/>
                <a:ea typeface="楷体_GB2312" panose="02010609030101010101" pitchFamily="1" charset="-122"/>
              </a:rPr>
              <a:t>血液疾病</a:t>
            </a:r>
            <a:endParaRPr lang="en-US" altLang="zh-CN" sz="2800" b="1" u="sng" dirty="0">
              <a:solidFill>
                <a:schemeClr val="tx1"/>
              </a:solidFill>
              <a:latin typeface="楷体_GB2312" panose="02010609030101010101" pitchFamily="1" charset="-122"/>
              <a:ea typeface="楷体_GB2312" panose="02010609030101010101" pitchFamily="1" charset="-122"/>
            </a:endParaRPr>
          </a:p>
          <a:p>
            <a:pPr algn="ctr">
              <a:lnSpc>
                <a:spcPct val="150000"/>
              </a:lnSpc>
            </a:pPr>
            <a:r>
              <a:rPr lang="zh-CN" altLang="en-US" sz="2800" b="1" u="sng" dirty="0">
                <a:solidFill>
                  <a:schemeClr val="tx1"/>
                </a:solidFill>
                <a:latin typeface="楷体_GB2312" panose="02010609030101010101" pitchFamily="1" charset="-122"/>
                <a:ea typeface="楷体_GB2312" panose="02010609030101010101" pitchFamily="1" charset="-122"/>
              </a:rPr>
              <a:t>尿毒症、心衰、呼衰、肝功能衰竭</a:t>
            </a:r>
            <a:endParaRPr lang="zh-CN" altLang="en-US" sz="2800" b="1" u="sng" dirty="0">
              <a:solidFill>
                <a:schemeClr val="tx1"/>
              </a:solidFill>
              <a:latin typeface="楷体_GB2312" panose="02010609030101010101" pitchFamily="1" charset="-122"/>
              <a:ea typeface="楷体_GB2312" panose="02010609030101010101" pitchFamily="1" charset="-122"/>
            </a:endParaRPr>
          </a:p>
        </p:txBody>
      </p:sp>
      <p:sp>
        <p:nvSpPr>
          <p:cNvPr id="12295" name="圆角矩形 20"/>
          <p:cNvSpPr/>
          <p:nvPr/>
        </p:nvSpPr>
        <p:spPr>
          <a:xfrm>
            <a:off x="2963863" y="2199958"/>
            <a:ext cx="7019925" cy="1655762"/>
          </a:xfrm>
          <a:prstGeom prst="roundRect">
            <a:avLst>
              <a:gd name="adj" fmla="val 16667"/>
            </a:avLst>
          </a:prstGeom>
          <a:solidFill>
            <a:schemeClr val="bg1"/>
          </a:solidFill>
          <a:ln w="25400" cap="flat" cmpd="sng">
            <a:solidFill>
              <a:schemeClr val="accent4">
                <a:lumMod val="90000"/>
                <a:lumOff val="10000"/>
              </a:schemeClr>
            </a:solidFill>
            <a:prstDash val="solid"/>
            <a:headEnd type="none" w="med" len="med"/>
            <a:tailEnd type="none" w="med" len="med"/>
          </a:ln>
        </p:spPr>
        <p:txBody>
          <a:bodyPr/>
          <a:lstStyle/>
          <a:p>
            <a:pPr algn="ctr">
              <a:lnSpc>
                <a:spcPct val="150000"/>
              </a:lnSpc>
            </a:pPr>
            <a:r>
              <a:rPr lang="zh-CN" altLang="en-US" sz="2800" b="1" u="sng" dirty="0">
                <a:solidFill>
                  <a:schemeClr val="tx2"/>
                </a:solidFill>
                <a:latin typeface="楷体_GB2312" panose="02010609030101010101" pitchFamily="1" charset="-122"/>
                <a:ea typeface="楷体_GB2312" panose="02010609030101010101" pitchFamily="1" charset="-122"/>
              </a:rPr>
              <a:t>胆</a:t>
            </a:r>
            <a:r>
              <a:rPr lang="zh-CN" altLang="en-US" sz="2800" b="1" u="sng" dirty="0">
                <a:solidFill>
                  <a:schemeClr val="tx1"/>
                </a:solidFill>
                <a:latin typeface="楷体_GB2312" panose="02010609030101010101" pitchFamily="1" charset="-122"/>
                <a:ea typeface="楷体_GB2312" panose="02010609030101010101" pitchFamily="1" charset="-122"/>
              </a:rPr>
              <a:t>道蛔虫、胆道结石、</a:t>
            </a:r>
            <a:endParaRPr lang="en-US" altLang="zh-CN" sz="2800" b="1" u="sng" dirty="0">
              <a:solidFill>
                <a:schemeClr val="tx1"/>
              </a:solidFill>
              <a:latin typeface="楷体_GB2312" panose="02010609030101010101" pitchFamily="1" charset="-122"/>
              <a:ea typeface="楷体_GB2312" panose="02010609030101010101" pitchFamily="1" charset="-122"/>
            </a:endParaRPr>
          </a:p>
          <a:p>
            <a:pPr algn="ctr">
              <a:lnSpc>
                <a:spcPct val="150000"/>
              </a:lnSpc>
            </a:pPr>
            <a:r>
              <a:rPr lang="zh-CN" altLang="en-US" sz="2800" b="1" u="sng" dirty="0">
                <a:solidFill>
                  <a:schemeClr val="tx1"/>
                </a:solidFill>
                <a:latin typeface="楷体_GB2312" panose="02010609030101010101" pitchFamily="1" charset="-122"/>
                <a:ea typeface="楷体_GB2312" panose="02010609030101010101" pitchFamily="1" charset="-122"/>
              </a:rPr>
              <a:t>胆囊癌、胆管癌</a:t>
            </a:r>
            <a:endParaRPr lang="zh-CN" altLang="en-US" sz="2800" b="1" u="sng" dirty="0">
              <a:solidFill>
                <a:schemeClr val="tx1"/>
              </a:solidFill>
              <a:latin typeface="楷体_GB2312" panose="02010609030101010101" pitchFamily="1" charset="-122"/>
              <a:ea typeface="楷体_GB2312" panose="02010609030101010101" pitchFamily="1" charset="-122"/>
            </a:endParaRPr>
          </a:p>
        </p:txBody>
      </p:sp>
      <p:sp>
        <p:nvSpPr>
          <p:cNvPr id="6178" name="页脚占位符 1"/>
          <p:cNvSpPr>
            <a:spLocks noGrp="1"/>
          </p:cNvSpPr>
          <p:nvPr>
            <p:ph type="ftr" sz="quarter" idx="11"/>
          </p:nvPr>
        </p:nvSpPr>
        <p:spPr/>
        <p:txBody>
          <a:bodyPr anchor="t"/>
          <a:lst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5pPr>
          </a:lstStyle>
          <a:p>
            <a:pPr lvl="0" indent="0" algn="r"/>
            <a:r>
              <a:rPr lang="zh-CN" altLang="en-US" sz="1200" b="1">
                <a:solidFill>
                  <a:schemeClr val="bg1"/>
                </a:solidFill>
                <a:latin typeface="Verdana" panose="020B0604030504040204" pitchFamily="34" charset="0"/>
                <a:ea typeface="宋体" panose="02010600030101010101" pitchFamily="2" charset="-122"/>
              </a:rPr>
              <a:t>临床医学概论</a:t>
            </a:r>
            <a:endParaRPr lang="zh-CN" altLang="en-US" sz="1200" b="1">
              <a:solidFill>
                <a:schemeClr val="bg1"/>
              </a:solidFill>
              <a:latin typeface="Verdana" panose="020B0604030504040204" pitchFamily="34" charset="0"/>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2290">
                                            <p:txEl>
                                              <p:pRg st="0" end="0"/>
                                            </p:txEl>
                                          </p:spTgt>
                                        </p:tgtEl>
                                        <p:attrNameLst>
                                          <p:attrName>style.visibility</p:attrName>
                                        </p:attrNameLst>
                                      </p:cBhvr>
                                      <p:to>
                                        <p:strVal val="visible"/>
                                      </p:to>
                                    </p:set>
                                    <p:animEffect transition="in" filter="blinds(horizontal)">
                                      <p:cBhvr>
                                        <p:cTn id="7" dur="500"/>
                                        <p:tgtEl>
                                          <p:spTgt spid="1229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2293"/>
                                        </p:tgtEl>
                                        <p:attrNameLst>
                                          <p:attrName>style.visibility</p:attrName>
                                        </p:attrNameLst>
                                      </p:cBhvr>
                                      <p:to>
                                        <p:strVal val="visible"/>
                                      </p:to>
                                    </p:set>
                                    <p:animEffect transition="in" filter="blinds(horizontal)">
                                      <p:cBhvr>
                                        <p:cTn id="12" dur="500"/>
                                        <p:tgtEl>
                                          <p:spTgt spid="1229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xit" presetSubtype="10" fill="hold" grpId="1" nodeType="clickEffect">
                                  <p:stCondLst>
                                    <p:cond delay="0"/>
                                  </p:stCondLst>
                                  <p:childTnLst>
                                    <p:animEffect transition="out" filter="blinds(horizontal)">
                                      <p:cBhvr>
                                        <p:cTn id="16" dur="500"/>
                                        <p:tgtEl>
                                          <p:spTgt spid="12293"/>
                                        </p:tgtEl>
                                      </p:cBhvr>
                                    </p:animEffect>
                                    <p:set>
                                      <p:cBhvr>
                                        <p:cTn id="17" dur="1" fill="hold">
                                          <p:stCondLst>
                                            <p:cond delay="499"/>
                                          </p:stCondLst>
                                        </p:cTn>
                                        <p:tgtEl>
                                          <p:spTgt spid="12293"/>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2290">
                                            <p:txEl>
                                              <p:pRg st="1" end="1"/>
                                            </p:txEl>
                                          </p:spTgt>
                                        </p:tgtEl>
                                        <p:attrNameLst>
                                          <p:attrName>style.visibility</p:attrName>
                                        </p:attrNameLst>
                                      </p:cBhvr>
                                      <p:to>
                                        <p:strVal val="visible"/>
                                      </p:to>
                                    </p:set>
                                    <p:animEffect transition="in" filter="blinds(horizontal)">
                                      <p:cBhvr>
                                        <p:cTn id="22" dur="500"/>
                                        <p:tgtEl>
                                          <p:spTgt spid="12290">
                                            <p:txEl>
                                              <p:pRg st="1" end="1"/>
                                            </p:txEl>
                                          </p:spTgt>
                                        </p:tgtEl>
                                      </p:cBhvr>
                                    </p:animEffect>
                                  </p:childTnLst>
                                </p:cTn>
                              </p:par>
                              <p:par>
                                <p:cTn id="23" presetID="3" presetClass="entr" presetSubtype="10" fill="hold" grpId="0" nodeType="withEffect">
                                  <p:stCondLst>
                                    <p:cond delay="0"/>
                                  </p:stCondLst>
                                  <p:childTnLst>
                                    <p:set>
                                      <p:cBhvr>
                                        <p:cTn id="24" dur="1" fill="hold">
                                          <p:stCondLst>
                                            <p:cond delay="0"/>
                                          </p:stCondLst>
                                        </p:cTn>
                                        <p:tgtEl>
                                          <p:spTgt spid="12295"/>
                                        </p:tgtEl>
                                        <p:attrNameLst>
                                          <p:attrName>style.visibility</p:attrName>
                                        </p:attrNameLst>
                                      </p:cBhvr>
                                      <p:to>
                                        <p:strVal val="visible"/>
                                      </p:to>
                                    </p:set>
                                    <p:animEffect transition="in" filter="blinds(horizontal)">
                                      <p:cBhvr>
                                        <p:cTn id="25" dur="500"/>
                                        <p:tgtEl>
                                          <p:spTgt spid="12295"/>
                                        </p:tgtEl>
                                      </p:cBhvr>
                                    </p:animEffect>
                                  </p:childTnLst>
                                </p:cTn>
                              </p:par>
                            </p:childTnLst>
                          </p:cTn>
                        </p:par>
                      </p:childTnLst>
                    </p:cTn>
                  </p:par>
                  <p:par>
                    <p:cTn id="26" fill="hold">
                      <p:stCondLst>
                        <p:cond delay="indefinite"/>
                      </p:stCondLst>
                      <p:childTnLst>
                        <p:par>
                          <p:cTn id="27" fill="hold">
                            <p:stCondLst>
                              <p:cond delay="0"/>
                            </p:stCondLst>
                            <p:childTnLst>
                              <p:par>
                                <p:cTn id="28" presetID="3" presetClass="exit" presetSubtype="10" fill="hold" grpId="1" nodeType="clickEffect">
                                  <p:stCondLst>
                                    <p:cond delay="0"/>
                                  </p:stCondLst>
                                  <p:childTnLst>
                                    <p:animEffect transition="out" filter="blinds(horizontal)">
                                      <p:cBhvr>
                                        <p:cTn id="29" dur="500"/>
                                        <p:tgtEl>
                                          <p:spTgt spid="12295"/>
                                        </p:tgtEl>
                                      </p:cBhvr>
                                    </p:animEffect>
                                    <p:set>
                                      <p:cBhvr>
                                        <p:cTn id="30" dur="1" fill="hold">
                                          <p:stCondLst>
                                            <p:cond delay="499"/>
                                          </p:stCondLst>
                                        </p:cTn>
                                        <p:tgtEl>
                                          <p:spTgt spid="12295"/>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3" presetClass="entr" presetSubtype="10" fill="hold" grpId="0" nodeType="clickEffect">
                                  <p:stCondLst>
                                    <p:cond delay="0"/>
                                  </p:stCondLst>
                                  <p:childTnLst>
                                    <p:set>
                                      <p:cBhvr>
                                        <p:cTn id="34" dur="1" fill="hold">
                                          <p:stCondLst>
                                            <p:cond delay="0"/>
                                          </p:stCondLst>
                                        </p:cTn>
                                        <p:tgtEl>
                                          <p:spTgt spid="12290">
                                            <p:txEl>
                                              <p:pRg st="2" end="2"/>
                                            </p:txEl>
                                          </p:spTgt>
                                        </p:tgtEl>
                                        <p:attrNameLst>
                                          <p:attrName>style.visibility</p:attrName>
                                        </p:attrNameLst>
                                      </p:cBhvr>
                                      <p:to>
                                        <p:strVal val="visible"/>
                                      </p:to>
                                    </p:set>
                                    <p:animEffect transition="in" filter="blinds(horizontal)">
                                      <p:cBhvr>
                                        <p:cTn id="35" dur="500"/>
                                        <p:tgtEl>
                                          <p:spTgt spid="12290">
                                            <p:txEl>
                                              <p:pRg st="2" end="2"/>
                                            </p:txEl>
                                          </p:spTgt>
                                        </p:tgtEl>
                                      </p:cBhvr>
                                    </p:animEffect>
                                  </p:childTnLst>
                                </p:cTn>
                              </p:par>
                              <p:par>
                                <p:cTn id="36" presetID="3" presetClass="entr" presetSubtype="10" fill="hold" grpId="0" nodeType="withEffect">
                                  <p:stCondLst>
                                    <p:cond delay="0"/>
                                  </p:stCondLst>
                                  <p:childTnLst>
                                    <p:set>
                                      <p:cBhvr>
                                        <p:cTn id="37" dur="1" fill="hold">
                                          <p:stCondLst>
                                            <p:cond delay="0"/>
                                          </p:stCondLst>
                                        </p:cTn>
                                        <p:tgtEl>
                                          <p:spTgt spid="12294"/>
                                        </p:tgtEl>
                                        <p:attrNameLst>
                                          <p:attrName>style.visibility</p:attrName>
                                        </p:attrNameLst>
                                      </p:cBhvr>
                                      <p:to>
                                        <p:strVal val="visible"/>
                                      </p:to>
                                    </p:set>
                                    <p:animEffect transition="in" filter="blinds(horizontal)">
                                      <p:cBhvr>
                                        <p:cTn id="38" dur="500"/>
                                        <p:tgtEl>
                                          <p:spTgt spid="12294"/>
                                        </p:tgtEl>
                                      </p:cBhvr>
                                    </p:animEffect>
                                  </p:childTnLst>
                                </p:cTn>
                              </p:par>
                            </p:childTnLst>
                          </p:cTn>
                        </p:par>
                      </p:childTnLst>
                    </p:cTn>
                  </p:par>
                  <p:par>
                    <p:cTn id="39" fill="hold">
                      <p:stCondLst>
                        <p:cond delay="indefinite"/>
                      </p:stCondLst>
                      <p:childTnLst>
                        <p:par>
                          <p:cTn id="40" fill="hold">
                            <p:stCondLst>
                              <p:cond delay="0"/>
                            </p:stCondLst>
                            <p:childTnLst>
                              <p:par>
                                <p:cTn id="41" presetID="3" presetClass="exit" presetSubtype="10" fill="hold" grpId="1" nodeType="clickEffect">
                                  <p:stCondLst>
                                    <p:cond delay="0"/>
                                  </p:stCondLst>
                                  <p:childTnLst>
                                    <p:animEffect transition="out" filter="blinds(horizontal)">
                                      <p:cBhvr>
                                        <p:cTn id="42" dur="500"/>
                                        <p:tgtEl>
                                          <p:spTgt spid="12294"/>
                                        </p:tgtEl>
                                      </p:cBhvr>
                                    </p:animEffect>
                                    <p:set>
                                      <p:cBhvr>
                                        <p:cTn id="43" dur="1" fill="hold">
                                          <p:stCondLst>
                                            <p:cond delay="499"/>
                                          </p:stCondLst>
                                        </p:cTn>
                                        <p:tgtEl>
                                          <p:spTgt spid="12294"/>
                                        </p:tgtEl>
                                        <p:attrNameLst>
                                          <p:attrName>style.visibility</p:attrName>
                                        </p:attrNameLst>
                                      </p:cBhvr>
                                      <p:to>
                                        <p:strVal val="hidden"/>
                                      </p:to>
                                    </p:set>
                                  </p:childTnLst>
                                </p:cTn>
                              </p:par>
                              <p:par>
                                <p:cTn id="44" presetID="3" presetClass="entr" presetSubtype="10" fill="hold" grpId="0" nodeType="withEffect">
                                  <p:stCondLst>
                                    <p:cond delay="0"/>
                                  </p:stCondLst>
                                  <p:childTnLst>
                                    <p:set>
                                      <p:cBhvr>
                                        <p:cTn id="45" dur="1" fill="hold">
                                          <p:stCondLst>
                                            <p:cond delay="0"/>
                                          </p:stCondLst>
                                        </p:cTn>
                                        <p:tgtEl>
                                          <p:spTgt spid="12292"/>
                                        </p:tgtEl>
                                        <p:attrNameLst>
                                          <p:attrName>style.visibility</p:attrName>
                                        </p:attrNameLst>
                                      </p:cBhvr>
                                      <p:to>
                                        <p:strVal val="visible"/>
                                      </p:to>
                                    </p:set>
                                    <p:animEffect transition="in" filter="blinds(horizontal)">
                                      <p:cBhvr>
                                        <p:cTn id="46" dur="500"/>
                                        <p:tgtEl>
                                          <p:spTgt spid="122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0" grpId="0" build="p"/>
      <p:bldP spid="12292" grpId="0" bldLvl="0" animBg="1"/>
      <p:bldP spid="12293" grpId="0" bldLvl="0" animBg="1"/>
      <p:bldP spid="12293" grpId="1" bldLvl="0" animBg="1"/>
      <p:bldP spid="12294" grpId="0" bldLvl="0" animBg="1"/>
      <p:bldP spid="12294" grpId="1" bldLvl="0" animBg="1"/>
      <p:bldP spid="12295" grpId="0" bldLvl="0" animBg="1"/>
      <p:bldP spid="12295" grpId="1" bldLvl="0" animBg="1"/>
    </p:bld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矩形 13313"/>
          <p:cNvSpPr/>
          <p:nvPr/>
        </p:nvSpPr>
        <p:spPr>
          <a:xfrm>
            <a:off x="2582863" y="1257300"/>
            <a:ext cx="7086600" cy="1568450"/>
          </a:xfrm>
          <a:prstGeom prst="rect">
            <a:avLst/>
          </a:prstGeom>
          <a:noFill/>
          <a:ln w="9525">
            <a:noFill/>
          </a:ln>
        </p:spPr>
        <p:txBody>
          <a:bodyPr>
            <a:spAutoFit/>
          </a:bodyPr>
          <a:lstStyle/>
          <a:p>
            <a:r>
              <a:rPr lang="zh-CN" altLang="en-US" sz="2800" b="1" dirty="0">
                <a:solidFill>
                  <a:srgbClr val="0000CC"/>
                </a:solidFill>
                <a:latin typeface="Arial" panose="020B0604020202020204" pitchFamily="34" charset="0"/>
                <a:ea typeface="_x000B__x000C_"/>
              </a:rPr>
              <a:t>     </a:t>
            </a:r>
            <a:r>
              <a:rPr lang="zh-CN" altLang="en-US" sz="3600" b="1" dirty="0">
                <a:solidFill>
                  <a:srgbClr val="0000CC"/>
                </a:solidFill>
                <a:latin typeface="Arial" panose="020B0604020202020204" pitchFamily="34" charset="0"/>
                <a:ea typeface="_x000B__x000C_"/>
              </a:rPr>
              <a:t>  </a:t>
            </a:r>
            <a:endParaRPr lang="zh-CN" altLang="en-US" dirty="0">
              <a:latin typeface="Arial" panose="020B0604020202020204" pitchFamily="34" charset="0"/>
              <a:ea typeface="_x000B__x000C_"/>
            </a:endParaRPr>
          </a:p>
          <a:p>
            <a:pPr algn="just" eaLnBrk="0" hangingPunct="0"/>
            <a:r>
              <a:rPr lang="zh-CN" altLang="en-US" sz="2800" dirty="0">
                <a:solidFill>
                  <a:srgbClr val="0000CC"/>
                </a:solidFill>
                <a:latin typeface="Arial" panose="020B0604020202020204" pitchFamily="34" charset="0"/>
                <a:ea typeface="_x000B__x000C_"/>
              </a:rPr>
              <a:t>     </a:t>
            </a:r>
            <a:r>
              <a:rPr lang="zh-CN" altLang="en-US" sz="6000" dirty="0">
                <a:solidFill>
                  <a:srgbClr val="0000CC"/>
                </a:solidFill>
                <a:latin typeface="Arial" panose="020B0604020202020204" pitchFamily="34" charset="0"/>
                <a:ea typeface="_x000B__x000C_"/>
              </a:rPr>
              <a:t> </a:t>
            </a:r>
            <a:r>
              <a:rPr lang="zh-CN" altLang="en-US" sz="2800" dirty="0">
                <a:solidFill>
                  <a:srgbClr val="0000CC"/>
                </a:solidFill>
                <a:latin typeface="Arial" panose="020B0604020202020204" pitchFamily="34" charset="0"/>
                <a:ea typeface="_x000B__x000C_"/>
              </a:rPr>
              <a:t> </a:t>
            </a:r>
            <a:endParaRPr lang="zh-CN" altLang="en-US" dirty="0">
              <a:latin typeface="Arial" panose="020B0604020202020204" pitchFamily="34" charset="0"/>
            </a:endParaRPr>
          </a:p>
        </p:txBody>
      </p:sp>
      <p:pic>
        <p:nvPicPr>
          <p:cNvPr id="13315" name="图片 13314" descr="4"/>
          <p:cNvPicPr>
            <a:picLocks noChangeAspect="1"/>
          </p:cNvPicPr>
          <p:nvPr/>
        </p:nvPicPr>
        <p:blipFill>
          <a:blip r:embed="rId1"/>
          <a:stretch>
            <a:fillRect/>
          </a:stretch>
        </p:blipFill>
        <p:spPr>
          <a:xfrm>
            <a:off x="2872105" y="1207135"/>
            <a:ext cx="3505200" cy="3124200"/>
          </a:xfrm>
          <a:prstGeom prst="rect">
            <a:avLst/>
          </a:prstGeom>
          <a:noFill/>
          <a:ln w="9525">
            <a:noFill/>
          </a:ln>
        </p:spPr>
      </p:pic>
      <p:pic>
        <p:nvPicPr>
          <p:cNvPr id="13316" name="图片 13315" descr="4"/>
          <p:cNvPicPr>
            <a:picLocks noChangeAspect="1"/>
          </p:cNvPicPr>
          <p:nvPr/>
        </p:nvPicPr>
        <p:blipFill>
          <a:blip r:embed="rId2"/>
          <a:stretch>
            <a:fillRect/>
          </a:stretch>
        </p:blipFill>
        <p:spPr>
          <a:xfrm>
            <a:off x="6858000" y="3432810"/>
            <a:ext cx="3429000" cy="3124200"/>
          </a:xfrm>
          <a:prstGeom prst="rect">
            <a:avLst/>
          </a:prstGeom>
          <a:noFill/>
          <a:ln w="9525">
            <a:noFill/>
          </a:ln>
        </p:spPr>
      </p:pic>
      <p:sp>
        <p:nvSpPr>
          <p:cNvPr id="13317" name="文本框 13316"/>
          <p:cNvSpPr txBox="1"/>
          <p:nvPr/>
        </p:nvSpPr>
        <p:spPr>
          <a:xfrm>
            <a:off x="3952875" y="4052570"/>
            <a:ext cx="859790" cy="3048000"/>
          </a:xfrm>
          <a:prstGeom prst="rect">
            <a:avLst/>
          </a:prstGeom>
          <a:noFill/>
          <a:ln w="9525">
            <a:noFill/>
          </a:ln>
        </p:spPr>
        <p:txBody>
          <a:bodyPr vert="eaVert">
            <a:spAutoFit/>
          </a:bodyPr>
          <a:lstStyle/>
          <a:p>
            <a:r>
              <a:rPr lang="zh-CN" altLang="en-US" sz="4400" b="1" dirty="0">
                <a:solidFill>
                  <a:srgbClr val="FFFF00"/>
                </a:solidFill>
                <a:latin typeface="Arial" panose="020B0604020202020204" pitchFamily="34" charset="0"/>
                <a:ea typeface="楷体_GB2312" panose="02010609030101010101" pitchFamily="1" charset="-122"/>
              </a:rPr>
              <a:t>  </a:t>
            </a:r>
            <a:r>
              <a:rPr lang="zh-CN" altLang="en-US" sz="4000" b="1" dirty="0">
                <a:latin typeface="Arial" panose="020B0604020202020204" pitchFamily="34" charset="0"/>
                <a:ea typeface="楷体_GB2312" panose="02010609030101010101" pitchFamily="1" charset="-122"/>
              </a:rPr>
              <a:t>食管溃疡</a:t>
            </a:r>
            <a:endParaRPr lang="zh-CN" altLang="en-US" sz="4000" b="1" dirty="0">
              <a:latin typeface="Arial" panose="020B0604020202020204" pitchFamily="34" charset="0"/>
              <a:ea typeface="楷体_GB2312" panose="02010609030101010101" pitchFamily="1" charset="-122"/>
            </a:endParaRPr>
          </a:p>
        </p:txBody>
      </p:sp>
      <p:sp>
        <p:nvSpPr>
          <p:cNvPr id="13318" name="文本框 13317"/>
          <p:cNvSpPr txBox="1"/>
          <p:nvPr/>
        </p:nvSpPr>
        <p:spPr>
          <a:xfrm>
            <a:off x="9191943" y="1409700"/>
            <a:ext cx="798195" cy="1623060"/>
          </a:xfrm>
          <a:prstGeom prst="rect">
            <a:avLst/>
          </a:prstGeom>
          <a:noFill/>
          <a:ln w="9525">
            <a:noFill/>
          </a:ln>
        </p:spPr>
        <p:txBody>
          <a:bodyPr vert="eaVert" wrap="none" anchor="t">
            <a:spAutoFit/>
          </a:bodyPr>
          <a:lstStyle/>
          <a:p>
            <a:r>
              <a:rPr lang="zh-CN" altLang="en-US" sz="4000" b="1" dirty="0">
                <a:latin typeface="Arial" panose="020B0604020202020204" pitchFamily="34" charset="0"/>
                <a:ea typeface="楷体_GB2312" panose="02010609030101010101" pitchFamily="1" charset="-122"/>
              </a:rPr>
              <a:t>食管炎</a:t>
            </a:r>
            <a:endParaRPr lang="zh-CN" altLang="en-US" sz="4000" b="1" dirty="0">
              <a:latin typeface="Arial" panose="020B0604020202020204" pitchFamily="34" charset="0"/>
              <a:ea typeface="楷体_GB2312" panose="02010609030101010101" pitchFamily="1" charset="-122"/>
            </a:endParaRPr>
          </a:p>
        </p:txBody>
      </p:sp>
      <p:sp>
        <p:nvSpPr>
          <p:cNvPr id="13319" name="左箭头 13318"/>
          <p:cNvSpPr/>
          <p:nvPr/>
        </p:nvSpPr>
        <p:spPr>
          <a:xfrm>
            <a:off x="6926263" y="2171700"/>
            <a:ext cx="2133600" cy="228600"/>
          </a:xfrm>
          <a:prstGeom prst="leftArrow">
            <a:avLst>
              <a:gd name="adj1" fmla="val 50000"/>
              <a:gd name="adj2" fmla="val 233333"/>
            </a:avLst>
          </a:prstGeom>
          <a:solidFill>
            <a:srgbClr val="00CC99"/>
          </a:solidFill>
          <a:ln w="9525" cap="flat" cmpd="sng">
            <a:solidFill>
              <a:srgbClr val="FFFFFF"/>
            </a:solidFill>
            <a:prstDash val="solid"/>
            <a:miter/>
            <a:headEnd type="none" w="med" len="med"/>
            <a:tailEnd type="none" w="med" len="med"/>
          </a:ln>
        </p:spPr>
        <p:txBody>
          <a:bodyPr/>
          <a:lstStyle/>
          <a:p>
            <a:endParaRPr lang="zh-CN" altLang="en-US"/>
          </a:p>
        </p:txBody>
      </p:sp>
      <p:sp>
        <p:nvSpPr>
          <p:cNvPr id="13320" name="右箭头 13319"/>
          <p:cNvSpPr/>
          <p:nvPr/>
        </p:nvSpPr>
        <p:spPr>
          <a:xfrm>
            <a:off x="5181600" y="5181600"/>
            <a:ext cx="1676400" cy="304800"/>
          </a:xfrm>
          <a:prstGeom prst="rightArrow">
            <a:avLst>
              <a:gd name="adj1" fmla="val 50000"/>
              <a:gd name="adj2" fmla="val 137500"/>
            </a:avLst>
          </a:prstGeom>
          <a:solidFill>
            <a:srgbClr val="00CC99"/>
          </a:solidFill>
          <a:ln w="9525" cap="flat" cmpd="sng">
            <a:solidFill>
              <a:srgbClr val="FFFFFF"/>
            </a:solidFill>
            <a:prstDash val="solid"/>
            <a:miter/>
            <a:headEnd type="none" w="med" len="med"/>
            <a:tailEnd type="none" w="med" len="med"/>
          </a:ln>
        </p:spPr>
        <p:txBody>
          <a:bodyPr/>
          <a:lstStyle/>
          <a:p>
            <a:endParaRPr lang="zh-CN" altLang="en-US"/>
          </a:p>
        </p:txBody>
      </p:sp>
      <p:sp>
        <p:nvSpPr>
          <p:cNvPr id="13321" name="矩形 13320"/>
          <p:cNvSpPr/>
          <p:nvPr/>
        </p:nvSpPr>
        <p:spPr>
          <a:xfrm>
            <a:off x="1654175" y="349250"/>
            <a:ext cx="2937510" cy="645160"/>
          </a:xfrm>
          <a:prstGeom prst="rect">
            <a:avLst/>
          </a:prstGeom>
          <a:noFill/>
          <a:ln w="9525">
            <a:noFill/>
          </a:ln>
        </p:spPr>
        <p:txBody>
          <a:bodyPr wrap="none" anchor="t">
            <a:spAutoFit/>
          </a:bodyPr>
          <a:lstStyle/>
          <a:p>
            <a:r>
              <a:rPr lang="zh-CN" altLang="en-US" sz="3600" b="1" dirty="0">
                <a:solidFill>
                  <a:schemeClr val="bg1"/>
                </a:solidFill>
                <a:latin typeface="Arial" panose="020B0604020202020204" pitchFamily="34" charset="0"/>
              </a:rPr>
              <a:t>上消化道疾病</a:t>
            </a:r>
            <a:endParaRPr lang="zh-CN" altLang="en-US" sz="3600" b="1" dirty="0">
              <a:solidFill>
                <a:schemeClr val="bg1"/>
              </a:solidFill>
              <a:latin typeface="Arial" panose="020B0604020202020204" pitchFamily="34" charset="0"/>
            </a:endParaRPr>
          </a:p>
        </p:txBody>
      </p:sp>
      <p:sp>
        <p:nvSpPr>
          <p:cNvPr id="6178" name="页脚占位符 1"/>
          <p:cNvSpPr>
            <a:spLocks noGrp="1"/>
          </p:cNvSpPr>
          <p:nvPr>
            <p:ph type="ftr" sz="quarter" idx="11"/>
          </p:nvPr>
        </p:nvSpPr>
        <p:spPr/>
        <p:txBody>
          <a:bodyPr anchor="t"/>
          <a:lst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5pPr>
          </a:lstStyle>
          <a:p>
            <a:pPr lvl="0" indent="0" algn="r"/>
            <a:r>
              <a:rPr lang="zh-CN" altLang="en-US" sz="1200" b="1">
                <a:solidFill>
                  <a:schemeClr val="bg1"/>
                </a:solidFill>
                <a:latin typeface="Verdana" panose="020B0604030504040204" pitchFamily="34" charset="0"/>
                <a:ea typeface="宋体" panose="02010600030101010101" pitchFamily="2" charset="-122"/>
              </a:rPr>
              <a:t>临床医学概论</a:t>
            </a:r>
            <a:endParaRPr lang="zh-CN" altLang="en-US" sz="1200" b="1">
              <a:solidFill>
                <a:schemeClr val="bg1"/>
              </a:solidFill>
              <a:latin typeface="Verdana" panose="020B060403050404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13315"/>
                                        </p:tgtEl>
                                        <p:attrNameLst>
                                          <p:attrName>style.visibility</p:attrName>
                                        </p:attrNameLst>
                                      </p:cBhvr>
                                      <p:to>
                                        <p:strVal val="visible"/>
                                      </p:to>
                                    </p:set>
                                    <p:animEffect transition="in" filter="slide(fromLeft)">
                                      <p:cBhvr>
                                        <p:cTn id="7" dur="500"/>
                                        <p:tgtEl>
                                          <p:spTgt spid="13315"/>
                                        </p:tgtEl>
                                      </p:cBhvr>
                                    </p:animEffect>
                                  </p:childTnLst>
                                </p:cTn>
                              </p:par>
                            </p:childTnLst>
                          </p:cTn>
                        </p:par>
                        <p:par>
                          <p:cTn id="8" fill="hold">
                            <p:stCondLst>
                              <p:cond delay="500"/>
                            </p:stCondLst>
                            <p:childTnLst>
                              <p:par>
                                <p:cTn id="9" presetID="12" presetClass="entr" presetSubtype="2" fill="hold" nodeType="afterEffect">
                                  <p:stCondLst>
                                    <p:cond delay="0"/>
                                  </p:stCondLst>
                                  <p:childTnLst>
                                    <p:set>
                                      <p:cBhvr>
                                        <p:cTn id="10" dur="1" fill="hold">
                                          <p:stCondLst>
                                            <p:cond delay="0"/>
                                          </p:stCondLst>
                                        </p:cTn>
                                        <p:tgtEl>
                                          <p:spTgt spid="13316"/>
                                        </p:tgtEl>
                                        <p:attrNameLst>
                                          <p:attrName>style.visibility</p:attrName>
                                        </p:attrNameLst>
                                      </p:cBhvr>
                                      <p:to>
                                        <p:strVal val="visible"/>
                                      </p:to>
                                    </p:set>
                                    <p:animEffect transition="in" filter="slide(fromRight)">
                                      <p:cBhvr>
                                        <p:cTn id="11" dur="500"/>
                                        <p:tgtEl>
                                          <p:spTgt spid="13316"/>
                                        </p:tgtEl>
                                      </p:cBhvr>
                                    </p:animEffect>
                                  </p:childTnLst>
                                </p:cTn>
                              </p:par>
                            </p:childTnLst>
                          </p:cTn>
                        </p:par>
                        <p:par>
                          <p:cTn id="12" fill="hold">
                            <p:stCondLst>
                              <p:cond delay="1000"/>
                            </p:stCondLst>
                            <p:childTnLst>
                              <p:par>
                                <p:cTn id="13" presetID="2" presetClass="entr" presetSubtype="2" fill="hold" grpId="0" nodeType="afterEffect">
                                  <p:stCondLst>
                                    <p:cond delay="0"/>
                                  </p:stCondLst>
                                  <p:childTnLst>
                                    <p:set>
                                      <p:cBhvr>
                                        <p:cTn id="14" dur="1" fill="hold">
                                          <p:stCondLst>
                                            <p:cond delay="0"/>
                                          </p:stCondLst>
                                        </p:cTn>
                                        <p:tgtEl>
                                          <p:spTgt spid="13318"/>
                                        </p:tgtEl>
                                        <p:attrNameLst>
                                          <p:attrName>style.visibility</p:attrName>
                                        </p:attrNameLst>
                                      </p:cBhvr>
                                      <p:to>
                                        <p:strVal val="visible"/>
                                      </p:to>
                                    </p:set>
                                    <p:anim calcmode="lin" valueType="num">
                                      <p:cBhvr additive="base">
                                        <p:cTn id="15" dur="500" fill="hold"/>
                                        <p:tgtEl>
                                          <p:spTgt spid="13318"/>
                                        </p:tgtEl>
                                        <p:attrNameLst>
                                          <p:attrName>ppt_x</p:attrName>
                                        </p:attrNameLst>
                                      </p:cBhvr>
                                      <p:tavLst>
                                        <p:tav tm="0">
                                          <p:val>
                                            <p:strVal val="1+#ppt_w/2"/>
                                          </p:val>
                                        </p:tav>
                                        <p:tav tm="100000">
                                          <p:val>
                                            <p:strVal val="#ppt_x"/>
                                          </p:val>
                                        </p:tav>
                                      </p:tavLst>
                                    </p:anim>
                                    <p:anim calcmode="lin" valueType="num">
                                      <p:cBhvr additive="base">
                                        <p:cTn id="16" dur="500" fill="hold"/>
                                        <p:tgtEl>
                                          <p:spTgt spid="13318"/>
                                        </p:tgtEl>
                                        <p:attrNameLst>
                                          <p:attrName>ppt_y</p:attrName>
                                        </p:attrNameLst>
                                      </p:cBhvr>
                                      <p:tavLst>
                                        <p:tav tm="0">
                                          <p:val>
                                            <p:strVal val="#ppt_y"/>
                                          </p:val>
                                        </p:tav>
                                        <p:tav tm="100000">
                                          <p:val>
                                            <p:strVal val="#ppt_y"/>
                                          </p:val>
                                        </p:tav>
                                      </p:tavLst>
                                    </p:anim>
                                  </p:childTnLst>
                                </p:cTn>
                              </p:par>
                            </p:childTnLst>
                          </p:cTn>
                        </p:par>
                        <p:par>
                          <p:cTn id="17" fill="hold">
                            <p:stCondLst>
                              <p:cond delay="1500"/>
                            </p:stCondLst>
                            <p:childTnLst>
                              <p:par>
                                <p:cTn id="18" presetID="2" presetClass="entr" presetSubtype="2" fill="hold" nodeType="afterEffect">
                                  <p:stCondLst>
                                    <p:cond delay="0"/>
                                  </p:stCondLst>
                                  <p:childTnLst>
                                    <p:set>
                                      <p:cBhvr>
                                        <p:cTn id="19" dur="1" fill="hold">
                                          <p:stCondLst>
                                            <p:cond delay="0"/>
                                          </p:stCondLst>
                                        </p:cTn>
                                        <p:tgtEl>
                                          <p:spTgt spid="13319"/>
                                        </p:tgtEl>
                                        <p:attrNameLst>
                                          <p:attrName>style.visibility</p:attrName>
                                        </p:attrNameLst>
                                      </p:cBhvr>
                                      <p:to>
                                        <p:strVal val="visible"/>
                                      </p:to>
                                    </p:set>
                                    <p:anim calcmode="lin" valueType="num">
                                      <p:cBhvr additive="base">
                                        <p:cTn id="20" dur="500" fill="hold"/>
                                        <p:tgtEl>
                                          <p:spTgt spid="13319"/>
                                        </p:tgtEl>
                                        <p:attrNameLst>
                                          <p:attrName>ppt_x</p:attrName>
                                        </p:attrNameLst>
                                      </p:cBhvr>
                                      <p:tavLst>
                                        <p:tav tm="0">
                                          <p:val>
                                            <p:strVal val="1+#ppt_w/2"/>
                                          </p:val>
                                        </p:tav>
                                        <p:tav tm="100000">
                                          <p:val>
                                            <p:strVal val="#ppt_x"/>
                                          </p:val>
                                        </p:tav>
                                      </p:tavLst>
                                    </p:anim>
                                    <p:anim calcmode="lin" valueType="num">
                                      <p:cBhvr additive="base">
                                        <p:cTn id="21" dur="500" fill="hold"/>
                                        <p:tgtEl>
                                          <p:spTgt spid="13319"/>
                                        </p:tgtEl>
                                        <p:attrNameLst>
                                          <p:attrName>ppt_y</p:attrName>
                                        </p:attrNameLst>
                                      </p:cBhvr>
                                      <p:tavLst>
                                        <p:tav tm="0">
                                          <p:val>
                                            <p:strVal val="#ppt_y"/>
                                          </p:val>
                                        </p:tav>
                                        <p:tav tm="100000">
                                          <p:val>
                                            <p:strVal val="#ppt_y"/>
                                          </p:val>
                                        </p:tav>
                                      </p:tavLst>
                                    </p:anim>
                                  </p:childTnLst>
                                </p:cTn>
                              </p:par>
                            </p:childTnLst>
                          </p:cTn>
                        </p:par>
                        <p:par>
                          <p:cTn id="22" fill="hold">
                            <p:stCondLst>
                              <p:cond delay="2000"/>
                            </p:stCondLst>
                            <p:childTnLst>
                              <p:par>
                                <p:cTn id="23" presetID="12" presetClass="entr" presetSubtype="8" fill="hold" grpId="0" nodeType="afterEffect">
                                  <p:stCondLst>
                                    <p:cond delay="0"/>
                                  </p:stCondLst>
                                  <p:childTnLst>
                                    <p:set>
                                      <p:cBhvr>
                                        <p:cTn id="24" dur="1" fill="hold">
                                          <p:stCondLst>
                                            <p:cond delay="0"/>
                                          </p:stCondLst>
                                        </p:cTn>
                                        <p:tgtEl>
                                          <p:spTgt spid="13317"/>
                                        </p:tgtEl>
                                        <p:attrNameLst>
                                          <p:attrName>style.visibility</p:attrName>
                                        </p:attrNameLst>
                                      </p:cBhvr>
                                      <p:to>
                                        <p:strVal val="visible"/>
                                      </p:to>
                                    </p:set>
                                    <p:animEffect transition="in" filter="slide(fromLeft)">
                                      <p:cBhvr>
                                        <p:cTn id="25" dur="500"/>
                                        <p:tgtEl>
                                          <p:spTgt spid="13317"/>
                                        </p:tgtEl>
                                      </p:cBhvr>
                                    </p:animEffect>
                                  </p:childTnLst>
                                </p:cTn>
                              </p:par>
                            </p:childTnLst>
                          </p:cTn>
                        </p:par>
                        <p:par>
                          <p:cTn id="26" fill="hold">
                            <p:stCondLst>
                              <p:cond delay="2500"/>
                            </p:stCondLst>
                            <p:childTnLst>
                              <p:par>
                                <p:cTn id="27" presetID="2" presetClass="entr" presetSubtype="8" fill="hold" nodeType="afterEffect">
                                  <p:stCondLst>
                                    <p:cond delay="0"/>
                                  </p:stCondLst>
                                  <p:childTnLst>
                                    <p:set>
                                      <p:cBhvr>
                                        <p:cTn id="28" dur="1" fill="hold">
                                          <p:stCondLst>
                                            <p:cond delay="0"/>
                                          </p:stCondLst>
                                        </p:cTn>
                                        <p:tgtEl>
                                          <p:spTgt spid="13320"/>
                                        </p:tgtEl>
                                        <p:attrNameLst>
                                          <p:attrName>style.visibility</p:attrName>
                                        </p:attrNameLst>
                                      </p:cBhvr>
                                      <p:to>
                                        <p:strVal val="visible"/>
                                      </p:to>
                                    </p:set>
                                    <p:anim calcmode="lin" valueType="num">
                                      <p:cBhvr additive="base">
                                        <p:cTn id="29" dur="500" fill="hold"/>
                                        <p:tgtEl>
                                          <p:spTgt spid="13320"/>
                                        </p:tgtEl>
                                        <p:attrNameLst>
                                          <p:attrName>ppt_x</p:attrName>
                                        </p:attrNameLst>
                                      </p:cBhvr>
                                      <p:tavLst>
                                        <p:tav tm="0">
                                          <p:val>
                                            <p:strVal val="0-#ppt_w/2"/>
                                          </p:val>
                                        </p:tav>
                                        <p:tav tm="100000">
                                          <p:val>
                                            <p:strVal val="#ppt_x"/>
                                          </p:val>
                                        </p:tav>
                                      </p:tavLst>
                                    </p:anim>
                                    <p:anim calcmode="lin" valueType="num">
                                      <p:cBhvr additive="base">
                                        <p:cTn id="30" dur="500" fill="hold"/>
                                        <p:tgtEl>
                                          <p:spTgt spid="133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7" grpId="0"/>
      <p:bldP spid="13318" grpId="0"/>
    </p:bld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文本框 14337"/>
          <p:cNvSpPr txBox="1"/>
          <p:nvPr/>
        </p:nvSpPr>
        <p:spPr>
          <a:xfrm>
            <a:off x="7969250" y="1898650"/>
            <a:ext cx="2225040" cy="706755"/>
          </a:xfrm>
          <a:prstGeom prst="rect">
            <a:avLst/>
          </a:prstGeom>
          <a:noFill/>
          <a:ln w="9525">
            <a:noFill/>
          </a:ln>
        </p:spPr>
        <p:txBody>
          <a:bodyPr wrap="none" anchor="t">
            <a:spAutoFit/>
          </a:bodyPr>
          <a:lstStyle/>
          <a:p>
            <a:r>
              <a:rPr lang="zh-CN" altLang="en-US" sz="4000" b="1" dirty="0">
                <a:latin typeface="Arial" panose="020B0604020202020204" pitchFamily="34" charset="0"/>
                <a:ea typeface="楷体_GB2312" panose="02010609030101010101" pitchFamily="1" charset="-122"/>
              </a:rPr>
              <a:t>胃角溃疡</a:t>
            </a:r>
            <a:endParaRPr lang="zh-CN" altLang="en-US" sz="4000" b="1" dirty="0">
              <a:latin typeface="Arial" panose="020B0604020202020204" pitchFamily="34" charset="0"/>
              <a:ea typeface="楷体_GB2312" panose="02010609030101010101" pitchFamily="1" charset="-122"/>
            </a:endParaRPr>
          </a:p>
        </p:txBody>
      </p:sp>
      <p:sp>
        <p:nvSpPr>
          <p:cNvPr id="14339" name="文本框 14338"/>
          <p:cNvSpPr txBox="1"/>
          <p:nvPr/>
        </p:nvSpPr>
        <p:spPr>
          <a:xfrm>
            <a:off x="2101850" y="4337050"/>
            <a:ext cx="3733800" cy="645160"/>
          </a:xfrm>
          <a:prstGeom prst="rect">
            <a:avLst/>
          </a:prstGeom>
          <a:noFill/>
          <a:ln w="9525">
            <a:noFill/>
          </a:ln>
        </p:spPr>
        <p:txBody>
          <a:bodyPr>
            <a:spAutoFit/>
          </a:bodyPr>
          <a:lstStyle/>
          <a:p>
            <a:r>
              <a:rPr lang="zh-CN" altLang="en-US" sz="3600" b="1" dirty="0">
                <a:latin typeface="Arial" panose="020B0604020202020204" pitchFamily="34" charset="0"/>
                <a:ea typeface="楷体_GB2312" panose="02010609030101010101" pitchFamily="1" charset="-122"/>
              </a:rPr>
              <a:t>胃体溃疡射血</a:t>
            </a:r>
            <a:endParaRPr lang="zh-CN" altLang="en-US" sz="3600" b="1" dirty="0">
              <a:latin typeface="Arial" panose="020B0604020202020204" pitchFamily="34" charset="0"/>
              <a:ea typeface="楷体_GB2312" panose="02010609030101010101" pitchFamily="1" charset="-122"/>
            </a:endParaRPr>
          </a:p>
        </p:txBody>
      </p:sp>
      <p:pic>
        <p:nvPicPr>
          <p:cNvPr id="14340" name="图片 14339" descr="4-5-105"/>
          <p:cNvPicPr>
            <a:picLocks noChangeAspect="1"/>
          </p:cNvPicPr>
          <p:nvPr/>
        </p:nvPicPr>
        <p:blipFill>
          <a:blip r:embed="rId1"/>
          <a:stretch>
            <a:fillRect/>
          </a:stretch>
        </p:blipFill>
        <p:spPr>
          <a:xfrm>
            <a:off x="6445250" y="3651250"/>
            <a:ext cx="3352800" cy="3062288"/>
          </a:xfrm>
          <a:prstGeom prst="rect">
            <a:avLst/>
          </a:prstGeom>
          <a:noFill/>
          <a:ln w="9525">
            <a:noFill/>
          </a:ln>
        </p:spPr>
      </p:pic>
      <p:pic>
        <p:nvPicPr>
          <p:cNvPr id="14341" name="图片 14340" descr="李庆龙"/>
          <p:cNvPicPr>
            <a:picLocks noChangeAspect="1"/>
          </p:cNvPicPr>
          <p:nvPr/>
        </p:nvPicPr>
        <p:blipFill>
          <a:blip r:embed="rId2"/>
          <a:stretch>
            <a:fillRect/>
          </a:stretch>
        </p:blipFill>
        <p:spPr>
          <a:xfrm>
            <a:off x="2940050" y="755650"/>
            <a:ext cx="3429000" cy="2906713"/>
          </a:xfrm>
          <a:prstGeom prst="rect">
            <a:avLst/>
          </a:prstGeom>
          <a:noFill/>
          <a:ln w="9525">
            <a:noFill/>
          </a:ln>
        </p:spPr>
      </p:pic>
      <p:sp>
        <p:nvSpPr>
          <p:cNvPr id="14342" name="右箭头 14341"/>
          <p:cNvSpPr/>
          <p:nvPr/>
        </p:nvSpPr>
        <p:spPr>
          <a:xfrm>
            <a:off x="5378450" y="4718050"/>
            <a:ext cx="2286000" cy="228600"/>
          </a:xfrm>
          <a:prstGeom prst="rightArrow">
            <a:avLst>
              <a:gd name="adj1" fmla="val 50000"/>
              <a:gd name="adj2" fmla="val 250000"/>
            </a:avLst>
          </a:prstGeom>
          <a:solidFill>
            <a:srgbClr val="00CC99"/>
          </a:solidFill>
          <a:ln w="9525" cap="flat" cmpd="sng">
            <a:solidFill>
              <a:srgbClr val="FFFFFF"/>
            </a:solidFill>
            <a:prstDash val="solid"/>
            <a:miter/>
            <a:headEnd type="none" w="med" len="med"/>
            <a:tailEnd type="none" w="med" len="med"/>
          </a:ln>
        </p:spPr>
        <p:txBody>
          <a:bodyPr/>
          <a:lstStyle/>
          <a:p>
            <a:endParaRPr lang="zh-CN" altLang="en-US"/>
          </a:p>
        </p:txBody>
      </p:sp>
      <p:sp>
        <p:nvSpPr>
          <p:cNvPr id="14343" name="左箭头 14342"/>
          <p:cNvSpPr/>
          <p:nvPr/>
        </p:nvSpPr>
        <p:spPr>
          <a:xfrm>
            <a:off x="5226050" y="2203450"/>
            <a:ext cx="2819400" cy="228600"/>
          </a:xfrm>
          <a:prstGeom prst="leftArrow">
            <a:avLst>
              <a:gd name="adj1" fmla="val 50000"/>
              <a:gd name="adj2" fmla="val 308333"/>
            </a:avLst>
          </a:prstGeom>
          <a:solidFill>
            <a:srgbClr val="00CC99"/>
          </a:solidFill>
          <a:ln w="9525" cap="flat" cmpd="sng">
            <a:solidFill>
              <a:srgbClr val="FFFFFF"/>
            </a:solidFill>
            <a:prstDash val="solid"/>
            <a:miter/>
            <a:headEnd type="none" w="med" len="med"/>
            <a:tailEnd type="none" w="med" len="med"/>
          </a:ln>
        </p:spPr>
        <p:txBody>
          <a:bodyPr/>
          <a:lstStyle/>
          <a:p>
            <a:endParaRPr lang="zh-CN" altLang="en-US"/>
          </a:p>
        </p:txBody>
      </p:sp>
      <p:sp>
        <p:nvSpPr>
          <p:cNvPr id="6178" name="页脚占位符 1"/>
          <p:cNvSpPr>
            <a:spLocks noGrp="1"/>
          </p:cNvSpPr>
          <p:nvPr>
            <p:ph type="ftr" sz="quarter" idx="11"/>
          </p:nvPr>
        </p:nvSpPr>
        <p:spPr/>
        <p:txBody>
          <a:bodyPr anchor="t"/>
          <a:lst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5pPr>
          </a:lstStyle>
          <a:p>
            <a:pPr lvl="0" indent="0" algn="r"/>
            <a:r>
              <a:rPr lang="zh-CN" altLang="en-US" sz="1200" b="1">
                <a:solidFill>
                  <a:schemeClr val="bg1"/>
                </a:solidFill>
                <a:latin typeface="Verdana" panose="020B0604030504040204" pitchFamily="34" charset="0"/>
                <a:ea typeface="宋体" panose="02010600030101010101" pitchFamily="2" charset="-122"/>
              </a:rPr>
              <a:t>临床医学概论</a:t>
            </a:r>
            <a:endParaRPr lang="zh-CN" altLang="en-US" sz="1200" b="1">
              <a:solidFill>
                <a:schemeClr val="bg1"/>
              </a:solidFill>
              <a:latin typeface="Verdana" panose="020B060403050404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4338"/>
                                        </p:tgtEl>
                                        <p:attrNameLst>
                                          <p:attrName>style.visibility</p:attrName>
                                        </p:attrNameLst>
                                      </p:cBhvr>
                                      <p:to>
                                        <p:strVal val="visible"/>
                                      </p:to>
                                    </p:set>
                                    <p:anim calcmode="lin" valueType="num">
                                      <p:cBhvr additive="base">
                                        <p:cTn id="7" dur="500" fill="hold"/>
                                        <p:tgtEl>
                                          <p:spTgt spid="14338"/>
                                        </p:tgtEl>
                                        <p:attrNameLst>
                                          <p:attrName>ppt_x</p:attrName>
                                        </p:attrNameLst>
                                      </p:cBhvr>
                                      <p:tavLst>
                                        <p:tav tm="0">
                                          <p:val>
                                            <p:strVal val="0-#ppt_w/2"/>
                                          </p:val>
                                        </p:tav>
                                        <p:tav tm="100000">
                                          <p:val>
                                            <p:strVal val="#ppt_x"/>
                                          </p:val>
                                        </p:tav>
                                      </p:tavLst>
                                    </p:anim>
                                    <p:anim calcmode="lin" valueType="num">
                                      <p:cBhvr additive="base">
                                        <p:cTn id="8" dur="500" fill="hold"/>
                                        <p:tgtEl>
                                          <p:spTgt spid="1433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14339"/>
                                        </p:tgtEl>
                                        <p:attrNameLst>
                                          <p:attrName>style.visibility</p:attrName>
                                        </p:attrNameLst>
                                      </p:cBhvr>
                                      <p:to>
                                        <p:strVal val="visible"/>
                                      </p:to>
                                    </p:set>
                                    <p:anim calcmode="lin" valueType="num">
                                      <p:cBhvr additive="base">
                                        <p:cTn id="12" dur="500" fill="hold"/>
                                        <p:tgtEl>
                                          <p:spTgt spid="14339"/>
                                        </p:tgtEl>
                                        <p:attrNameLst>
                                          <p:attrName>ppt_x</p:attrName>
                                        </p:attrNameLst>
                                      </p:cBhvr>
                                      <p:tavLst>
                                        <p:tav tm="0">
                                          <p:val>
                                            <p:strVal val="0-#ppt_w/2"/>
                                          </p:val>
                                        </p:tav>
                                        <p:tav tm="100000">
                                          <p:val>
                                            <p:strVal val="#ppt_x"/>
                                          </p:val>
                                        </p:tav>
                                      </p:tavLst>
                                    </p:anim>
                                    <p:anim calcmode="lin" valueType="num">
                                      <p:cBhvr additive="base">
                                        <p:cTn id="13" dur="500" fill="hold"/>
                                        <p:tgtEl>
                                          <p:spTgt spid="14339"/>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fill="hold" nodeType="afterEffect">
                                  <p:stCondLst>
                                    <p:cond delay="0"/>
                                  </p:stCondLst>
                                  <p:childTnLst>
                                    <p:set>
                                      <p:cBhvr>
                                        <p:cTn id="16" dur="1" fill="hold">
                                          <p:stCondLst>
                                            <p:cond delay="0"/>
                                          </p:stCondLst>
                                        </p:cTn>
                                        <p:tgtEl>
                                          <p:spTgt spid="14340"/>
                                        </p:tgtEl>
                                        <p:attrNameLst>
                                          <p:attrName>style.visibility</p:attrName>
                                        </p:attrNameLst>
                                      </p:cBhvr>
                                      <p:to>
                                        <p:strVal val="visible"/>
                                      </p:to>
                                    </p:set>
                                    <p:anim calcmode="lin" valueType="num">
                                      <p:cBhvr additive="base">
                                        <p:cTn id="17" dur="500" fill="hold"/>
                                        <p:tgtEl>
                                          <p:spTgt spid="14340"/>
                                        </p:tgtEl>
                                        <p:attrNameLst>
                                          <p:attrName>ppt_x</p:attrName>
                                        </p:attrNameLst>
                                      </p:cBhvr>
                                      <p:tavLst>
                                        <p:tav tm="0">
                                          <p:val>
                                            <p:strVal val="1+#ppt_w/2"/>
                                          </p:val>
                                        </p:tav>
                                        <p:tav tm="100000">
                                          <p:val>
                                            <p:strVal val="#ppt_x"/>
                                          </p:val>
                                        </p:tav>
                                      </p:tavLst>
                                    </p:anim>
                                    <p:anim calcmode="lin" valueType="num">
                                      <p:cBhvr additive="base">
                                        <p:cTn id="18" dur="500" fill="hold"/>
                                        <p:tgtEl>
                                          <p:spTgt spid="14340"/>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nodeType="afterEffect">
                                  <p:stCondLst>
                                    <p:cond delay="0"/>
                                  </p:stCondLst>
                                  <p:childTnLst>
                                    <p:set>
                                      <p:cBhvr>
                                        <p:cTn id="21" dur="1" fill="hold">
                                          <p:stCondLst>
                                            <p:cond delay="0"/>
                                          </p:stCondLst>
                                        </p:cTn>
                                        <p:tgtEl>
                                          <p:spTgt spid="14341"/>
                                        </p:tgtEl>
                                        <p:attrNameLst>
                                          <p:attrName>style.visibility</p:attrName>
                                        </p:attrNameLst>
                                      </p:cBhvr>
                                      <p:to>
                                        <p:strVal val="visible"/>
                                      </p:to>
                                    </p:set>
                                    <p:anim calcmode="lin" valueType="num">
                                      <p:cBhvr additive="base">
                                        <p:cTn id="22" dur="500" fill="hold"/>
                                        <p:tgtEl>
                                          <p:spTgt spid="14341"/>
                                        </p:tgtEl>
                                        <p:attrNameLst>
                                          <p:attrName>ppt_x</p:attrName>
                                        </p:attrNameLst>
                                      </p:cBhvr>
                                      <p:tavLst>
                                        <p:tav tm="0">
                                          <p:val>
                                            <p:strVal val="0-#ppt_w/2"/>
                                          </p:val>
                                        </p:tav>
                                        <p:tav tm="100000">
                                          <p:val>
                                            <p:strVal val="#ppt_x"/>
                                          </p:val>
                                        </p:tav>
                                      </p:tavLst>
                                    </p:anim>
                                    <p:anim calcmode="lin" valueType="num">
                                      <p:cBhvr additive="base">
                                        <p:cTn id="23" dur="500" fill="hold"/>
                                        <p:tgtEl>
                                          <p:spTgt spid="14341"/>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2" fill="hold" nodeType="afterEffect">
                                  <p:stCondLst>
                                    <p:cond delay="0"/>
                                  </p:stCondLst>
                                  <p:childTnLst>
                                    <p:set>
                                      <p:cBhvr>
                                        <p:cTn id="26" dur="1" fill="hold">
                                          <p:stCondLst>
                                            <p:cond delay="0"/>
                                          </p:stCondLst>
                                        </p:cTn>
                                        <p:tgtEl>
                                          <p:spTgt spid="14343"/>
                                        </p:tgtEl>
                                        <p:attrNameLst>
                                          <p:attrName>style.visibility</p:attrName>
                                        </p:attrNameLst>
                                      </p:cBhvr>
                                      <p:to>
                                        <p:strVal val="visible"/>
                                      </p:to>
                                    </p:set>
                                    <p:anim calcmode="lin" valueType="num">
                                      <p:cBhvr additive="base">
                                        <p:cTn id="27" dur="500" fill="hold"/>
                                        <p:tgtEl>
                                          <p:spTgt spid="14343"/>
                                        </p:tgtEl>
                                        <p:attrNameLst>
                                          <p:attrName>ppt_x</p:attrName>
                                        </p:attrNameLst>
                                      </p:cBhvr>
                                      <p:tavLst>
                                        <p:tav tm="0">
                                          <p:val>
                                            <p:strVal val="1+#ppt_w/2"/>
                                          </p:val>
                                        </p:tav>
                                        <p:tav tm="100000">
                                          <p:val>
                                            <p:strVal val="#ppt_x"/>
                                          </p:val>
                                        </p:tav>
                                      </p:tavLst>
                                    </p:anim>
                                    <p:anim calcmode="lin" valueType="num">
                                      <p:cBhvr additive="base">
                                        <p:cTn id="28" dur="500" fill="hold"/>
                                        <p:tgtEl>
                                          <p:spTgt spid="14343"/>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 presetClass="entr" presetSubtype="8" fill="hold" nodeType="afterEffect">
                                  <p:stCondLst>
                                    <p:cond delay="0"/>
                                  </p:stCondLst>
                                  <p:childTnLst>
                                    <p:set>
                                      <p:cBhvr>
                                        <p:cTn id="31" dur="1" fill="hold">
                                          <p:stCondLst>
                                            <p:cond delay="0"/>
                                          </p:stCondLst>
                                        </p:cTn>
                                        <p:tgtEl>
                                          <p:spTgt spid="14342"/>
                                        </p:tgtEl>
                                        <p:attrNameLst>
                                          <p:attrName>style.visibility</p:attrName>
                                        </p:attrNameLst>
                                      </p:cBhvr>
                                      <p:to>
                                        <p:strVal val="visible"/>
                                      </p:to>
                                    </p:set>
                                    <p:anim calcmode="lin" valueType="num">
                                      <p:cBhvr additive="base">
                                        <p:cTn id="32" dur="500" fill="hold"/>
                                        <p:tgtEl>
                                          <p:spTgt spid="14342"/>
                                        </p:tgtEl>
                                        <p:attrNameLst>
                                          <p:attrName>ppt_x</p:attrName>
                                        </p:attrNameLst>
                                      </p:cBhvr>
                                      <p:tavLst>
                                        <p:tav tm="0">
                                          <p:val>
                                            <p:strVal val="0-#ppt_w/2"/>
                                          </p:val>
                                        </p:tav>
                                        <p:tav tm="100000">
                                          <p:val>
                                            <p:strVal val="#ppt_x"/>
                                          </p:val>
                                        </p:tav>
                                      </p:tavLst>
                                    </p:anim>
                                    <p:anim calcmode="lin" valueType="num">
                                      <p:cBhvr additive="base">
                                        <p:cTn id="33" dur="500" fill="hold"/>
                                        <p:tgtEl>
                                          <p:spTgt spid="1434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8" grpId="0"/>
      <p:bldP spid="14339" grpId="0"/>
    </p:bld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图片 15361" descr="4-5-173"/>
          <p:cNvPicPr>
            <a:picLocks noChangeAspect="1"/>
          </p:cNvPicPr>
          <p:nvPr/>
        </p:nvPicPr>
        <p:blipFill>
          <a:blip r:embed="rId1"/>
          <a:stretch>
            <a:fillRect/>
          </a:stretch>
        </p:blipFill>
        <p:spPr>
          <a:xfrm>
            <a:off x="2400300" y="412750"/>
            <a:ext cx="3429000" cy="3219450"/>
          </a:xfrm>
          <a:prstGeom prst="rect">
            <a:avLst/>
          </a:prstGeom>
          <a:noFill/>
          <a:ln w="9525">
            <a:noFill/>
          </a:ln>
        </p:spPr>
      </p:pic>
      <p:pic>
        <p:nvPicPr>
          <p:cNvPr id="15363" name="图片 15362" descr="4-5-171"/>
          <p:cNvPicPr>
            <a:picLocks noChangeAspect="1"/>
          </p:cNvPicPr>
          <p:nvPr/>
        </p:nvPicPr>
        <p:blipFill>
          <a:blip r:embed="rId2"/>
          <a:stretch>
            <a:fillRect/>
          </a:stretch>
        </p:blipFill>
        <p:spPr>
          <a:xfrm>
            <a:off x="5981700" y="3536950"/>
            <a:ext cx="3352800" cy="3138488"/>
          </a:xfrm>
          <a:prstGeom prst="rect">
            <a:avLst/>
          </a:prstGeom>
          <a:noFill/>
          <a:ln w="9525">
            <a:noFill/>
          </a:ln>
        </p:spPr>
      </p:pic>
      <p:sp>
        <p:nvSpPr>
          <p:cNvPr id="15364" name="文本框 15363"/>
          <p:cNvSpPr txBox="1"/>
          <p:nvPr/>
        </p:nvSpPr>
        <p:spPr>
          <a:xfrm>
            <a:off x="6972300" y="2165350"/>
            <a:ext cx="3581400" cy="583565"/>
          </a:xfrm>
          <a:prstGeom prst="rect">
            <a:avLst/>
          </a:prstGeom>
          <a:noFill/>
          <a:ln w="9525">
            <a:noFill/>
          </a:ln>
        </p:spPr>
        <p:txBody>
          <a:bodyPr>
            <a:spAutoFit/>
          </a:bodyPr>
          <a:lstStyle/>
          <a:p>
            <a:r>
              <a:rPr lang="zh-CN" altLang="en-US" sz="3200" b="1" dirty="0">
                <a:latin typeface="Arial" panose="020B0604020202020204" pitchFamily="34" charset="0"/>
                <a:ea typeface="楷体_GB2312" panose="02010609030101010101" pitchFamily="1" charset="-122"/>
              </a:rPr>
              <a:t>十二指肠球部溃疡</a:t>
            </a:r>
            <a:endParaRPr lang="zh-CN" altLang="en-US" dirty="0">
              <a:latin typeface="Arial" panose="020B0604020202020204" pitchFamily="34" charset="0"/>
            </a:endParaRPr>
          </a:p>
        </p:txBody>
      </p:sp>
      <p:sp>
        <p:nvSpPr>
          <p:cNvPr id="15365" name="文本框 15364"/>
          <p:cNvSpPr txBox="1"/>
          <p:nvPr/>
        </p:nvSpPr>
        <p:spPr>
          <a:xfrm>
            <a:off x="2095500" y="4832350"/>
            <a:ext cx="2743200" cy="1076325"/>
          </a:xfrm>
          <a:prstGeom prst="rect">
            <a:avLst/>
          </a:prstGeom>
          <a:noFill/>
          <a:ln w="9525">
            <a:noFill/>
          </a:ln>
        </p:spPr>
        <p:txBody>
          <a:bodyPr>
            <a:spAutoFit/>
          </a:bodyPr>
          <a:lstStyle/>
          <a:p>
            <a:r>
              <a:rPr lang="zh-CN" altLang="en-US" sz="3200" b="1" dirty="0">
                <a:latin typeface="Arial" panose="020B0604020202020204" pitchFamily="34" charset="0"/>
                <a:ea typeface="楷体_GB2312" panose="02010609030101010101" pitchFamily="1" charset="-122"/>
              </a:rPr>
              <a:t>十二指肠球 </a:t>
            </a:r>
            <a:endParaRPr lang="zh-CN" altLang="en-US" dirty="0">
              <a:latin typeface="Arial" panose="020B0604020202020204" pitchFamily="34" charset="0"/>
              <a:ea typeface="_x000B__x000C_"/>
            </a:endParaRPr>
          </a:p>
          <a:p>
            <a:r>
              <a:rPr lang="zh-CN" altLang="en-US" sz="3200" b="1" dirty="0">
                <a:latin typeface="Arial" panose="020B0604020202020204" pitchFamily="34" charset="0"/>
                <a:ea typeface="楷体_GB2312" panose="02010609030101010101" pitchFamily="1" charset="-122"/>
              </a:rPr>
              <a:t>部对吻溃疡</a:t>
            </a:r>
            <a:endParaRPr lang="zh-CN" altLang="en-US" dirty="0">
              <a:latin typeface="Arial" panose="020B0604020202020204" pitchFamily="34" charset="0"/>
            </a:endParaRPr>
          </a:p>
        </p:txBody>
      </p:sp>
      <p:sp>
        <p:nvSpPr>
          <p:cNvPr id="15366" name="右箭头 15365"/>
          <p:cNvSpPr/>
          <p:nvPr/>
        </p:nvSpPr>
        <p:spPr>
          <a:xfrm>
            <a:off x="4686300" y="5441950"/>
            <a:ext cx="1295400" cy="228600"/>
          </a:xfrm>
          <a:prstGeom prst="rightArrow">
            <a:avLst>
              <a:gd name="adj1" fmla="val 50000"/>
              <a:gd name="adj2" fmla="val 141666"/>
            </a:avLst>
          </a:prstGeom>
          <a:solidFill>
            <a:srgbClr val="00CC99"/>
          </a:solidFill>
          <a:ln w="9525" cap="flat" cmpd="sng">
            <a:solidFill>
              <a:srgbClr val="FFFFFF"/>
            </a:solidFill>
            <a:prstDash val="solid"/>
            <a:miter/>
            <a:headEnd type="none" w="med" len="med"/>
            <a:tailEnd type="none" w="med" len="med"/>
          </a:ln>
        </p:spPr>
        <p:txBody>
          <a:bodyPr/>
          <a:lstStyle/>
          <a:p>
            <a:endParaRPr lang="zh-CN" altLang="en-US"/>
          </a:p>
        </p:txBody>
      </p:sp>
      <p:sp>
        <p:nvSpPr>
          <p:cNvPr id="15367" name="左箭头 15366"/>
          <p:cNvSpPr/>
          <p:nvPr/>
        </p:nvSpPr>
        <p:spPr>
          <a:xfrm>
            <a:off x="5295900" y="2393950"/>
            <a:ext cx="1524000" cy="228600"/>
          </a:xfrm>
          <a:prstGeom prst="leftArrow">
            <a:avLst>
              <a:gd name="adj1" fmla="val 50000"/>
              <a:gd name="adj2" fmla="val 166666"/>
            </a:avLst>
          </a:prstGeom>
          <a:solidFill>
            <a:srgbClr val="00CC99"/>
          </a:solidFill>
          <a:ln w="9525" cap="flat" cmpd="sng">
            <a:solidFill>
              <a:srgbClr val="FFFFFF"/>
            </a:solidFill>
            <a:prstDash val="solid"/>
            <a:miter/>
            <a:headEnd type="none" w="med" len="med"/>
            <a:tailEnd type="none" w="med" len="med"/>
          </a:ln>
        </p:spPr>
        <p:txBody>
          <a:bodyPr/>
          <a:lstStyle/>
          <a:p>
            <a:endParaRPr lang="zh-CN" altLang="en-US"/>
          </a:p>
        </p:txBody>
      </p:sp>
      <p:sp>
        <p:nvSpPr>
          <p:cNvPr id="6178" name="页脚占位符 1"/>
          <p:cNvSpPr>
            <a:spLocks noGrp="1"/>
          </p:cNvSpPr>
          <p:nvPr>
            <p:ph type="ftr" sz="quarter" idx="11"/>
          </p:nvPr>
        </p:nvSpPr>
        <p:spPr/>
        <p:txBody>
          <a:bodyPr anchor="t"/>
          <a:lst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5pPr>
          </a:lstStyle>
          <a:p>
            <a:pPr lvl="0" indent="0" algn="r"/>
            <a:r>
              <a:rPr lang="zh-CN" altLang="en-US" sz="1200" b="1">
                <a:solidFill>
                  <a:schemeClr val="bg1"/>
                </a:solidFill>
                <a:latin typeface="Verdana" panose="020B0604030504040204" pitchFamily="34" charset="0"/>
                <a:ea typeface="宋体" panose="02010600030101010101" pitchFamily="2" charset="-122"/>
              </a:rPr>
              <a:t>临床医学概论</a:t>
            </a:r>
            <a:endParaRPr lang="zh-CN" altLang="en-US" sz="1200" b="1">
              <a:solidFill>
                <a:schemeClr val="bg1"/>
              </a:solidFill>
              <a:latin typeface="Verdana" panose="020B060403050404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5364"/>
                                        </p:tgtEl>
                                        <p:attrNameLst>
                                          <p:attrName>style.visibility</p:attrName>
                                        </p:attrNameLst>
                                      </p:cBhvr>
                                      <p:to>
                                        <p:strVal val="visible"/>
                                      </p:to>
                                    </p:set>
                                    <p:anim calcmode="lin" valueType="num">
                                      <p:cBhvr additive="base">
                                        <p:cTn id="7" dur="500" fill="hold"/>
                                        <p:tgtEl>
                                          <p:spTgt spid="15364"/>
                                        </p:tgtEl>
                                        <p:attrNameLst>
                                          <p:attrName>ppt_x</p:attrName>
                                        </p:attrNameLst>
                                      </p:cBhvr>
                                      <p:tavLst>
                                        <p:tav tm="0">
                                          <p:val>
                                            <p:strVal val="1+#ppt_w/2"/>
                                          </p:val>
                                        </p:tav>
                                        <p:tav tm="100000">
                                          <p:val>
                                            <p:strVal val="#ppt_x"/>
                                          </p:val>
                                        </p:tav>
                                      </p:tavLst>
                                    </p:anim>
                                    <p:anim calcmode="lin" valueType="num">
                                      <p:cBhvr additive="base">
                                        <p:cTn id="8" dur="500" fill="hold"/>
                                        <p:tgtEl>
                                          <p:spTgt spid="1536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2" presetClass="entr" presetSubtype="1" fill="hold" nodeType="afterEffect">
                                  <p:stCondLst>
                                    <p:cond delay="0"/>
                                  </p:stCondLst>
                                  <p:childTnLst>
                                    <p:set>
                                      <p:cBhvr>
                                        <p:cTn id="11" dur="1" fill="hold">
                                          <p:stCondLst>
                                            <p:cond delay="0"/>
                                          </p:stCondLst>
                                        </p:cTn>
                                        <p:tgtEl>
                                          <p:spTgt spid="15362"/>
                                        </p:tgtEl>
                                        <p:attrNameLst>
                                          <p:attrName>style.visibility</p:attrName>
                                        </p:attrNameLst>
                                      </p:cBhvr>
                                      <p:to>
                                        <p:strVal val="visible"/>
                                      </p:to>
                                    </p:set>
                                    <p:animEffect transition="in" filter="slide(fromTop)">
                                      <p:cBhvr>
                                        <p:cTn id="12" dur="500"/>
                                        <p:tgtEl>
                                          <p:spTgt spid="15362"/>
                                        </p:tgtEl>
                                      </p:cBhvr>
                                    </p:animEffect>
                                  </p:childTnLst>
                                </p:cTn>
                              </p:par>
                            </p:childTnLst>
                          </p:cTn>
                        </p:par>
                        <p:par>
                          <p:cTn id="13" fill="hold">
                            <p:stCondLst>
                              <p:cond delay="1000"/>
                            </p:stCondLst>
                            <p:childTnLst>
                              <p:par>
                                <p:cTn id="14" presetID="2" presetClass="entr" presetSubtype="8" fill="hold" grpId="0" nodeType="afterEffect">
                                  <p:stCondLst>
                                    <p:cond delay="0"/>
                                  </p:stCondLst>
                                  <p:childTnLst>
                                    <p:set>
                                      <p:cBhvr>
                                        <p:cTn id="15" dur="1" fill="hold">
                                          <p:stCondLst>
                                            <p:cond delay="0"/>
                                          </p:stCondLst>
                                        </p:cTn>
                                        <p:tgtEl>
                                          <p:spTgt spid="15365"/>
                                        </p:tgtEl>
                                        <p:attrNameLst>
                                          <p:attrName>style.visibility</p:attrName>
                                        </p:attrNameLst>
                                      </p:cBhvr>
                                      <p:to>
                                        <p:strVal val="visible"/>
                                      </p:to>
                                    </p:set>
                                    <p:anim calcmode="lin" valueType="num">
                                      <p:cBhvr additive="base">
                                        <p:cTn id="16" dur="500" fill="hold"/>
                                        <p:tgtEl>
                                          <p:spTgt spid="15365"/>
                                        </p:tgtEl>
                                        <p:attrNameLst>
                                          <p:attrName>ppt_x</p:attrName>
                                        </p:attrNameLst>
                                      </p:cBhvr>
                                      <p:tavLst>
                                        <p:tav tm="0">
                                          <p:val>
                                            <p:strVal val="0-#ppt_w/2"/>
                                          </p:val>
                                        </p:tav>
                                        <p:tav tm="100000">
                                          <p:val>
                                            <p:strVal val="#ppt_x"/>
                                          </p:val>
                                        </p:tav>
                                      </p:tavLst>
                                    </p:anim>
                                    <p:anim calcmode="lin" valueType="num">
                                      <p:cBhvr additive="base">
                                        <p:cTn id="17" dur="500" fill="hold"/>
                                        <p:tgtEl>
                                          <p:spTgt spid="15365"/>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12" presetClass="entr" presetSubtype="2" fill="hold" nodeType="afterEffect">
                                  <p:stCondLst>
                                    <p:cond delay="0"/>
                                  </p:stCondLst>
                                  <p:childTnLst>
                                    <p:set>
                                      <p:cBhvr>
                                        <p:cTn id="20" dur="1" fill="hold">
                                          <p:stCondLst>
                                            <p:cond delay="0"/>
                                          </p:stCondLst>
                                        </p:cTn>
                                        <p:tgtEl>
                                          <p:spTgt spid="15363"/>
                                        </p:tgtEl>
                                        <p:attrNameLst>
                                          <p:attrName>style.visibility</p:attrName>
                                        </p:attrNameLst>
                                      </p:cBhvr>
                                      <p:to>
                                        <p:strVal val="visible"/>
                                      </p:to>
                                    </p:set>
                                    <p:animEffect transition="in" filter="slide(fromRight)">
                                      <p:cBhvr>
                                        <p:cTn id="21" dur="500"/>
                                        <p:tgtEl>
                                          <p:spTgt spid="15363"/>
                                        </p:tgtEl>
                                      </p:cBhvr>
                                    </p:animEffect>
                                  </p:childTnLst>
                                </p:cTn>
                              </p:par>
                            </p:childTnLst>
                          </p:cTn>
                        </p:par>
                        <p:par>
                          <p:cTn id="22" fill="hold">
                            <p:stCondLst>
                              <p:cond delay="2000"/>
                            </p:stCondLst>
                            <p:childTnLst>
                              <p:par>
                                <p:cTn id="23" presetID="2" presetClass="entr" presetSubtype="2" fill="hold" nodeType="afterEffect">
                                  <p:stCondLst>
                                    <p:cond delay="0"/>
                                  </p:stCondLst>
                                  <p:childTnLst>
                                    <p:set>
                                      <p:cBhvr>
                                        <p:cTn id="24" dur="1" fill="hold">
                                          <p:stCondLst>
                                            <p:cond delay="0"/>
                                          </p:stCondLst>
                                        </p:cTn>
                                        <p:tgtEl>
                                          <p:spTgt spid="15367"/>
                                        </p:tgtEl>
                                        <p:attrNameLst>
                                          <p:attrName>style.visibility</p:attrName>
                                        </p:attrNameLst>
                                      </p:cBhvr>
                                      <p:to>
                                        <p:strVal val="visible"/>
                                      </p:to>
                                    </p:set>
                                    <p:anim calcmode="lin" valueType="num">
                                      <p:cBhvr additive="base">
                                        <p:cTn id="25" dur="500" fill="hold"/>
                                        <p:tgtEl>
                                          <p:spTgt spid="15367"/>
                                        </p:tgtEl>
                                        <p:attrNameLst>
                                          <p:attrName>ppt_x</p:attrName>
                                        </p:attrNameLst>
                                      </p:cBhvr>
                                      <p:tavLst>
                                        <p:tav tm="0">
                                          <p:val>
                                            <p:strVal val="1+#ppt_w/2"/>
                                          </p:val>
                                        </p:tav>
                                        <p:tav tm="100000">
                                          <p:val>
                                            <p:strVal val="#ppt_x"/>
                                          </p:val>
                                        </p:tav>
                                      </p:tavLst>
                                    </p:anim>
                                    <p:anim calcmode="lin" valueType="num">
                                      <p:cBhvr additive="base">
                                        <p:cTn id="26" dur="500" fill="hold"/>
                                        <p:tgtEl>
                                          <p:spTgt spid="15367"/>
                                        </p:tgtEl>
                                        <p:attrNameLst>
                                          <p:attrName>ppt_y</p:attrName>
                                        </p:attrNameLst>
                                      </p:cBhvr>
                                      <p:tavLst>
                                        <p:tav tm="0">
                                          <p:val>
                                            <p:strVal val="#ppt_y"/>
                                          </p:val>
                                        </p:tav>
                                        <p:tav tm="100000">
                                          <p:val>
                                            <p:strVal val="#ppt_y"/>
                                          </p:val>
                                        </p:tav>
                                      </p:tavLst>
                                    </p:anim>
                                  </p:childTnLst>
                                </p:cTn>
                              </p:par>
                            </p:childTnLst>
                          </p:cTn>
                        </p:par>
                        <p:par>
                          <p:cTn id="27" fill="hold">
                            <p:stCondLst>
                              <p:cond delay="2500"/>
                            </p:stCondLst>
                            <p:childTnLst>
                              <p:par>
                                <p:cTn id="28" presetID="2" presetClass="entr" presetSubtype="8" fill="hold" nodeType="afterEffect">
                                  <p:stCondLst>
                                    <p:cond delay="0"/>
                                  </p:stCondLst>
                                  <p:childTnLst>
                                    <p:set>
                                      <p:cBhvr>
                                        <p:cTn id="29" dur="1" fill="hold">
                                          <p:stCondLst>
                                            <p:cond delay="0"/>
                                          </p:stCondLst>
                                        </p:cTn>
                                        <p:tgtEl>
                                          <p:spTgt spid="15366"/>
                                        </p:tgtEl>
                                        <p:attrNameLst>
                                          <p:attrName>style.visibility</p:attrName>
                                        </p:attrNameLst>
                                      </p:cBhvr>
                                      <p:to>
                                        <p:strVal val="visible"/>
                                      </p:to>
                                    </p:set>
                                    <p:anim calcmode="lin" valueType="num">
                                      <p:cBhvr additive="base">
                                        <p:cTn id="30" dur="500" fill="hold"/>
                                        <p:tgtEl>
                                          <p:spTgt spid="15366"/>
                                        </p:tgtEl>
                                        <p:attrNameLst>
                                          <p:attrName>ppt_x</p:attrName>
                                        </p:attrNameLst>
                                      </p:cBhvr>
                                      <p:tavLst>
                                        <p:tav tm="0">
                                          <p:val>
                                            <p:strVal val="0-#ppt_w/2"/>
                                          </p:val>
                                        </p:tav>
                                        <p:tav tm="100000">
                                          <p:val>
                                            <p:strVal val="#ppt_x"/>
                                          </p:val>
                                        </p:tav>
                                      </p:tavLst>
                                    </p:anim>
                                    <p:anim calcmode="lin" valueType="num">
                                      <p:cBhvr additive="base">
                                        <p:cTn id="31" dur="500" fill="hold"/>
                                        <p:tgtEl>
                                          <p:spTgt spid="1536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4" grpId="0"/>
      <p:bldP spid="15365" grpId="0"/>
    </p:bld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文本框 16385"/>
          <p:cNvSpPr txBox="1"/>
          <p:nvPr/>
        </p:nvSpPr>
        <p:spPr>
          <a:xfrm>
            <a:off x="2209800" y="457200"/>
            <a:ext cx="4876800" cy="583565"/>
          </a:xfrm>
          <a:prstGeom prst="rect">
            <a:avLst/>
          </a:prstGeom>
          <a:noFill/>
          <a:ln w="9525">
            <a:noFill/>
          </a:ln>
        </p:spPr>
        <p:txBody>
          <a:bodyPr>
            <a:spAutoFit/>
          </a:bodyPr>
          <a:lstStyle/>
          <a:p>
            <a:r>
              <a:rPr lang="zh-CN" altLang="en-US" sz="3200" b="1" dirty="0">
                <a:solidFill>
                  <a:schemeClr val="bg1"/>
                </a:solidFill>
                <a:latin typeface="Arial" panose="020B0604020202020204" pitchFamily="34" charset="0"/>
                <a:ea typeface="楷体_GB2312" panose="02010609030101010101" pitchFamily="1" charset="-122"/>
              </a:rPr>
              <a:t>十二指肠降部溃疡出血</a:t>
            </a:r>
            <a:endParaRPr lang="zh-CN" altLang="en-US" sz="3200" b="1" dirty="0">
              <a:solidFill>
                <a:schemeClr val="bg1"/>
              </a:solidFill>
              <a:latin typeface="Arial" panose="020B0604020202020204" pitchFamily="34" charset="0"/>
              <a:ea typeface="楷体_GB2312" panose="02010609030101010101" pitchFamily="1" charset="-122"/>
            </a:endParaRPr>
          </a:p>
        </p:txBody>
      </p:sp>
      <p:pic>
        <p:nvPicPr>
          <p:cNvPr id="16387" name="图片 16386" descr="8"/>
          <p:cNvPicPr>
            <a:picLocks noChangeAspect="1"/>
          </p:cNvPicPr>
          <p:nvPr/>
        </p:nvPicPr>
        <p:blipFill>
          <a:blip r:embed="rId1"/>
          <a:stretch>
            <a:fillRect/>
          </a:stretch>
        </p:blipFill>
        <p:spPr>
          <a:xfrm>
            <a:off x="2209800" y="1828800"/>
            <a:ext cx="3829050" cy="3462338"/>
          </a:xfrm>
          <a:prstGeom prst="rect">
            <a:avLst/>
          </a:prstGeom>
          <a:noFill/>
          <a:ln w="9525">
            <a:noFill/>
          </a:ln>
        </p:spPr>
      </p:pic>
      <p:pic>
        <p:nvPicPr>
          <p:cNvPr id="16388" name="图片 16387" descr="8"/>
          <p:cNvPicPr>
            <a:picLocks noChangeAspect="1"/>
          </p:cNvPicPr>
          <p:nvPr/>
        </p:nvPicPr>
        <p:blipFill>
          <a:blip r:embed="rId2"/>
          <a:stretch>
            <a:fillRect/>
          </a:stretch>
        </p:blipFill>
        <p:spPr>
          <a:xfrm>
            <a:off x="6400800" y="1828800"/>
            <a:ext cx="3886200" cy="3479800"/>
          </a:xfrm>
          <a:prstGeom prst="rect">
            <a:avLst/>
          </a:prstGeom>
          <a:noFill/>
          <a:ln w="9525">
            <a:noFill/>
          </a:ln>
        </p:spPr>
      </p:pic>
      <p:sp>
        <p:nvSpPr>
          <p:cNvPr id="6178" name="页脚占位符 1"/>
          <p:cNvSpPr>
            <a:spLocks noGrp="1"/>
          </p:cNvSpPr>
          <p:nvPr>
            <p:ph type="ftr" sz="quarter" idx="11"/>
          </p:nvPr>
        </p:nvSpPr>
        <p:spPr/>
        <p:txBody>
          <a:bodyPr anchor="t"/>
          <a:lst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5pPr>
          </a:lstStyle>
          <a:p>
            <a:pPr lvl="0" indent="0" algn="r"/>
            <a:r>
              <a:rPr lang="zh-CN" altLang="en-US" sz="1200" b="1">
                <a:solidFill>
                  <a:schemeClr val="bg1"/>
                </a:solidFill>
                <a:latin typeface="Verdana" panose="020B0604030504040204" pitchFamily="34" charset="0"/>
                <a:ea typeface="宋体" panose="02010600030101010101" pitchFamily="2" charset="-122"/>
              </a:rPr>
              <a:t>临床医学概论</a:t>
            </a:r>
            <a:endParaRPr lang="zh-CN" altLang="en-US" sz="1200" b="1">
              <a:solidFill>
                <a:schemeClr val="bg1"/>
              </a:solidFill>
              <a:latin typeface="Verdana" panose="020B060403050404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16386"/>
                                        </p:tgtEl>
                                        <p:attrNameLst>
                                          <p:attrName>style.visibility</p:attrName>
                                        </p:attrNameLst>
                                      </p:cBhvr>
                                      <p:to>
                                        <p:strVal val="visible"/>
                                      </p:to>
                                    </p:set>
                                    <p:anim calcmode="lin" valueType="num">
                                      <p:cBhvr additive="base">
                                        <p:cTn id="7" dur="500" fill="hold"/>
                                        <p:tgtEl>
                                          <p:spTgt spid="16386"/>
                                        </p:tgtEl>
                                        <p:attrNameLst>
                                          <p:attrName>ppt_x</p:attrName>
                                        </p:attrNameLst>
                                      </p:cBhvr>
                                      <p:tavLst>
                                        <p:tav tm="0">
                                          <p:val>
                                            <p:strVal val="#ppt_x"/>
                                          </p:val>
                                        </p:tav>
                                        <p:tav tm="100000">
                                          <p:val>
                                            <p:strVal val="#ppt_x"/>
                                          </p:val>
                                        </p:tav>
                                      </p:tavLst>
                                    </p:anim>
                                    <p:anim calcmode="lin" valueType="num">
                                      <p:cBhvr additive="base">
                                        <p:cTn id="8" dur="500" fill="hold"/>
                                        <p:tgtEl>
                                          <p:spTgt spid="16386"/>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16387"/>
                                        </p:tgtEl>
                                        <p:attrNameLst>
                                          <p:attrName>style.visibility</p:attrName>
                                        </p:attrNameLst>
                                      </p:cBhvr>
                                      <p:to>
                                        <p:strVal val="visible"/>
                                      </p:to>
                                    </p:set>
                                    <p:anim calcmode="lin" valueType="num">
                                      <p:cBhvr additive="base">
                                        <p:cTn id="12" dur="500" fill="hold"/>
                                        <p:tgtEl>
                                          <p:spTgt spid="16387"/>
                                        </p:tgtEl>
                                        <p:attrNameLst>
                                          <p:attrName>ppt_x</p:attrName>
                                        </p:attrNameLst>
                                      </p:cBhvr>
                                      <p:tavLst>
                                        <p:tav tm="0">
                                          <p:val>
                                            <p:strVal val="0-#ppt_w/2"/>
                                          </p:val>
                                        </p:tav>
                                        <p:tav tm="100000">
                                          <p:val>
                                            <p:strVal val="#ppt_x"/>
                                          </p:val>
                                        </p:tav>
                                      </p:tavLst>
                                    </p:anim>
                                    <p:anim calcmode="lin" valueType="num">
                                      <p:cBhvr additive="base">
                                        <p:cTn id="13" dur="500" fill="hold"/>
                                        <p:tgtEl>
                                          <p:spTgt spid="16387"/>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fill="hold" nodeType="afterEffect">
                                  <p:stCondLst>
                                    <p:cond delay="0"/>
                                  </p:stCondLst>
                                  <p:childTnLst>
                                    <p:set>
                                      <p:cBhvr>
                                        <p:cTn id="16" dur="1" fill="hold">
                                          <p:stCondLst>
                                            <p:cond delay="0"/>
                                          </p:stCondLst>
                                        </p:cTn>
                                        <p:tgtEl>
                                          <p:spTgt spid="16388"/>
                                        </p:tgtEl>
                                        <p:attrNameLst>
                                          <p:attrName>style.visibility</p:attrName>
                                        </p:attrNameLst>
                                      </p:cBhvr>
                                      <p:to>
                                        <p:strVal val="visible"/>
                                      </p:to>
                                    </p:set>
                                    <p:anim calcmode="lin" valueType="num">
                                      <p:cBhvr additive="base">
                                        <p:cTn id="17" dur="500" fill="hold"/>
                                        <p:tgtEl>
                                          <p:spTgt spid="16388"/>
                                        </p:tgtEl>
                                        <p:attrNameLst>
                                          <p:attrName>ppt_x</p:attrName>
                                        </p:attrNameLst>
                                      </p:cBhvr>
                                      <p:tavLst>
                                        <p:tav tm="0">
                                          <p:val>
                                            <p:strVal val="1+#ppt_w/2"/>
                                          </p:val>
                                        </p:tav>
                                        <p:tav tm="100000">
                                          <p:val>
                                            <p:strVal val="#ppt_x"/>
                                          </p:val>
                                        </p:tav>
                                      </p:tavLst>
                                    </p:anim>
                                    <p:anim calcmode="lin" valueType="num">
                                      <p:cBhvr additive="base">
                                        <p:cTn id="18" dur="500" fill="hold"/>
                                        <p:tgtEl>
                                          <p:spTgt spid="1638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itle 6"/>
          <p:cNvSpPr txBox="1"/>
          <p:nvPr>
            <p:custDataLst>
              <p:tags r:id="rId1"/>
            </p:custDataLst>
          </p:nvPr>
        </p:nvSpPr>
        <p:spPr>
          <a:xfrm>
            <a:off x="164732" y="1069569"/>
            <a:ext cx="165227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algn="ctr" eaLnBrk="1" hangingPunct="1">
              <a:lnSpc>
                <a:spcPct val="100000"/>
              </a:lnSpc>
              <a:buClrTx/>
              <a:buSzTx/>
              <a:buNone/>
            </a:pPr>
            <a:r>
              <a:rPr lang="zh-CN" altLang="en-US" sz="3000" b="1">
                <a:solidFill>
                  <a:srgbClr val="FFFFFF"/>
                </a:solidFill>
                <a:sym typeface="+mn-ea"/>
              </a:rPr>
              <a:t>案例导入</a:t>
            </a:r>
            <a:endParaRPr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49153" name="文本占位符 48129"/>
          <p:cNvSpPr>
            <a:spLocks noGrp="1"/>
          </p:cNvSpPr>
          <p:nvPr>
            <p:ph idx="1"/>
          </p:nvPr>
        </p:nvSpPr>
        <p:spPr>
          <a:xfrm>
            <a:off x="1995170" y="1069340"/>
            <a:ext cx="8933815" cy="2714625"/>
          </a:xfrm>
        </p:spPr>
        <p:txBody>
          <a:bodyPr anchor="t">
            <a:normAutofit/>
          </a:bodyPr>
          <a:p>
            <a:r>
              <a:rPr lang="zh-CN" altLang="en-US" sz="3600" b="1">
                <a:solidFill>
                  <a:srgbClr val="C00000"/>
                </a:solidFill>
              </a:rPr>
              <a:t>例</a:t>
            </a:r>
            <a:r>
              <a:rPr lang="zh-CN" altLang="en-US" sz="3600" b="1"/>
              <a:t>：</a:t>
            </a:r>
            <a:r>
              <a:rPr lang="en-US" altLang="zh-CN" sz="3600" b="1"/>
              <a:t>2</a:t>
            </a:r>
            <a:r>
              <a:rPr lang="zh-CN" altLang="en-US" sz="3600" b="1"/>
              <a:t>年来反复上腹痛，每于饥饿时出现，进食可缓解，曾多次呕血，为咖啡样液体，当地诊断为“溃疡”，经抑酸治疗可好转，为明确诊治来我院。</a:t>
            </a:r>
            <a:endParaRPr lang="zh-CN" altLang="en-US" sz="3600" b="1"/>
          </a:p>
        </p:txBody>
      </p:sp>
      <p:sp>
        <p:nvSpPr>
          <p:cNvPr id="2" name="文本框 1"/>
          <p:cNvSpPr txBox="1"/>
          <p:nvPr/>
        </p:nvSpPr>
        <p:spPr>
          <a:xfrm>
            <a:off x="353060" y="1796415"/>
            <a:ext cx="998220" cy="3382010"/>
          </a:xfrm>
          <a:prstGeom prst="rect">
            <a:avLst/>
          </a:prstGeom>
        </p:spPr>
        <p:txBody>
          <a:bodyPr vert="eaVert">
            <a:noAutofit/>
            <a:extLst>
              <a:ext uri="{4A0BC546-FE56-4ADE-93B0-CB8AF2F6F144}">
                <wpsdc:textFrameExt xmlns:wpsdc="http://www.wps.cn/officeDocument/2022/drawingmlCustomData" type="title"/>
              </a:ext>
            </a:extLst>
          </a:bodyPr>
          <a:p>
            <a:pPr algn="l"/>
            <a:r>
              <a:rPr lang="zh-CN" altLang="en-US" sz="4800">
                <a:solidFill>
                  <a:srgbClr val="7030A0"/>
                </a:solidFill>
                <a:latin typeface="+mj-lt"/>
                <a:ea typeface="+mj-ea"/>
                <a:cs typeface="+mj-cs"/>
                <a:sym typeface="+mn-ea"/>
              </a:rPr>
              <a:t>练习写主诉</a:t>
            </a:r>
            <a:endParaRPr lang="zh-CN" altLang="en-US" sz="4800" kern="1200" baseline="0">
              <a:solidFill>
                <a:srgbClr val="7030A0"/>
              </a:solidFill>
              <a:latin typeface="+mj-lt"/>
              <a:ea typeface="+mj-ea"/>
              <a:cs typeface="+mj-cs"/>
            </a:endParaRPr>
          </a:p>
          <a:p>
            <a:pPr algn="l"/>
            <a:endParaRPr lang="zh-CN" altLang="en-US" sz="4800" b="1" kern="1200" spc="400" baseline="0">
              <a:solidFill>
                <a:srgbClr val="7030A0"/>
              </a:solidFill>
              <a:latin typeface="+mj-lt"/>
              <a:ea typeface="+mj-ea"/>
              <a:cs typeface="+mj-cs"/>
            </a:endParaRPr>
          </a:p>
        </p:txBody>
      </p:sp>
      <p:sp>
        <p:nvSpPr>
          <p:cNvPr id="48131" name="矩形 48130">
            <a:hlinkClick r:id="" action="ppaction://hlinkshowjump?jump=nextslide"/>
          </p:cNvPr>
          <p:cNvSpPr/>
          <p:nvPr/>
        </p:nvSpPr>
        <p:spPr>
          <a:xfrm>
            <a:off x="2743200" y="3154680"/>
            <a:ext cx="6705600" cy="1371600"/>
          </a:xfrm>
          <a:prstGeom prst="rect">
            <a:avLst/>
          </a:prstGeom>
          <a:solidFill>
            <a:schemeClr val="folHlink">
              <a:alpha val="39999"/>
            </a:schemeClr>
          </a:solidFill>
          <a:ln w="9525" cap="flat" cmpd="sng">
            <a:solidFill>
              <a:schemeClr val="tx1"/>
            </a:solidFill>
            <a:prstDash val="solid"/>
            <a:miter/>
            <a:headEnd type="none" w="med" len="med"/>
            <a:tailEnd type="none" w="med" len="med"/>
          </a:ln>
        </p:spPr>
        <p:txBody>
          <a:bodyPr wrap="none" lIns="90170" tIns="46990" rIns="90170" bIns="46990" anchor="ctr"/>
          <a:p>
            <a:pPr algn="ctr"/>
            <a:r>
              <a:rPr lang="zh-CN" altLang="en-US" sz="3600" b="1">
                <a:solidFill>
                  <a:srgbClr val="0033CC"/>
                </a:solidFill>
                <a:latin typeface="Arial" panose="020B0604020202020204" pitchFamily="34" charset="0"/>
                <a:ea typeface="宋体" panose="02010600030101010101" pitchFamily="2" charset="-122"/>
              </a:rPr>
              <a:t>反复上腹痛、呕血</a:t>
            </a:r>
            <a:r>
              <a:rPr lang="en-US" altLang="zh-CN" sz="3600" b="1">
                <a:solidFill>
                  <a:srgbClr val="0033CC"/>
                </a:solidFill>
                <a:latin typeface="Arial" panose="020B0604020202020204" pitchFamily="34" charset="0"/>
                <a:ea typeface="宋体" panose="02010600030101010101" pitchFamily="2" charset="-122"/>
              </a:rPr>
              <a:t>2</a:t>
            </a:r>
            <a:r>
              <a:rPr lang="zh-CN" altLang="en-US" sz="3600" b="1">
                <a:solidFill>
                  <a:srgbClr val="0033CC"/>
                </a:solidFill>
                <a:latin typeface="Arial" panose="020B0604020202020204" pitchFamily="34" charset="0"/>
                <a:ea typeface="宋体" panose="02010600030101010101" pitchFamily="2" charset="-122"/>
              </a:rPr>
              <a:t>年</a:t>
            </a:r>
            <a:endParaRPr lang="zh-CN" altLang="en-US" sz="3600" b="1">
              <a:solidFill>
                <a:srgbClr val="0033CC"/>
              </a:solidFill>
              <a:latin typeface="Arial" panose="020B0604020202020204" pitchFamily="34" charset="0"/>
              <a:ea typeface="宋体" panose="02010600030101010101" pitchFamily="2" charset="-122"/>
            </a:endParaRPr>
          </a:p>
        </p:txBody>
      </p:sp>
      <p:sp>
        <p:nvSpPr>
          <p:cNvPr id="50177" name="文本占位符 49153"/>
          <p:cNvSpPr>
            <a:spLocks noGrp="1"/>
          </p:cNvSpPr>
          <p:nvPr/>
        </p:nvSpPr>
        <p:spPr>
          <a:xfrm>
            <a:off x="2079625" y="4813935"/>
            <a:ext cx="9425940" cy="1528445"/>
          </a:xfrm>
          <a:prstGeom prst="rect">
            <a:avLst/>
          </a:prstGeom>
          <a:noFill/>
          <a:ln w="9525">
            <a:noFill/>
          </a:ln>
        </p:spPr>
        <p:txBody>
          <a:bodyPr anchor="t"/>
          <a:lstStyle>
            <a:lvl1pPr marL="342900" lvl="0" indent="-342900" algn="l" defTabSz="914400" rtl="0" eaLnBrk="1" fontAlgn="base" latinLnBrk="0" hangingPunct="1">
              <a:lnSpc>
                <a:spcPct val="100000"/>
              </a:lnSpc>
              <a:spcBef>
                <a:spcPct val="20000"/>
              </a:spcBef>
              <a:spcAft>
                <a:spcPct val="0"/>
              </a:spcAft>
              <a:buClr>
                <a:schemeClr val="hlink"/>
              </a:buClr>
              <a:buFont typeface="Wingdings" panose="05000000000000000000" pitchFamily="2" charset="2"/>
              <a:buChar char="v"/>
              <a:defRPr sz="2800" b="1" i="0" u="none" kern="1200" baseline="0">
                <a:solidFill>
                  <a:schemeClr val="accent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lr>
                <a:schemeClr val="accent1"/>
              </a:buClr>
              <a:buFont typeface="Wingdings" panose="05000000000000000000" pitchFamily="2" charset="2"/>
              <a:buChar char="§"/>
              <a:defRPr sz="24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lr>
                <a:schemeClr val="tx1"/>
              </a:buClr>
              <a:buFont typeface="Wingdings" panose="05000000000000000000" pitchFamily="2" charset="2"/>
              <a:buChar char="•"/>
              <a:defRPr sz="22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9pPr>
          </a:lstStyle>
          <a:p>
            <a:r>
              <a:rPr lang="zh-CN" altLang="en-US" sz="3600" b="1">
                <a:solidFill>
                  <a:schemeClr val="accent2">
                    <a:lumMod val="75000"/>
                  </a:schemeClr>
                </a:solidFill>
              </a:rPr>
              <a:t>如先后出现几个症状，则需按顺序询问后分别记录。时间记录前、后应统一。</a:t>
            </a:r>
            <a:endParaRPr lang="zh-CN" altLang="en-US" sz="3600" b="1">
              <a:solidFill>
                <a:schemeClr val="accent2">
                  <a:lumMod val="75000"/>
                </a:schemeClr>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813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131" grpId="0" bldLvl="0" animBg="1"/>
    </p:bld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图片 17409" descr="图4"/>
          <p:cNvPicPr>
            <a:picLocks noChangeAspect="1"/>
          </p:cNvPicPr>
          <p:nvPr/>
        </p:nvPicPr>
        <p:blipFill>
          <a:blip r:embed="rId1"/>
          <a:stretch>
            <a:fillRect/>
          </a:stretch>
        </p:blipFill>
        <p:spPr>
          <a:xfrm>
            <a:off x="2057400" y="990600"/>
            <a:ext cx="3276600" cy="3200400"/>
          </a:xfrm>
          <a:prstGeom prst="rect">
            <a:avLst/>
          </a:prstGeom>
          <a:noFill/>
          <a:ln w="9525">
            <a:noFill/>
          </a:ln>
        </p:spPr>
      </p:pic>
      <p:sp>
        <p:nvSpPr>
          <p:cNvPr id="17411" name="文本框 17410"/>
          <p:cNvSpPr txBox="1"/>
          <p:nvPr/>
        </p:nvSpPr>
        <p:spPr>
          <a:xfrm>
            <a:off x="6713538" y="1844675"/>
            <a:ext cx="1203960" cy="706755"/>
          </a:xfrm>
          <a:prstGeom prst="rect">
            <a:avLst/>
          </a:prstGeom>
          <a:noFill/>
          <a:ln w="9525">
            <a:noFill/>
          </a:ln>
        </p:spPr>
        <p:txBody>
          <a:bodyPr wrap="none" anchor="t">
            <a:spAutoFit/>
          </a:bodyPr>
          <a:lstStyle/>
          <a:p>
            <a:r>
              <a:rPr lang="zh-CN" altLang="en-US" sz="4000" b="1" dirty="0">
                <a:latin typeface="Arial" panose="020B0604020202020204" pitchFamily="34" charset="0"/>
                <a:ea typeface="楷体_GB2312" panose="02010609030101010101" pitchFamily="1" charset="-122"/>
              </a:rPr>
              <a:t>胃癌</a:t>
            </a:r>
            <a:endParaRPr lang="zh-CN" altLang="en-US" sz="4000" b="1" dirty="0">
              <a:latin typeface="Arial" panose="020B0604020202020204" pitchFamily="34" charset="0"/>
              <a:ea typeface="楷体_GB2312" panose="02010609030101010101" pitchFamily="1" charset="-122"/>
            </a:endParaRPr>
          </a:p>
        </p:txBody>
      </p:sp>
      <p:pic>
        <p:nvPicPr>
          <p:cNvPr id="17412" name="图片 17411" descr="图4"/>
          <p:cNvPicPr>
            <a:picLocks noChangeAspect="1"/>
          </p:cNvPicPr>
          <p:nvPr/>
        </p:nvPicPr>
        <p:blipFill>
          <a:blip r:embed="rId2"/>
          <a:stretch>
            <a:fillRect/>
          </a:stretch>
        </p:blipFill>
        <p:spPr>
          <a:xfrm>
            <a:off x="6705600" y="3886200"/>
            <a:ext cx="3352800" cy="2971800"/>
          </a:xfrm>
          <a:prstGeom prst="rect">
            <a:avLst/>
          </a:prstGeom>
          <a:noFill/>
          <a:ln w="9525">
            <a:noFill/>
          </a:ln>
        </p:spPr>
      </p:pic>
      <p:sp>
        <p:nvSpPr>
          <p:cNvPr id="17413" name="文本框 17412"/>
          <p:cNvSpPr txBox="1"/>
          <p:nvPr/>
        </p:nvSpPr>
        <p:spPr>
          <a:xfrm>
            <a:off x="4261485" y="4191000"/>
            <a:ext cx="859790" cy="1775460"/>
          </a:xfrm>
          <a:prstGeom prst="rect">
            <a:avLst/>
          </a:prstGeom>
          <a:noFill/>
          <a:ln w="9525">
            <a:noFill/>
          </a:ln>
        </p:spPr>
        <p:txBody>
          <a:bodyPr vert="eaVert" wrap="none" anchor="t">
            <a:spAutoFit/>
          </a:bodyPr>
          <a:lstStyle/>
          <a:p>
            <a:r>
              <a:rPr lang="zh-CN" altLang="en-US" sz="4400" b="1" dirty="0">
                <a:latin typeface="Arial" panose="020B0604020202020204" pitchFamily="34" charset="0"/>
                <a:ea typeface="楷体_GB2312" panose="02010609030101010101" pitchFamily="1" charset="-122"/>
              </a:rPr>
              <a:t>胃息肉</a:t>
            </a:r>
            <a:endParaRPr lang="zh-CN" altLang="en-US" sz="4400" b="1" dirty="0">
              <a:latin typeface="Arial" panose="020B0604020202020204" pitchFamily="34" charset="0"/>
              <a:ea typeface="楷体_GB2312" panose="02010609030101010101" pitchFamily="1" charset="-122"/>
            </a:endParaRPr>
          </a:p>
        </p:txBody>
      </p:sp>
      <p:sp>
        <p:nvSpPr>
          <p:cNvPr id="17414" name="右箭头 17413"/>
          <p:cNvSpPr/>
          <p:nvPr/>
        </p:nvSpPr>
        <p:spPr>
          <a:xfrm>
            <a:off x="5334000" y="4572000"/>
            <a:ext cx="1981200" cy="304800"/>
          </a:xfrm>
          <a:prstGeom prst="rightArrow">
            <a:avLst>
              <a:gd name="adj1" fmla="val 50000"/>
              <a:gd name="adj2" fmla="val 162500"/>
            </a:avLst>
          </a:prstGeom>
          <a:solidFill>
            <a:srgbClr val="00CC99"/>
          </a:solidFill>
          <a:ln w="9525" cap="flat" cmpd="sng">
            <a:solidFill>
              <a:srgbClr val="FFFFFF"/>
            </a:solidFill>
            <a:prstDash val="solid"/>
            <a:miter/>
            <a:headEnd type="none" w="med" len="med"/>
            <a:tailEnd type="none" w="med" len="med"/>
          </a:ln>
        </p:spPr>
        <p:txBody>
          <a:bodyPr/>
          <a:lstStyle/>
          <a:p>
            <a:endParaRPr lang="zh-CN" altLang="en-US"/>
          </a:p>
        </p:txBody>
      </p:sp>
      <p:sp>
        <p:nvSpPr>
          <p:cNvPr id="17415" name="左箭头 17414"/>
          <p:cNvSpPr/>
          <p:nvPr/>
        </p:nvSpPr>
        <p:spPr>
          <a:xfrm>
            <a:off x="5334000" y="2124075"/>
            <a:ext cx="1524000" cy="228600"/>
          </a:xfrm>
          <a:prstGeom prst="leftArrow">
            <a:avLst>
              <a:gd name="adj1" fmla="val 50000"/>
              <a:gd name="adj2" fmla="val 166666"/>
            </a:avLst>
          </a:prstGeom>
          <a:solidFill>
            <a:srgbClr val="00CC99">
              <a:alpha val="100000"/>
            </a:srgbClr>
          </a:solidFill>
          <a:ln w="9525" cap="flat" cmpd="sng">
            <a:solidFill>
              <a:srgbClr val="FFFFFF"/>
            </a:solidFill>
            <a:prstDash val="solid"/>
            <a:miter/>
            <a:headEnd type="none" w="med" len="med"/>
            <a:tailEnd type="none" w="med" len="med"/>
          </a:ln>
        </p:spPr>
        <p:txBody>
          <a:bodyPr/>
          <a:lstStyle/>
          <a:p>
            <a:endParaRPr lang="zh-CN" altLang="en-US"/>
          </a:p>
        </p:txBody>
      </p:sp>
      <p:sp>
        <p:nvSpPr>
          <p:cNvPr id="6178" name="页脚占位符 1"/>
          <p:cNvSpPr>
            <a:spLocks noGrp="1"/>
          </p:cNvSpPr>
          <p:nvPr>
            <p:ph type="ftr" sz="quarter" idx="11"/>
          </p:nvPr>
        </p:nvSpPr>
        <p:spPr/>
        <p:txBody>
          <a:bodyPr anchor="t"/>
          <a:lst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5pPr>
          </a:lstStyle>
          <a:p>
            <a:pPr lvl="0" indent="0" algn="r"/>
            <a:r>
              <a:rPr lang="zh-CN" altLang="en-US" sz="1200" b="1">
                <a:solidFill>
                  <a:schemeClr val="bg1"/>
                </a:solidFill>
                <a:latin typeface="Verdana" panose="020B0604030504040204" pitchFamily="34" charset="0"/>
                <a:ea typeface="宋体" panose="02010600030101010101" pitchFamily="2" charset="-122"/>
              </a:rPr>
              <a:t>临床医学概论</a:t>
            </a:r>
            <a:endParaRPr lang="zh-CN" altLang="en-US" sz="1200" b="1">
              <a:solidFill>
                <a:schemeClr val="bg1"/>
              </a:solidFill>
              <a:latin typeface="Verdana" panose="020B060403050404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afterEffect">
                                  <p:stCondLst>
                                    <p:cond delay="0"/>
                                  </p:stCondLst>
                                  <p:childTnLst>
                                    <p:set>
                                      <p:cBhvr>
                                        <p:cTn id="6" dur="1" fill="hold">
                                          <p:stCondLst>
                                            <p:cond delay="0"/>
                                          </p:stCondLst>
                                        </p:cTn>
                                        <p:tgtEl>
                                          <p:spTgt spid="17410"/>
                                        </p:tgtEl>
                                        <p:attrNameLst>
                                          <p:attrName>style.visibility</p:attrName>
                                        </p:attrNameLst>
                                      </p:cBhvr>
                                      <p:to>
                                        <p:strVal val="visible"/>
                                      </p:to>
                                    </p:set>
                                    <p:animEffect transition="in" filter="slide(fromBottom)">
                                      <p:cBhvr>
                                        <p:cTn id="7" dur="500"/>
                                        <p:tgtEl>
                                          <p:spTgt spid="17410"/>
                                        </p:tgtEl>
                                      </p:cBhvr>
                                    </p:animEffect>
                                  </p:childTnLst>
                                </p:cTn>
                              </p:par>
                            </p:childTnLst>
                          </p:cTn>
                        </p:par>
                        <p:par>
                          <p:cTn id="8" fill="hold">
                            <p:stCondLst>
                              <p:cond delay="500"/>
                            </p:stCondLst>
                            <p:childTnLst>
                              <p:par>
                                <p:cTn id="9" presetID="12" presetClass="entr" presetSubtype="2" fill="hold" nodeType="afterEffect">
                                  <p:stCondLst>
                                    <p:cond delay="0"/>
                                  </p:stCondLst>
                                  <p:childTnLst>
                                    <p:set>
                                      <p:cBhvr>
                                        <p:cTn id="10" dur="1" fill="hold">
                                          <p:stCondLst>
                                            <p:cond delay="0"/>
                                          </p:stCondLst>
                                        </p:cTn>
                                        <p:tgtEl>
                                          <p:spTgt spid="17412"/>
                                        </p:tgtEl>
                                        <p:attrNameLst>
                                          <p:attrName>style.visibility</p:attrName>
                                        </p:attrNameLst>
                                      </p:cBhvr>
                                      <p:to>
                                        <p:strVal val="visible"/>
                                      </p:to>
                                    </p:set>
                                    <p:animEffect transition="in" filter="slide(fromRight)">
                                      <p:cBhvr>
                                        <p:cTn id="11" dur="500"/>
                                        <p:tgtEl>
                                          <p:spTgt spid="17412"/>
                                        </p:tgtEl>
                                      </p:cBhvr>
                                    </p:animEffect>
                                  </p:childTnLst>
                                </p:cTn>
                              </p:par>
                            </p:childTnLst>
                          </p:cTn>
                        </p:par>
                        <p:par>
                          <p:cTn id="12" fill="hold">
                            <p:stCondLst>
                              <p:cond delay="1000"/>
                            </p:stCondLst>
                            <p:childTnLst>
                              <p:par>
                                <p:cTn id="13" presetID="12" presetClass="entr" presetSubtype="8" fill="hold" grpId="0" nodeType="afterEffect">
                                  <p:stCondLst>
                                    <p:cond delay="0"/>
                                  </p:stCondLst>
                                  <p:childTnLst>
                                    <p:set>
                                      <p:cBhvr>
                                        <p:cTn id="14" dur="1" fill="hold">
                                          <p:stCondLst>
                                            <p:cond delay="0"/>
                                          </p:stCondLst>
                                        </p:cTn>
                                        <p:tgtEl>
                                          <p:spTgt spid="17413"/>
                                        </p:tgtEl>
                                        <p:attrNameLst>
                                          <p:attrName>style.visibility</p:attrName>
                                        </p:attrNameLst>
                                      </p:cBhvr>
                                      <p:to>
                                        <p:strVal val="visible"/>
                                      </p:to>
                                    </p:set>
                                    <p:animEffect transition="in" filter="slide(fromLeft)">
                                      <p:cBhvr>
                                        <p:cTn id="15" dur="500"/>
                                        <p:tgtEl>
                                          <p:spTgt spid="17413"/>
                                        </p:tgtEl>
                                      </p:cBhvr>
                                    </p:animEffect>
                                  </p:childTnLst>
                                </p:cTn>
                              </p:par>
                            </p:childTnLst>
                          </p:cTn>
                        </p:par>
                        <p:par>
                          <p:cTn id="16" fill="hold">
                            <p:stCondLst>
                              <p:cond delay="1500"/>
                            </p:stCondLst>
                            <p:childTnLst>
                              <p:par>
                                <p:cTn id="17" presetID="12" presetClass="entr" presetSubtype="1" fill="hold" grpId="0" nodeType="afterEffect">
                                  <p:stCondLst>
                                    <p:cond delay="0"/>
                                  </p:stCondLst>
                                  <p:childTnLst>
                                    <p:set>
                                      <p:cBhvr>
                                        <p:cTn id="18" dur="1" fill="hold">
                                          <p:stCondLst>
                                            <p:cond delay="0"/>
                                          </p:stCondLst>
                                        </p:cTn>
                                        <p:tgtEl>
                                          <p:spTgt spid="17411"/>
                                        </p:tgtEl>
                                        <p:attrNameLst>
                                          <p:attrName>style.visibility</p:attrName>
                                        </p:attrNameLst>
                                      </p:cBhvr>
                                      <p:to>
                                        <p:strVal val="visible"/>
                                      </p:to>
                                    </p:set>
                                    <p:animEffect transition="in" filter="slide(fromTop)">
                                      <p:cBhvr>
                                        <p:cTn id="19" dur="500"/>
                                        <p:tgtEl>
                                          <p:spTgt spid="17411"/>
                                        </p:tgtEl>
                                      </p:cBhvr>
                                    </p:animEffect>
                                  </p:childTnLst>
                                </p:cTn>
                              </p:par>
                            </p:childTnLst>
                          </p:cTn>
                        </p:par>
                        <p:par>
                          <p:cTn id="20" fill="hold">
                            <p:stCondLst>
                              <p:cond delay="2000"/>
                            </p:stCondLst>
                            <p:childTnLst>
                              <p:par>
                                <p:cTn id="21" presetID="2" presetClass="entr" presetSubtype="8" fill="hold" nodeType="afterEffect">
                                  <p:stCondLst>
                                    <p:cond delay="0"/>
                                  </p:stCondLst>
                                  <p:childTnLst>
                                    <p:set>
                                      <p:cBhvr>
                                        <p:cTn id="22" dur="1" fill="hold">
                                          <p:stCondLst>
                                            <p:cond delay="0"/>
                                          </p:stCondLst>
                                        </p:cTn>
                                        <p:tgtEl>
                                          <p:spTgt spid="17414"/>
                                        </p:tgtEl>
                                        <p:attrNameLst>
                                          <p:attrName>style.visibility</p:attrName>
                                        </p:attrNameLst>
                                      </p:cBhvr>
                                      <p:to>
                                        <p:strVal val="visible"/>
                                      </p:to>
                                    </p:set>
                                    <p:anim calcmode="lin" valueType="num">
                                      <p:cBhvr additive="base">
                                        <p:cTn id="23" dur="500" fill="hold"/>
                                        <p:tgtEl>
                                          <p:spTgt spid="17414"/>
                                        </p:tgtEl>
                                        <p:attrNameLst>
                                          <p:attrName>ppt_x</p:attrName>
                                        </p:attrNameLst>
                                      </p:cBhvr>
                                      <p:tavLst>
                                        <p:tav tm="0">
                                          <p:val>
                                            <p:strVal val="0-#ppt_w/2"/>
                                          </p:val>
                                        </p:tav>
                                        <p:tav tm="100000">
                                          <p:val>
                                            <p:strVal val="#ppt_x"/>
                                          </p:val>
                                        </p:tav>
                                      </p:tavLst>
                                    </p:anim>
                                    <p:anim calcmode="lin" valueType="num">
                                      <p:cBhvr additive="base">
                                        <p:cTn id="24" dur="500" fill="hold"/>
                                        <p:tgtEl>
                                          <p:spTgt spid="17414"/>
                                        </p:tgtEl>
                                        <p:attrNameLst>
                                          <p:attrName>ppt_y</p:attrName>
                                        </p:attrNameLst>
                                      </p:cBhvr>
                                      <p:tavLst>
                                        <p:tav tm="0">
                                          <p:val>
                                            <p:strVal val="#ppt_y"/>
                                          </p:val>
                                        </p:tav>
                                        <p:tav tm="100000">
                                          <p:val>
                                            <p:strVal val="#ppt_y"/>
                                          </p:val>
                                        </p:tav>
                                      </p:tavLst>
                                    </p:anim>
                                  </p:childTnLst>
                                </p:cTn>
                              </p:par>
                            </p:childTnLst>
                          </p:cTn>
                        </p:par>
                        <p:par>
                          <p:cTn id="25" fill="hold">
                            <p:stCondLst>
                              <p:cond delay="2500"/>
                            </p:stCondLst>
                            <p:childTnLst>
                              <p:par>
                                <p:cTn id="26" presetID="2" presetClass="entr" presetSubtype="2" fill="hold" nodeType="afterEffect">
                                  <p:stCondLst>
                                    <p:cond delay="0"/>
                                  </p:stCondLst>
                                  <p:childTnLst>
                                    <p:set>
                                      <p:cBhvr>
                                        <p:cTn id="27" dur="1" fill="hold">
                                          <p:stCondLst>
                                            <p:cond delay="0"/>
                                          </p:stCondLst>
                                        </p:cTn>
                                        <p:tgtEl>
                                          <p:spTgt spid="17415"/>
                                        </p:tgtEl>
                                        <p:attrNameLst>
                                          <p:attrName>style.visibility</p:attrName>
                                        </p:attrNameLst>
                                      </p:cBhvr>
                                      <p:to>
                                        <p:strVal val="visible"/>
                                      </p:to>
                                    </p:set>
                                    <p:anim calcmode="lin" valueType="num">
                                      <p:cBhvr additive="base">
                                        <p:cTn id="28" dur="500" fill="hold"/>
                                        <p:tgtEl>
                                          <p:spTgt spid="17415"/>
                                        </p:tgtEl>
                                        <p:attrNameLst>
                                          <p:attrName>ppt_x</p:attrName>
                                        </p:attrNameLst>
                                      </p:cBhvr>
                                      <p:tavLst>
                                        <p:tav tm="0">
                                          <p:val>
                                            <p:strVal val="1+#ppt_w/2"/>
                                          </p:val>
                                        </p:tav>
                                        <p:tav tm="100000">
                                          <p:val>
                                            <p:strVal val="#ppt_x"/>
                                          </p:val>
                                        </p:tav>
                                      </p:tavLst>
                                    </p:anim>
                                    <p:anim calcmode="lin" valueType="num">
                                      <p:cBhvr additive="base">
                                        <p:cTn id="29" dur="500" fill="hold"/>
                                        <p:tgtEl>
                                          <p:spTgt spid="174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1" grpId="0"/>
      <p:bldP spid="17413" grpId="0"/>
    </p:bld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矩形 18433"/>
          <p:cNvSpPr/>
          <p:nvPr/>
        </p:nvSpPr>
        <p:spPr>
          <a:xfrm>
            <a:off x="2133600" y="1371600"/>
            <a:ext cx="6629400" cy="76200"/>
          </a:xfrm>
          <a:prstGeom prst="rect">
            <a:avLst/>
          </a:prstGeom>
          <a:gradFill rotWithShape="0">
            <a:gsLst>
              <a:gs pos="0">
                <a:srgbClr val="CC99FF"/>
              </a:gs>
              <a:gs pos="100000">
                <a:srgbClr val="5E4776"/>
              </a:gs>
            </a:gsLst>
            <a:path path="rect">
              <a:fillToRect t="100000" r="100000"/>
            </a:path>
            <a:tileRect/>
          </a:gradFill>
          <a:ln w="9525">
            <a:noFill/>
          </a:ln>
        </p:spPr>
        <p:txBody>
          <a:bodyPr/>
          <a:lstStyle/>
          <a:p>
            <a:endParaRPr lang="zh-CN" altLang="en-US"/>
          </a:p>
        </p:txBody>
      </p:sp>
      <p:sp>
        <p:nvSpPr>
          <p:cNvPr id="18435" name="直接连接符 18434"/>
          <p:cNvSpPr/>
          <p:nvPr/>
        </p:nvSpPr>
        <p:spPr>
          <a:xfrm flipV="1">
            <a:off x="5105400" y="2824163"/>
            <a:ext cx="838200" cy="457200"/>
          </a:xfrm>
          <a:prstGeom prst="line">
            <a:avLst/>
          </a:prstGeom>
          <a:ln w="38100" cap="flat" cmpd="sng">
            <a:solidFill>
              <a:srgbClr val="FF0000"/>
            </a:solidFill>
            <a:prstDash val="solid"/>
            <a:headEnd type="none" w="med" len="med"/>
            <a:tailEnd type="triangle" w="med" len="med"/>
          </a:ln>
        </p:spPr>
      </p:sp>
      <p:sp>
        <p:nvSpPr>
          <p:cNvPr id="18436" name="直接连接符 18435"/>
          <p:cNvSpPr/>
          <p:nvPr/>
        </p:nvSpPr>
        <p:spPr>
          <a:xfrm>
            <a:off x="5105400" y="3890963"/>
            <a:ext cx="838200" cy="457200"/>
          </a:xfrm>
          <a:prstGeom prst="line">
            <a:avLst/>
          </a:prstGeom>
          <a:ln w="38100" cap="flat" cmpd="sng">
            <a:solidFill>
              <a:srgbClr val="FF0000"/>
            </a:solidFill>
            <a:prstDash val="solid"/>
            <a:headEnd type="none" w="med" len="med"/>
            <a:tailEnd type="triangle" w="med" len="med"/>
          </a:ln>
        </p:spPr>
      </p:sp>
      <p:sp>
        <p:nvSpPr>
          <p:cNvPr id="18437" name="矩形 18436"/>
          <p:cNvSpPr/>
          <p:nvPr/>
        </p:nvSpPr>
        <p:spPr>
          <a:xfrm>
            <a:off x="2438400" y="3048000"/>
            <a:ext cx="2971800" cy="706755"/>
          </a:xfrm>
          <a:prstGeom prst="rect">
            <a:avLst/>
          </a:prstGeom>
          <a:noFill/>
          <a:ln w="9525">
            <a:noFill/>
          </a:ln>
        </p:spPr>
        <p:txBody>
          <a:bodyPr>
            <a:spAutoFit/>
          </a:bodyPr>
          <a:lstStyle/>
          <a:p>
            <a:r>
              <a:rPr lang="zh-CN" altLang="en-US" sz="4000" dirty="0">
                <a:latin typeface="Arial" panose="020B0604020202020204" pitchFamily="34" charset="0"/>
                <a:ea typeface="黑体" panose="02010609060101010101" charset="-122"/>
              </a:rPr>
              <a:t>门静脉高压</a:t>
            </a:r>
            <a:endParaRPr lang="zh-CN" altLang="en-US" dirty="0">
              <a:latin typeface="Arial" panose="020B0604020202020204" pitchFamily="34" charset="0"/>
            </a:endParaRPr>
          </a:p>
        </p:txBody>
      </p:sp>
      <p:sp>
        <p:nvSpPr>
          <p:cNvPr id="18438" name="矩形 18437"/>
          <p:cNvSpPr/>
          <p:nvPr/>
        </p:nvSpPr>
        <p:spPr>
          <a:xfrm>
            <a:off x="6019800" y="2443163"/>
            <a:ext cx="4191000" cy="521970"/>
          </a:xfrm>
          <a:prstGeom prst="rect">
            <a:avLst/>
          </a:prstGeom>
          <a:noFill/>
          <a:ln w="9525">
            <a:noFill/>
          </a:ln>
        </p:spPr>
        <p:txBody>
          <a:bodyPr>
            <a:spAutoFit/>
          </a:bodyPr>
          <a:lstStyle/>
          <a:p>
            <a:r>
              <a:rPr lang="zh-CN" altLang="en-US" sz="2800" b="1" dirty="0">
                <a:latin typeface="Arial" panose="020B0604020202020204" pitchFamily="34" charset="0"/>
                <a:ea typeface="黑体" panose="02010609060101010101" charset="-122"/>
              </a:rPr>
              <a:t>食管胃底静脉曲张破裂</a:t>
            </a:r>
            <a:endParaRPr lang="zh-CN" altLang="en-US" sz="2800" b="1" dirty="0">
              <a:latin typeface="Arial" panose="020B0604020202020204" pitchFamily="34" charset="0"/>
              <a:ea typeface="黑体" panose="02010609060101010101" charset="-122"/>
            </a:endParaRPr>
          </a:p>
        </p:txBody>
      </p:sp>
      <p:sp>
        <p:nvSpPr>
          <p:cNvPr id="18439" name="矩形 18438"/>
          <p:cNvSpPr/>
          <p:nvPr/>
        </p:nvSpPr>
        <p:spPr>
          <a:xfrm>
            <a:off x="5943600" y="4043363"/>
            <a:ext cx="2895600" cy="521970"/>
          </a:xfrm>
          <a:prstGeom prst="rect">
            <a:avLst/>
          </a:prstGeom>
          <a:noFill/>
          <a:ln w="9525">
            <a:noFill/>
          </a:ln>
        </p:spPr>
        <p:txBody>
          <a:bodyPr>
            <a:spAutoFit/>
          </a:bodyPr>
          <a:lstStyle/>
          <a:p>
            <a:pPr eaLnBrk="0" hangingPunct="0">
              <a:spcBef>
                <a:spcPct val="50000"/>
              </a:spcBef>
            </a:pPr>
            <a:r>
              <a:rPr lang="zh-CN" altLang="en-US" sz="2800" b="1" dirty="0">
                <a:latin typeface="Arial" panose="020B0604020202020204" pitchFamily="34" charset="0"/>
                <a:ea typeface="黑体" panose="02010609060101010101" charset="-122"/>
              </a:rPr>
              <a:t>门脉高压性胃病</a:t>
            </a:r>
            <a:endParaRPr lang="zh-CN" altLang="en-US" sz="2800" b="1" dirty="0">
              <a:latin typeface="Arial" panose="020B0604020202020204" pitchFamily="34" charset="0"/>
              <a:ea typeface="黑体" panose="02010609060101010101" charset="-122"/>
            </a:endParaRPr>
          </a:p>
        </p:txBody>
      </p:sp>
      <p:sp>
        <p:nvSpPr>
          <p:cNvPr id="18440" name="矩形 18439"/>
          <p:cNvSpPr/>
          <p:nvPr/>
        </p:nvSpPr>
        <p:spPr>
          <a:xfrm>
            <a:off x="1816100" y="352425"/>
            <a:ext cx="7528560" cy="645160"/>
          </a:xfrm>
          <a:prstGeom prst="rect">
            <a:avLst/>
          </a:prstGeom>
          <a:noFill/>
          <a:ln w="9525">
            <a:noFill/>
          </a:ln>
        </p:spPr>
        <p:txBody>
          <a:bodyPr wrap="none" anchor="t">
            <a:spAutoFit/>
          </a:bodyPr>
          <a:lstStyle/>
          <a:p>
            <a:r>
              <a:rPr lang="zh-CN" altLang="en-US" sz="3600" b="1" dirty="0">
                <a:solidFill>
                  <a:schemeClr val="bg1"/>
                </a:solidFill>
                <a:latin typeface="Arial" panose="020B0604020202020204" pitchFamily="34" charset="0"/>
              </a:rPr>
              <a:t>门静脉高压致食管胃底静脉曲张破裂</a:t>
            </a:r>
            <a:endParaRPr lang="zh-CN" altLang="en-US" sz="3600" b="1" dirty="0">
              <a:solidFill>
                <a:schemeClr val="bg1"/>
              </a:solidFill>
              <a:latin typeface="Arial" panose="020B0604020202020204" pitchFamily="34" charset="0"/>
            </a:endParaRPr>
          </a:p>
        </p:txBody>
      </p:sp>
      <p:pic>
        <p:nvPicPr>
          <p:cNvPr id="18441" name="图片 18440" descr="43-1205291039332S"/>
          <p:cNvPicPr>
            <a:picLocks noChangeAspect="1"/>
          </p:cNvPicPr>
          <p:nvPr/>
        </p:nvPicPr>
        <p:blipFill>
          <a:blip r:embed="rId1"/>
          <a:stretch>
            <a:fillRect/>
          </a:stretch>
        </p:blipFill>
        <p:spPr>
          <a:xfrm>
            <a:off x="5410200" y="3281363"/>
            <a:ext cx="5013325" cy="3222625"/>
          </a:xfrm>
          <a:prstGeom prst="rect">
            <a:avLst/>
          </a:prstGeom>
          <a:noFill/>
          <a:ln w="9525">
            <a:noFill/>
          </a:ln>
        </p:spPr>
      </p:pic>
      <p:pic>
        <p:nvPicPr>
          <p:cNvPr id="18442" name="图片 18441" descr="t01a320da6689a0bda0 (1)"/>
          <p:cNvPicPr>
            <a:picLocks noChangeAspect="1"/>
          </p:cNvPicPr>
          <p:nvPr/>
        </p:nvPicPr>
        <p:blipFill>
          <a:blip r:embed="rId2"/>
          <a:stretch>
            <a:fillRect/>
          </a:stretch>
        </p:blipFill>
        <p:spPr>
          <a:xfrm>
            <a:off x="3917950" y="1014413"/>
            <a:ext cx="4222750" cy="5067300"/>
          </a:xfrm>
          <a:prstGeom prst="rect">
            <a:avLst/>
          </a:prstGeom>
          <a:noFill/>
          <a:ln w="9525">
            <a:noFill/>
          </a:ln>
        </p:spPr>
      </p:pic>
      <p:sp>
        <p:nvSpPr>
          <p:cNvPr id="6178" name="页脚占位符 1"/>
          <p:cNvSpPr>
            <a:spLocks noGrp="1"/>
          </p:cNvSpPr>
          <p:nvPr>
            <p:ph type="ftr" sz="quarter" idx="11"/>
          </p:nvPr>
        </p:nvSpPr>
        <p:spPr/>
        <p:txBody>
          <a:bodyPr anchor="t"/>
          <a:lst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5pPr>
          </a:lstStyle>
          <a:p>
            <a:pPr lvl="0" indent="0" algn="r"/>
            <a:r>
              <a:rPr lang="zh-CN" altLang="en-US" sz="1200" b="1">
                <a:solidFill>
                  <a:schemeClr val="bg1"/>
                </a:solidFill>
                <a:latin typeface="Verdana" panose="020B0604030504040204" pitchFamily="34" charset="0"/>
                <a:ea typeface="宋体" panose="02010600030101010101" pitchFamily="2" charset="-122"/>
              </a:rPr>
              <a:t>临床医学概论</a:t>
            </a:r>
            <a:endParaRPr lang="zh-CN" altLang="en-US" sz="1200" b="1">
              <a:solidFill>
                <a:schemeClr val="bg1"/>
              </a:solidFill>
              <a:latin typeface="Verdana" panose="020B060403050404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8" fill="hold" nodeType="afterEffect">
                                  <p:stCondLst>
                                    <p:cond delay="0"/>
                                  </p:stCondLst>
                                  <p:childTnLst>
                                    <p:set>
                                      <p:cBhvr>
                                        <p:cTn id="6" dur="1" fill="hold">
                                          <p:stCondLst>
                                            <p:cond delay="0"/>
                                          </p:stCondLst>
                                        </p:cTn>
                                        <p:tgtEl>
                                          <p:spTgt spid="18434"/>
                                        </p:tgtEl>
                                        <p:attrNameLst>
                                          <p:attrName>style.visibility</p:attrName>
                                        </p:attrNameLst>
                                      </p:cBhvr>
                                      <p:to>
                                        <p:strVal val="visible"/>
                                      </p:to>
                                    </p:set>
                                    <p:anim calcmode="lin" valueType="num">
                                      <p:cBhvr>
                                        <p:cTn id="7" dur="500" fill="hold"/>
                                        <p:tgtEl>
                                          <p:spTgt spid="18434"/>
                                        </p:tgtEl>
                                        <p:attrNameLst>
                                          <p:attrName>ppt_x</p:attrName>
                                        </p:attrNameLst>
                                      </p:cBhvr>
                                      <p:tavLst>
                                        <p:tav tm="0">
                                          <p:val>
                                            <p:strVal val="#ppt_x-#ppt_w/2"/>
                                          </p:val>
                                        </p:tav>
                                        <p:tav tm="100000">
                                          <p:val>
                                            <p:strVal val="#ppt_x"/>
                                          </p:val>
                                        </p:tav>
                                      </p:tavLst>
                                    </p:anim>
                                    <p:anim calcmode="lin" valueType="num">
                                      <p:cBhvr>
                                        <p:cTn id="8" dur="500" fill="hold"/>
                                        <p:tgtEl>
                                          <p:spTgt spid="18434"/>
                                        </p:tgtEl>
                                        <p:attrNameLst>
                                          <p:attrName>ppt_y</p:attrName>
                                        </p:attrNameLst>
                                      </p:cBhvr>
                                      <p:tavLst>
                                        <p:tav tm="0">
                                          <p:val>
                                            <p:strVal val="#ppt_y"/>
                                          </p:val>
                                        </p:tav>
                                        <p:tav tm="100000">
                                          <p:val>
                                            <p:strVal val="#ppt_y"/>
                                          </p:val>
                                        </p:tav>
                                      </p:tavLst>
                                    </p:anim>
                                    <p:anim calcmode="lin" valueType="num">
                                      <p:cBhvr>
                                        <p:cTn id="9" dur="500" fill="hold"/>
                                        <p:tgtEl>
                                          <p:spTgt spid="18434"/>
                                        </p:tgtEl>
                                        <p:attrNameLst>
                                          <p:attrName>ppt_w</p:attrName>
                                        </p:attrNameLst>
                                      </p:cBhvr>
                                      <p:tavLst>
                                        <p:tav tm="0">
                                          <p:val>
                                            <p:fltVal val="0"/>
                                          </p:val>
                                        </p:tav>
                                        <p:tav tm="100000">
                                          <p:val>
                                            <p:strVal val="#ppt_w"/>
                                          </p:val>
                                        </p:tav>
                                      </p:tavLst>
                                    </p:anim>
                                    <p:anim calcmode="lin" valueType="num">
                                      <p:cBhvr>
                                        <p:cTn id="10" dur="500" fill="hold"/>
                                        <p:tgtEl>
                                          <p:spTgt spid="18434"/>
                                        </p:tgtEl>
                                        <p:attrNameLst>
                                          <p:attrName>ppt_h</p:attrName>
                                        </p:attrNameLst>
                                      </p:cBhvr>
                                      <p:tavLst>
                                        <p:tav tm="0">
                                          <p:val>
                                            <p:strVal val="#ppt_h"/>
                                          </p:val>
                                        </p:tav>
                                        <p:tav tm="100000">
                                          <p:val>
                                            <p:strVal val="#ppt_h"/>
                                          </p:val>
                                        </p:tav>
                                      </p:tavLst>
                                    </p:anim>
                                  </p:childTnLst>
                                </p:cTn>
                              </p:par>
                            </p:childTnLst>
                          </p:cTn>
                        </p:par>
                        <p:par>
                          <p:cTn id="11" fill="hold">
                            <p:stCondLst>
                              <p:cond delay="500"/>
                            </p:stCondLst>
                            <p:childTnLst>
                              <p:par>
                                <p:cTn id="12" presetID="2" presetClass="entr" presetSubtype="8" fill="hold" grpId="0" nodeType="afterEffect">
                                  <p:stCondLst>
                                    <p:cond delay="0"/>
                                  </p:stCondLst>
                                  <p:childTnLst>
                                    <p:set>
                                      <p:cBhvr>
                                        <p:cTn id="13" dur="1" fill="hold">
                                          <p:stCondLst>
                                            <p:cond delay="0"/>
                                          </p:stCondLst>
                                        </p:cTn>
                                        <p:tgtEl>
                                          <p:spTgt spid="18437"/>
                                        </p:tgtEl>
                                        <p:attrNameLst>
                                          <p:attrName>style.visibility</p:attrName>
                                        </p:attrNameLst>
                                      </p:cBhvr>
                                      <p:to>
                                        <p:strVal val="visible"/>
                                      </p:to>
                                    </p:set>
                                    <p:anim calcmode="lin" valueType="num">
                                      <p:cBhvr additive="base">
                                        <p:cTn id="14" dur="500" fill="hold"/>
                                        <p:tgtEl>
                                          <p:spTgt spid="18437"/>
                                        </p:tgtEl>
                                        <p:attrNameLst>
                                          <p:attrName>ppt_x</p:attrName>
                                        </p:attrNameLst>
                                      </p:cBhvr>
                                      <p:tavLst>
                                        <p:tav tm="0">
                                          <p:val>
                                            <p:strVal val="0-#ppt_w/2"/>
                                          </p:val>
                                        </p:tav>
                                        <p:tav tm="100000">
                                          <p:val>
                                            <p:strVal val="#ppt_x"/>
                                          </p:val>
                                        </p:tav>
                                      </p:tavLst>
                                    </p:anim>
                                    <p:anim calcmode="lin" valueType="num">
                                      <p:cBhvr additive="base">
                                        <p:cTn id="15" dur="500" fill="hold"/>
                                        <p:tgtEl>
                                          <p:spTgt spid="18437"/>
                                        </p:tgtEl>
                                        <p:attrNameLst>
                                          <p:attrName>ppt_y</p:attrName>
                                        </p:attrNameLst>
                                      </p:cBhvr>
                                      <p:tavLst>
                                        <p:tav tm="0">
                                          <p:val>
                                            <p:strVal val="#ppt_y"/>
                                          </p:val>
                                        </p:tav>
                                        <p:tav tm="100000">
                                          <p:val>
                                            <p:strVal val="#ppt_y"/>
                                          </p:val>
                                        </p:tav>
                                      </p:tavLst>
                                    </p:anim>
                                  </p:childTnLst>
                                </p:cTn>
                              </p:par>
                            </p:childTnLst>
                          </p:cTn>
                        </p:par>
                        <p:par>
                          <p:cTn id="16" fill="hold">
                            <p:stCondLst>
                              <p:cond delay="1000"/>
                            </p:stCondLst>
                            <p:childTnLst>
                              <p:par>
                                <p:cTn id="17" presetID="12" presetClass="entr" presetSubtype="8" fill="hold" nodeType="afterEffect">
                                  <p:stCondLst>
                                    <p:cond delay="0"/>
                                  </p:stCondLst>
                                  <p:childTnLst>
                                    <p:set>
                                      <p:cBhvr>
                                        <p:cTn id="18" dur="1" fill="hold">
                                          <p:stCondLst>
                                            <p:cond delay="0"/>
                                          </p:stCondLst>
                                        </p:cTn>
                                        <p:tgtEl>
                                          <p:spTgt spid="18435"/>
                                        </p:tgtEl>
                                        <p:attrNameLst>
                                          <p:attrName>style.visibility</p:attrName>
                                        </p:attrNameLst>
                                      </p:cBhvr>
                                      <p:to>
                                        <p:strVal val="visible"/>
                                      </p:to>
                                    </p:set>
                                    <p:animEffect transition="in" filter="slide(fromLeft)">
                                      <p:cBhvr>
                                        <p:cTn id="19" dur="500"/>
                                        <p:tgtEl>
                                          <p:spTgt spid="18435"/>
                                        </p:tgtEl>
                                      </p:cBhvr>
                                    </p:animEffect>
                                  </p:childTnLst>
                                </p:cTn>
                              </p:par>
                            </p:childTnLst>
                          </p:cTn>
                        </p:par>
                        <p:par>
                          <p:cTn id="20" fill="hold">
                            <p:stCondLst>
                              <p:cond delay="1500"/>
                            </p:stCondLst>
                            <p:childTnLst>
                              <p:par>
                                <p:cTn id="21" presetID="12" presetClass="entr" presetSubtype="2" fill="hold" grpId="0" nodeType="afterEffect">
                                  <p:stCondLst>
                                    <p:cond delay="0"/>
                                  </p:stCondLst>
                                  <p:childTnLst>
                                    <p:set>
                                      <p:cBhvr>
                                        <p:cTn id="22" dur="1" fill="hold">
                                          <p:stCondLst>
                                            <p:cond delay="0"/>
                                          </p:stCondLst>
                                        </p:cTn>
                                        <p:tgtEl>
                                          <p:spTgt spid="18438"/>
                                        </p:tgtEl>
                                        <p:attrNameLst>
                                          <p:attrName>style.visibility</p:attrName>
                                        </p:attrNameLst>
                                      </p:cBhvr>
                                      <p:to>
                                        <p:strVal val="visible"/>
                                      </p:to>
                                    </p:set>
                                    <p:animEffect transition="in" filter="slide(fromRight)">
                                      <p:cBhvr>
                                        <p:cTn id="23" dur="500"/>
                                        <p:tgtEl>
                                          <p:spTgt spid="18438"/>
                                        </p:tgtEl>
                                      </p:cBhvr>
                                    </p:animEffect>
                                  </p:childTnLst>
                                </p:cTn>
                              </p:par>
                            </p:childTnLst>
                          </p:cTn>
                        </p:par>
                        <p:par>
                          <p:cTn id="24" fill="hold">
                            <p:stCondLst>
                              <p:cond delay="2000"/>
                            </p:stCondLst>
                            <p:childTnLst>
                              <p:par>
                                <p:cTn id="25" presetID="12" presetClass="entr" presetSubtype="8" fill="hold" nodeType="afterEffect">
                                  <p:stCondLst>
                                    <p:cond delay="0"/>
                                  </p:stCondLst>
                                  <p:childTnLst>
                                    <p:set>
                                      <p:cBhvr>
                                        <p:cTn id="26" dur="1" fill="hold">
                                          <p:stCondLst>
                                            <p:cond delay="0"/>
                                          </p:stCondLst>
                                        </p:cTn>
                                        <p:tgtEl>
                                          <p:spTgt spid="18436"/>
                                        </p:tgtEl>
                                        <p:attrNameLst>
                                          <p:attrName>style.visibility</p:attrName>
                                        </p:attrNameLst>
                                      </p:cBhvr>
                                      <p:to>
                                        <p:strVal val="visible"/>
                                      </p:to>
                                    </p:set>
                                    <p:animEffect transition="in" filter="slide(fromLeft)">
                                      <p:cBhvr>
                                        <p:cTn id="27" dur="500"/>
                                        <p:tgtEl>
                                          <p:spTgt spid="18436"/>
                                        </p:tgtEl>
                                      </p:cBhvr>
                                    </p:animEffect>
                                  </p:childTnLst>
                                </p:cTn>
                              </p:par>
                            </p:childTnLst>
                          </p:cTn>
                        </p:par>
                        <p:par>
                          <p:cTn id="28" fill="hold">
                            <p:stCondLst>
                              <p:cond delay="2500"/>
                            </p:stCondLst>
                            <p:childTnLst>
                              <p:par>
                                <p:cTn id="29" presetID="12" presetClass="entr" presetSubtype="2" fill="hold" grpId="0" nodeType="afterEffect">
                                  <p:stCondLst>
                                    <p:cond delay="0"/>
                                  </p:stCondLst>
                                  <p:childTnLst>
                                    <p:set>
                                      <p:cBhvr>
                                        <p:cTn id="30" dur="1" fill="hold">
                                          <p:stCondLst>
                                            <p:cond delay="0"/>
                                          </p:stCondLst>
                                        </p:cTn>
                                        <p:tgtEl>
                                          <p:spTgt spid="18439"/>
                                        </p:tgtEl>
                                        <p:attrNameLst>
                                          <p:attrName>style.visibility</p:attrName>
                                        </p:attrNameLst>
                                      </p:cBhvr>
                                      <p:to>
                                        <p:strVal val="visible"/>
                                      </p:to>
                                    </p:set>
                                    <p:animEffect transition="in" filter="slide(fromRight)">
                                      <p:cBhvr>
                                        <p:cTn id="31" dur="500"/>
                                        <p:tgtEl>
                                          <p:spTgt spid="18439"/>
                                        </p:tgtEl>
                                      </p:cBhvr>
                                    </p:animEffect>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nodeType="clickEffect">
                                  <p:stCondLst>
                                    <p:cond delay="0"/>
                                  </p:stCondLst>
                                  <p:childTnLst>
                                    <p:set>
                                      <p:cBhvr>
                                        <p:cTn id="35" dur="1" fill="hold">
                                          <p:stCondLst>
                                            <p:cond delay="0"/>
                                          </p:stCondLst>
                                        </p:cTn>
                                        <p:tgtEl>
                                          <p:spTgt spid="18441"/>
                                        </p:tgtEl>
                                        <p:attrNameLst>
                                          <p:attrName>style.visibility</p:attrName>
                                        </p:attrNameLst>
                                      </p:cBhvr>
                                      <p:to>
                                        <p:strVal val="visible"/>
                                      </p:to>
                                    </p:set>
                                    <p:anim calcmode="lin" valueType="num">
                                      <p:cBhvr additive="base">
                                        <p:cTn id="36" dur="500" fill="hold"/>
                                        <p:tgtEl>
                                          <p:spTgt spid="18441"/>
                                        </p:tgtEl>
                                        <p:attrNameLst>
                                          <p:attrName>ppt_x</p:attrName>
                                        </p:attrNameLst>
                                      </p:cBhvr>
                                      <p:tavLst>
                                        <p:tav tm="0">
                                          <p:val>
                                            <p:strVal val="#ppt_x"/>
                                          </p:val>
                                        </p:tav>
                                        <p:tav tm="100000">
                                          <p:val>
                                            <p:strVal val="#ppt_x"/>
                                          </p:val>
                                        </p:tav>
                                      </p:tavLst>
                                    </p:anim>
                                    <p:anim calcmode="lin" valueType="num">
                                      <p:cBhvr additive="base">
                                        <p:cTn id="37" dur="500" fill="hold"/>
                                        <p:tgtEl>
                                          <p:spTgt spid="18441"/>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nodeType="clickEffect">
                                  <p:stCondLst>
                                    <p:cond delay="0"/>
                                  </p:stCondLst>
                                  <p:childTnLst>
                                    <p:set>
                                      <p:cBhvr>
                                        <p:cTn id="41" dur="1" fill="hold">
                                          <p:stCondLst>
                                            <p:cond delay="0"/>
                                          </p:stCondLst>
                                        </p:cTn>
                                        <p:tgtEl>
                                          <p:spTgt spid="18442"/>
                                        </p:tgtEl>
                                        <p:attrNameLst>
                                          <p:attrName>style.visibility</p:attrName>
                                        </p:attrNameLst>
                                      </p:cBhvr>
                                      <p:to>
                                        <p:strVal val="visible"/>
                                      </p:to>
                                    </p:set>
                                    <p:anim calcmode="lin" valueType="num">
                                      <p:cBhvr additive="base">
                                        <p:cTn id="42" dur="500" fill="hold"/>
                                        <p:tgtEl>
                                          <p:spTgt spid="18442"/>
                                        </p:tgtEl>
                                        <p:attrNameLst>
                                          <p:attrName>ppt_x</p:attrName>
                                        </p:attrNameLst>
                                      </p:cBhvr>
                                      <p:tavLst>
                                        <p:tav tm="0">
                                          <p:val>
                                            <p:strVal val="#ppt_x"/>
                                          </p:val>
                                        </p:tav>
                                        <p:tav tm="100000">
                                          <p:val>
                                            <p:strVal val="#ppt_x"/>
                                          </p:val>
                                        </p:tav>
                                      </p:tavLst>
                                    </p:anim>
                                    <p:anim calcmode="lin" valueType="num">
                                      <p:cBhvr additive="base">
                                        <p:cTn id="43" dur="500" fill="hold"/>
                                        <p:tgtEl>
                                          <p:spTgt spid="1844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7" grpId="0"/>
      <p:bldP spid="18438" grpId="0"/>
      <p:bldP spid="18439" grpId="0"/>
    </p:bld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文本框 19457"/>
          <p:cNvSpPr txBox="1"/>
          <p:nvPr/>
        </p:nvSpPr>
        <p:spPr>
          <a:xfrm>
            <a:off x="2133600" y="381000"/>
            <a:ext cx="4114800" cy="706755"/>
          </a:xfrm>
          <a:prstGeom prst="rect">
            <a:avLst/>
          </a:prstGeom>
          <a:noFill/>
          <a:ln w="9525">
            <a:noFill/>
          </a:ln>
        </p:spPr>
        <p:txBody>
          <a:bodyPr>
            <a:spAutoFit/>
          </a:bodyPr>
          <a:lstStyle/>
          <a:p>
            <a:r>
              <a:rPr lang="zh-CN" altLang="en-US" sz="4000" b="1" dirty="0">
                <a:solidFill>
                  <a:schemeClr val="bg1"/>
                </a:solidFill>
                <a:latin typeface="宋体" panose="02010600030101010101" pitchFamily="2" charset="-122"/>
                <a:ea typeface="宋体" panose="02010600030101010101" pitchFamily="2" charset="-122"/>
              </a:rPr>
              <a:t>食管静脉曲张</a:t>
            </a:r>
            <a:endParaRPr lang="zh-CN" altLang="en-US" sz="4000" b="1" dirty="0">
              <a:solidFill>
                <a:schemeClr val="bg1"/>
              </a:solidFill>
              <a:latin typeface="宋体" panose="02010600030101010101" pitchFamily="2" charset="-122"/>
              <a:ea typeface="宋体" panose="02010600030101010101" pitchFamily="2" charset="-122"/>
            </a:endParaRPr>
          </a:p>
        </p:txBody>
      </p:sp>
      <p:pic>
        <p:nvPicPr>
          <p:cNvPr id="19459" name="图片 19458" descr="J:/xhnj/xiao/4-5-30a.jpg"/>
          <p:cNvPicPr>
            <a:picLocks noChangeAspect="1"/>
          </p:cNvPicPr>
          <p:nvPr/>
        </p:nvPicPr>
        <p:blipFill>
          <a:blip r:embed="rId1" r:link="rId2"/>
          <a:stretch>
            <a:fillRect/>
          </a:stretch>
        </p:blipFill>
        <p:spPr>
          <a:xfrm>
            <a:off x="2133600" y="1593850"/>
            <a:ext cx="4495800" cy="4186238"/>
          </a:xfrm>
          <a:prstGeom prst="rect">
            <a:avLst/>
          </a:prstGeom>
          <a:noFill/>
          <a:ln w="9525">
            <a:noFill/>
          </a:ln>
        </p:spPr>
      </p:pic>
      <p:pic>
        <p:nvPicPr>
          <p:cNvPr id="19460" name="Picture 5" descr="s3"/>
          <p:cNvPicPr>
            <a:picLocks noChangeAspect="1"/>
          </p:cNvPicPr>
          <p:nvPr/>
        </p:nvPicPr>
        <p:blipFill>
          <a:blip r:embed="rId3"/>
          <a:stretch>
            <a:fillRect/>
          </a:stretch>
        </p:blipFill>
        <p:spPr>
          <a:xfrm>
            <a:off x="6831013" y="1593850"/>
            <a:ext cx="3473450" cy="3468688"/>
          </a:xfrm>
          <a:prstGeom prst="rect">
            <a:avLst/>
          </a:prstGeom>
          <a:noFill/>
          <a:ln w="9525">
            <a:noFill/>
          </a:ln>
        </p:spPr>
      </p:pic>
      <p:sp>
        <p:nvSpPr>
          <p:cNvPr id="6178" name="页脚占位符 1"/>
          <p:cNvSpPr>
            <a:spLocks noGrp="1"/>
          </p:cNvSpPr>
          <p:nvPr>
            <p:ph type="ftr" sz="quarter" idx="11"/>
          </p:nvPr>
        </p:nvSpPr>
        <p:spPr/>
        <p:txBody>
          <a:bodyPr anchor="t"/>
          <a:lst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5pPr>
          </a:lstStyle>
          <a:p>
            <a:pPr lvl="0" indent="0" algn="r"/>
            <a:r>
              <a:rPr lang="zh-CN" altLang="en-US" sz="1200" b="1">
                <a:solidFill>
                  <a:schemeClr val="bg1"/>
                </a:solidFill>
                <a:latin typeface="Verdana" panose="020B0604030504040204" pitchFamily="34" charset="0"/>
                <a:ea typeface="宋体" panose="02010600030101010101" pitchFamily="2" charset="-122"/>
              </a:rPr>
              <a:t>临床医学概论</a:t>
            </a:r>
            <a:endParaRPr lang="zh-CN" altLang="en-US" sz="1200" b="1">
              <a:solidFill>
                <a:schemeClr val="bg1"/>
              </a:solidFill>
              <a:latin typeface="Verdana" panose="020B060403050404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19459"/>
                                        </p:tgtEl>
                                        <p:attrNameLst>
                                          <p:attrName>style.visibility</p:attrName>
                                        </p:attrNameLst>
                                      </p:cBhvr>
                                      <p:to>
                                        <p:strVal val="visible"/>
                                      </p:to>
                                    </p:set>
                                    <p:animEffect transition="in" filter="dissolve">
                                      <p:cBhvr>
                                        <p:cTn id="7" dur="500"/>
                                        <p:tgtEl>
                                          <p:spTgt spid="19459"/>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19458"/>
                                        </p:tgtEl>
                                        <p:attrNameLst>
                                          <p:attrName>style.visibility</p:attrName>
                                        </p:attrNameLst>
                                      </p:cBhvr>
                                      <p:to>
                                        <p:strVal val="visible"/>
                                      </p:to>
                                    </p:set>
                                    <p:anim calcmode="lin" valueType="num">
                                      <p:cBhvr additive="base">
                                        <p:cTn id="11" dur="500" fill="hold"/>
                                        <p:tgtEl>
                                          <p:spTgt spid="19458"/>
                                        </p:tgtEl>
                                        <p:attrNameLst>
                                          <p:attrName>ppt_x</p:attrName>
                                        </p:attrNameLst>
                                      </p:cBhvr>
                                      <p:tavLst>
                                        <p:tav tm="0">
                                          <p:val>
                                            <p:strVal val="#ppt_x"/>
                                          </p:val>
                                        </p:tav>
                                        <p:tav tm="100000">
                                          <p:val>
                                            <p:strVal val="#ppt_x"/>
                                          </p:val>
                                        </p:tav>
                                      </p:tavLst>
                                    </p:anim>
                                    <p:anim calcmode="lin" valueType="num">
                                      <p:cBhvr additive="base">
                                        <p:cTn id="12" dur="500" fill="hold"/>
                                        <p:tgtEl>
                                          <p:spTgt spid="1945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8" grpId="0"/>
    </p:bld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42620" y="920115"/>
            <a:ext cx="4197985" cy="460375"/>
          </a:xfrm>
          <a:prstGeom prst="rect">
            <a:avLst/>
          </a:prstGeom>
          <a:noFill/>
        </p:spPr>
        <p:txBody>
          <a:bodyPr wrap="square" rtlCol="0">
            <a:spAutoFit/>
          </a:bodyPr>
          <a:p>
            <a:r>
              <a:rPr lang="zh-CN" altLang="en-US" sz="2400"/>
              <a:t>（一）病因</a:t>
            </a:r>
            <a:r>
              <a:rPr lang="en-US" altLang="zh-CN" sz="2400"/>
              <a:t>——</a:t>
            </a:r>
            <a:r>
              <a:rPr lang="zh-CN" altLang="en-US" sz="2400"/>
              <a:t>便血</a:t>
            </a:r>
            <a:endParaRPr lang="zh-CN" altLang="en-US" sz="2400"/>
          </a:p>
        </p:txBody>
      </p:sp>
      <p:sp>
        <p:nvSpPr>
          <p:cNvPr id="31746" name="内容占位符 15"/>
          <p:cNvSpPr>
            <a:spLocks noGrp="1"/>
          </p:cNvSpPr>
          <p:nvPr>
            <p:ph idx="4294967295"/>
          </p:nvPr>
        </p:nvSpPr>
        <p:spPr>
          <a:xfrm>
            <a:off x="1847850" y="2133600"/>
            <a:ext cx="8002588" cy="4411663"/>
          </a:xfrm>
        </p:spPr>
        <p:txBody>
          <a:bodyPr vert="horz" wrap="square" anchor="t"/>
          <a:p>
            <a:pPr marL="457200" indent="-723900">
              <a:lnSpc>
                <a:spcPct val="150000"/>
              </a:lnSpc>
              <a:buClr>
                <a:schemeClr val="tx1"/>
              </a:buClr>
              <a:buNone/>
            </a:pPr>
            <a:r>
              <a:rPr lang="zh-CN" altLang="en-US" b="1" dirty="0">
                <a:latin typeface="楷体_GB2312" panose="02010609030101010101" pitchFamily="1" charset="-122"/>
                <a:ea typeface="楷体_GB2312" panose="02010609030101010101" pitchFamily="1" charset="-122"/>
              </a:rPr>
              <a:t>1.上消化系统疾病</a:t>
            </a:r>
            <a:endParaRPr lang="zh-CN" altLang="en-US" b="1" dirty="0">
              <a:latin typeface="楷体_GB2312" panose="02010609030101010101" pitchFamily="1" charset="-122"/>
              <a:ea typeface="楷体_GB2312" panose="02010609030101010101" pitchFamily="1" charset="-122"/>
            </a:endParaRPr>
          </a:p>
          <a:p>
            <a:pPr marL="457200" indent="-457200">
              <a:lnSpc>
                <a:spcPct val="150000"/>
              </a:lnSpc>
              <a:buNone/>
            </a:pPr>
            <a:r>
              <a:rPr lang="zh-CN" altLang="en-US" b="1" dirty="0">
                <a:latin typeface="楷体_GB2312" panose="02010609030101010101" pitchFamily="1" charset="-122"/>
                <a:ea typeface="楷体_GB2312" panose="02010609030101010101" pitchFamily="1" charset="-122"/>
              </a:rPr>
              <a:t>2.下消化道疾病</a:t>
            </a:r>
            <a:endParaRPr lang="zh-CN" altLang="en-US" b="1" dirty="0">
              <a:latin typeface="楷体_GB2312" panose="02010609030101010101" pitchFamily="1" charset="-122"/>
              <a:ea typeface="楷体_GB2312" panose="02010609030101010101" pitchFamily="1" charset="-122"/>
            </a:endParaRPr>
          </a:p>
          <a:p>
            <a:pPr marL="457200" indent="-457200">
              <a:lnSpc>
                <a:spcPct val="150000"/>
              </a:lnSpc>
              <a:buNone/>
            </a:pPr>
            <a:r>
              <a:rPr lang="zh-CN" altLang="en-US" b="1" dirty="0">
                <a:latin typeface="楷体_GB2312" panose="02010609030101010101" pitchFamily="1" charset="-122"/>
                <a:ea typeface="楷体_GB2312" panose="02010609030101010101" pitchFamily="1" charset="-122"/>
              </a:rPr>
              <a:t>3.全身性疾病</a:t>
            </a:r>
            <a:endParaRPr lang="zh-CN" altLang="en-US" b="1" dirty="0">
              <a:latin typeface="楷体_GB2312" panose="02010609030101010101" pitchFamily="1" charset="-122"/>
              <a:ea typeface="楷体_GB2312" panose="02010609030101010101" pitchFamily="1" charset="-122"/>
            </a:endParaRPr>
          </a:p>
        </p:txBody>
      </p:sp>
      <p:sp>
        <p:nvSpPr>
          <p:cNvPr id="31748" name="圆角矩形 21"/>
          <p:cNvSpPr/>
          <p:nvPr/>
        </p:nvSpPr>
        <p:spPr>
          <a:xfrm>
            <a:off x="3935413" y="1844675"/>
            <a:ext cx="6337300" cy="3671888"/>
          </a:xfrm>
          <a:prstGeom prst="roundRect">
            <a:avLst>
              <a:gd name="adj" fmla="val 16667"/>
            </a:avLst>
          </a:prstGeom>
          <a:solidFill>
            <a:schemeClr val="bg1"/>
          </a:solidFill>
          <a:ln w="25400" cap="flat" cmpd="sng">
            <a:solidFill>
              <a:srgbClr val="112D7E"/>
            </a:solidFill>
            <a:prstDash val="solid"/>
            <a:headEnd type="none" w="med" len="med"/>
            <a:tailEnd type="none" w="med" len="med"/>
          </a:ln>
        </p:spPr>
        <p:txBody>
          <a:bodyPr/>
          <a:p>
            <a:pPr algn="ctr">
              <a:lnSpc>
                <a:spcPct val="150000"/>
              </a:lnSpc>
            </a:pPr>
            <a:r>
              <a:rPr lang="zh-CN" altLang="en-US" sz="2800" b="1" u="sng" dirty="0">
                <a:solidFill>
                  <a:srgbClr val="FF0000"/>
                </a:solidFill>
                <a:latin typeface="楷体_GB2312" panose="02010609030101010101" pitchFamily="1" charset="-122"/>
                <a:ea typeface="楷体_GB2312" panose="02010609030101010101" pitchFamily="1" charset="-122"/>
              </a:rPr>
              <a:t>小肠结核</a:t>
            </a:r>
            <a:endParaRPr lang="en-US" altLang="zh-CN" sz="2800" b="1" u="sng" dirty="0">
              <a:solidFill>
                <a:srgbClr val="FF0000"/>
              </a:solidFill>
              <a:latin typeface="楷体_GB2312" panose="02010609030101010101" pitchFamily="1" charset="-122"/>
              <a:ea typeface="楷体_GB2312" panose="02010609030101010101" pitchFamily="1" charset="-122"/>
            </a:endParaRPr>
          </a:p>
          <a:p>
            <a:pPr algn="ctr">
              <a:lnSpc>
                <a:spcPct val="150000"/>
              </a:lnSpc>
            </a:pPr>
            <a:r>
              <a:rPr lang="zh-CN" altLang="en-US" sz="2800" b="1" u="sng" dirty="0">
                <a:solidFill>
                  <a:srgbClr val="FF0000"/>
                </a:solidFill>
                <a:latin typeface="楷体_GB2312" panose="02010609030101010101" pitchFamily="1" charset="-122"/>
                <a:ea typeface="楷体_GB2312" panose="02010609030101010101" pitchFamily="1" charset="-122"/>
              </a:rPr>
              <a:t>伤寒、出血坏死性肠炎</a:t>
            </a:r>
            <a:endParaRPr lang="en-US" altLang="zh-CN" sz="2800" b="1" u="sng" dirty="0">
              <a:solidFill>
                <a:srgbClr val="FF0000"/>
              </a:solidFill>
              <a:latin typeface="楷体_GB2312" panose="02010609030101010101" pitchFamily="1" charset="-122"/>
              <a:ea typeface="楷体_GB2312" panose="02010609030101010101" pitchFamily="1" charset="-122"/>
            </a:endParaRPr>
          </a:p>
          <a:p>
            <a:pPr algn="ctr">
              <a:lnSpc>
                <a:spcPct val="150000"/>
              </a:lnSpc>
            </a:pPr>
            <a:r>
              <a:rPr lang="zh-CN" altLang="en-US" sz="2800" b="1" u="sng" dirty="0">
                <a:solidFill>
                  <a:srgbClr val="FF0000"/>
                </a:solidFill>
                <a:latin typeface="楷体_GB2312" panose="02010609030101010101" pitchFamily="1" charset="-122"/>
                <a:ea typeface="楷体_GB2312" panose="02010609030101010101" pitchFamily="1" charset="-122"/>
              </a:rPr>
              <a:t>细菌性痢疾、阿米巴痢疾</a:t>
            </a:r>
            <a:endParaRPr lang="en-US" altLang="zh-CN" sz="2800" b="1" u="sng" dirty="0">
              <a:solidFill>
                <a:srgbClr val="FF0000"/>
              </a:solidFill>
              <a:latin typeface="楷体_GB2312" panose="02010609030101010101" pitchFamily="1" charset="-122"/>
              <a:ea typeface="楷体_GB2312" panose="02010609030101010101" pitchFamily="1" charset="-122"/>
            </a:endParaRPr>
          </a:p>
          <a:p>
            <a:pPr algn="ctr">
              <a:lnSpc>
                <a:spcPct val="150000"/>
              </a:lnSpc>
            </a:pPr>
            <a:r>
              <a:rPr lang="zh-CN" altLang="en-US" sz="2800" b="1" u="sng" dirty="0">
                <a:solidFill>
                  <a:srgbClr val="FF0000"/>
                </a:solidFill>
                <a:latin typeface="楷体_GB2312" panose="02010609030101010101" pitchFamily="1" charset="-122"/>
                <a:ea typeface="楷体_GB2312" panose="02010609030101010101" pitchFamily="1" charset="-122"/>
              </a:rPr>
              <a:t>结肠癌</a:t>
            </a:r>
            <a:endParaRPr lang="en-US" altLang="zh-CN" sz="2800" b="1" u="sng" dirty="0">
              <a:solidFill>
                <a:srgbClr val="FF0000"/>
              </a:solidFill>
              <a:latin typeface="楷体_GB2312" panose="02010609030101010101" pitchFamily="1" charset="-122"/>
              <a:ea typeface="楷体_GB2312" panose="02010609030101010101" pitchFamily="1" charset="-122"/>
            </a:endParaRPr>
          </a:p>
          <a:p>
            <a:pPr algn="ctr">
              <a:lnSpc>
                <a:spcPct val="150000"/>
              </a:lnSpc>
            </a:pPr>
            <a:r>
              <a:rPr lang="zh-CN" altLang="en-US" sz="2800" b="1" u="sng" dirty="0">
                <a:solidFill>
                  <a:srgbClr val="FF0000"/>
                </a:solidFill>
                <a:latin typeface="楷体_GB2312" panose="02010609030101010101" pitchFamily="1" charset="-122"/>
                <a:ea typeface="楷体_GB2312" panose="02010609030101010101" pitchFamily="1" charset="-122"/>
              </a:rPr>
              <a:t>直肠息肉、癌症、痔疮</a:t>
            </a:r>
            <a:endParaRPr lang="zh-CN" altLang="en-US" sz="2800" b="1" u="sng" dirty="0">
              <a:solidFill>
                <a:srgbClr val="FF0000"/>
              </a:solidFill>
              <a:latin typeface="楷体_GB2312" panose="02010609030101010101" pitchFamily="1" charset="-122"/>
              <a:ea typeface="楷体_GB2312" panose="02010609030101010101" pitchFamily="1" charset="-122"/>
            </a:endParaRPr>
          </a:p>
        </p:txBody>
      </p:sp>
      <p:sp>
        <p:nvSpPr>
          <p:cNvPr id="31749" name="圆角矩形 20"/>
          <p:cNvSpPr/>
          <p:nvPr/>
        </p:nvSpPr>
        <p:spPr>
          <a:xfrm>
            <a:off x="2351088" y="4652963"/>
            <a:ext cx="7021512" cy="936625"/>
          </a:xfrm>
          <a:prstGeom prst="roundRect">
            <a:avLst>
              <a:gd name="adj" fmla="val 16667"/>
            </a:avLst>
          </a:prstGeom>
          <a:solidFill>
            <a:schemeClr val="bg1"/>
          </a:solidFill>
          <a:ln w="25400" cap="flat" cmpd="sng">
            <a:solidFill>
              <a:srgbClr val="112D7E"/>
            </a:solidFill>
            <a:prstDash val="solid"/>
            <a:headEnd type="none" w="med" len="med"/>
            <a:tailEnd type="none" w="med" len="med"/>
          </a:ln>
        </p:spPr>
        <p:txBody>
          <a:bodyPr/>
          <a:p>
            <a:pPr algn="ctr">
              <a:lnSpc>
                <a:spcPct val="150000"/>
              </a:lnSpc>
            </a:pPr>
            <a:r>
              <a:rPr lang="zh-CN" altLang="en-US" sz="2800" b="1" u="sng" dirty="0">
                <a:solidFill>
                  <a:srgbClr val="FF0000"/>
                </a:solidFill>
                <a:latin typeface="楷体_GB2312" panose="02010609030101010101" pitchFamily="1" charset="-122"/>
                <a:ea typeface="楷体_GB2312" panose="02010609030101010101" pitchFamily="1" charset="-122"/>
              </a:rPr>
              <a:t>血液病、肝病、尿毒症、败血症</a:t>
            </a:r>
            <a:endParaRPr lang="zh-CN" altLang="en-US" sz="2800" b="1" u="sng" dirty="0">
              <a:solidFill>
                <a:srgbClr val="FF0000"/>
              </a:solidFill>
              <a:latin typeface="楷体_GB2312" panose="02010609030101010101" pitchFamily="1" charset="-122"/>
              <a:ea typeface="楷体_GB2312" panose="02010609030101010101" pitchFamily="1" charset="-122"/>
            </a:endParaRPr>
          </a:p>
        </p:txBody>
      </p:sp>
      <p:sp>
        <p:nvSpPr>
          <p:cNvPr id="2" name="Title 6"/>
          <p:cNvSpPr txBox="1"/>
          <p:nvPr>
            <p:custDataLst>
              <p:tags r:id="rId1"/>
            </p:custDataLst>
          </p:nvPr>
        </p:nvSpPr>
        <p:spPr>
          <a:xfrm>
            <a:off x="231407" y="97384"/>
            <a:ext cx="297497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八</a:t>
            </a: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呕血、便血</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1746">
                                            <p:txEl>
                                              <p:pRg st="0" end="0"/>
                                            </p:txEl>
                                          </p:spTgt>
                                        </p:tgtEl>
                                        <p:attrNameLst>
                                          <p:attrName>style.visibility</p:attrName>
                                        </p:attrNameLst>
                                      </p:cBhvr>
                                      <p:to>
                                        <p:strVal val="visible"/>
                                      </p:to>
                                    </p:set>
                                    <p:animEffect transition="in" filter="blinds(horizontal)">
                                      <p:cBhvr>
                                        <p:cTn id="7" dur="500"/>
                                        <p:tgtEl>
                                          <p:spTgt spid="3174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1746">
                                            <p:txEl>
                                              <p:pRg st="1" end="1"/>
                                            </p:txEl>
                                          </p:spTgt>
                                        </p:tgtEl>
                                        <p:attrNameLst>
                                          <p:attrName>style.visibility</p:attrName>
                                        </p:attrNameLst>
                                      </p:cBhvr>
                                      <p:to>
                                        <p:strVal val="visible"/>
                                      </p:to>
                                    </p:set>
                                    <p:animEffect transition="in" filter="blinds(horizontal)">
                                      <p:cBhvr>
                                        <p:cTn id="12" dur="500"/>
                                        <p:tgtEl>
                                          <p:spTgt spid="3174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1748"/>
                                        </p:tgtEl>
                                        <p:attrNameLst>
                                          <p:attrName>style.visibility</p:attrName>
                                        </p:attrNameLst>
                                      </p:cBhvr>
                                      <p:to>
                                        <p:strVal val="visible"/>
                                      </p:to>
                                    </p:set>
                                    <p:animEffect transition="in" filter="blinds(horizontal)">
                                      <p:cBhvr>
                                        <p:cTn id="17" dur="500"/>
                                        <p:tgtEl>
                                          <p:spTgt spid="31748"/>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xit" presetSubtype="10" fill="hold" grpId="1" nodeType="clickEffect">
                                  <p:stCondLst>
                                    <p:cond delay="0"/>
                                  </p:stCondLst>
                                  <p:childTnLst>
                                    <p:animEffect transition="out" filter="blinds(horizontal)">
                                      <p:cBhvr>
                                        <p:cTn id="21" dur="500"/>
                                        <p:tgtEl>
                                          <p:spTgt spid="31748"/>
                                        </p:tgtEl>
                                      </p:cBhvr>
                                    </p:animEffect>
                                    <p:set>
                                      <p:cBhvr>
                                        <p:cTn id="22" dur="1" fill="hold">
                                          <p:stCondLst>
                                            <p:cond delay="499"/>
                                          </p:stCondLst>
                                        </p:cTn>
                                        <p:tgtEl>
                                          <p:spTgt spid="31748"/>
                                        </p:tgtEl>
                                        <p:attrNameLst>
                                          <p:attrName>style.visibility</p:attrName>
                                        </p:attrNameLst>
                                      </p:cBhvr>
                                      <p:to>
                                        <p:strVal val="hidden"/>
                                      </p:to>
                                    </p:set>
                                  </p:childTnLst>
                                </p:cTn>
                              </p:par>
                              <p:par>
                                <p:cTn id="23" presetID="3" presetClass="entr" presetSubtype="10" fill="hold" grpId="0" nodeType="withEffect">
                                  <p:stCondLst>
                                    <p:cond delay="0"/>
                                  </p:stCondLst>
                                  <p:childTnLst>
                                    <p:set>
                                      <p:cBhvr>
                                        <p:cTn id="24" dur="1" fill="hold">
                                          <p:stCondLst>
                                            <p:cond delay="0"/>
                                          </p:stCondLst>
                                        </p:cTn>
                                        <p:tgtEl>
                                          <p:spTgt spid="31746">
                                            <p:txEl>
                                              <p:pRg st="2" end="2"/>
                                            </p:txEl>
                                          </p:spTgt>
                                        </p:tgtEl>
                                        <p:attrNameLst>
                                          <p:attrName>style.visibility</p:attrName>
                                        </p:attrNameLst>
                                      </p:cBhvr>
                                      <p:to>
                                        <p:strVal val="visible"/>
                                      </p:to>
                                    </p:set>
                                    <p:animEffect transition="in" filter="blinds(horizontal)">
                                      <p:cBhvr>
                                        <p:cTn id="25" dur="500"/>
                                        <p:tgtEl>
                                          <p:spTgt spid="31746">
                                            <p:txEl>
                                              <p:pRg st="2" end="2"/>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3" presetClass="entr" presetSubtype="10" fill="hold" grpId="0" nodeType="clickEffect">
                                  <p:stCondLst>
                                    <p:cond delay="0"/>
                                  </p:stCondLst>
                                  <p:childTnLst>
                                    <p:set>
                                      <p:cBhvr>
                                        <p:cTn id="29" dur="1" fill="hold">
                                          <p:stCondLst>
                                            <p:cond delay="0"/>
                                          </p:stCondLst>
                                        </p:cTn>
                                        <p:tgtEl>
                                          <p:spTgt spid="31749"/>
                                        </p:tgtEl>
                                        <p:attrNameLst>
                                          <p:attrName>style.visibility</p:attrName>
                                        </p:attrNameLst>
                                      </p:cBhvr>
                                      <p:to>
                                        <p:strVal val="visible"/>
                                      </p:to>
                                    </p:set>
                                    <p:animEffect transition="in" filter="blinds(horizontal)">
                                      <p:cBhvr>
                                        <p:cTn id="30" dur="500"/>
                                        <p:tgtEl>
                                          <p:spTgt spid="317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6" grpId="0" build="p"/>
      <p:bldP spid="31748" grpId="0" bldLvl="0" animBg="1"/>
      <p:bldP spid="31748" grpId="1" bldLvl="0" animBg="1"/>
      <p:bldP spid="31749" grpId="0" bldLvl="0" animBg="1"/>
    </p:bld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42620" y="920115"/>
            <a:ext cx="4197985" cy="460375"/>
          </a:xfrm>
          <a:prstGeom prst="rect">
            <a:avLst/>
          </a:prstGeom>
          <a:noFill/>
        </p:spPr>
        <p:txBody>
          <a:bodyPr wrap="square" rtlCol="0">
            <a:spAutoFit/>
          </a:bodyPr>
          <a:p>
            <a:r>
              <a:rPr lang="zh-CN" altLang="en-US" sz="2400"/>
              <a:t>（二）临床表现</a:t>
            </a:r>
            <a:r>
              <a:rPr lang="en-US" altLang="zh-CN" sz="2400"/>
              <a:t>——</a:t>
            </a:r>
            <a:r>
              <a:rPr lang="zh-CN" altLang="en-US" sz="2400"/>
              <a:t>呕血</a:t>
            </a:r>
            <a:endParaRPr lang="zh-CN" altLang="en-US" sz="2400"/>
          </a:p>
        </p:txBody>
      </p:sp>
      <p:sp>
        <p:nvSpPr>
          <p:cNvPr id="20482" name="内容占位符 18"/>
          <p:cNvSpPr>
            <a:spLocks noGrp="1"/>
          </p:cNvSpPr>
          <p:nvPr>
            <p:ph idx="4294967295"/>
          </p:nvPr>
        </p:nvSpPr>
        <p:spPr>
          <a:xfrm>
            <a:off x="1927543" y="2063433"/>
            <a:ext cx="8434387" cy="4411662"/>
          </a:xfrm>
        </p:spPr>
        <p:txBody>
          <a:bodyPr vert="horz" wrap="square" anchor="t"/>
          <a:lstStyle/>
          <a:p>
            <a:pPr>
              <a:lnSpc>
                <a:spcPct val="150000"/>
              </a:lnSpc>
            </a:pPr>
            <a:r>
              <a:rPr lang="zh-CN" altLang="en-US" b="1" dirty="0">
                <a:solidFill>
                  <a:srgbClr val="FF0000"/>
                </a:solidFill>
                <a:latin typeface="楷体_GB2312" panose="02010609030101010101" pitchFamily="1" charset="-122"/>
                <a:ea typeface="楷体_GB2312" panose="02010609030101010101" pitchFamily="1" charset="-122"/>
              </a:rPr>
              <a:t>呕血与黑便</a:t>
            </a:r>
            <a:endParaRPr lang="zh-CN" altLang="en-US" b="1" dirty="0">
              <a:solidFill>
                <a:srgbClr val="FF0000"/>
              </a:solidFill>
              <a:latin typeface="楷体_GB2312" panose="02010609030101010101" pitchFamily="1" charset="-122"/>
              <a:ea typeface="楷体_GB2312" panose="02010609030101010101" pitchFamily="1" charset="-122"/>
            </a:endParaRPr>
          </a:p>
          <a:p>
            <a:pPr>
              <a:lnSpc>
                <a:spcPct val="150000"/>
              </a:lnSpc>
            </a:pPr>
            <a:r>
              <a:rPr lang="zh-CN" altLang="en-US" b="1" dirty="0">
                <a:solidFill>
                  <a:srgbClr val="FF0000"/>
                </a:solidFill>
                <a:latin typeface="楷体_GB2312" panose="02010609030101010101" pitchFamily="1" charset="-122"/>
                <a:ea typeface="楷体_GB2312" panose="02010609030101010101" pitchFamily="1" charset="-122"/>
              </a:rPr>
              <a:t>失血性周围循环衰竭</a:t>
            </a:r>
            <a:endParaRPr lang="zh-CN" altLang="en-US" b="1" dirty="0">
              <a:solidFill>
                <a:srgbClr val="FF0000"/>
              </a:solidFill>
              <a:latin typeface="楷体_GB2312" panose="02010609030101010101" pitchFamily="1" charset="-122"/>
              <a:ea typeface="楷体_GB2312" panose="02010609030101010101" pitchFamily="1" charset="-122"/>
            </a:endParaRPr>
          </a:p>
          <a:p>
            <a:pPr>
              <a:lnSpc>
                <a:spcPct val="150000"/>
              </a:lnSpc>
            </a:pPr>
            <a:r>
              <a:rPr lang="zh-CN" altLang="en-US" b="1" dirty="0">
                <a:solidFill>
                  <a:srgbClr val="FF0000"/>
                </a:solidFill>
                <a:latin typeface="楷体_GB2312" panose="02010609030101010101" pitchFamily="1" charset="-122"/>
                <a:ea typeface="楷体_GB2312" panose="02010609030101010101" pitchFamily="1" charset="-122"/>
              </a:rPr>
              <a:t>血液学改变</a:t>
            </a:r>
            <a:endParaRPr lang="zh-CN" altLang="en-US" b="1" dirty="0">
              <a:solidFill>
                <a:srgbClr val="FF0000"/>
              </a:solidFill>
              <a:latin typeface="楷体_GB2312" panose="02010609030101010101" pitchFamily="1" charset="-122"/>
              <a:ea typeface="楷体_GB2312" panose="02010609030101010101" pitchFamily="1" charset="-122"/>
            </a:endParaRPr>
          </a:p>
          <a:p>
            <a:pPr>
              <a:lnSpc>
                <a:spcPct val="150000"/>
              </a:lnSpc>
            </a:pPr>
            <a:r>
              <a:rPr lang="zh-CN" altLang="en-US" b="1" dirty="0">
                <a:latin typeface="楷体_GB2312" panose="02010609030101010101" pitchFamily="1" charset="-122"/>
                <a:ea typeface="楷体_GB2312" panose="02010609030101010101" pitchFamily="1" charset="-122"/>
              </a:rPr>
              <a:t>其他：氮质血症，发热</a:t>
            </a:r>
            <a:endParaRPr lang="zh-CN" altLang="en-US" b="1" dirty="0">
              <a:latin typeface="楷体_GB2312" panose="02010609030101010101" pitchFamily="1" charset="-122"/>
              <a:ea typeface="楷体_GB2312" panose="02010609030101010101" pitchFamily="1" charset="-122"/>
            </a:endParaRPr>
          </a:p>
          <a:p>
            <a:pPr>
              <a:lnSpc>
                <a:spcPct val="150000"/>
              </a:lnSpc>
            </a:pPr>
            <a:endParaRPr lang="zh-CN" altLang="en-US" b="1" dirty="0">
              <a:latin typeface="楷体_GB2312" panose="02010609030101010101" pitchFamily="1" charset="-122"/>
              <a:ea typeface="楷体_GB2312" panose="02010609030101010101" pitchFamily="1" charset="-122"/>
            </a:endParaRPr>
          </a:p>
        </p:txBody>
      </p:sp>
      <p:sp>
        <p:nvSpPr>
          <p:cNvPr id="20486" name="圆角矩形标注 18"/>
          <p:cNvSpPr/>
          <p:nvPr/>
        </p:nvSpPr>
        <p:spPr>
          <a:xfrm>
            <a:off x="4159568" y="3647758"/>
            <a:ext cx="6192837" cy="2295525"/>
          </a:xfrm>
          <a:prstGeom prst="wedgeRoundRectCallout">
            <a:avLst>
              <a:gd name="adj1" fmla="val -59931"/>
              <a:gd name="adj2" fmla="val -53898"/>
              <a:gd name="adj3" fmla="val 16667"/>
            </a:avLst>
          </a:prstGeom>
          <a:solidFill>
            <a:schemeClr val="bg1"/>
          </a:solidFill>
          <a:ln w="25400" cap="flat" cmpd="sng">
            <a:solidFill>
              <a:srgbClr val="112D7E"/>
            </a:solidFill>
            <a:prstDash val="solid"/>
            <a:miter/>
            <a:headEnd type="none" w="med" len="med"/>
            <a:tailEnd type="none" w="med" len="med"/>
          </a:ln>
        </p:spPr>
        <p:txBody>
          <a:bodyPr/>
          <a:lstStyle/>
          <a:p>
            <a:pPr algn="ctr">
              <a:lnSpc>
                <a:spcPct val="150000"/>
              </a:lnSpc>
            </a:pPr>
            <a:r>
              <a:rPr lang="en-US" altLang="zh-CN" sz="2800" b="1" dirty="0">
                <a:latin typeface="楷体_GB2312" panose="02010609030101010101" pitchFamily="1" charset="-122"/>
                <a:ea typeface="楷体_GB2312" panose="02010609030101010101" pitchFamily="1" charset="-122"/>
              </a:rPr>
              <a:t> </a:t>
            </a:r>
            <a:r>
              <a:rPr lang="zh-CN" altLang="en-US" sz="2800" b="1" dirty="0">
                <a:latin typeface="楷体_GB2312" panose="02010609030101010101" pitchFamily="1" charset="-122"/>
                <a:ea typeface="楷体_GB2312" panose="02010609030101010101" pitchFamily="1" charset="-122"/>
              </a:rPr>
              <a:t>严密监测</a:t>
            </a:r>
            <a:endParaRPr lang="en-US" altLang="zh-CN" sz="2800" b="1" dirty="0">
              <a:latin typeface="楷体_GB2312" panose="02010609030101010101" pitchFamily="1" charset="-122"/>
              <a:ea typeface="楷体_GB2312" panose="02010609030101010101" pitchFamily="1" charset="-122"/>
            </a:endParaRPr>
          </a:p>
          <a:p>
            <a:pPr algn="ctr">
              <a:lnSpc>
                <a:spcPct val="150000"/>
              </a:lnSpc>
            </a:pPr>
            <a:r>
              <a:rPr lang="zh-CN" altLang="en-US" sz="2800" b="1" dirty="0">
                <a:latin typeface="楷体_GB2312" panose="02010609030101010101" pitchFamily="1" charset="-122"/>
                <a:ea typeface="楷体_GB2312" panose="02010609030101010101" pitchFamily="1" charset="-122"/>
              </a:rPr>
              <a:t>呕血量、黑便量、尿量</a:t>
            </a:r>
            <a:endParaRPr lang="en-US" altLang="zh-CN" sz="2800" b="1" dirty="0">
              <a:latin typeface="楷体_GB2312" panose="02010609030101010101" pitchFamily="1" charset="-122"/>
              <a:ea typeface="楷体_GB2312" panose="02010609030101010101" pitchFamily="1" charset="-122"/>
            </a:endParaRPr>
          </a:p>
          <a:p>
            <a:pPr algn="ctr">
              <a:lnSpc>
                <a:spcPct val="150000"/>
              </a:lnSpc>
            </a:pPr>
            <a:r>
              <a:rPr lang="zh-CN" altLang="en-US" sz="2800" b="1" dirty="0">
                <a:latin typeface="楷体_GB2312" panose="02010609030101010101" pitchFamily="1" charset="-122"/>
                <a:ea typeface="楷体_GB2312" panose="02010609030101010101" pitchFamily="1" charset="-122"/>
              </a:rPr>
              <a:t>生命体征</a:t>
            </a:r>
            <a:endParaRPr lang="en-US" altLang="zh-CN" sz="2800" b="1" dirty="0">
              <a:latin typeface="楷体_GB2312" panose="02010609030101010101" pitchFamily="1" charset="-122"/>
              <a:ea typeface="楷体_GB2312" panose="02010609030101010101" pitchFamily="1" charset="-122"/>
            </a:endParaRPr>
          </a:p>
          <a:p>
            <a:endParaRPr lang="en-US" altLang="zh-CN" sz="2800" b="1" dirty="0">
              <a:latin typeface="楷体_GB2312" panose="02010609030101010101" pitchFamily="1" charset="-122"/>
              <a:ea typeface="楷体_GB2312" panose="02010609030101010101" pitchFamily="1" charset="-122"/>
            </a:endParaRPr>
          </a:p>
          <a:p>
            <a:endParaRPr lang="en-US" altLang="zh-CN" sz="2800" b="1" dirty="0">
              <a:latin typeface="楷体_GB2312" panose="02010609030101010101" pitchFamily="1" charset="-122"/>
              <a:ea typeface="楷体_GB2312" panose="02010609030101010101" pitchFamily="1" charset="-122"/>
            </a:endParaRPr>
          </a:p>
          <a:p>
            <a:endParaRPr lang="en-US" altLang="zh-CN" sz="2800" b="1" dirty="0">
              <a:latin typeface="楷体_GB2312" panose="02010609030101010101" pitchFamily="1" charset="-122"/>
              <a:ea typeface="楷体_GB2312" panose="02010609030101010101" pitchFamily="1" charset="-122"/>
            </a:endParaRPr>
          </a:p>
          <a:p>
            <a:endParaRPr lang="zh-CN" altLang="en-US" sz="2800" b="1" dirty="0">
              <a:latin typeface="楷体_GB2312" panose="02010609030101010101" pitchFamily="1" charset="-122"/>
              <a:ea typeface="楷体_GB2312" panose="02010609030101010101" pitchFamily="1" charset="-122"/>
            </a:endParaRPr>
          </a:p>
        </p:txBody>
      </p:sp>
      <p:sp>
        <p:nvSpPr>
          <p:cNvPr id="20487" name="圆角矩形标注 34"/>
          <p:cNvSpPr/>
          <p:nvPr/>
        </p:nvSpPr>
        <p:spPr>
          <a:xfrm>
            <a:off x="4159568" y="1126808"/>
            <a:ext cx="6264275" cy="5472112"/>
          </a:xfrm>
          <a:prstGeom prst="wedgeRoundRectCallout">
            <a:avLst>
              <a:gd name="adj1" fmla="val -59486"/>
              <a:gd name="adj2" fmla="val -28333"/>
              <a:gd name="adj3" fmla="val 16667"/>
            </a:avLst>
          </a:prstGeom>
          <a:solidFill>
            <a:srgbClr val="FFFFFF"/>
          </a:solidFill>
          <a:ln w="25400" cap="flat" cmpd="sng">
            <a:solidFill>
              <a:srgbClr val="112D7E"/>
            </a:solidFill>
            <a:prstDash val="solid"/>
            <a:miter/>
            <a:headEnd type="none" w="med" len="med"/>
            <a:tailEnd type="none" w="med" len="med"/>
          </a:ln>
        </p:spPr>
        <p:txBody>
          <a:bodyPr/>
          <a:lstStyle/>
          <a:p>
            <a:pPr>
              <a:lnSpc>
                <a:spcPct val="150000"/>
              </a:lnSpc>
            </a:pPr>
            <a:r>
              <a:rPr lang="en-US" altLang="zh-CN" sz="2800" dirty="0">
                <a:latin typeface="Arial" panose="020B0604020202020204" pitchFamily="34" charset="0"/>
              </a:rPr>
              <a:t> </a:t>
            </a:r>
            <a:r>
              <a:rPr lang="zh-CN" altLang="en-US" sz="2800" b="1" dirty="0">
                <a:latin typeface="楷体_GB2312" panose="02010609030101010101" pitchFamily="1" charset="-122"/>
                <a:ea typeface="楷体_GB2312" panose="02010609030101010101" pitchFamily="1" charset="-122"/>
              </a:rPr>
              <a:t>先兆症状：</a:t>
            </a:r>
            <a:r>
              <a:rPr lang="zh-CN" altLang="en-US" sz="2800" b="1" dirty="0">
                <a:solidFill>
                  <a:srgbClr val="FF0000"/>
                </a:solidFill>
                <a:latin typeface="楷体_GB2312" panose="02010609030101010101" pitchFamily="1" charset="-122"/>
                <a:ea typeface="楷体_GB2312" panose="02010609030101010101" pitchFamily="1" charset="-122"/>
              </a:rPr>
              <a:t>恶心、上腹部不适   </a:t>
            </a:r>
            <a:r>
              <a:rPr lang="zh-CN" altLang="en-US" sz="2800" b="1" dirty="0">
                <a:latin typeface="楷体_GB2312" panose="02010609030101010101" pitchFamily="1" charset="-122"/>
                <a:ea typeface="楷体_GB2312" panose="02010609030101010101" pitchFamily="1" charset="-122"/>
              </a:rPr>
              <a:t>出血量多且迅速：</a:t>
            </a:r>
            <a:endParaRPr lang="en-US" altLang="zh-CN" sz="2800" b="1" dirty="0">
              <a:latin typeface="楷体_GB2312" panose="02010609030101010101" pitchFamily="1" charset="-122"/>
              <a:ea typeface="楷体_GB2312" panose="02010609030101010101" pitchFamily="1" charset="-122"/>
            </a:endParaRPr>
          </a:p>
          <a:p>
            <a:pPr>
              <a:lnSpc>
                <a:spcPct val="150000"/>
              </a:lnSpc>
            </a:pPr>
            <a:r>
              <a:rPr lang="zh-CN" altLang="en-US" sz="2800" b="1" dirty="0">
                <a:solidFill>
                  <a:srgbClr val="FF0000"/>
                </a:solidFill>
                <a:latin typeface="楷体_GB2312" panose="02010609030101010101" pitchFamily="1" charset="-122"/>
                <a:ea typeface="楷体_GB2312" panose="02010609030101010101" pitchFamily="1" charset="-122"/>
              </a:rPr>
              <a:t>     鲜红或暗红的血液</a:t>
            </a:r>
            <a:endParaRPr lang="en-US" altLang="zh-CN" sz="2800" b="1" dirty="0">
              <a:latin typeface="楷体_GB2312" panose="02010609030101010101" pitchFamily="1" charset="-122"/>
              <a:ea typeface="楷体_GB2312" panose="02010609030101010101" pitchFamily="1" charset="-122"/>
            </a:endParaRPr>
          </a:p>
          <a:p>
            <a:pPr>
              <a:lnSpc>
                <a:spcPct val="150000"/>
              </a:lnSpc>
            </a:pPr>
            <a:r>
              <a:rPr lang="zh-CN" altLang="en-US" sz="2800" b="1" dirty="0">
                <a:latin typeface="楷体_GB2312" panose="02010609030101010101" pitchFamily="1" charset="-122"/>
                <a:ea typeface="楷体_GB2312" panose="02010609030101010101" pitchFamily="1" charset="-122"/>
              </a:rPr>
              <a:t>血液在胃内停留时间稍长：</a:t>
            </a:r>
            <a:endParaRPr lang="en-US" altLang="zh-CN" sz="2800" b="1" dirty="0">
              <a:latin typeface="楷体_GB2312" panose="02010609030101010101" pitchFamily="1" charset="-122"/>
              <a:ea typeface="楷体_GB2312" panose="02010609030101010101" pitchFamily="1" charset="-122"/>
            </a:endParaRPr>
          </a:p>
          <a:p>
            <a:pPr>
              <a:lnSpc>
                <a:spcPct val="150000"/>
              </a:lnSpc>
            </a:pPr>
            <a:r>
              <a:rPr lang="en-US" altLang="zh-CN" sz="2800" b="1" dirty="0">
                <a:latin typeface="楷体_GB2312" panose="02010609030101010101" pitchFamily="1" charset="-122"/>
                <a:ea typeface="楷体_GB2312" panose="02010609030101010101" pitchFamily="1" charset="-122"/>
              </a:rPr>
              <a:t>     </a:t>
            </a:r>
            <a:r>
              <a:rPr lang="zh-CN" altLang="en-US" sz="2800" b="1" dirty="0">
                <a:solidFill>
                  <a:srgbClr val="FF0000"/>
                </a:solidFill>
                <a:latin typeface="楷体_GB2312" panose="02010609030101010101" pitchFamily="1" charset="-122"/>
                <a:ea typeface="楷体_GB2312" panose="02010609030101010101" pitchFamily="1" charset="-122"/>
              </a:rPr>
              <a:t>咖啡渣样棕褐色</a:t>
            </a:r>
            <a:endParaRPr lang="en-US" altLang="zh-CN" sz="2800" b="1" dirty="0">
              <a:solidFill>
                <a:srgbClr val="FF0000"/>
              </a:solidFill>
              <a:latin typeface="楷体_GB2312" panose="02010609030101010101" pitchFamily="1" charset="-122"/>
              <a:ea typeface="楷体_GB2312" panose="02010609030101010101" pitchFamily="1" charset="-122"/>
            </a:endParaRPr>
          </a:p>
          <a:p>
            <a:pPr>
              <a:lnSpc>
                <a:spcPct val="150000"/>
              </a:lnSpc>
            </a:pPr>
            <a:r>
              <a:rPr lang="zh-CN" altLang="en-US" sz="2800" b="1" dirty="0">
                <a:solidFill>
                  <a:srgbClr val="FF0000"/>
                </a:solidFill>
                <a:latin typeface="楷体_GB2312" panose="02010609030101010101" pitchFamily="1" charset="-122"/>
                <a:ea typeface="楷体_GB2312" panose="02010609030101010101" pitchFamily="1" charset="-122"/>
              </a:rPr>
              <a:t>呕血多伴有黑便，反之则不然</a:t>
            </a:r>
            <a:endParaRPr lang="en-US" altLang="zh-CN" sz="2800" b="1" dirty="0">
              <a:solidFill>
                <a:srgbClr val="FF0000"/>
              </a:solidFill>
              <a:latin typeface="楷体_GB2312" panose="02010609030101010101" pitchFamily="1" charset="-122"/>
              <a:ea typeface="楷体_GB2312" panose="02010609030101010101" pitchFamily="1" charset="-122"/>
            </a:endParaRPr>
          </a:p>
          <a:p>
            <a:pPr>
              <a:lnSpc>
                <a:spcPct val="150000"/>
              </a:lnSpc>
            </a:pPr>
            <a:r>
              <a:rPr lang="zh-CN" altLang="en-US" sz="2800" b="1" dirty="0">
                <a:latin typeface="楷体_GB2312" panose="02010609030101010101" pitchFamily="1" charset="-122"/>
                <a:ea typeface="楷体_GB2312" panose="02010609030101010101" pitchFamily="1" charset="-122"/>
              </a:rPr>
              <a:t>幽门以上出血：</a:t>
            </a:r>
            <a:r>
              <a:rPr lang="zh-CN" altLang="en-US" sz="2800" b="1" dirty="0">
                <a:solidFill>
                  <a:srgbClr val="FF0000"/>
                </a:solidFill>
                <a:latin typeface="楷体_GB2312" panose="02010609030101010101" pitchFamily="1" charset="-122"/>
                <a:ea typeface="楷体_GB2312" panose="02010609030101010101" pitchFamily="1" charset="-122"/>
              </a:rPr>
              <a:t>呕血</a:t>
            </a:r>
            <a:endParaRPr lang="en-US" altLang="zh-CN" sz="2800" b="1" dirty="0">
              <a:solidFill>
                <a:srgbClr val="FF0000"/>
              </a:solidFill>
              <a:latin typeface="楷体_GB2312" panose="02010609030101010101" pitchFamily="1" charset="-122"/>
              <a:ea typeface="楷体_GB2312" panose="02010609030101010101" pitchFamily="1" charset="-122"/>
            </a:endParaRPr>
          </a:p>
          <a:p>
            <a:pPr>
              <a:lnSpc>
                <a:spcPct val="150000"/>
              </a:lnSpc>
            </a:pPr>
            <a:r>
              <a:rPr lang="zh-CN" altLang="en-US" sz="2800" b="1" dirty="0">
                <a:latin typeface="楷体_GB2312" panose="02010609030101010101" pitchFamily="1" charset="-122"/>
                <a:ea typeface="楷体_GB2312" panose="02010609030101010101" pitchFamily="1" charset="-122"/>
              </a:rPr>
              <a:t>幽门以下出血：</a:t>
            </a:r>
            <a:r>
              <a:rPr lang="zh-CN" altLang="en-US" sz="2800" b="1" dirty="0">
                <a:solidFill>
                  <a:srgbClr val="FF0000"/>
                </a:solidFill>
                <a:latin typeface="楷体_GB2312" panose="02010609030101010101" pitchFamily="1" charset="-122"/>
                <a:ea typeface="楷体_GB2312" panose="02010609030101010101" pitchFamily="1" charset="-122"/>
              </a:rPr>
              <a:t>黑便</a:t>
            </a:r>
            <a:r>
              <a:rPr lang="zh-CN" altLang="en-US" sz="2800" b="1" dirty="0">
                <a:latin typeface="楷体_GB2312" panose="02010609030101010101" pitchFamily="1" charset="-122"/>
                <a:ea typeface="楷体_GB2312" panose="02010609030101010101" pitchFamily="1" charset="-122"/>
              </a:rPr>
              <a:t>居多</a:t>
            </a:r>
            <a:endParaRPr lang="en-US" altLang="zh-CN" sz="2800" b="1" dirty="0">
              <a:latin typeface="楷体_GB2312" panose="02010609030101010101" pitchFamily="1" charset="-122"/>
              <a:ea typeface="楷体_GB2312" panose="02010609030101010101" pitchFamily="1" charset="-122"/>
            </a:endParaRPr>
          </a:p>
        </p:txBody>
      </p:sp>
      <p:sp>
        <p:nvSpPr>
          <p:cNvPr id="4" name="Title 6"/>
          <p:cNvSpPr txBox="1"/>
          <p:nvPr>
            <p:custDataLst>
              <p:tags r:id="rId1"/>
            </p:custDataLst>
          </p:nvPr>
        </p:nvSpPr>
        <p:spPr>
          <a:xfrm>
            <a:off x="231407" y="97384"/>
            <a:ext cx="297497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八</a:t>
            </a: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呕血、便血</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0482">
                                            <p:txEl>
                                              <p:pRg st="0" end="0"/>
                                            </p:txEl>
                                          </p:spTgt>
                                        </p:tgtEl>
                                        <p:attrNameLst>
                                          <p:attrName>style.visibility</p:attrName>
                                        </p:attrNameLst>
                                      </p:cBhvr>
                                      <p:to>
                                        <p:strVal val="visible"/>
                                      </p:to>
                                    </p:set>
                                    <p:animEffect transition="in" filter="blinds(horizontal)">
                                      <p:cBhvr>
                                        <p:cTn id="7" dur="500"/>
                                        <p:tgtEl>
                                          <p:spTgt spid="2048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0487"/>
                                        </p:tgtEl>
                                        <p:attrNameLst>
                                          <p:attrName>style.visibility</p:attrName>
                                        </p:attrNameLst>
                                      </p:cBhvr>
                                      <p:to>
                                        <p:strVal val="visible"/>
                                      </p:to>
                                    </p:set>
                                    <p:animEffect transition="in" filter="blinds(horizontal)">
                                      <p:cBhvr>
                                        <p:cTn id="12" dur="500"/>
                                        <p:tgtEl>
                                          <p:spTgt spid="20487"/>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xit" presetSubtype="10" fill="hold" grpId="1" nodeType="clickEffect">
                                  <p:stCondLst>
                                    <p:cond delay="0"/>
                                  </p:stCondLst>
                                  <p:childTnLst>
                                    <p:animEffect transition="out" filter="blinds(horizontal)">
                                      <p:cBhvr>
                                        <p:cTn id="16" dur="500"/>
                                        <p:tgtEl>
                                          <p:spTgt spid="20487"/>
                                        </p:tgtEl>
                                      </p:cBhvr>
                                    </p:animEffect>
                                    <p:set>
                                      <p:cBhvr>
                                        <p:cTn id="17" dur="1" fill="hold">
                                          <p:stCondLst>
                                            <p:cond delay="499"/>
                                          </p:stCondLst>
                                        </p:cTn>
                                        <p:tgtEl>
                                          <p:spTgt spid="20487"/>
                                        </p:tgtEl>
                                        <p:attrNameLst>
                                          <p:attrName>style.visibility</p:attrName>
                                        </p:attrNameLst>
                                      </p:cBhvr>
                                      <p:to>
                                        <p:strVal val="hidden"/>
                                      </p:to>
                                    </p:set>
                                  </p:childTnLst>
                                </p:cTn>
                              </p:par>
                              <p:par>
                                <p:cTn id="18" presetID="3" presetClass="entr" presetSubtype="10" fill="hold" nodeType="withEffect">
                                  <p:stCondLst>
                                    <p:cond delay="0"/>
                                  </p:stCondLst>
                                  <p:childTnLst>
                                    <p:set>
                                      <p:cBhvr>
                                        <p:cTn id="19" dur="1" fill="hold">
                                          <p:stCondLst>
                                            <p:cond delay="0"/>
                                          </p:stCondLst>
                                        </p:cTn>
                                        <p:tgtEl>
                                          <p:spTgt spid="20482">
                                            <p:txEl>
                                              <p:pRg st="1" end="1"/>
                                            </p:txEl>
                                          </p:spTgt>
                                        </p:tgtEl>
                                        <p:attrNameLst>
                                          <p:attrName>style.visibility</p:attrName>
                                        </p:attrNameLst>
                                      </p:cBhvr>
                                      <p:to>
                                        <p:strVal val="visible"/>
                                      </p:to>
                                    </p:set>
                                    <p:animEffect transition="in" filter="blinds(horizontal)">
                                      <p:cBhvr>
                                        <p:cTn id="20" dur="500"/>
                                        <p:tgtEl>
                                          <p:spTgt spid="20482">
                                            <p:txEl>
                                              <p:pRg st="1" end="1"/>
                                            </p:txEl>
                                          </p:spTgt>
                                        </p:tgtEl>
                                      </p:cBhvr>
                                    </p:animEffect>
                                  </p:childTnLst>
                                </p:cTn>
                              </p:par>
                              <p:par>
                                <p:cTn id="21" presetID="3" presetClass="entr" presetSubtype="10" fill="hold" grpId="0" nodeType="withEffect">
                                  <p:stCondLst>
                                    <p:cond delay="0"/>
                                  </p:stCondLst>
                                  <p:childTnLst>
                                    <p:set>
                                      <p:cBhvr>
                                        <p:cTn id="22" dur="1" fill="hold">
                                          <p:stCondLst>
                                            <p:cond delay="0"/>
                                          </p:stCondLst>
                                        </p:cTn>
                                        <p:tgtEl>
                                          <p:spTgt spid="20486"/>
                                        </p:tgtEl>
                                        <p:attrNameLst>
                                          <p:attrName>style.visibility</p:attrName>
                                        </p:attrNameLst>
                                      </p:cBhvr>
                                      <p:to>
                                        <p:strVal val="visible"/>
                                      </p:to>
                                    </p:set>
                                    <p:animEffect transition="in" filter="blinds(horizontal)">
                                      <p:cBhvr>
                                        <p:cTn id="23" dur="500"/>
                                        <p:tgtEl>
                                          <p:spTgt spid="20486"/>
                                        </p:tgtEl>
                                      </p:cBhvr>
                                    </p:animEffect>
                                  </p:childTnLst>
                                </p:cTn>
                              </p:par>
                            </p:childTnLst>
                          </p:cTn>
                        </p:par>
                      </p:childTnLst>
                    </p:cTn>
                  </p:par>
                  <p:par>
                    <p:cTn id="24" fill="hold">
                      <p:stCondLst>
                        <p:cond delay="indefinite"/>
                      </p:stCondLst>
                      <p:childTnLst>
                        <p:par>
                          <p:cTn id="25" fill="hold">
                            <p:stCondLst>
                              <p:cond delay="0"/>
                            </p:stCondLst>
                            <p:childTnLst>
                              <p:par>
                                <p:cTn id="26" presetID="3" presetClass="exit" presetSubtype="10" fill="hold" grpId="1" nodeType="clickEffect">
                                  <p:stCondLst>
                                    <p:cond delay="0"/>
                                  </p:stCondLst>
                                  <p:childTnLst>
                                    <p:animEffect transition="out" filter="blinds(horizontal)">
                                      <p:cBhvr>
                                        <p:cTn id="27" dur="500"/>
                                        <p:tgtEl>
                                          <p:spTgt spid="20486"/>
                                        </p:tgtEl>
                                      </p:cBhvr>
                                    </p:animEffect>
                                    <p:set>
                                      <p:cBhvr>
                                        <p:cTn id="28" dur="1" fill="hold">
                                          <p:stCondLst>
                                            <p:cond delay="499"/>
                                          </p:stCondLst>
                                        </p:cTn>
                                        <p:tgtEl>
                                          <p:spTgt spid="20486"/>
                                        </p:tgtEl>
                                        <p:attrNameLst>
                                          <p:attrName>style.visibility</p:attrName>
                                        </p:attrNameLst>
                                      </p:cBhvr>
                                      <p:to>
                                        <p:strVal val="hidden"/>
                                      </p:to>
                                    </p:set>
                                  </p:childTnLst>
                                </p:cTn>
                              </p:par>
                              <p:par>
                                <p:cTn id="29" presetID="3" presetClass="entr" presetSubtype="10" fill="hold" nodeType="withEffect">
                                  <p:stCondLst>
                                    <p:cond delay="0"/>
                                  </p:stCondLst>
                                  <p:childTnLst>
                                    <p:set>
                                      <p:cBhvr>
                                        <p:cTn id="30" dur="1" fill="hold">
                                          <p:stCondLst>
                                            <p:cond delay="0"/>
                                          </p:stCondLst>
                                        </p:cTn>
                                        <p:tgtEl>
                                          <p:spTgt spid="20482">
                                            <p:txEl>
                                              <p:pRg st="2" end="2"/>
                                            </p:txEl>
                                          </p:spTgt>
                                        </p:tgtEl>
                                        <p:attrNameLst>
                                          <p:attrName>style.visibility</p:attrName>
                                        </p:attrNameLst>
                                      </p:cBhvr>
                                      <p:to>
                                        <p:strVal val="visible"/>
                                      </p:to>
                                    </p:set>
                                    <p:animEffect transition="in" filter="blinds(horizontal)">
                                      <p:cBhvr>
                                        <p:cTn id="31" dur="500"/>
                                        <p:tgtEl>
                                          <p:spTgt spid="20482">
                                            <p:txEl>
                                              <p:pRg st="2" end="2"/>
                                            </p:txEl>
                                          </p:spTgt>
                                        </p:tgtEl>
                                      </p:cBhvr>
                                    </p:animEffect>
                                  </p:childTnLst>
                                </p:cTn>
                              </p:par>
                              <p:par>
                                <p:cTn id="32" presetID="3" presetClass="entr" presetSubtype="10" fill="hold" nodeType="withEffect">
                                  <p:stCondLst>
                                    <p:cond delay="0"/>
                                  </p:stCondLst>
                                  <p:childTnLst>
                                    <p:set>
                                      <p:cBhvr>
                                        <p:cTn id="33" dur="1" fill="hold">
                                          <p:stCondLst>
                                            <p:cond delay="0"/>
                                          </p:stCondLst>
                                        </p:cTn>
                                        <p:tgtEl>
                                          <p:spTgt spid="20482">
                                            <p:txEl>
                                              <p:pRg st="3" end="3"/>
                                            </p:txEl>
                                          </p:spTgt>
                                        </p:tgtEl>
                                        <p:attrNameLst>
                                          <p:attrName>style.visibility</p:attrName>
                                        </p:attrNameLst>
                                      </p:cBhvr>
                                      <p:to>
                                        <p:strVal val="visible"/>
                                      </p:to>
                                    </p:set>
                                    <p:animEffect transition="in" filter="blinds(horizontal)">
                                      <p:cBhvr>
                                        <p:cTn id="34" dur="500"/>
                                        <p:tgtEl>
                                          <p:spTgt spid="2048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6" grpId="0" bldLvl="0" animBg="1"/>
      <p:bldP spid="20486" grpId="1" bldLvl="0" animBg="1"/>
      <p:bldP spid="20487" grpId="0" bldLvl="0" animBg="1"/>
      <p:bldP spid="20487" grpId="1" bldLvl="0" animBg="1"/>
    </p:bld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文本框 28673"/>
          <p:cNvSpPr txBox="1"/>
          <p:nvPr/>
        </p:nvSpPr>
        <p:spPr>
          <a:xfrm>
            <a:off x="2743200" y="3352800"/>
            <a:ext cx="2362200" cy="645160"/>
          </a:xfrm>
          <a:prstGeom prst="rect">
            <a:avLst/>
          </a:prstGeom>
          <a:noFill/>
          <a:ln w="9525">
            <a:noFill/>
          </a:ln>
        </p:spPr>
        <p:txBody>
          <a:bodyPr>
            <a:spAutoFit/>
          </a:bodyPr>
          <a:lstStyle/>
          <a:p>
            <a:pPr>
              <a:spcBef>
                <a:spcPct val="50000"/>
              </a:spcBef>
            </a:pPr>
            <a:r>
              <a:rPr lang="zh-CN" altLang="en-US" sz="3600" b="1">
                <a:latin typeface="华文新魏" panose="02010800040101010101" pitchFamily="2" charset="-122"/>
                <a:ea typeface="华文新魏" panose="02010800040101010101" pitchFamily="2" charset="-122"/>
              </a:rPr>
              <a:t>以上部位</a:t>
            </a:r>
            <a:endParaRPr lang="zh-CN" altLang="en-US" sz="3600" b="1">
              <a:solidFill>
                <a:srgbClr val="CCFFFF"/>
              </a:solidFill>
              <a:latin typeface="华文新魏" panose="02010800040101010101" pitchFamily="2" charset="-122"/>
              <a:ea typeface="华文新魏" panose="02010800040101010101" pitchFamily="2" charset="-122"/>
            </a:endParaRPr>
          </a:p>
        </p:txBody>
      </p:sp>
      <p:sp>
        <p:nvSpPr>
          <p:cNvPr id="28677" name="矩形 28676"/>
          <p:cNvSpPr/>
          <p:nvPr/>
        </p:nvSpPr>
        <p:spPr>
          <a:xfrm>
            <a:off x="2438400" y="1219200"/>
            <a:ext cx="2937510" cy="645160"/>
          </a:xfrm>
          <a:prstGeom prst="rect">
            <a:avLst/>
          </a:prstGeom>
          <a:solidFill>
            <a:schemeClr val="accent6">
              <a:lumMod val="75000"/>
            </a:schemeClr>
          </a:solidFill>
          <a:ln w="9525">
            <a:solidFill>
              <a:schemeClr val="accent6">
                <a:lumMod val="75000"/>
              </a:schemeClr>
            </a:solidFill>
          </a:ln>
          <a:effectLst>
            <a:outerShdw dist="107763" dir="18900000" algn="ctr" rotWithShape="0">
              <a:schemeClr val="bg2">
                <a:alpha val="50000"/>
              </a:schemeClr>
            </a:outerShdw>
          </a:effectLst>
        </p:spPr>
        <p:txBody>
          <a:bodyPr wrap="none" anchor="t">
            <a:spAutoFit/>
          </a:bodyPr>
          <a:lstStyle/>
          <a:p>
            <a:r>
              <a:rPr lang="zh-CN" altLang="en-US" sz="3600" b="1">
                <a:solidFill>
                  <a:srgbClr val="CCFFFF"/>
                </a:solidFill>
                <a:latin typeface="华文新魏" panose="02010800040101010101" pitchFamily="2" charset="-122"/>
                <a:ea typeface="华文新魏" panose="02010800040101010101" pitchFamily="2" charset="-122"/>
              </a:rPr>
              <a:t>上消化道出血</a:t>
            </a:r>
            <a:endParaRPr lang="zh-CN" altLang="en-US" sz="3600" b="1">
              <a:solidFill>
                <a:srgbClr val="CCFFFF"/>
              </a:solidFill>
              <a:latin typeface="华文新魏" panose="02010800040101010101" pitchFamily="2" charset="-122"/>
              <a:ea typeface="华文新魏" panose="02010800040101010101" pitchFamily="2" charset="-122"/>
            </a:endParaRPr>
          </a:p>
        </p:txBody>
      </p:sp>
      <p:sp>
        <p:nvSpPr>
          <p:cNvPr id="28678" name="矩形 28677"/>
          <p:cNvSpPr/>
          <p:nvPr/>
        </p:nvSpPr>
        <p:spPr>
          <a:xfrm>
            <a:off x="6705600" y="1219200"/>
            <a:ext cx="2937510" cy="645160"/>
          </a:xfrm>
          <a:prstGeom prst="rect">
            <a:avLst/>
          </a:prstGeom>
          <a:solidFill>
            <a:schemeClr val="accent6">
              <a:lumMod val="60000"/>
              <a:lumOff val="40000"/>
            </a:schemeClr>
          </a:solidFill>
          <a:ln w="9525">
            <a:solidFill>
              <a:schemeClr val="accent6">
                <a:lumMod val="60000"/>
                <a:lumOff val="40000"/>
              </a:schemeClr>
            </a:solidFill>
          </a:ln>
          <a:effectLst>
            <a:outerShdw dist="107763" dir="18900000" algn="ctr" rotWithShape="0">
              <a:schemeClr val="bg2">
                <a:alpha val="50000"/>
              </a:schemeClr>
            </a:outerShdw>
          </a:effectLst>
        </p:spPr>
        <p:txBody>
          <a:bodyPr wrap="none" anchor="t">
            <a:spAutoFit/>
          </a:bodyPr>
          <a:lstStyle/>
          <a:p>
            <a:r>
              <a:rPr lang="zh-CN" altLang="en-US" sz="3600" b="1">
                <a:solidFill>
                  <a:srgbClr val="66FF33"/>
                </a:solidFill>
                <a:latin typeface="华文新魏" panose="02010800040101010101" pitchFamily="2" charset="-122"/>
                <a:ea typeface="华文新魏" panose="02010800040101010101" pitchFamily="2" charset="-122"/>
              </a:rPr>
              <a:t>下消化道出血</a:t>
            </a:r>
            <a:endParaRPr lang="zh-CN" altLang="en-US" sz="3600" b="1">
              <a:solidFill>
                <a:srgbClr val="66FF33"/>
              </a:solidFill>
              <a:latin typeface="华文新魏" panose="02010800040101010101" pitchFamily="2" charset="-122"/>
              <a:ea typeface="华文新魏" panose="02010800040101010101" pitchFamily="2" charset="-122"/>
            </a:endParaRPr>
          </a:p>
        </p:txBody>
      </p:sp>
      <p:sp>
        <p:nvSpPr>
          <p:cNvPr id="28679" name="矩形 28678"/>
          <p:cNvSpPr/>
          <p:nvPr/>
        </p:nvSpPr>
        <p:spPr>
          <a:xfrm>
            <a:off x="5029200" y="2330450"/>
            <a:ext cx="2225040" cy="706755"/>
          </a:xfrm>
          <a:prstGeom prst="rect">
            <a:avLst/>
          </a:prstGeom>
          <a:solidFill>
            <a:schemeClr val="tx1"/>
          </a:solidFill>
          <a:ln w="9525"/>
          <a:scene3d>
            <a:camera prst="legacyObliqueTopRight">
              <a:rot lat="0" lon="0" rev="0"/>
            </a:camera>
            <a:lightRig rig="legacyFlat3" dir="b"/>
          </a:scene3d>
          <a:sp3d extrusionH="430200" prstMaterial="legacyMatte">
            <a:bevelT w="13500" h="13500" prst="angle"/>
            <a:bevelB w="13500" h="13500" prst="angle"/>
            <a:extrusionClr>
              <a:schemeClr val="tx1"/>
            </a:extrusionClr>
          </a:sp3d>
        </p:spPr>
        <p:txBody>
          <a:bodyPr wrap="none" anchor="t">
            <a:spAutoFit/>
            <a:flatTx/>
          </a:bodyPr>
          <a:lstStyle/>
          <a:p>
            <a:r>
              <a:rPr lang="zh-CN" altLang="en-US" sz="4000" b="1">
                <a:solidFill>
                  <a:srgbClr val="FF0000"/>
                </a:solidFill>
                <a:latin typeface="华文新魏" panose="02010800040101010101" pitchFamily="2" charset="-122"/>
                <a:ea typeface="华文新魏" panose="02010800040101010101" pitchFamily="2" charset="-122"/>
              </a:rPr>
              <a:t>屈氏韧带</a:t>
            </a:r>
            <a:endParaRPr lang="zh-CN" altLang="en-US" sz="4000" b="1">
              <a:solidFill>
                <a:srgbClr val="FF0000"/>
              </a:solidFill>
              <a:latin typeface="华文新魏" panose="02010800040101010101" pitchFamily="2" charset="-122"/>
              <a:ea typeface="华文新魏" panose="02010800040101010101" pitchFamily="2" charset="-122"/>
            </a:endParaRPr>
          </a:p>
        </p:txBody>
      </p:sp>
      <p:sp>
        <p:nvSpPr>
          <p:cNvPr id="28680" name="矩形 28679"/>
          <p:cNvSpPr/>
          <p:nvPr/>
        </p:nvSpPr>
        <p:spPr>
          <a:xfrm>
            <a:off x="7315200" y="3276600"/>
            <a:ext cx="2019300" cy="645160"/>
          </a:xfrm>
          <a:prstGeom prst="rect">
            <a:avLst/>
          </a:prstGeom>
          <a:noFill/>
          <a:ln w="9525">
            <a:noFill/>
          </a:ln>
        </p:spPr>
        <p:txBody>
          <a:bodyPr wrap="none" anchor="t">
            <a:spAutoFit/>
          </a:bodyPr>
          <a:lstStyle/>
          <a:p>
            <a:r>
              <a:rPr lang="zh-CN" altLang="en-US" sz="3600" b="1">
                <a:solidFill>
                  <a:srgbClr val="66FF33"/>
                </a:solidFill>
                <a:latin typeface="华文新魏" panose="02010800040101010101" pitchFamily="2" charset="-122"/>
                <a:ea typeface="华文新魏" panose="02010800040101010101" pitchFamily="2" charset="-122"/>
              </a:rPr>
              <a:t>以下部位</a:t>
            </a:r>
            <a:endParaRPr lang="zh-CN" altLang="en-US" sz="3600" b="1">
              <a:solidFill>
                <a:srgbClr val="66FF33"/>
              </a:solidFill>
              <a:latin typeface="华文新魏" panose="02010800040101010101" pitchFamily="2" charset="-122"/>
              <a:ea typeface="华文新魏" panose="02010800040101010101" pitchFamily="2" charset="-122"/>
            </a:endParaRPr>
          </a:p>
        </p:txBody>
      </p:sp>
      <p:sp>
        <p:nvSpPr>
          <p:cNvPr id="28681" name="矩形 28680"/>
          <p:cNvSpPr/>
          <p:nvPr/>
        </p:nvSpPr>
        <p:spPr>
          <a:xfrm>
            <a:off x="4953000" y="4572000"/>
            <a:ext cx="2019300" cy="645160"/>
          </a:xfrm>
          <a:prstGeom prst="rect">
            <a:avLst/>
          </a:prstGeom>
          <a:noFill/>
          <a:ln w="9525" cap="flat" cmpd="sng">
            <a:solidFill>
              <a:srgbClr val="FF66FF"/>
            </a:solidFill>
            <a:prstDash val="solid"/>
            <a:miter/>
            <a:headEnd type="none" w="med" len="med"/>
            <a:tailEnd type="none" w="med" len="med"/>
          </a:ln>
        </p:spPr>
        <p:txBody>
          <a:bodyPr wrap="none" anchor="t">
            <a:spAutoFit/>
          </a:bodyPr>
          <a:lstStyle/>
          <a:p>
            <a:r>
              <a:rPr lang="zh-CN" altLang="en-US" sz="3600" b="1">
                <a:solidFill>
                  <a:srgbClr val="244E82"/>
                </a:solidFill>
                <a:latin typeface="华文新魏" panose="02010800040101010101" pitchFamily="2" charset="-122"/>
                <a:ea typeface="华文新魏" panose="02010800040101010101" pitchFamily="2" charset="-122"/>
              </a:rPr>
              <a:t>病变出血</a:t>
            </a:r>
            <a:endParaRPr lang="zh-CN" altLang="en-US" sz="3600" b="1">
              <a:solidFill>
                <a:srgbClr val="244E82"/>
              </a:solidFill>
              <a:latin typeface="华文新魏" panose="02010800040101010101" pitchFamily="2" charset="-122"/>
              <a:ea typeface="华文新魏" panose="02010800040101010101" pitchFamily="2" charset="-122"/>
            </a:endParaRPr>
          </a:p>
        </p:txBody>
      </p:sp>
      <p:sp>
        <p:nvSpPr>
          <p:cNvPr id="28682" name="直接连接符 28681"/>
          <p:cNvSpPr/>
          <p:nvPr/>
        </p:nvSpPr>
        <p:spPr>
          <a:xfrm>
            <a:off x="4114800" y="2057400"/>
            <a:ext cx="838200" cy="609600"/>
          </a:xfrm>
          <a:prstGeom prst="line">
            <a:avLst/>
          </a:prstGeom>
          <a:ln w="76200" cap="flat" cmpd="sng">
            <a:solidFill>
              <a:schemeClr val="accent1"/>
            </a:solidFill>
            <a:prstDash val="solid"/>
            <a:headEnd type="none" w="med" len="med"/>
            <a:tailEnd type="none" w="med" len="med"/>
          </a:ln>
        </p:spPr>
      </p:sp>
      <p:sp>
        <p:nvSpPr>
          <p:cNvPr id="28683" name="直接连接符 28682"/>
          <p:cNvSpPr/>
          <p:nvPr/>
        </p:nvSpPr>
        <p:spPr>
          <a:xfrm rot="6289148">
            <a:off x="7353300" y="2095500"/>
            <a:ext cx="838200" cy="609600"/>
          </a:xfrm>
          <a:prstGeom prst="line">
            <a:avLst/>
          </a:prstGeom>
          <a:ln w="76200" cap="flat" cmpd="sng">
            <a:solidFill>
              <a:srgbClr val="66FF33"/>
            </a:solidFill>
            <a:prstDash val="solid"/>
            <a:headEnd type="none" w="med" len="med"/>
            <a:tailEnd type="none" w="med" len="med"/>
          </a:ln>
        </p:spPr>
      </p:sp>
      <p:sp>
        <p:nvSpPr>
          <p:cNvPr id="28684" name="直接连接符 28683"/>
          <p:cNvSpPr/>
          <p:nvPr/>
        </p:nvSpPr>
        <p:spPr>
          <a:xfrm rot="-152082" flipH="1">
            <a:off x="4876800" y="3048000"/>
            <a:ext cx="838200" cy="609600"/>
          </a:xfrm>
          <a:prstGeom prst="line">
            <a:avLst/>
          </a:prstGeom>
          <a:ln w="76200" cap="flat" cmpd="sng">
            <a:solidFill>
              <a:schemeClr val="accent1"/>
            </a:solidFill>
            <a:prstDash val="solid"/>
            <a:headEnd type="none" w="med" len="med"/>
            <a:tailEnd type="triangle" w="med" len="med"/>
          </a:ln>
        </p:spPr>
      </p:sp>
      <p:sp>
        <p:nvSpPr>
          <p:cNvPr id="28685" name="直接连接符 28684"/>
          <p:cNvSpPr/>
          <p:nvPr/>
        </p:nvSpPr>
        <p:spPr>
          <a:xfrm rot="-5946722" flipH="1">
            <a:off x="6362700" y="3086100"/>
            <a:ext cx="838200" cy="609600"/>
          </a:xfrm>
          <a:prstGeom prst="line">
            <a:avLst/>
          </a:prstGeom>
          <a:ln w="76200" cap="flat" cmpd="sng">
            <a:solidFill>
              <a:srgbClr val="66FF33"/>
            </a:solidFill>
            <a:prstDash val="solid"/>
            <a:headEnd type="none" w="med" len="med"/>
            <a:tailEnd type="triangle" w="med" len="med"/>
          </a:ln>
        </p:spPr>
      </p:sp>
      <p:sp>
        <p:nvSpPr>
          <p:cNvPr id="28686" name="直接连接符 28685"/>
          <p:cNvSpPr/>
          <p:nvPr/>
        </p:nvSpPr>
        <p:spPr>
          <a:xfrm rot="-5946722" flipH="1">
            <a:off x="4152900" y="4152900"/>
            <a:ext cx="838200" cy="609600"/>
          </a:xfrm>
          <a:prstGeom prst="line">
            <a:avLst/>
          </a:prstGeom>
          <a:ln w="76200" cap="flat" cmpd="sng">
            <a:solidFill>
              <a:schemeClr val="accent1"/>
            </a:solidFill>
            <a:prstDash val="solid"/>
            <a:headEnd type="none" w="med" len="med"/>
            <a:tailEnd type="triangle" w="med" len="med"/>
          </a:ln>
        </p:spPr>
      </p:sp>
      <p:sp>
        <p:nvSpPr>
          <p:cNvPr id="28687" name="直接连接符 28686"/>
          <p:cNvSpPr/>
          <p:nvPr/>
        </p:nvSpPr>
        <p:spPr>
          <a:xfrm rot="-441440" flipH="1">
            <a:off x="6934200" y="4114800"/>
            <a:ext cx="838200" cy="609600"/>
          </a:xfrm>
          <a:prstGeom prst="line">
            <a:avLst/>
          </a:prstGeom>
          <a:ln w="76200" cap="flat" cmpd="sng">
            <a:solidFill>
              <a:srgbClr val="66FF33"/>
            </a:solidFill>
            <a:prstDash val="solid"/>
            <a:headEnd type="none" w="med" len="med"/>
            <a:tailEnd type="triangle" w="med" len="med"/>
          </a:ln>
        </p:spPr>
      </p:sp>
      <p:sp>
        <p:nvSpPr>
          <p:cNvPr id="28688" name="下箭头 28687"/>
          <p:cNvSpPr/>
          <p:nvPr/>
        </p:nvSpPr>
        <p:spPr>
          <a:xfrm>
            <a:off x="5715000" y="5334000"/>
            <a:ext cx="457200" cy="304800"/>
          </a:xfrm>
          <a:prstGeom prst="downArrow">
            <a:avLst>
              <a:gd name="adj1" fmla="val 50000"/>
              <a:gd name="adj2" fmla="val 25000"/>
            </a:avLst>
          </a:prstGeom>
          <a:solidFill>
            <a:schemeClr val="accent1"/>
          </a:solidFill>
          <a:ln w="9525" cap="flat" cmpd="sng">
            <a:solidFill>
              <a:schemeClr val="tx1"/>
            </a:solidFill>
            <a:prstDash val="solid"/>
            <a:miter/>
            <a:headEnd type="none" w="med" len="med"/>
            <a:tailEnd type="none" w="med" len="med"/>
          </a:ln>
        </p:spPr>
        <p:txBody>
          <a:bodyPr/>
          <a:lstStyle/>
          <a:p>
            <a:endParaRPr lang="zh-CN" altLang="en-US"/>
          </a:p>
        </p:txBody>
      </p:sp>
      <p:sp>
        <p:nvSpPr>
          <p:cNvPr id="28689" name="文本框 28688"/>
          <p:cNvSpPr txBox="1"/>
          <p:nvPr/>
        </p:nvSpPr>
        <p:spPr>
          <a:xfrm>
            <a:off x="4038600" y="5715000"/>
            <a:ext cx="3810000" cy="706755"/>
          </a:xfrm>
          <a:prstGeom prst="rect">
            <a:avLst/>
          </a:prstGeom>
          <a:noFill/>
          <a:ln w="9525">
            <a:noFill/>
          </a:ln>
        </p:spPr>
        <p:txBody>
          <a:bodyPr>
            <a:spAutoFit/>
          </a:bodyPr>
          <a:lstStyle/>
          <a:p>
            <a:pPr>
              <a:spcBef>
                <a:spcPct val="50000"/>
              </a:spcBef>
            </a:pPr>
            <a:r>
              <a:rPr lang="zh-CN" altLang="en-US" sz="4000" b="1">
                <a:latin typeface="华文新魏" panose="02010800040101010101" pitchFamily="2" charset="-122"/>
                <a:ea typeface="华文新魏" panose="02010800040101010101" pitchFamily="2" charset="-122"/>
              </a:rPr>
              <a:t>血液自肛门排出</a:t>
            </a:r>
            <a:endParaRPr lang="zh-CN" altLang="en-US" sz="4000" b="1">
              <a:solidFill>
                <a:srgbClr val="CCFFFF"/>
              </a:solidFill>
              <a:latin typeface="华文新魏" panose="02010800040101010101" pitchFamily="2" charset="-122"/>
              <a:ea typeface="华文新魏" panose="02010800040101010101" pitchFamily="2" charset="-122"/>
            </a:endParaRPr>
          </a:p>
        </p:txBody>
      </p:sp>
      <p:sp>
        <p:nvSpPr>
          <p:cNvPr id="28690" name="矩形 28689"/>
          <p:cNvSpPr/>
          <p:nvPr/>
        </p:nvSpPr>
        <p:spPr>
          <a:xfrm>
            <a:off x="5486400" y="1295400"/>
            <a:ext cx="1209040" cy="398780"/>
          </a:xfrm>
          <a:prstGeom prst="rect">
            <a:avLst/>
          </a:prstGeom>
          <a:noFill/>
          <a:ln w="9525">
            <a:noFill/>
          </a:ln>
        </p:spPr>
        <p:txBody>
          <a:bodyPr wrap="none" anchor="t">
            <a:spAutoFit/>
          </a:bodyPr>
          <a:lstStyle/>
          <a:p>
            <a:r>
              <a:rPr lang="en-US" altLang="zh-CN" sz="2000" b="1">
                <a:solidFill>
                  <a:schemeClr val="tx2"/>
                </a:solidFill>
                <a:latin typeface="华文新魏" panose="02010800040101010101" pitchFamily="2" charset="-122"/>
                <a:ea typeface="华文新魏" panose="02010800040101010101" pitchFamily="2" charset="-122"/>
              </a:rPr>
              <a:t>Etiology</a:t>
            </a:r>
            <a:endParaRPr lang="en-US" altLang="zh-CN" sz="2000" b="1">
              <a:solidFill>
                <a:schemeClr val="tx2"/>
              </a:solidFill>
              <a:latin typeface="华文新魏" panose="02010800040101010101" pitchFamily="2" charset="-122"/>
              <a:ea typeface="华文新魏" panose="02010800040101010101" pitchFamily="2" charset="-122"/>
            </a:endParaRPr>
          </a:p>
        </p:txBody>
      </p:sp>
      <p:sp>
        <p:nvSpPr>
          <p:cNvPr id="28691" name="Rectangle 8"/>
          <p:cNvSpPr/>
          <p:nvPr/>
        </p:nvSpPr>
        <p:spPr>
          <a:xfrm>
            <a:off x="1366838" y="2451100"/>
            <a:ext cx="9144000" cy="1803400"/>
          </a:xfrm>
          <a:prstGeom prst="rect">
            <a:avLst/>
          </a:prstGeom>
          <a:solidFill>
            <a:srgbClr val="4D4D4D">
              <a:alpha val="100000"/>
            </a:srgbClr>
          </a:solidFill>
          <a:ln w="9525">
            <a:noFill/>
          </a:ln>
        </p:spPr>
        <p:txBody>
          <a:bodyPr vert="horz" wrap="square" anchor="ctr"/>
          <a:lstStyle/>
          <a:p>
            <a:pPr algn="ctr">
              <a:lnSpc>
                <a:spcPct val="80000"/>
              </a:lnSpc>
            </a:pPr>
            <a:r>
              <a:rPr lang="zh-CN" altLang="en-US" sz="4800" b="1" dirty="0">
                <a:solidFill>
                  <a:schemeClr val="bg1"/>
                </a:solidFill>
                <a:latin typeface="楷体_GB2312" panose="02010609030101010101" pitchFamily="1" charset="-122"/>
                <a:ea typeface="楷体_GB2312" panose="02010609030101010101" pitchFamily="1" charset="-122"/>
              </a:rPr>
              <a:t> </a:t>
            </a:r>
            <a:r>
              <a:rPr lang="zh-CN" altLang="en-US" sz="4000" b="1" dirty="0">
                <a:solidFill>
                  <a:schemeClr val="bg1"/>
                </a:solidFill>
                <a:latin typeface="宋体" panose="02010600030101010101" pitchFamily="2" charset="-122"/>
                <a:ea typeface="楷体_GB2312" panose="02010609030101010101" pitchFamily="1" charset="-122"/>
              </a:rPr>
              <a:t>分为：</a:t>
            </a:r>
            <a:r>
              <a:rPr lang="zh-CN" altLang="en-US" sz="4000" b="1" dirty="0">
                <a:solidFill>
                  <a:srgbClr val="FF0000"/>
                </a:solidFill>
                <a:latin typeface="宋体" panose="02010600030101010101" pitchFamily="2" charset="-122"/>
                <a:ea typeface="楷体_GB2312" panose="02010609030101010101" pitchFamily="1" charset="-122"/>
              </a:rPr>
              <a:t>鲜血便、柏油样便、隐血便</a:t>
            </a:r>
            <a:endParaRPr lang="zh-CN" altLang="en-US" sz="4000" b="1" dirty="0">
              <a:solidFill>
                <a:srgbClr val="FF0000"/>
              </a:solidFill>
              <a:latin typeface="楷体_GB2312" panose="02010609030101010101" pitchFamily="1" charset="-122"/>
              <a:ea typeface="楷体_GB2312" panose="02010609030101010101" pitchFamily="1" charset="-122"/>
            </a:endParaRPr>
          </a:p>
          <a:p>
            <a:pPr algn="ctr">
              <a:lnSpc>
                <a:spcPct val="80000"/>
              </a:lnSpc>
            </a:pPr>
            <a:endParaRPr lang="zh-CN" altLang="en-US" sz="3200" b="1" dirty="0">
              <a:solidFill>
                <a:srgbClr val="FF0000"/>
              </a:solidFill>
              <a:latin typeface="楷体_GB2312" panose="02010609030101010101" pitchFamily="1" charset="-122"/>
              <a:ea typeface="楷体_GB2312" panose="02010609030101010101" pitchFamily="1" charset="-122"/>
            </a:endParaRPr>
          </a:p>
        </p:txBody>
      </p:sp>
      <p:sp>
        <p:nvSpPr>
          <p:cNvPr id="12296" name="文本框 12295"/>
          <p:cNvSpPr txBox="1"/>
          <p:nvPr/>
        </p:nvSpPr>
        <p:spPr>
          <a:xfrm>
            <a:off x="3122930" y="286385"/>
            <a:ext cx="6028690" cy="706755"/>
          </a:xfrm>
          <a:prstGeom prst="rect">
            <a:avLst/>
          </a:prstGeom>
          <a:noFill/>
          <a:ln w="9525">
            <a:noFill/>
          </a:ln>
        </p:spPr>
        <p:txBody>
          <a:bodyPr vert="horz" wrap="square" anchor="t">
            <a:spAutoFit/>
          </a:bodyPr>
          <a:lstStyle/>
          <a:p>
            <a:pPr algn="ctr"/>
            <a:r>
              <a:rPr lang="zh-CN" altLang="en-US" sz="4000" b="1" dirty="0">
                <a:solidFill>
                  <a:schemeClr val="bg1"/>
                </a:solidFill>
                <a:latin typeface="宋体" panose="02010600030101010101" pitchFamily="2" charset="-122"/>
                <a:ea typeface="宋体" panose="02010600030101010101" pitchFamily="2" charset="-122"/>
                <a:sym typeface="Arial" panose="020B0604020202020204" pitchFamily="34" charset="0"/>
              </a:rPr>
              <a:t>便血     </a:t>
            </a:r>
            <a:endParaRPr lang="zh-CN" altLang="en-US" sz="4000" b="1" dirty="0">
              <a:solidFill>
                <a:schemeClr val="bg1"/>
              </a:solidFill>
              <a:latin typeface="宋体" panose="02010600030101010101" pitchFamily="2" charset="-122"/>
              <a:ea typeface="宋体" panose="02010600030101010101" pitchFamily="2" charset="-122"/>
              <a:sym typeface="Arial" panose="020B0604020202020204" pitchFamily="34" charset="0"/>
            </a:endParaRPr>
          </a:p>
        </p:txBody>
      </p:sp>
      <p:sp>
        <p:nvSpPr>
          <p:cNvPr id="6178" name="页脚占位符 1"/>
          <p:cNvSpPr>
            <a:spLocks noGrp="1"/>
          </p:cNvSpPr>
          <p:nvPr>
            <p:ph type="ftr" sz="quarter" idx="11"/>
          </p:nvPr>
        </p:nvSpPr>
        <p:spPr/>
        <p:txBody>
          <a:bodyPr anchor="t"/>
          <a:lst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5pPr>
          </a:lstStyle>
          <a:p>
            <a:pPr lvl="0" indent="0" algn="r"/>
            <a:r>
              <a:rPr lang="zh-CN" altLang="en-US" sz="1200" b="1">
                <a:solidFill>
                  <a:schemeClr val="bg1"/>
                </a:solidFill>
                <a:latin typeface="Verdana" panose="020B0604030504040204" pitchFamily="34" charset="0"/>
                <a:ea typeface="宋体" panose="02010600030101010101" pitchFamily="2" charset="-122"/>
              </a:rPr>
              <a:t>临床医学概论</a:t>
            </a:r>
            <a:endParaRPr lang="zh-CN" altLang="en-US" sz="1200" b="1">
              <a:solidFill>
                <a:schemeClr val="bg1"/>
              </a:solidFill>
              <a:latin typeface="Verdana" panose="020B0604030504040204" pitchFamily="34" charset="0"/>
              <a:ea typeface="宋体" panose="02010600030101010101" pitchFamily="2" charset="-122"/>
            </a:endParaRPr>
          </a:p>
        </p:txBody>
      </p:sp>
    </p:spTree>
  </p:cSld>
  <p:clrMapOvr>
    <a:masterClrMapping/>
  </p:clrMapOvr>
  <p:transition>
    <p:split orient="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28690"/>
                                        </p:tgtEl>
                                        <p:attrNameLst>
                                          <p:attrName>style.visibility</p:attrName>
                                        </p:attrNameLst>
                                      </p:cBhvr>
                                      <p:to>
                                        <p:strVal val="visible"/>
                                      </p:to>
                                    </p:set>
                                    <p:anim calcmode="lin" valueType="num">
                                      <p:cBhvr additive="base">
                                        <p:cTn id="7" dur="500" fill="hold"/>
                                        <p:tgtEl>
                                          <p:spTgt spid="28690"/>
                                        </p:tgtEl>
                                        <p:attrNameLst>
                                          <p:attrName>ppt_x</p:attrName>
                                        </p:attrNameLst>
                                      </p:cBhvr>
                                      <p:tavLst>
                                        <p:tav tm="0">
                                          <p:val>
                                            <p:strVal val="#ppt_x"/>
                                          </p:val>
                                        </p:tav>
                                        <p:tav tm="100000">
                                          <p:val>
                                            <p:strVal val="#ppt_x"/>
                                          </p:val>
                                        </p:tav>
                                      </p:tavLst>
                                    </p:anim>
                                    <p:anim calcmode="lin" valueType="num">
                                      <p:cBhvr additive="base">
                                        <p:cTn id="8" dur="500" fill="hold"/>
                                        <p:tgtEl>
                                          <p:spTgt spid="28690"/>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9" presetClass="entr" presetSubtype="0" fill="hold" grpId="0" nodeType="afterEffect">
                                  <p:stCondLst>
                                    <p:cond delay="0"/>
                                  </p:stCondLst>
                                  <p:childTnLst>
                                    <p:set>
                                      <p:cBhvr>
                                        <p:cTn id="11" dur="1" fill="hold">
                                          <p:stCondLst>
                                            <p:cond delay="0"/>
                                          </p:stCondLst>
                                        </p:cTn>
                                        <p:tgtEl>
                                          <p:spTgt spid="28679"/>
                                        </p:tgtEl>
                                        <p:attrNameLst>
                                          <p:attrName>style.visibility</p:attrName>
                                        </p:attrNameLst>
                                      </p:cBhvr>
                                      <p:to>
                                        <p:strVal val="visible"/>
                                      </p:to>
                                    </p:set>
                                    <p:animEffect transition="in" filter="dissolve">
                                      <p:cBhvr>
                                        <p:cTn id="12" dur="500"/>
                                        <p:tgtEl>
                                          <p:spTgt spid="28679"/>
                                        </p:tgtEl>
                                      </p:cBhvr>
                                    </p:animEffect>
                                  </p:childTnLst>
                                </p:cTn>
                              </p:par>
                            </p:childTnLst>
                          </p:cTn>
                        </p:par>
                        <p:par>
                          <p:cTn id="13" fill="hold">
                            <p:stCondLst>
                              <p:cond delay="1000"/>
                            </p:stCondLst>
                            <p:childTnLst>
                              <p:par>
                                <p:cTn id="14" presetID="9" presetClass="entr" presetSubtype="0" fill="hold" grpId="0" nodeType="afterEffect">
                                  <p:stCondLst>
                                    <p:cond delay="0"/>
                                  </p:stCondLst>
                                  <p:childTnLst>
                                    <p:set>
                                      <p:cBhvr>
                                        <p:cTn id="15" dur="1" fill="hold">
                                          <p:stCondLst>
                                            <p:cond delay="0"/>
                                          </p:stCondLst>
                                        </p:cTn>
                                        <p:tgtEl>
                                          <p:spTgt spid="28677"/>
                                        </p:tgtEl>
                                        <p:attrNameLst>
                                          <p:attrName>style.visibility</p:attrName>
                                        </p:attrNameLst>
                                      </p:cBhvr>
                                      <p:to>
                                        <p:strVal val="visible"/>
                                      </p:to>
                                    </p:set>
                                    <p:animEffect transition="in" filter="dissolve">
                                      <p:cBhvr>
                                        <p:cTn id="16" dur="500"/>
                                        <p:tgtEl>
                                          <p:spTgt spid="28677"/>
                                        </p:tgtEl>
                                      </p:cBhvr>
                                    </p:animEffect>
                                  </p:childTnLst>
                                </p:cTn>
                              </p:par>
                            </p:childTnLst>
                          </p:cTn>
                        </p:par>
                      </p:childTnLst>
                    </p:cTn>
                  </p:par>
                  <p:par>
                    <p:cTn id="17" fill="hold">
                      <p:stCondLst>
                        <p:cond delay="indefinite"/>
                      </p:stCondLst>
                      <p:childTnLst>
                        <p:par>
                          <p:cTn id="18" fill="hold">
                            <p:stCondLst>
                              <p:cond delay="0"/>
                            </p:stCondLst>
                            <p:childTnLst>
                              <p:par>
                                <p:cTn id="19" presetID="9" presetClass="entr" presetSubtype="0" fill="hold" grpId="0" nodeType="clickEffect">
                                  <p:stCondLst>
                                    <p:cond delay="0"/>
                                  </p:stCondLst>
                                  <p:childTnLst>
                                    <p:set>
                                      <p:cBhvr>
                                        <p:cTn id="20" dur="1" fill="hold">
                                          <p:stCondLst>
                                            <p:cond delay="0"/>
                                          </p:stCondLst>
                                        </p:cTn>
                                        <p:tgtEl>
                                          <p:spTgt spid="28674"/>
                                        </p:tgtEl>
                                        <p:attrNameLst>
                                          <p:attrName>style.visibility</p:attrName>
                                        </p:attrNameLst>
                                      </p:cBhvr>
                                      <p:to>
                                        <p:strVal val="visible"/>
                                      </p:to>
                                    </p:set>
                                    <p:animEffect transition="in" filter="dissolve">
                                      <p:cBhvr>
                                        <p:cTn id="21" dur="500"/>
                                        <p:tgtEl>
                                          <p:spTgt spid="28674"/>
                                        </p:tgtEl>
                                      </p:cBhvr>
                                    </p:animEffect>
                                  </p:childTnLst>
                                </p:cTn>
                              </p:par>
                            </p:childTnLst>
                          </p:cTn>
                        </p:par>
                        <p:par>
                          <p:cTn id="22" fill="hold">
                            <p:stCondLst>
                              <p:cond delay="500"/>
                            </p:stCondLst>
                            <p:childTnLst>
                              <p:par>
                                <p:cTn id="23" presetID="9" presetClass="entr" presetSubtype="0" fill="hold" grpId="0" nodeType="afterEffect">
                                  <p:stCondLst>
                                    <p:cond delay="0"/>
                                  </p:stCondLst>
                                  <p:childTnLst>
                                    <p:set>
                                      <p:cBhvr>
                                        <p:cTn id="24" dur="1" fill="hold">
                                          <p:stCondLst>
                                            <p:cond delay="0"/>
                                          </p:stCondLst>
                                        </p:cTn>
                                        <p:tgtEl>
                                          <p:spTgt spid="28681"/>
                                        </p:tgtEl>
                                        <p:attrNameLst>
                                          <p:attrName>style.visibility</p:attrName>
                                        </p:attrNameLst>
                                      </p:cBhvr>
                                      <p:to>
                                        <p:strVal val="visible"/>
                                      </p:to>
                                    </p:set>
                                    <p:animEffect transition="in" filter="dissolve">
                                      <p:cBhvr>
                                        <p:cTn id="25" dur="500"/>
                                        <p:tgtEl>
                                          <p:spTgt spid="28681"/>
                                        </p:tgtEl>
                                      </p:cBhvr>
                                    </p:animEffect>
                                  </p:childTnLst>
                                </p:cTn>
                              </p:par>
                            </p:childTnLst>
                          </p:cTn>
                        </p:par>
                        <p:par>
                          <p:cTn id="26" fill="hold">
                            <p:stCondLst>
                              <p:cond delay="1000"/>
                            </p:stCondLst>
                            <p:childTnLst>
                              <p:par>
                                <p:cTn id="27" presetID="9" presetClass="entr" presetSubtype="0" fill="hold" grpId="0" nodeType="afterEffect">
                                  <p:stCondLst>
                                    <p:cond delay="0"/>
                                  </p:stCondLst>
                                  <p:childTnLst>
                                    <p:set>
                                      <p:cBhvr>
                                        <p:cTn id="28" dur="1" fill="hold">
                                          <p:stCondLst>
                                            <p:cond delay="0"/>
                                          </p:stCondLst>
                                        </p:cTn>
                                        <p:tgtEl>
                                          <p:spTgt spid="28689"/>
                                        </p:tgtEl>
                                        <p:attrNameLst>
                                          <p:attrName>style.visibility</p:attrName>
                                        </p:attrNameLst>
                                      </p:cBhvr>
                                      <p:to>
                                        <p:strVal val="visible"/>
                                      </p:to>
                                    </p:set>
                                    <p:animEffect transition="in" filter="dissolve">
                                      <p:cBhvr>
                                        <p:cTn id="29" dur="500"/>
                                        <p:tgtEl>
                                          <p:spTgt spid="28689"/>
                                        </p:tgtEl>
                                      </p:cBhvr>
                                    </p:animEffect>
                                  </p:childTnLst>
                                </p:cTn>
                              </p:par>
                            </p:childTnLst>
                          </p:cTn>
                        </p:par>
                        <p:par>
                          <p:cTn id="30" fill="hold">
                            <p:stCondLst>
                              <p:cond delay="1500"/>
                            </p:stCondLst>
                            <p:childTnLst>
                              <p:par>
                                <p:cTn id="31" presetID="9" presetClass="entr" presetSubtype="0" fill="hold" grpId="0" nodeType="afterEffect">
                                  <p:stCondLst>
                                    <p:cond delay="0"/>
                                  </p:stCondLst>
                                  <p:childTnLst>
                                    <p:set>
                                      <p:cBhvr>
                                        <p:cTn id="32" dur="1" fill="hold">
                                          <p:stCondLst>
                                            <p:cond delay="0"/>
                                          </p:stCondLst>
                                        </p:cTn>
                                        <p:tgtEl>
                                          <p:spTgt spid="28678"/>
                                        </p:tgtEl>
                                        <p:attrNameLst>
                                          <p:attrName>style.visibility</p:attrName>
                                        </p:attrNameLst>
                                      </p:cBhvr>
                                      <p:to>
                                        <p:strVal val="visible"/>
                                      </p:to>
                                    </p:set>
                                    <p:animEffect transition="in" filter="dissolve">
                                      <p:cBhvr>
                                        <p:cTn id="33" dur="500"/>
                                        <p:tgtEl>
                                          <p:spTgt spid="28678"/>
                                        </p:tgtEl>
                                      </p:cBhvr>
                                    </p:animEffect>
                                  </p:childTnLst>
                                </p:cTn>
                              </p:par>
                            </p:childTnLst>
                          </p:cTn>
                        </p:par>
                        <p:par>
                          <p:cTn id="34" fill="hold">
                            <p:stCondLst>
                              <p:cond delay="2000"/>
                            </p:stCondLst>
                            <p:childTnLst>
                              <p:par>
                                <p:cTn id="35" presetID="9" presetClass="entr" presetSubtype="0" fill="hold" grpId="0" nodeType="afterEffect">
                                  <p:stCondLst>
                                    <p:cond delay="0"/>
                                  </p:stCondLst>
                                  <p:childTnLst>
                                    <p:set>
                                      <p:cBhvr>
                                        <p:cTn id="36" dur="1" fill="hold">
                                          <p:stCondLst>
                                            <p:cond delay="0"/>
                                          </p:stCondLst>
                                        </p:cTn>
                                        <p:tgtEl>
                                          <p:spTgt spid="28680"/>
                                        </p:tgtEl>
                                        <p:attrNameLst>
                                          <p:attrName>style.visibility</p:attrName>
                                        </p:attrNameLst>
                                      </p:cBhvr>
                                      <p:to>
                                        <p:strVal val="visible"/>
                                      </p:to>
                                    </p:set>
                                    <p:animEffect transition="in" filter="dissolve">
                                      <p:cBhvr>
                                        <p:cTn id="37" dur="500"/>
                                        <p:tgtEl>
                                          <p:spTgt spid="28680"/>
                                        </p:tgtEl>
                                      </p:cBhvr>
                                    </p:animEffect>
                                  </p:childTnLst>
                                </p:cTn>
                              </p:par>
                            </p:childTnLst>
                          </p:cTn>
                        </p:par>
                      </p:childTnLst>
                    </p:cTn>
                  </p:par>
                  <p:par>
                    <p:cTn id="38" fill="hold">
                      <p:stCondLst>
                        <p:cond delay="indefinite"/>
                      </p:stCondLst>
                      <p:childTnLst>
                        <p:par>
                          <p:cTn id="39" fill="hold">
                            <p:stCondLst>
                              <p:cond delay="0"/>
                            </p:stCondLst>
                            <p:childTnLst>
                              <p:par>
                                <p:cTn id="40" presetID="17" presetClass="entr" presetSubtype="10" fill="hold" grpId="0" nodeType="clickEffect">
                                  <p:stCondLst>
                                    <p:cond delay="0"/>
                                  </p:stCondLst>
                                  <p:childTnLst>
                                    <p:set>
                                      <p:cBhvr>
                                        <p:cTn id="41" dur="1" fill="hold">
                                          <p:stCondLst>
                                            <p:cond delay="0"/>
                                          </p:stCondLst>
                                        </p:cTn>
                                        <p:tgtEl>
                                          <p:spTgt spid="28691"/>
                                        </p:tgtEl>
                                        <p:attrNameLst>
                                          <p:attrName>style.visibility</p:attrName>
                                        </p:attrNameLst>
                                      </p:cBhvr>
                                      <p:to>
                                        <p:strVal val="visible"/>
                                      </p:to>
                                    </p:set>
                                    <p:anim calcmode="lin" valueType="num">
                                      <p:cBhvr>
                                        <p:cTn id="42" dur="500" fill="hold"/>
                                        <p:tgtEl>
                                          <p:spTgt spid="28691"/>
                                        </p:tgtEl>
                                        <p:attrNameLst>
                                          <p:attrName>ppt_w</p:attrName>
                                        </p:attrNameLst>
                                      </p:cBhvr>
                                      <p:tavLst>
                                        <p:tav tm="0">
                                          <p:val>
                                            <p:fltVal val="0"/>
                                          </p:val>
                                        </p:tav>
                                        <p:tav tm="100000">
                                          <p:val>
                                            <p:strVal val="#ppt_w"/>
                                          </p:val>
                                        </p:tav>
                                      </p:tavLst>
                                    </p:anim>
                                    <p:anim calcmode="lin" valueType="num">
                                      <p:cBhvr>
                                        <p:cTn id="43" dur="500" fill="hold"/>
                                        <p:tgtEl>
                                          <p:spTgt spid="28691"/>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4" grpId="0"/>
      <p:bldP spid="28677" grpId="0" bldLvl="0" animBg="1"/>
      <p:bldP spid="28678" grpId="0" bldLvl="0" animBg="1"/>
      <p:bldP spid="28679" grpId="0" bldLvl="0" animBg="1"/>
      <p:bldP spid="28680" grpId="0"/>
      <p:bldP spid="28681" grpId="0" bldLvl="0" animBg="1"/>
      <p:bldP spid="28689" grpId="0"/>
      <p:bldP spid="28690" grpId="0"/>
      <p:bldP spid="28691" grpId="0" bldLvl="0" animBg="1"/>
    </p:bld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42620" y="920115"/>
            <a:ext cx="4197985" cy="460375"/>
          </a:xfrm>
          <a:prstGeom prst="rect">
            <a:avLst/>
          </a:prstGeom>
          <a:noFill/>
        </p:spPr>
        <p:txBody>
          <a:bodyPr wrap="square" rtlCol="0">
            <a:spAutoFit/>
          </a:bodyPr>
          <a:p>
            <a:r>
              <a:rPr lang="zh-CN" altLang="en-US" sz="2400"/>
              <a:t>（二）临床表现</a:t>
            </a:r>
            <a:r>
              <a:rPr lang="en-US" altLang="zh-CN" sz="2400"/>
              <a:t>——</a:t>
            </a:r>
            <a:r>
              <a:rPr lang="zh-CN" altLang="en-US" sz="2400"/>
              <a:t>便血</a:t>
            </a:r>
            <a:endParaRPr lang="zh-CN" altLang="en-US" sz="2400"/>
          </a:p>
        </p:txBody>
      </p:sp>
      <p:sp>
        <p:nvSpPr>
          <p:cNvPr id="37891" name="文本占位符 37890"/>
          <p:cNvSpPr>
            <a:spLocks noGrp="1"/>
          </p:cNvSpPr>
          <p:nvPr>
            <p:ph type="body" idx="1"/>
          </p:nvPr>
        </p:nvSpPr>
        <p:spPr>
          <a:xfrm>
            <a:off x="1981200" y="1600200"/>
            <a:ext cx="8229600" cy="4495800"/>
          </a:xfrm>
        </p:spPr>
        <p:txBody>
          <a:bodyPr/>
          <a:p>
            <a:pPr marL="1905" indent="-268605">
              <a:buNone/>
            </a:pPr>
            <a:r>
              <a:rPr lang="zh-CN" altLang="en-US" sz="2665" dirty="0">
                <a:solidFill>
                  <a:srgbClr val="003399"/>
                </a:solidFill>
                <a:latin typeface="微软雅黑" panose="020B0503020204020204" charset="-122"/>
                <a:ea typeface="微软雅黑" panose="020B0503020204020204" charset="-122"/>
                <a:cs typeface="微软雅黑" panose="020B0503020204020204" charset="-122"/>
              </a:rPr>
              <a:t>1.便血的特点：</a:t>
            </a:r>
            <a:endParaRPr lang="zh-CN" altLang="en-US" sz="3600" b="1" dirty="0">
              <a:solidFill>
                <a:srgbClr val="003399"/>
              </a:solidFill>
              <a:latin typeface="宋体" panose="02010600030101010101" pitchFamily="2" charset="-122"/>
              <a:ea typeface="宋体" panose="02010600030101010101" pitchFamily="2" charset="-122"/>
              <a:cs typeface="宋体" panose="02010600030101010101" pitchFamily="2" charset="-122"/>
            </a:endParaRPr>
          </a:p>
          <a:p>
            <a:pPr marL="0" indent="0">
              <a:buNone/>
            </a:pPr>
            <a:r>
              <a:rPr lang="en-US" altLang="zh-CN" sz="3600" b="1" dirty="0">
                <a:solidFill>
                  <a:srgbClr val="003399"/>
                </a:solidFill>
                <a:latin typeface="宋体" panose="02010600030101010101" pitchFamily="2" charset="-122"/>
                <a:ea typeface="宋体" panose="02010600030101010101" pitchFamily="2" charset="-122"/>
                <a:cs typeface="宋体" panose="02010600030101010101" pitchFamily="2" charset="-122"/>
              </a:rPr>
              <a:t> </a:t>
            </a:r>
            <a:endParaRPr lang="en-US" altLang="zh-CN" sz="3600" b="1" dirty="0">
              <a:solidFill>
                <a:srgbClr val="003399"/>
              </a:solidFill>
              <a:latin typeface="宋体" panose="02010600030101010101" pitchFamily="2" charset="-122"/>
              <a:ea typeface="宋体" panose="02010600030101010101" pitchFamily="2" charset="-122"/>
              <a:cs typeface="宋体" panose="02010600030101010101" pitchFamily="2" charset="-122"/>
            </a:endParaRPr>
          </a:p>
        </p:txBody>
      </p:sp>
      <p:sp>
        <p:nvSpPr>
          <p:cNvPr id="37892" name="矩形 37891"/>
          <p:cNvSpPr>
            <a:spLocks noGrp="1"/>
          </p:cNvSpPr>
          <p:nvPr/>
        </p:nvSpPr>
        <p:spPr>
          <a:xfrm>
            <a:off x="2182495" y="2127885"/>
            <a:ext cx="8458200" cy="5184775"/>
          </a:xfrm>
          <a:prstGeom prst="rect">
            <a:avLst/>
          </a:prstGeom>
          <a:noFill/>
          <a:ln w="9525">
            <a:noFill/>
          </a:ln>
        </p:spPr>
        <p:txBody>
          <a:bodyPr vert="horz" wrap="square" anchor="t"/>
          <a:lstStyle>
            <a:lvl1pPr marL="266700" lvl="0" indent="-266700" algn="l" defTabSz="685800" eaLnBrk="1" fontAlgn="base" latinLnBrk="0" hangingPunct="1">
              <a:lnSpc>
                <a:spcPct val="90000"/>
              </a:lnSpc>
              <a:spcBef>
                <a:spcPts val="1350"/>
              </a:spcBef>
              <a:spcAft>
                <a:spcPct val="0"/>
              </a:spcAft>
              <a:buClr>
                <a:schemeClr val="accent1"/>
              </a:buClr>
              <a:buSzPct val="70000"/>
              <a:buFont typeface="Wingdings 2" panose="05020102010507070707" pitchFamily="2" charset="2"/>
              <a:buChar char=""/>
              <a:defRPr sz="2400" u="none" kern="1200" baseline="0">
                <a:solidFill>
                  <a:schemeClr val="accent1"/>
                </a:solidFill>
                <a:latin typeface="Calibri" panose="020F0502020204030204" charset="0"/>
                <a:ea typeface="幼圆" panose="02010509060101010101" pitchFamily="1" charset="-122"/>
              </a:defRPr>
            </a:lvl1pPr>
            <a:lvl2pPr marL="266700" lvl="1" indent="-266700" algn="l" defTabSz="685800" eaLnBrk="1" fontAlgn="base" latinLnBrk="0" hangingPunct="1">
              <a:lnSpc>
                <a:spcPct val="130000"/>
              </a:lnSpc>
              <a:spcBef>
                <a:spcPct val="0"/>
              </a:spcBef>
              <a:spcAft>
                <a:spcPct val="0"/>
              </a:spcAft>
              <a:buFont typeface="Calibri" panose="020F0502020204030204" charset="0"/>
              <a:buChar char=" "/>
              <a:defRPr sz="1600" b="0" i="0" u="none" kern="1200" baseline="0">
                <a:solidFill>
                  <a:schemeClr val="tx1"/>
                </a:solidFill>
                <a:latin typeface="Calibri" panose="020F0502020204030204" charset="0"/>
                <a:ea typeface="幼圆" panose="02010509060101010101" pitchFamily="1" charset="-122"/>
              </a:defRPr>
            </a:lvl2pPr>
            <a:lvl3pPr marL="857250" lvl="2" indent="-171450" algn="l" defTabSz="685800" eaLnBrk="1" fontAlgn="base" latinLnBrk="0" hangingPunct="1">
              <a:lnSpc>
                <a:spcPct val="90000"/>
              </a:lnSpc>
              <a:spcBef>
                <a:spcPts val="375"/>
              </a:spcBef>
              <a:spcAft>
                <a:spcPct val="0"/>
              </a:spcAft>
              <a:buFont typeface="Calibri" panose="020F0502020204030204" charset="0"/>
              <a:buChar char="•"/>
              <a:defRPr sz="1500" b="0" i="0" u="none" kern="1200" baseline="0">
                <a:solidFill>
                  <a:srgbClr val="7F7F7F"/>
                </a:solidFill>
                <a:latin typeface="Calibri" panose="020F0502020204030204" charset="0"/>
                <a:ea typeface="幼圆" panose="02010509060101010101" pitchFamily="1" charset="-122"/>
              </a:defRPr>
            </a:lvl3pPr>
            <a:lvl4pPr marL="1200150" lvl="3" indent="-171450" algn="l" defTabSz="685800" eaLnBrk="1" fontAlgn="base" latinLnBrk="0" hangingPunct="1">
              <a:lnSpc>
                <a:spcPct val="90000"/>
              </a:lnSpc>
              <a:spcBef>
                <a:spcPts val="375"/>
              </a:spcBef>
              <a:spcAft>
                <a:spcPct val="0"/>
              </a:spcAft>
              <a:buFont typeface="Calibri" panose="020F0502020204030204" charset="0"/>
              <a:buChar char="•"/>
              <a:defRPr sz="1300" b="0" i="0" u="none" kern="1200" baseline="0">
                <a:solidFill>
                  <a:srgbClr val="7F7F7F"/>
                </a:solidFill>
                <a:latin typeface="Calibri" panose="020F0502020204030204" charset="0"/>
                <a:ea typeface="幼圆" panose="02010509060101010101" pitchFamily="1" charset="-122"/>
              </a:defRPr>
            </a:lvl4pPr>
            <a:lvl5pPr marL="1543050" lvl="4" indent="-171450" algn="l" defTabSz="685800" eaLnBrk="1" fontAlgn="base" latinLnBrk="0" hangingPunct="1">
              <a:lnSpc>
                <a:spcPct val="90000"/>
              </a:lnSpc>
              <a:spcBef>
                <a:spcPts val="375"/>
              </a:spcBef>
              <a:spcAft>
                <a:spcPct val="0"/>
              </a:spcAft>
              <a:buFont typeface="Calibri" panose="020F0502020204030204" charset="0"/>
              <a:buChar char="•"/>
              <a:defRPr sz="1300" b="0" i="0" u="none" kern="1200" baseline="0">
                <a:solidFill>
                  <a:srgbClr val="7F7F7F"/>
                </a:solidFill>
                <a:latin typeface="Calibri" panose="020F0502020204030204" charset="0"/>
                <a:ea typeface="幼圆" panose="02010509060101010101" pitchFamily="1" charset="-122"/>
              </a:defRPr>
            </a:lvl5pPr>
          </a:lstStyle>
          <a:p>
            <a:pPr lvl="0" algn="just">
              <a:lnSpc>
                <a:spcPct val="120000"/>
              </a:lnSpc>
              <a:spcBef>
                <a:spcPct val="0"/>
              </a:spcBef>
              <a:buNone/>
            </a:pPr>
            <a:endParaRPr lang="zh-CN" altLang="en-US" sz="3600" b="1" dirty="0">
              <a:solidFill>
                <a:srgbClr val="66FF33"/>
              </a:solidFill>
              <a:latin typeface="华文新魏" panose="02010800040101010101" pitchFamily="2" charset="-122"/>
              <a:ea typeface="华文新魏" panose="02010800040101010101" pitchFamily="2" charset="-122"/>
            </a:endParaRPr>
          </a:p>
          <a:p>
            <a:pPr lvl="0" algn="just">
              <a:lnSpc>
                <a:spcPct val="120000"/>
              </a:lnSpc>
              <a:spcBef>
                <a:spcPct val="0"/>
              </a:spcBef>
              <a:buNone/>
            </a:pPr>
            <a:r>
              <a:rPr lang="en-US" altLang="zh-CN" dirty="0">
                <a:solidFill>
                  <a:srgbClr val="003399"/>
                </a:solidFill>
                <a:latin typeface="微软雅黑" panose="020B0503020204020204" charset="-122"/>
                <a:ea typeface="微软雅黑" panose="020B0503020204020204" charset="-122"/>
                <a:cs typeface="微软雅黑" panose="020B0503020204020204" charset="-122"/>
              </a:rPr>
              <a:t>  </a:t>
            </a:r>
            <a:r>
              <a:rPr lang="zh-CN" altLang="en-US" dirty="0">
                <a:solidFill>
                  <a:schemeClr val="tx1"/>
                </a:solidFill>
                <a:latin typeface="微软雅黑" panose="020B0503020204020204" charset="-122"/>
                <a:ea typeface="微软雅黑" panose="020B0503020204020204" charset="-122"/>
                <a:cs typeface="微软雅黑" panose="020B0503020204020204" charset="-122"/>
              </a:rPr>
              <a:t>部位       </a:t>
            </a:r>
            <a:r>
              <a:rPr lang="en-US" altLang="zh-CN" dirty="0">
                <a:solidFill>
                  <a:schemeClr val="tx1"/>
                </a:solidFill>
                <a:latin typeface="微软雅黑" panose="020B0503020204020204" charset="-122"/>
                <a:ea typeface="微软雅黑" panose="020B0503020204020204" charset="-122"/>
                <a:cs typeface="微软雅黑" panose="020B0503020204020204" charset="-122"/>
              </a:rPr>
              <a:t>     </a:t>
            </a:r>
            <a:r>
              <a:rPr lang="zh-CN" altLang="en-US" dirty="0">
                <a:solidFill>
                  <a:schemeClr val="tx1"/>
                </a:solidFill>
                <a:latin typeface="微软雅黑" panose="020B0503020204020204" charset="-122"/>
                <a:ea typeface="微软雅黑" panose="020B0503020204020204" charset="-122"/>
                <a:cs typeface="微软雅黑" panose="020B0503020204020204" charset="-122"/>
              </a:rPr>
              <a:t> 量    </a:t>
            </a:r>
            <a:r>
              <a:rPr lang="en-US" altLang="zh-CN" dirty="0">
                <a:solidFill>
                  <a:schemeClr val="tx1"/>
                </a:solidFill>
                <a:latin typeface="微软雅黑" panose="020B0503020204020204" charset="-122"/>
                <a:ea typeface="微软雅黑" panose="020B0503020204020204" charset="-122"/>
                <a:cs typeface="微软雅黑" panose="020B0503020204020204" charset="-122"/>
              </a:rPr>
              <a:t>         </a:t>
            </a:r>
            <a:r>
              <a:rPr lang="zh-CN" altLang="en-US" dirty="0">
                <a:solidFill>
                  <a:schemeClr val="tx1"/>
                </a:solidFill>
                <a:latin typeface="微软雅黑" panose="020B0503020204020204" charset="-122"/>
                <a:ea typeface="微软雅黑" panose="020B0503020204020204" charset="-122"/>
                <a:cs typeface="微软雅黑" panose="020B0503020204020204" charset="-122"/>
              </a:rPr>
              <a:t>时间      </a:t>
            </a:r>
            <a:r>
              <a:rPr lang="en-US" altLang="zh-CN" dirty="0">
                <a:solidFill>
                  <a:schemeClr val="tx1"/>
                </a:solidFill>
                <a:latin typeface="微软雅黑" panose="020B0503020204020204" charset="-122"/>
                <a:ea typeface="微软雅黑" panose="020B0503020204020204" charset="-122"/>
                <a:cs typeface="微软雅黑" panose="020B0503020204020204" charset="-122"/>
              </a:rPr>
              <a:t>      </a:t>
            </a:r>
            <a:r>
              <a:rPr lang="zh-CN" altLang="en-US" dirty="0">
                <a:solidFill>
                  <a:schemeClr val="tx1"/>
                </a:solidFill>
                <a:latin typeface="微软雅黑" panose="020B0503020204020204" charset="-122"/>
                <a:ea typeface="微软雅黑" panose="020B0503020204020204" charset="-122"/>
                <a:cs typeface="微软雅黑" panose="020B0503020204020204" charset="-122"/>
              </a:rPr>
              <a:t>颜色</a:t>
            </a:r>
            <a:endParaRPr lang="zh-CN" altLang="en-US" dirty="0">
              <a:solidFill>
                <a:schemeClr val="tx1"/>
              </a:solidFill>
              <a:latin typeface="微软雅黑" panose="020B0503020204020204" charset="-122"/>
              <a:ea typeface="微软雅黑" panose="020B0503020204020204" charset="-122"/>
              <a:cs typeface="微软雅黑" panose="020B0503020204020204" charset="-122"/>
            </a:endParaRPr>
          </a:p>
          <a:p>
            <a:pPr lvl="0">
              <a:lnSpc>
                <a:spcPct val="120000"/>
              </a:lnSpc>
              <a:spcBef>
                <a:spcPct val="0"/>
              </a:spcBef>
              <a:buNone/>
            </a:pPr>
            <a:r>
              <a:rPr lang="zh-CN" altLang="en-US" dirty="0">
                <a:solidFill>
                  <a:schemeClr val="tx1"/>
                </a:solidFill>
                <a:latin typeface="微软雅黑" panose="020B0503020204020204" charset="-122"/>
                <a:ea typeface="微软雅黑" panose="020B0503020204020204" charset="-122"/>
                <a:cs typeface="微软雅黑" panose="020B0503020204020204" charset="-122"/>
              </a:rPr>
              <a:t>上消化道    </a:t>
            </a:r>
            <a:r>
              <a:rPr lang="en-US" altLang="zh-CN" dirty="0">
                <a:solidFill>
                  <a:schemeClr val="tx1"/>
                </a:solidFill>
                <a:latin typeface="微软雅黑" panose="020B0503020204020204" charset="-122"/>
                <a:ea typeface="微软雅黑" panose="020B0503020204020204" charset="-122"/>
                <a:cs typeface="微软雅黑" panose="020B0503020204020204" charset="-122"/>
              </a:rPr>
              <a:t>    </a:t>
            </a:r>
            <a:r>
              <a:rPr lang="zh-CN" altLang="en-US" dirty="0">
                <a:solidFill>
                  <a:schemeClr val="tx1"/>
                </a:solidFill>
                <a:latin typeface="微软雅黑" panose="020B0503020204020204" charset="-122"/>
                <a:ea typeface="微软雅黑" panose="020B0503020204020204" charset="-122"/>
                <a:cs typeface="微软雅黑" panose="020B0503020204020204" charset="-122"/>
              </a:rPr>
              <a:t>小    </a:t>
            </a:r>
            <a:r>
              <a:rPr lang="en-US" altLang="zh-CN" dirty="0">
                <a:solidFill>
                  <a:schemeClr val="tx1"/>
                </a:solidFill>
                <a:latin typeface="微软雅黑" panose="020B0503020204020204" charset="-122"/>
                <a:ea typeface="微软雅黑" panose="020B0503020204020204" charset="-122"/>
                <a:cs typeface="微软雅黑" panose="020B0503020204020204" charset="-122"/>
              </a:rPr>
              <a:t>           </a:t>
            </a:r>
            <a:r>
              <a:rPr lang="zh-CN" altLang="en-US" dirty="0">
                <a:solidFill>
                  <a:schemeClr val="tx1"/>
                </a:solidFill>
                <a:latin typeface="微软雅黑" panose="020B0503020204020204" charset="-122"/>
                <a:ea typeface="微软雅黑" panose="020B0503020204020204" charset="-122"/>
                <a:cs typeface="微软雅黑" panose="020B0503020204020204" charset="-122"/>
              </a:rPr>
              <a:t>长       </a:t>
            </a:r>
            <a:r>
              <a:rPr lang="en-US" altLang="zh-CN" dirty="0">
                <a:solidFill>
                  <a:schemeClr val="tx1"/>
                </a:solidFill>
                <a:latin typeface="微软雅黑" panose="020B0503020204020204" charset="-122"/>
                <a:ea typeface="微软雅黑" panose="020B0503020204020204" charset="-122"/>
                <a:cs typeface="微软雅黑" panose="020B0503020204020204" charset="-122"/>
              </a:rPr>
              <a:t>      </a:t>
            </a:r>
            <a:r>
              <a:rPr lang="zh-CN" altLang="en-US" dirty="0">
                <a:solidFill>
                  <a:schemeClr val="tx1"/>
                </a:solidFill>
                <a:latin typeface="微软雅黑" panose="020B0503020204020204" charset="-122"/>
                <a:ea typeface="微软雅黑" panose="020B0503020204020204" charset="-122"/>
                <a:cs typeface="微软雅黑" panose="020B0503020204020204" charset="-122"/>
              </a:rPr>
              <a:t>柏油样</a:t>
            </a:r>
            <a:endParaRPr lang="zh-CN" altLang="en-US" dirty="0">
              <a:solidFill>
                <a:schemeClr val="tx1"/>
              </a:solidFill>
              <a:latin typeface="微软雅黑" panose="020B0503020204020204" charset="-122"/>
              <a:ea typeface="微软雅黑" panose="020B0503020204020204" charset="-122"/>
              <a:cs typeface="微软雅黑" panose="020B0503020204020204" charset="-122"/>
            </a:endParaRPr>
          </a:p>
          <a:p>
            <a:pPr lvl="0" algn="just">
              <a:lnSpc>
                <a:spcPct val="120000"/>
              </a:lnSpc>
              <a:spcBef>
                <a:spcPct val="0"/>
              </a:spcBef>
              <a:buNone/>
            </a:pPr>
            <a:r>
              <a:rPr lang="zh-CN" altLang="en-US" dirty="0">
                <a:solidFill>
                  <a:schemeClr val="tx1"/>
                </a:solidFill>
                <a:latin typeface="微软雅黑" panose="020B0503020204020204" charset="-122"/>
                <a:ea typeface="微软雅黑" panose="020B0503020204020204" charset="-122"/>
                <a:cs typeface="微软雅黑" panose="020B0503020204020204" charset="-122"/>
              </a:rPr>
              <a:t>下消化道    </a:t>
            </a:r>
            <a:r>
              <a:rPr lang="en-US" altLang="zh-CN" dirty="0">
                <a:solidFill>
                  <a:schemeClr val="tx1"/>
                </a:solidFill>
                <a:latin typeface="微软雅黑" panose="020B0503020204020204" charset="-122"/>
                <a:ea typeface="微软雅黑" panose="020B0503020204020204" charset="-122"/>
                <a:cs typeface="微软雅黑" panose="020B0503020204020204" charset="-122"/>
              </a:rPr>
              <a:t>    </a:t>
            </a:r>
            <a:r>
              <a:rPr lang="zh-CN" altLang="en-US" dirty="0">
                <a:solidFill>
                  <a:schemeClr val="tx1"/>
                </a:solidFill>
                <a:latin typeface="微软雅黑" panose="020B0503020204020204" charset="-122"/>
                <a:ea typeface="微软雅黑" panose="020B0503020204020204" charset="-122"/>
                <a:cs typeface="微软雅黑" panose="020B0503020204020204" charset="-122"/>
              </a:rPr>
              <a:t>大   </a:t>
            </a:r>
            <a:r>
              <a:rPr lang="en-US" altLang="zh-CN" dirty="0">
                <a:solidFill>
                  <a:schemeClr val="tx1"/>
                </a:solidFill>
                <a:latin typeface="微软雅黑" panose="020B0503020204020204" charset="-122"/>
                <a:ea typeface="微软雅黑" panose="020B0503020204020204" charset="-122"/>
                <a:cs typeface="微软雅黑" panose="020B0503020204020204" charset="-122"/>
              </a:rPr>
              <a:t>           </a:t>
            </a:r>
            <a:r>
              <a:rPr lang="zh-CN" altLang="en-US" dirty="0">
                <a:solidFill>
                  <a:schemeClr val="tx1"/>
                </a:solidFill>
                <a:latin typeface="微软雅黑" panose="020B0503020204020204" charset="-122"/>
                <a:ea typeface="微软雅黑" panose="020B0503020204020204" charset="-122"/>
                <a:cs typeface="微软雅黑" panose="020B0503020204020204" charset="-122"/>
              </a:rPr>
              <a:t> 短      </a:t>
            </a:r>
            <a:r>
              <a:rPr lang="en-US" altLang="zh-CN" dirty="0">
                <a:solidFill>
                  <a:schemeClr val="tx1"/>
                </a:solidFill>
                <a:latin typeface="微软雅黑" panose="020B0503020204020204" charset="-122"/>
                <a:ea typeface="微软雅黑" panose="020B0503020204020204" charset="-122"/>
                <a:cs typeface="微软雅黑" panose="020B0503020204020204" charset="-122"/>
              </a:rPr>
              <a:t>     </a:t>
            </a:r>
            <a:r>
              <a:rPr lang="zh-CN" altLang="en-US" dirty="0">
                <a:solidFill>
                  <a:schemeClr val="tx1"/>
                </a:solidFill>
                <a:latin typeface="微软雅黑" panose="020B0503020204020204" charset="-122"/>
                <a:ea typeface="微软雅黑" panose="020B0503020204020204" charset="-122"/>
                <a:cs typeface="微软雅黑" panose="020B0503020204020204" charset="-122"/>
              </a:rPr>
              <a:t> 暗红便</a:t>
            </a:r>
            <a:endParaRPr lang="zh-CN" altLang="en-US" dirty="0">
              <a:solidFill>
                <a:schemeClr val="tx1"/>
              </a:solidFill>
              <a:latin typeface="微软雅黑" panose="020B0503020204020204" charset="-122"/>
              <a:ea typeface="微软雅黑" panose="020B0503020204020204" charset="-122"/>
              <a:cs typeface="微软雅黑" panose="020B0503020204020204" charset="-122"/>
            </a:endParaRPr>
          </a:p>
          <a:p>
            <a:pPr lvl="0" algn="just">
              <a:lnSpc>
                <a:spcPct val="120000"/>
              </a:lnSpc>
              <a:spcBef>
                <a:spcPct val="0"/>
              </a:spcBef>
              <a:buNone/>
            </a:pPr>
            <a:r>
              <a:rPr lang="zh-CN" altLang="en-US" dirty="0">
                <a:solidFill>
                  <a:schemeClr val="tx1"/>
                </a:solidFill>
                <a:latin typeface="微软雅黑" panose="020B0503020204020204" charset="-122"/>
                <a:ea typeface="微软雅黑" panose="020B0503020204020204" charset="-122"/>
                <a:cs typeface="微软雅黑" panose="020B0503020204020204" charset="-122"/>
              </a:rPr>
              <a:t>结肠/直肠</a:t>
            </a:r>
            <a:r>
              <a:rPr lang="zh-CN" altLang="en-US" dirty="0">
                <a:solidFill>
                  <a:schemeClr val="tx2"/>
                </a:solidFill>
                <a:latin typeface="微软雅黑" panose="020B0503020204020204" charset="-122"/>
                <a:ea typeface="微软雅黑" panose="020B0503020204020204" charset="-122"/>
                <a:cs typeface="微软雅黑" panose="020B0503020204020204" charset="-122"/>
              </a:rPr>
              <a:t>   </a:t>
            </a:r>
            <a:r>
              <a:rPr lang="en-US" altLang="zh-CN" dirty="0">
                <a:solidFill>
                  <a:schemeClr val="tx2"/>
                </a:solidFill>
                <a:latin typeface="微软雅黑" panose="020B0503020204020204" charset="-122"/>
                <a:ea typeface="微软雅黑" panose="020B0503020204020204" charset="-122"/>
                <a:cs typeface="微软雅黑" panose="020B0503020204020204" charset="-122"/>
              </a:rPr>
              <a:t>                                </a:t>
            </a:r>
            <a:r>
              <a:rPr lang="zh-CN" altLang="en-US" dirty="0">
                <a:solidFill>
                  <a:srgbClr val="FF0000"/>
                </a:solidFill>
                <a:latin typeface="微软雅黑" panose="020B0503020204020204" charset="-122"/>
                <a:ea typeface="微软雅黑" panose="020B0503020204020204" charset="-122"/>
                <a:cs typeface="微软雅黑" panose="020B0503020204020204" charset="-122"/>
              </a:rPr>
              <a:t>鲜红或较鲜红血便多见</a:t>
            </a:r>
            <a:endParaRPr lang="zh-CN" altLang="en-US" dirty="0">
              <a:solidFill>
                <a:srgbClr val="FF0000"/>
              </a:solidFill>
              <a:latin typeface="微软雅黑" panose="020B0503020204020204" charset="-122"/>
              <a:ea typeface="微软雅黑" panose="020B0503020204020204" charset="-122"/>
              <a:cs typeface="微软雅黑" panose="020B0503020204020204" charset="-122"/>
            </a:endParaRPr>
          </a:p>
          <a:p>
            <a:pPr lvl="0" algn="just">
              <a:lnSpc>
                <a:spcPct val="120000"/>
              </a:lnSpc>
              <a:spcBef>
                <a:spcPct val="0"/>
              </a:spcBef>
              <a:buNone/>
            </a:pPr>
            <a:r>
              <a:rPr lang="zh-CN" altLang="en-US" dirty="0">
                <a:solidFill>
                  <a:schemeClr val="tx1"/>
                </a:solidFill>
                <a:latin typeface="微软雅黑" panose="020B0503020204020204" charset="-122"/>
                <a:ea typeface="微软雅黑" panose="020B0503020204020204" charset="-122"/>
                <a:cs typeface="微软雅黑" panose="020B0503020204020204" charset="-122"/>
              </a:rPr>
              <a:t>肛门、肛管 </a:t>
            </a:r>
            <a:r>
              <a:rPr lang="en-US" altLang="zh-CN" dirty="0">
                <a:solidFill>
                  <a:schemeClr val="tx1"/>
                </a:solidFill>
                <a:latin typeface="微软雅黑" panose="020B0503020204020204" charset="-122"/>
                <a:ea typeface="微软雅黑" panose="020B0503020204020204" charset="-122"/>
                <a:cs typeface="微软雅黑" panose="020B0503020204020204" charset="-122"/>
              </a:rPr>
              <a:t>                               </a:t>
            </a:r>
            <a:r>
              <a:rPr lang="zh-CN" altLang="en-US" dirty="0">
                <a:solidFill>
                  <a:schemeClr val="tx1"/>
                </a:solidFill>
                <a:latin typeface="微软雅黑" panose="020B0503020204020204" charset="-122"/>
                <a:ea typeface="微软雅黑" panose="020B0503020204020204" charset="-122"/>
                <a:cs typeface="微软雅黑" panose="020B0503020204020204" charset="-122"/>
              </a:rPr>
              <a:t> 鲜血附于粪便或便后滴血</a:t>
            </a:r>
            <a:endParaRPr lang="zh-CN" altLang="en-US" dirty="0">
              <a:solidFill>
                <a:schemeClr val="tx1"/>
              </a:solidFill>
              <a:latin typeface="微软雅黑" panose="020B0503020204020204" charset="-122"/>
              <a:ea typeface="微软雅黑" panose="020B0503020204020204" charset="-122"/>
              <a:cs typeface="微软雅黑" panose="020B0503020204020204" charset="-122"/>
            </a:endParaRPr>
          </a:p>
          <a:p>
            <a:pPr lvl="0" algn="just">
              <a:lnSpc>
                <a:spcPct val="120000"/>
              </a:lnSpc>
              <a:spcBef>
                <a:spcPct val="0"/>
              </a:spcBef>
              <a:buNone/>
            </a:pPr>
            <a:endParaRPr lang="zh-CN" altLang="en-US" dirty="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2" name="Title 6"/>
          <p:cNvSpPr txBox="1"/>
          <p:nvPr>
            <p:custDataLst>
              <p:tags r:id="rId1"/>
            </p:custDataLst>
          </p:nvPr>
        </p:nvSpPr>
        <p:spPr>
          <a:xfrm>
            <a:off x="231407" y="97384"/>
            <a:ext cx="297497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八</a:t>
            </a: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呕血、便血</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42620" y="920115"/>
            <a:ext cx="4197985" cy="460375"/>
          </a:xfrm>
          <a:prstGeom prst="rect">
            <a:avLst/>
          </a:prstGeom>
          <a:noFill/>
        </p:spPr>
        <p:txBody>
          <a:bodyPr wrap="square" rtlCol="0">
            <a:spAutoFit/>
          </a:bodyPr>
          <a:p>
            <a:r>
              <a:rPr lang="zh-CN" altLang="en-US" sz="2400"/>
              <a:t>（二）临床表现</a:t>
            </a:r>
            <a:r>
              <a:rPr lang="en-US" altLang="zh-CN" sz="2400"/>
              <a:t>——</a:t>
            </a:r>
            <a:r>
              <a:rPr lang="zh-CN" altLang="en-US" sz="2400"/>
              <a:t>便血</a:t>
            </a:r>
            <a:endParaRPr lang="zh-CN" altLang="en-US" sz="2400"/>
          </a:p>
        </p:txBody>
      </p:sp>
      <p:sp>
        <p:nvSpPr>
          <p:cNvPr id="38914" name="标题 1"/>
          <p:cNvSpPr>
            <a:spLocks noGrp="1"/>
          </p:cNvSpPr>
          <p:nvPr>
            <p:ph type="title" idx="4294967295"/>
          </p:nvPr>
        </p:nvSpPr>
        <p:spPr>
          <a:xfrm>
            <a:off x="1933575" y="1700213"/>
            <a:ext cx="8458200" cy="563562"/>
          </a:xfrm>
        </p:spPr>
        <p:txBody>
          <a:bodyPr vert="horz" wrap="square" anchor="ctr">
            <a:normAutofit/>
          </a:bodyPr>
          <a:p>
            <a:pPr marL="266700" indent="-266700" algn="l"/>
            <a:r>
              <a:rPr lang="zh-CN" altLang="en-US" sz="2665" dirty="0">
                <a:solidFill>
                  <a:srgbClr val="003399"/>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2.便血颜色</a:t>
            </a:r>
            <a:endParaRPr lang="zh-CN" altLang="en-US" sz="2665" dirty="0">
              <a:solidFill>
                <a:srgbClr val="003399"/>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38915" name="内容占位符 7"/>
          <p:cNvSpPr>
            <a:spLocks noGrp="1"/>
          </p:cNvSpPr>
          <p:nvPr/>
        </p:nvSpPr>
        <p:spPr>
          <a:xfrm>
            <a:off x="1841500" y="2263775"/>
            <a:ext cx="8893175" cy="5472113"/>
          </a:xfrm>
          <a:prstGeom prst="rect">
            <a:avLst/>
          </a:prstGeom>
        </p:spPr>
        <p:txBody>
          <a:bodyPr vert="horz" wrap="square"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黑体" panose="02010609060101010101" charset="-122"/>
                <a:ea typeface="黑体" panose="02010609060101010101" charset="-122"/>
                <a:cs typeface="黑体" panose="0201060906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黑体" panose="02010609060101010101" charset="-122"/>
                <a:ea typeface="黑体" panose="02010609060101010101" charset="-122"/>
                <a:cs typeface="黑体" panose="02010609060101010101"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9060101010101" charset="-122"/>
                <a:ea typeface="黑体" panose="02010609060101010101" charset="-122"/>
                <a:cs typeface="黑体" panose="02010609060101010101"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None/>
            </a:pPr>
            <a:r>
              <a:rPr lang="zh-CN" altLang="en-US" sz="2400" dirty="0">
                <a:latin typeface="微软雅黑" panose="020B0503020204020204" charset="-122"/>
                <a:ea typeface="微软雅黑" panose="020B0503020204020204" charset="-122"/>
                <a:cs typeface="微软雅黑" panose="020B0503020204020204" charset="-122"/>
              </a:rPr>
              <a:t>便血颜色：决定用出血</a:t>
            </a:r>
            <a:r>
              <a:rPr lang="zh-CN" altLang="en-US" sz="2400" u="sng" dirty="0">
                <a:solidFill>
                  <a:srgbClr val="FF0000"/>
                </a:solidFill>
                <a:latin typeface="微软雅黑" panose="020B0503020204020204" charset="-122"/>
                <a:ea typeface="微软雅黑" panose="020B0503020204020204" charset="-122"/>
                <a:cs typeface="微软雅黑" panose="020B0503020204020204" charset="-122"/>
              </a:rPr>
              <a:t>部位、量、停留时间</a:t>
            </a:r>
            <a:endParaRPr lang="zh-CN" altLang="en-US" sz="2400" u="sng" dirty="0">
              <a:solidFill>
                <a:srgbClr val="FF0000"/>
              </a:solidFill>
              <a:latin typeface="微软雅黑" panose="020B0503020204020204" charset="-122"/>
              <a:ea typeface="微软雅黑" panose="020B0503020204020204" charset="-122"/>
              <a:cs typeface="微软雅黑" panose="020B0503020204020204" charset="-122"/>
            </a:endParaRPr>
          </a:p>
          <a:p>
            <a:pPr marL="0" indent="0">
              <a:lnSpc>
                <a:spcPct val="150000"/>
              </a:lnSpc>
              <a:buNone/>
            </a:pPr>
            <a:r>
              <a:rPr lang="zh-CN" altLang="en-US" sz="2400" dirty="0">
                <a:latin typeface="微软雅黑" panose="020B0503020204020204" charset="-122"/>
                <a:ea typeface="微软雅黑" panose="020B0503020204020204" charset="-122"/>
                <a:cs typeface="微软雅黑" panose="020B0503020204020204" charset="-122"/>
              </a:rPr>
              <a:t>出血快、量大、停留时间短——</a:t>
            </a:r>
            <a:r>
              <a:rPr lang="zh-CN" altLang="en-US" sz="2400" dirty="0">
                <a:solidFill>
                  <a:srgbClr val="FF0000"/>
                </a:solidFill>
                <a:latin typeface="微软雅黑" panose="020B0503020204020204" charset="-122"/>
                <a:ea typeface="微软雅黑" panose="020B0503020204020204" charset="-122"/>
                <a:cs typeface="微软雅黑" panose="020B0503020204020204" charset="-122"/>
              </a:rPr>
              <a:t>鲜红色便</a:t>
            </a:r>
            <a:endParaRPr lang="zh-CN" altLang="en-US" sz="2400" dirty="0">
              <a:solidFill>
                <a:srgbClr val="FF0000"/>
              </a:solidFill>
              <a:latin typeface="微软雅黑" panose="020B0503020204020204" charset="-122"/>
              <a:ea typeface="微软雅黑" panose="020B0503020204020204" charset="-122"/>
              <a:cs typeface="微软雅黑" panose="020B0503020204020204" charset="-122"/>
            </a:endParaRPr>
          </a:p>
          <a:p>
            <a:pPr marL="0" indent="0">
              <a:lnSpc>
                <a:spcPct val="150000"/>
              </a:lnSpc>
              <a:buNone/>
            </a:pPr>
            <a:r>
              <a:rPr lang="zh-CN" altLang="en-US" sz="2400" dirty="0">
                <a:latin typeface="微软雅黑" panose="020B0503020204020204" charset="-122"/>
                <a:ea typeface="微软雅黑" panose="020B0503020204020204" charset="-122"/>
                <a:cs typeface="微软雅黑" panose="020B0503020204020204" charset="-122"/>
              </a:rPr>
              <a:t>出血慢、量大、停留时间长——</a:t>
            </a:r>
            <a:r>
              <a:rPr lang="zh-CN" altLang="en-US" sz="2400" dirty="0">
                <a:solidFill>
                  <a:srgbClr val="FF0000"/>
                </a:solidFill>
                <a:latin typeface="微软雅黑" panose="020B0503020204020204" charset="-122"/>
                <a:ea typeface="微软雅黑" panose="020B0503020204020204" charset="-122"/>
                <a:cs typeface="微软雅黑" panose="020B0503020204020204" charset="-122"/>
              </a:rPr>
              <a:t>暗红色便</a:t>
            </a:r>
            <a:endParaRPr lang="zh-CN" altLang="en-US" sz="2400" dirty="0">
              <a:solidFill>
                <a:srgbClr val="FF0000"/>
              </a:solidFill>
              <a:latin typeface="微软雅黑" panose="020B0503020204020204" charset="-122"/>
              <a:ea typeface="微软雅黑" panose="020B0503020204020204" charset="-122"/>
              <a:cs typeface="微软雅黑" panose="020B0503020204020204" charset="-122"/>
            </a:endParaRPr>
          </a:p>
          <a:p>
            <a:pPr marL="0" indent="0">
              <a:lnSpc>
                <a:spcPct val="150000"/>
              </a:lnSpc>
              <a:buNone/>
            </a:pPr>
            <a:r>
              <a:rPr lang="zh-CN" altLang="en-US" sz="2400" dirty="0">
                <a:latin typeface="微软雅黑" panose="020B0503020204020204" charset="-122"/>
                <a:ea typeface="微软雅黑" panose="020B0503020204020204" charset="-122"/>
                <a:cs typeface="微软雅黑" panose="020B0503020204020204" charset="-122"/>
              </a:rPr>
              <a:t>上消化道出血——</a:t>
            </a:r>
            <a:r>
              <a:rPr lang="zh-CN" altLang="en-US" sz="2400" dirty="0">
                <a:solidFill>
                  <a:srgbClr val="FF0000"/>
                </a:solidFill>
                <a:latin typeface="微软雅黑" panose="020B0503020204020204" charset="-122"/>
                <a:ea typeface="微软雅黑" panose="020B0503020204020204" charset="-122"/>
                <a:cs typeface="微软雅黑" panose="020B0503020204020204" charset="-122"/>
              </a:rPr>
              <a:t>黑便、柏油便</a:t>
            </a:r>
            <a:r>
              <a:rPr lang="zh-CN" altLang="en-US" sz="2400" dirty="0">
                <a:latin typeface="微软雅黑" panose="020B0503020204020204" charset="-122"/>
                <a:ea typeface="微软雅黑" panose="020B0503020204020204" charset="-122"/>
                <a:cs typeface="微软雅黑" panose="020B0503020204020204" charset="-122"/>
              </a:rPr>
              <a:t>、暗红色血便</a:t>
            </a:r>
            <a:endParaRPr lang="zh-CN" altLang="en-US" sz="2400" dirty="0">
              <a:latin typeface="微软雅黑" panose="020B0503020204020204" charset="-122"/>
              <a:ea typeface="微软雅黑" panose="020B0503020204020204" charset="-122"/>
              <a:cs typeface="微软雅黑" panose="020B0503020204020204" charset="-122"/>
            </a:endParaRPr>
          </a:p>
          <a:p>
            <a:pPr marL="0" indent="0">
              <a:lnSpc>
                <a:spcPct val="150000"/>
              </a:lnSpc>
              <a:buNone/>
            </a:pPr>
            <a:r>
              <a:rPr lang="zh-CN" altLang="en-US" sz="2400" dirty="0">
                <a:latin typeface="微软雅黑" panose="020B0503020204020204" charset="-122"/>
                <a:ea typeface="微软雅黑" panose="020B0503020204020204" charset="-122"/>
                <a:cs typeface="微软雅黑" panose="020B0503020204020204" charset="-122"/>
              </a:rPr>
              <a:t>出血少于5ml——</a:t>
            </a:r>
            <a:r>
              <a:rPr lang="zh-CN" altLang="en-US" sz="2400" dirty="0">
                <a:solidFill>
                  <a:srgbClr val="FF0000"/>
                </a:solidFill>
                <a:latin typeface="微软雅黑" panose="020B0503020204020204" charset="-122"/>
                <a:ea typeface="微软雅黑" panose="020B0503020204020204" charset="-122"/>
                <a:cs typeface="微软雅黑" panose="020B0503020204020204" charset="-122"/>
              </a:rPr>
              <a:t>隐血便</a:t>
            </a:r>
            <a:r>
              <a:rPr lang="zh-CN" altLang="en-US" sz="2400" dirty="0">
                <a:latin typeface="微软雅黑" panose="020B0503020204020204" charset="-122"/>
                <a:ea typeface="微软雅黑" panose="020B0503020204020204" charset="-122"/>
                <a:cs typeface="微软雅黑" panose="020B0503020204020204" charset="-122"/>
              </a:rPr>
              <a:t>，无粪色改变</a:t>
            </a:r>
            <a:endParaRPr lang="zh-CN" altLang="en-US" sz="2400" dirty="0">
              <a:latin typeface="微软雅黑" panose="020B0503020204020204" charset="-122"/>
              <a:ea typeface="微软雅黑" panose="020B0503020204020204" charset="-122"/>
              <a:cs typeface="微软雅黑" panose="020B0503020204020204" charset="-122"/>
            </a:endParaRPr>
          </a:p>
          <a:p>
            <a:pPr>
              <a:lnSpc>
                <a:spcPct val="150000"/>
              </a:lnSpc>
            </a:pPr>
            <a:endParaRPr lang="zh-CN" altLang="en-US" sz="2400" dirty="0">
              <a:latin typeface="微软雅黑" panose="020B0503020204020204" charset="-122"/>
              <a:ea typeface="微软雅黑" panose="020B0503020204020204" charset="-122"/>
              <a:cs typeface="微软雅黑" panose="020B0503020204020204" charset="-122"/>
            </a:endParaRPr>
          </a:p>
        </p:txBody>
      </p:sp>
      <p:sp>
        <p:nvSpPr>
          <p:cNvPr id="4" name="Title 6"/>
          <p:cNvSpPr txBox="1"/>
          <p:nvPr>
            <p:custDataLst>
              <p:tags r:id="rId1"/>
            </p:custDataLst>
          </p:nvPr>
        </p:nvSpPr>
        <p:spPr>
          <a:xfrm>
            <a:off x="231407" y="97384"/>
            <a:ext cx="297497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八</a:t>
            </a: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呕血、便血</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42620" y="920115"/>
            <a:ext cx="4197985" cy="460375"/>
          </a:xfrm>
          <a:prstGeom prst="rect">
            <a:avLst/>
          </a:prstGeom>
          <a:noFill/>
        </p:spPr>
        <p:txBody>
          <a:bodyPr wrap="square" rtlCol="0">
            <a:spAutoFit/>
          </a:bodyPr>
          <a:p>
            <a:r>
              <a:rPr lang="zh-CN" altLang="en-US" sz="2400"/>
              <a:t>（二）临床表现</a:t>
            </a:r>
            <a:r>
              <a:rPr lang="en-US" altLang="zh-CN" sz="2400"/>
              <a:t>——</a:t>
            </a:r>
            <a:r>
              <a:rPr lang="zh-CN" altLang="en-US" sz="2400"/>
              <a:t>便血</a:t>
            </a:r>
            <a:endParaRPr lang="zh-CN" altLang="en-US" sz="2400"/>
          </a:p>
        </p:txBody>
      </p:sp>
      <p:sp>
        <p:nvSpPr>
          <p:cNvPr id="39938" name="标题 1"/>
          <p:cNvSpPr>
            <a:spLocks noGrp="1"/>
          </p:cNvSpPr>
          <p:nvPr>
            <p:ph type="title" idx="4294967295"/>
          </p:nvPr>
        </p:nvSpPr>
        <p:spPr>
          <a:xfrm>
            <a:off x="1919605" y="1859598"/>
            <a:ext cx="8458200" cy="563562"/>
          </a:xfrm>
        </p:spPr>
        <p:txBody>
          <a:bodyPr vert="horz" wrap="square" anchor="ctr">
            <a:noAutofit/>
          </a:bodyPr>
          <a:p>
            <a:pPr marL="266700" indent="-266700" algn="l"/>
            <a:r>
              <a:rPr lang="en-US" altLang="zh-CN" sz="2800" b="1" dirty="0">
                <a:solidFill>
                  <a:srgbClr val="003399"/>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3.</a:t>
            </a:r>
            <a:r>
              <a:rPr lang="zh-CN" altLang="en-US" sz="2800" b="1" dirty="0">
                <a:solidFill>
                  <a:srgbClr val="003399"/>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便血性状</a:t>
            </a:r>
            <a:endParaRPr lang="zh-CN" altLang="en-US" sz="2800" b="1" dirty="0">
              <a:solidFill>
                <a:srgbClr val="003399"/>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39939" name="内容占位符 7"/>
          <p:cNvSpPr>
            <a:spLocks noGrp="1"/>
          </p:cNvSpPr>
          <p:nvPr/>
        </p:nvSpPr>
        <p:spPr>
          <a:xfrm>
            <a:off x="1702435" y="2583180"/>
            <a:ext cx="8893175" cy="4824413"/>
          </a:xfrm>
          <a:prstGeom prst="rect">
            <a:avLst/>
          </a:prstGeom>
        </p:spPr>
        <p:txBody>
          <a:bodyPr vert="horz" wrap="square"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黑体" panose="02010609060101010101" charset="-122"/>
                <a:ea typeface="黑体" panose="02010609060101010101" charset="-122"/>
                <a:cs typeface="黑体" panose="0201060906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黑体" panose="02010609060101010101" charset="-122"/>
                <a:ea typeface="黑体" panose="02010609060101010101" charset="-122"/>
                <a:cs typeface="黑体" panose="02010609060101010101"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9060101010101" charset="-122"/>
                <a:ea typeface="黑体" panose="02010609060101010101" charset="-122"/>
                <a:cs typeface="黑体" panose="02010609060101010101"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pPr>
            <a:r>
              <a:rPr lang="zh-CN" altLang="en-US" sz="2400" dirty="0">
                <a:latin typeface="微软雅黑" panose="020B0503020204020204" charset="-122"/>
                <a:ea typeface="微软雅黑" panose="020B0503020204020204" charset="-122"/>
                <a:cs typeface="微软雅黑" panose="020B0503020204020204" charset="-122"/>
              </a:rPr>
              <a:t>直肠/肛管/肛门出血---</a:t>
            </a:r>
            <a:r>
              <a:rPr lang="zh-CN" altLang="en-US" sz="2400" dirty="0">
                <a:solidFill>
                  <a:srgbClr val="FF0000"/>
                </a:solidFill>
                <a:latin typeface="微软雅黑" panose="020B0503020204020204" charset="-122"/>
                <a:ea typeface="微软雅黑" panose="020B0503020204020204" charset="-122"/>
                <a:cs typeface="微软雅黑" panose="020B0503020204020204" charset="-122"/>
              </a:rPr>
              <a:t>色鲜红，不与大便 </a:t>
            </a:r>
            <a:endParaRPr lang="zh-CN" altLang="en-US" sz="2400" dirty="0">
              <a:solidFill>
                <a:srgbClr val="FF0000"/>
              </a:solidFill>
              <a:latin typeface="微软雅黑" panose="020B0503020204020204" charset="-122"/>
              <a:ea typeface="微软雅黑" panose="020B0503020204020204" charset="-122"/>
              <a:cs typeface="微软雅黑" panose="020B0503020204020204" charset="-122"/>
            </a:endParaRPr>
          </a:p>
          <a:p>
            <a:pPr>
              <a:lnSpc>
                <a:spcPct val="150000"/>
              </a:lnSpc>
              <a:buNone/>
            </a:pPr>
            <a:r>
              <a:rPr lang="zh-CN" altLang="en-US" sz="2400" dirty="0">
                <a:solidFill>
                  <a:srgbClr val="FF0000"/>
                </a:solidFill>
                <a:latin typeface="微软雅黑" panose="020B0503020204020204" charset="-122"/>
                <a:ea typeface="微软雅黑" panose="020B0503020204020204" charset="-122"/>
                <a:cs typeface="微软雅黑" panose="020B0503020204020204" charset="-122"/>
              </a:rPr>
              <a:t>        混合、附着于大便表面，或便后滴血</a:t>
            </a:r>
            <a:endParaRPr lang="zh-CN" altLang="en-US" sz="2400" dirty="0">
              <a:solidFill>
                <a:srgbClr val="FF0000"/>
              </a:solidFill>
              <a:latin typeface="微软雅黑" panose="020B0503020204020204" charset="-122"/>
              <a:ea typeface="微软雅黑" panose="020B0503020204020204" charset="-122"/>
              <a:cs typeface="微软雅黑" panose="020B0503020204020204" charset="-122"/>
            </a:endParaRPr>
          </a:p>
          <a:p>
            <a:pPr>
              <a:lnSpc>
                <a:spcPct val="150000"/>
              </a:lnSpc>
            </a:pPr>
            <a:r>
              <a:rPr lang="zh-CN" altLang="en-US" sz="2400" dirty="0">
                <a:latin typeface="微软雅黑" panose="020B0503020204020204" charset="-122"/>
                <a:ea typeface="微软雅黑" panose="020B0503020204020204" charset="-122"/>
                <a:cs typeface="微软雅黑" panose="020B0503020204020204" charset="-122"/>
              </a:rPr>
              <a:t>上消化道及小肠出血---</a:t>
            </a:r>
            <a:r>
              <a:rPr lang="zh-CN" altLang="en-US" sz="2400" dirty="0">
                <a:solidFill>
                  <a:srgbClr val="FF0000"/>
                </a:solidFill>
                <a:latin typeface="微软雅黑" panose="020B0503020204020204" charset="-122"/>
                <a:ea typeface="微软雅黑" panose="020B0503020204020204" charset="-122"/>
                <a:cs typeface="微软雅黑" panose="020B0503020204020204" charset="-122"/>
              </a:rPr>
              <a:t>血混于粪便中</a:t>
            </a:r>
            <a:endParaRPr lang="zh-CN" altLang="en-US" sz="2400" dirty="0">
              <a:solidFill>
                <a:srgbClr val="FF0000"/>
              </a:solidFill>
              <a:latin typeface="微软雅黑" panose="020B0503020204020204" charset="-122"/>
              <a:ea typeface="微软雅黑" panose="020B0503020204020204" charset="-122"/>
              <a:cs typeface="微软雅黑" panose="020B0503020204020204" charset="-122"/>
            </a:endParaRPr>
          </a:p>
        </p:txBody>
      </p:sp>
      <p:sp>
        <p:nvSpPr>
          <p:cNvPr id="2" name="Title 6"/>
          <p:cNvSpPr txBox="1"/>
          <p:nvPr>
            <p:custDataLst>
              <p:tags r:id="rId1"/>
            </p:custDataLst>
          </p:nvPr>
        </p:nvSpPr>
        <p:spPr>
          <a:xfrm>
            <a:off x="231407" y="97384"/>
            <a:ext cx="297497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八</a:t>
            </a: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呕血、便血</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42620" y="920115"/>
            <a:ext cx="4197985" cy="460375"/>
          </a:xfrm>
          <a:prstGeom prst="rect">
            <a:avLst/>
          </a:prstGeom>
          <a:noFill/>
        </p:spPr>
        <p:txBody>
          <a:bodyPr wrap="square" rtlCol="0">
            <a:spAutoFit/>
          </a:bodyPr>
          <a:p>
            <a:r>
              <a:rPr lang="zh-CN" altLang="en-US" sz="2400"/>
              <a:t>（二）临床表现</a:t>
            </a:r>
            <a:r>
              <a:rPr lang="en-US" altLang="zh-CN" sz="2400"/>
              <a:t>——</a:t>
            </a:r>
            <a:r>
              <a:rPr lang="zh-CN" altLang="en-US" sz="2400"/>
              <a:t>便血</a:t>
            </a:r>
            <a:endParaRPr lang="zh-CN" altLang="en-US" sz="2400"/>
          </a:p>
        </p:txBody>
      </p:sp>
      <p:sp>
        <p:nvSpPr>
          <p:cNvPr id="40962" name="标题 1"/>
          <p:cNvSpPr>
            <a:spLocks noGrp="1"/>
          </p:cNvSpPr>
          <p:nvPr>
            <p:ph type="title" idx="4294967295"/>
          </p:nvPr>
        </p:nvSpPr>
        <p:spPr>
          <a:xfrm>
            <a:off x="1924685" y="1602423"/>
            <a:ext cx="8458200" cy="563562"/>
          </a:xfrm>
        </p:spPr>
        <p:txBody>
          <a:bodyPr vert="horz" wrap="square" anchor="ctr">
            <a:noAutofit/>
          </a:bodyPr>
          <a:p>
            <a:pPr marL="266700" indent="-266700" algn="l"/>
            <a:r>
              <a:rPr lang="en-US" altLang="zh-CN" sz="3600" b="1" dirty="0">
                <a:solidFill>
                  <a:srgbClr val="003399"/>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4. </a:t>
            </a:r>
            <a:r>
              <a:rPr lang="zh-CN" altLang="en-US" sz="3600" b="1" dirty="0">
                <a:solidFill>
                  <a:srgbClr val="003399"/>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不同疾病便血特点</a:t>
            </a:r>
            <a:endParaRPr lang="zh-CN" altLang="en-US" sz="3600" b="1" dirty="0">
              <a:solidFill>
                <a:srgbClr val="003399"/>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40963" name="内容占位符 7"/>
          <p:cNvSpPr>
            <a:spLocks noGrp="1"/>
          </p:cNvSpPr>
          <p:nvPr/>
        </p:nvSpPr>
        <p:spPr>
          <a:xfrm>
            <a:off x="2037080" y="2284730"/>
            <a:ext cx="8075295" cy="4319270"/>
          </a:xfrm>
          <a:prstGeom prst="rect">
            <a:avLst/>
          </a:prstGeom>
          <a:noFill/>
          <a:ln w="9525">
            <a:noFill/>
          </a:ln>
        </p:spPr>
        <p:txBody>
          <a:bodyPr vert="horz" wrap="square" anchor="t"/>
          <a:lstStyle>
            <a:lvl1pPr marL="342900" lvl="0" indent="-342900" algn="l" defTabSz="914400" rtl="0" eaLnBrk="1" fontAlgn="base" latinLnBrk="0" hangingPunct="1">
              <a:lnSpc>
                <a:spcPct val="100000"/>
              </a:lnSpc>
              <a:spcBef>
                <a:spcPct val="20000"/>
              </a:spcBef>
              <a:spcAft>
                <a:spcPct val="0"/>
              </a:spcAft>
              <a:buClr>
                <a:schemeClr val="hlink"/>
              </a:buClr>
              <a:buFont typeface="Wingdings" panose="05000000000000000000" pitchFamily="2" charset="2"/>
              <a:buChar char="v"/>
              <a:defRPr sz="2800" b="1" i="0" u="none" kern="1200" baseline="0">
                <a:solidFill>
                  <a:schemeClr val="accent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lr>
                <a:schemeClr val="accent1"/>
              </a:buClr>
              <a:buFont typeface="Wingdings" panose="05000000000000000000" pitchFamily="2" charset="2"/>
              <a:buChar char="§"/>
              <a:defRPr sz="24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lr>
                <a:schemeClr val="tx1"/>
              </a:buClr>
              <a:buFont typeface="Wingdings" panose="05000000000000000000" pitchFamily="2" charset="2"/>
              <a:buChar char="•"/>
              <a:defRPr sz="22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9pPr>
          </a:lstStyle>
          <a:p>
            <a:pPr>
              <a:lnSpc>
                <a:spcPct val="120000"/>
              </a:lnSpc>
            </a:pPr>
            <a:r>
              <a:rPr lang="zh-CN" altLang="en-US" sz="2400" b="1" dirty="0">
                <a:solidFill>
                  <a:srgbClr val="FF0000"/>
                </a:solidFill>
                <a:latin typeface="楷体_GB2312" panose="02010609030101010101" pitchFamily="1" charset="-122"/>
                <a:ea typeface="楷体_GB2312" panose="02010609030101010101" pitchFamily="1" charset="-122"/>
              </a:rPr>
              <a:t>消化性溃疡</a:t>
            </a:r>
            <a:endParaRPr lang="zh-CN" altLang="en-US" sz="2400" b="1" dirty="0">
              <a:solidFill>
                <a:srgbClr val="FF0000"/>
              </a:solidFill>
              <a:latin typeface="楷体_GB2312" panose="02010609030101010101" pitchFamily="1" charset="-122"/>
              <a:ea typeface="楷体_GB2312" panose="02010609030101010101" pitchFamily="1" charset="-122"/>
            </a:endParaRPr>
          </a:p>
          <a:p>
            <a:pPr marL="0" indent="0">
              <a:lnSpc>
                <a:spcPct val="120000"/>
              </a:lnSpc>
              <a:buNone/>
            </a:pPr>
            <a:r>
              <a:rPr lang="zh-CN" altLang="en-US" sz="2400" b="1" dirty="0">
                <a:solidFill>
                  <a:srgbClr val="FF0000"/>
                </a:solidFill>
                <a:latin typeface="楷体_GB2312" panose="02010609030101010101" pitchFamily="1" charset="-122"/>
                <a:ea typeface="楷体_GB2312" panose="02010609030101010101" pitchFamily="1" charset="-122"/>
              </a:rPr>
              <a:t>  活动期  隐血试验阳性，</a:t>
            </a:r>
            <a:endParaRPr lang="zh-CN" altLang="en-US" sz="2400" b="1" dirty="0">
              <a:solidFill>
                <a:srgbClr val="FF0000"/>
              </a:solidFill>
              <a:latin typeface="楷体_GB2312" panose="02010609030101010101" pitchFamily="1" charset="-122"/>
              <a:ea typeface="楷体_GB2312" panose="02010609030101010101" pitchFamily="1" charset="-122"/>
            </a:endParaRPr>
          </a:p>
          <a:p>
            <a:pPr marL="0" indent="0">
              <a:lnSpc>
                <a:spcPct val="120000"/>
              </a:lnSpc>
              <a:buNone/>
            </a:pPr>
            <a:r>
              <a:rPr lang="zh-CN" altLang="en-US" sz="2400" b="1" dirty="0">
                <a:solidFill>
                  <a:srgbClr val="FF0000"/>
                </a:solidFill>
                <a:latin typeface="楷体_GB2312" panose="02010609030101010101" pitchFamily="1" charset="-122"/>
                <a:ea typeface="楷体_GB2312" panose="02010609030101010101" pitchFamily="1" charset="-122"/>
              </a:rPr>
              <a:t>  缓解期  隐血试验阴性</a:t>
            </a:r>
            <a:r>
              <a:rPr lang="en-US" altLang="zh-CN" sz="2400" b="1" dirty="0">
                <a:solidFill>
                  <a:srgbClr val="FF0000"/>
                </a:solidFill>
                <a:latin typeface="楷体_GB2312" panose="02010609030101010101" pitchFamily="1" charset="-122"/>
                <a:ea typeface="楷体_GB2312" panose="02010609030101010101" pitchFamily="1" charset="-122"/>
              </a:rPr>
              <a:t>					</a:t>
            </a:r>
            <a:endParaRPr lang="zh-CN" altLang="en-US" sz="2400" b="1" dirty="0">
              <a:solidFill>
                <a:srgbClr val="FF0000"/>
              </a:solidFill>
              <a:latin typeface="楷体_GB2312" panose="02010609030101010101" pitchFamily="1" charset="-122"/>
              <a:ea typeface="楷体_GB2312" panose="02010609030101010101" pitchFamily="1" charset="-122"/>
            </a:endParaRPr>
          </a:p>
          <a:p>
            <a:pPr>
              <a:lnSpc>
                <a:spcPct val="120000"/>
              </a:lnSpc>
            </a:pPr>
            <a:r>
              <a:rPr lang="zh-CN" altLang="en-US" sz="2400" b="1" dirty="0">
                <a:latin typeface="楷体_GB2312" panose="02010609030101010101" pitchFamily="1" charset="-122"/>
                <a:ea typeface="楷体_GB2312" panose="02010609030101010101" pitchFamily="1" charset="-122"/>
              </a:rPr>
              <a:t>小肠病变------水样血便</a:t>
            </a:r>
            <a:endParaRPr lang="zh-CN" altLang="en-US" sz="2400" b="1" dirty="0">
              <a:latin typeface="楷体_GB2312" panose="02010609030101010101" pitchFamily="1" charset="-122"/>
              <a:ea typeface="楷体_GB2312" panose="02010609030101010101" pitchFamily="1" charset="-122"/>
            </a:endParaRPr>
          </a:p>
          <a:p>
            <a:pPr>
              <a:lnSpc>
                <a:spcPct val="120000"/>
              </a:lnSpc>
            </a:pPr>
            <a:r>
              <a:rPr lang="zh-CN" altLang="en-US" sz="2400" b="1" dirty="0">
                <a:latin typeface="楷体_GB2312" panose="02010609030101010101" pitchFamily="1" charset="-122"/>
                <a:ea typeface="楷体_GB2312" panose="02010609030101010101" pitchFamily="1" charset="-122"/>
              </a:rPr>
              <a:t>结肠炎症------血便、粘液脓血便</a:t>
            </a:r>
            <a:endParaRPr lang="zh-CN" altLang="en-US" sz="2400" b="1" dirty="0">
              <a:latin typeface="楷体_GB2312" panose="02010609030101010101" pitchFamily="1" charset="-122"/>
              <a:ea typeface="楷体_GB2312" panose="02010609030101010101" pitchFamily="1" charset="-122"/>
            </a:endParaRPr>
          </a:p>
          <a:p>
            <a:pPr>
              <a:lnSpc>
                <a:spcPct val="120000"/>
              </a:lnSpc>
            </a:pPr>
            <a:r>
              <a:rPr lang="zh-CN" altLang="en-US" sz="2400" b="1" dirty="0">
                <a:latin typeface="楷体_GB2312" panose="02010609030101010101" pitchFamily="1" charset="-122"/>
                <a:ea typeface="楷体_GB2312" panose="02010609030101010101" pitchFamily="1" charset="-122"/>
              </a:rPr>
              <a:t>结直肠癌------</a:t>
            </a:r>
            <a:r>
              <a:rPr lang="zh-CN" altLang="en-US" sz="2400" b="1" dirty="0">
                <a:solidFill>
                  <a:srgbClr val="FF0000"/>
                </a:solidFill>
                <a:latin typeface="楷体_GB2312" panose="02010609030101010101" pitchFamily="1" charset="-122"/>
                <a:ea typeface="楷体_GB2312" panose="02010609030101010101" pitchFamily="1" charset="-122"/>
              </a:rPr>
              <a:t>脓血便、粘液血便</a:t>
            </a:r>
            <a:endParaRPr lang="zh-CN" altLang="en-US" sz="2400" b="1" dirty="0">
              <a:solidFill>
                <a:srgbClr val="FF0000"/>
              </a:solidFill>
              <a:latin typeface="楷体_GB2312" panose="02010609030101010101" pitchFamily="1" charset="-122"/>
              <a:ea typeface="楷体_GB2312" panose="02010609030101010101" pitchFamily="1" charset="-122"/>
            </a:endParaRPr>
          </a:p>
          <a:p>
            <a:pPr>
              <a:lnSpc>
                <a:spcPct val="120000"/>
              </a:lnSpc>
            </a:pPr>
            <a:r>
              <a:rPr lang="zh-CN" altLang="en-US" sz="2400" b="1" dirty="0">
                <a:latin typeface="楷体_GB2312" panose="02010609030101010101" pitchFamily="1" charset="-122"/>
                <a:ea typeface="楷体_GB2312" panose="02010609030101010101" pitchFamily="1" charset="-122"/>
              </a:rPr>
              <a:t>直肠肿瘤、痔疮、肛裂------色鲜红，不与大便混合、</a:t>
            </a:r>
            <a:r>
              <a:rPr lang="zh-CN" altLang="en-US" sz="2400" b="1" dirty="0">
                <a:solidFill>
                  <a:srgbClr val="FF0000"/>
                </a:solidFill>
                <a:latin typeface="楷体_GB2312" panose="02010609030101010101" pitchFamily="1" charset="-122"/>
                <a:ea typeface="楷体_GB2312" panose="02010609030101010101" pitchFamily="1" charset="-122"/>
              </a:rPr>
              <a:t>附着于大便表面，或便后滴血</a:t>
            </a:r>
            <a:endParaRPr lang="zh-CN" altLang="en-US" sz="2800" b="1" dirty="0">
              <a:solidFill>
                <a:srgbClr val="FF0000"/>
              </a:solidFill>
              <a:latin typeface="楷体_GB2312" panose="02010609030101010101" pitchFamily="1" charset="-122"/>
              <a:ea typeface="楷体_GB2312" panose="02010609030101010101" pitchFamily="1" charset="-122"/>
            </a:endParaRPr>
          </a:p>
          <a:p>
            <a:pPr>
              <a:lnSpc>
                <a:spcPct val="150000"/>
              </a:lnSpc>
            </a:pPr>
            <a:endParaRPr lang="zh-CN" altLang="en-US" b="1" dirty="0">
              <a:latin typeface="楷体_GB2312" panose="02010609030101010101" pitchFamily="1" charset="-122"/>
              <a:ea typeface="楷体_GB2312" panose="02010609030101010101" pitchFamily="1" charset="-122"/>
            </a:endParaRPr>
          </a:p>
          <a:p>
            <a:pPr>
              <a:lnSpc>
                <a:spcPct val="150000"/>
              </a:lnSpc>
            </a:pPr>
            <a:endParaRPr lang="zh-CN" altLang="en-US" b="1" dirty="0">
              <a:latin typeface="楷体_GB2312" panose="02010609030101010101" pitchFamily="1" charset="-122"/>
              <a:ea typeface="楷体_GB2312" panose="02010609030101010101" pitchFamily="1" charset="-122"/>
            </a:endParaRPr>
          </a:p>
        </p:txBody>
      </p:sp>
      <p:sp>
        <p:nvSpPr>
          <p:cNvPr id="2" name="Title 6"/>
          <p:cNvSpPr txBox="1"/>
          <p:nvPr>
            <p:custDataLst>
              <p:tags r:id="rId1"/>
            </p:custDataLst>
          </p:nvPr>
        </p:nvSpPr>
        <p:spPr>
          <a:xfrm>
            <a:off x="231407" y="97384"/>
            <a:ext cx="297497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八</a:t>
            </a: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呕血、便血</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itle 6"/>
          <p:cNvSpPr txBox="1"/>
          <p:nvPr>
            <p:custDataLst>
              <p:tags r:id="rId1"/>
            </p:custDataLst>
          </p:nvPr>
        </p:nvSpPr>
        <p:spPr>
          <a:xfrm>
            <a:off x="164732" y="1069569"/>
            <a:ext cx="165227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algn="ctr" eaLnBrk="1" hangingPunct="1">
              <a:lnSpc>
                <a:spcPct val="100000"/>
              </a:lnSpc>
              <a:buClrTx/>
              <a:buSzTx/>
              <a:buNone/>
            </a:pPr>
            <a:r>
              <a:rPr lang="zh-CN" altLang="en-US" sz="3000" b="1">
                <a:solidFill>
                  <a:srgbClr val="FFFFFF"/>
                </a:solidFill>
                <a:sym typeface="+mn-ea"/>
              </a:rPr>
              <a:t>案例导入</a:t>
            </a:r>
            <a:endParaRPr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49153" name="文本占位符 48129"/>
          <p:cNvSpPr>
            <a:spLocks noGrp="1"/>
          </p:cNvSpPr>
          <p:nvPr>
            <p:ph idx="1"/>
          </p:nvPr>
        </p:nvSpPr>
        <p:spPr>
          <a:xfrm>
            <a:off x="1995170" y="1796415"/>
            <a:ext cx="8933815" cy="1798320"/>
          </a:xfrm>
        </p:spPr>
        <p:txBody>
          <a:bodyPr anchor="t">
            <a:normAutofit/>
          </a:bodyPr>
          <a:p>
            <a:pPr marL="609600" indent="-609600">
              <a:buNone/>
            </a:pPr>
            <a:r>
              <a:rPr lang="zh-CN" altLang="en-US" sz="3600" b="1">
                <a:solidFill>
                  <a:srgbClr val="C00000"/>
                </a:solidFill>
              </a:rPr>
              <a:t>例</a:t>
            </a:r>
            <a:r>
              <a:rPr lang="zh-CN" altLang="en-US" sz="3600" b="1"/>
              <a:t>：</a:t>
            </a:r>
            <a:r>
              <a:rPr lang="en-US" altLang="zh-CN" sz="3600" b="1">
                <a:sym typeface="+mn-ea"/>
              </a:rPr>
              <a:t>6</a:t>
            </a:r>
            <a:r>
              <a:rPr lang="zh-CN" altLang="en-US" sz="3600" b="1">
                <a:sym typeface="+mn-ea"/>
              </a:rPr>
              <a:t>年来反复上腹痛，每于饥饿时出现，进食可缓解，</a:t>
            </a:r>
            <a:r>
              <a:rPr lang="en-US" altLang="zh-CN" sz="3600" b="1">
                <a:sym typeface="+mn-ea"/>
              </a:rPr>
              <a:t>3</a:t>
            </a:r>
            <a:r>
              <a:rPr lang="zh-CN" altLang="en-US" sz="3600" b="1">
                <a:sym typeface="+mn-ea"/>
              </a:rPr>
              <a:t>年来间断发现柏油样大便，</a:t>
            </a:r>
            <a:r>
              <a:rPr lang="en-US" altLang="zh-CN" sz="3600" b="1">
                <a:sym typeface="+mn-ea"/>
              </a:rPr>
              <a:t>1</a:t>
            </a:r>
            <a:r>
              <a:rPr lang="zh-CN" altLang="en-US" sz="3600" b="1">
                <a:sym typeface="+mn-ea"/>
              </a:rPr>
              <a:t>天来数次呕血，为咖啡样液体</a:t>
            </a:r>
            <a:endParaRPr lang="zh-CN" altLang="en-US" sz="3600" b="1"/>
          </a:p>
          <a:p>
            <a:pPr marL="609600" indent="-609600">
              <a:buNone/>
            </a:pPr>
            <a:endParaRPr lang="zh-CN" altLang="en-US" sz="3600" b="1"/>
          </a:p>
          <a:p>
            <a:endParaRPr lang="zh-CN" altLang="en-US" sz="3600" b="1"/>
          </a:p>
        </p:txBody>
      </p:sp>
      <p:sp>
        <p:nvSpPr>
          <p:cNvPr id="2" name="文本框 1"/>
          <p:cNvSpPr txBox="1"/>
          <p:nvPr/>
        </p:nvSpPr>
        <p:spPr>
          <a:xfrm>
            <a:off x="353060" y="1796415"/>
            <a:ext cx="998220" cy="3382010"/>
          </a:xfrm>
          <a:prstGeom prst="rect">
            <a:avLst/>
          </a:prstGeom>
        </p:spPr>
        <p:txBody>
          <a:bodyPr vert="eaVert">
            <a:noAutofit/>
            <a:extLst>
              <a:ext uri="{4A0BC546-FE56-4ADE-93B0-CB8AF2F6F144}">
                <wpsdc:textFrameExt xmlns:wpsdc="http://www.wps.cn/officeDocument/2022/drawingmlCustomData" type="title"/>
              </a:ext>
            </a:extLst>
          </a:bodyPr>
          <a:p>
            <a:pPr algn="l"/>
            <a:r>
              <a:rPr lang="zh-CN" altLang="en-US" sz="4800">
                <a:solidFill>
                  <a:srgbClr val="7030A0"/>
                </a:solidFill>
                <a:latin typeface="+mj-lt"/>
                <a:ea typeface="+mj-ea"/>
                <a:cs typeface="+mj-cs"/>
                <a:sym typeface="+mn-ea"/>
              </a:rPr>
              <a:t>练习写主诉</a:t>
            </a:r>
            <a:endParaRPr lang="zh-CN" altLang="en-US" sz="4800" kern="1200" baseline="0">
              <a:solidFill>
                <a:srgbClr val="7030A0"/>
              </a:solidFill>
              <a:latin typeface="+mj-lt"/>
              <a:ea typeface="+mj-ea"/>
              <a:cs typeface="+mj-cs"/>
            </a:endParaRPr>
          </a:p>
          <a:p>
            <a:pPr algn="l"/>
            <a:endParaRPr lang="zh-CN" altLang="en-US" sz="4800" b="1" kern="1200" spc="400" baseline="0">
              <a:solidFill>
                <a:srgbClr val="7030A0"/>
              </a:solidFill>
              <a:latin typeface="+mj-lt"/>
              <a:ea typeface="+mj-ea"/>
              <a:cs typeface="+mj-cs"/>
            </a:endParaRPr>
          </a:p>
        </p:txBody>
      </p:sp>
      <p:sp>
        <p:nvSpPr>
          <p:cNvPr id="48131" name="矩形 48130">
            <a:hlinkClick r:id="" action="ppaction://hlinkshowjump?jump=nextslide"/>
          </p:cNvPr>
          <p:cNvSpPr/>
          <p:nvPr/>
        </p:nvSpPr>
        <p:spPr>
          <a:xfrm>
            <a:off x="2743200" y="4146550"/>
            <a:ext cx="6705600" cy="1371600"/>
          </a:xfrm>
          <a:prstGeom prst="rect">
            <a:avLst/>
          </a:prstGeom>
          <a:solidFill>
            <a:schemeClr val="folHlink">
              <a:alpha val="39999"/>
            </a:schemeClr>
          </a:solidFill>
          <a:ln w="9525" cap="flat" cmpd="sng">
            <a:solidFill>
              <a:schemeClr val="tx1"/>
            </a:solidFill>
            <a:prstDash val="solid"/>
            <a:miter/>
            <a:headEnd type="none" w="med" len="med"/>
            <a:tailEnd type="none" w="med" len="med"/>
          </a:ln>
        </p:spPr>
        <p:txBody>
          <a:bodyPr wrap="none" lIns="90170" tIns="46990" rIns="90170" bIns="46990" anchor="ctr"/>
          <a:p>
            <a:pPr algn="ctr"/>
            <a:r>
              <a:rPr lang="zh-CN" altLang="en-US" sz="3600" b="1">
                <a:solidFill>
                  <a:srgbClr val="0033CC"/>
                </a:solidFill>
                <a:latin typeface="Arial" panose="020B0604020202020204" pitchFamily="34" charset="0"/>
                <a:ea typeface="宋体" panose="02010600030101010101" pitchFamily="2" charset="-122"/>
                <a:sym typeface="+mn-ea"/>
              </a:rPr>
              <a:t>上腹痛</a:t>
            </a:r>
            <a:r>
              <a:rPr lang="en-US" altLang="zh-CN" sz="3600" b="1">
                <a:solidFill>
                  <a:srgbClr val="0033CC"/>
                </a:solidFill>
                <a:latin typeface="Arial" panose="020B0604020202020204" pitchFamily="34" charset="0"/>
                <a:ea typeface="宋体" panose="02010600030101010101" pitchFamily="2" charset="-122"/>
                <a:sym typeface="+mn-ea"/>
              </a:rPr>
              <a:t>6</a:t>
            </a:r>
            <a:r>
              <a:rPr lang="zh-CN" altLang="en-US" sz="3600" b="1">
                <a:solidFill>
                  <a:srgbClr val="0033CC"/>
                </a:solidFill>
                <a:latin typeface="Arial" panose="020B0604020202020204" pitchFamily="34" charset="0"/>
                <a:ea typeface="宋体" panose="02010600030101010101" pitchFamily="2" charset="-122"/>
                <a:sym typeface="+mn-ea"/>
              </a:rPr>
              <a:t>年，黑便</a:t>
            </a:r>
            <a:r>
              <a:rPr lang="en-US" altLang="zh-CN" sz="3600" b="1">
                <a:solidFill>
                  <a:srgbClr val="0033CC"/>
                </a:solidFill>
                <a:latin typeface="Arial" panose="020B0604020202020204" pitchFamily="34" charset="0"/>
                <a:ea typeface="宋体" panose="02010600030101010101" pitchFamily="2" charset="-122"/>
                <a:sym typeface="+mn-ea"/>
              </a:rPr>
              <a:t>3</a:t>
            </a:r>
            <a:r>
              <a:rPr lang="zh-CN" altLang="en-US" sz="3600" b="1">
                <a:solidFill>
                  <a:srgbClr val="0033CC"/>
                </a:solidFill>
                <a:latin typeface="Arial" panose="020B0604020202020204" pitchFamily="34" charset="0"/>
                <a:ea typeface="宋体" panose="02010600030101010101" pitchFamily="2" charset="-122"/>
                <a:sym typeface="+mn-ea"/>
              </a:rPr>
              <a:t>年，呕血</a:t>
            </a:r>
            <a:r>
              <a:rPr lang="en-US" altLang="zh-CN" sz="3600" b="1">
                <a:solidFill>
                  <a:srgbClr val="0033CC"/>
                </a:solidFill>
                <a:latin typeface="Arial" panose="020B0604020202020204" pitchFamily="34" charset="0"/>
                <a:ea typeface="宋体" panose="02010600030101010101" pitchFamily="2" charset="-122"/>
                <a:sym typeface="+mn-ea"/>
              </a:rPr>
              <a:t>1</a:t>
            </a:r>
            <a:r>
              <a:rPr lang="zh-CN" altLang="en-US" sz="3600" b="1">
                <a:solidFill>
                  <a:srgbClr val="0033CC"/>
                </a:solidFill>
                <a:latin typeface="Arial" panose="020B0604020202020204" pitchFamily="34" charset="0"/>
                <a:ea typeface="宋体" panose="02010600030101010101" pitchFamily="2" charset="-122"/>
                <a:sym typeface="+mn-ea"/>
              </a:rPr>
              <a:t>天</a:t>
            </a:r>
            <a:endParaRPr lang="zh-CN" altLang="en-US" sz="3600" b="1">
              <a:solidFill>
                <a:srgbClr val="0033CC"/>
              </a:solidFill>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813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131" grpId="0" bldLvl="0" animBg="1"/>
    </p:bld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42620" y="920115"/>
            <a:ext cx="4197985" cy="460375"/>
          </a:xfrm>
          <a:prstGeom prst="rect">
            <a:avLst/>
          </a:prstGeom>
          <a:noFill/>
        </p:spPr>
        <p:txBody>
          <a:bodyPr wrap="square" rtlCol="0">
            <a:spAutoFit/>
          </a:bodyPr>
          <a:p>
            <a:r>
              <a:rPr lang="zh-CN" altLang="en-US" sz="2400"/>
              <a:t>（二）临床表现</a:t>
            </a:r>
            <a:r>
              <a:rPr lang="en-US" altLang="zh-CN" sz="2400"/>
              <a:t>——</a:t>
            </a:r>
            <a:r>
              <a:rPr lang="zh-CN" altLang="en-US" sz="2400"/>
              <a:t>便血</a:t>
            </a:r>
            <a:endParaRPr lang="zh-CN" altLang="en-US" sz="2400"/>
          </a:p>
        </p:txBody>
      </p:sp>
      <p:sp>
        <p:nvSpPr>
          <p:cNvPr id="41987" name="文本占位符 41986"/>
          <p:cNvSpPr>
            <a:spLocks noGrp="1"/>
          </p:cNvSpPr>
          <p:nvPr>
            <p:ph type="body" idx="1"/>
          </p:nvPr>
        </p:nvSpPr>
        <p:spPr>
          <a:xfrm>
            <a:off x="1990725" y="1655763"/>
            <a:ext cx="8369300" cy="4321175"/>
          </a:xfrm>
        </p:spPr>
        <p:txBody>
          <a:bodyPr/>
          <a:p>
            <a:pPr algn="just">
              <a:lnSpc>
                <a:spcPct val="140000"/>
              </a:lnSpc>
              <a:spcBef>
                <a:spcPct val="0"/>
              </a:spcBef>
              <a:buNone/>
            </a:pPr>
            <a:r>
              <a:rPr lang="zh-CN" altLang="en-US" sz="3200" b="1">
                <a:solidFill>
                  <a:srgbClr val="003399"/>
                </a:solidFill>
                <a:latin typeface="华文新魏" panose="02010800040101010101" pitchFamily="2" charset="-122"/>
                <a:ea typeface="华文新魏" panose="02010800040101010101" pitchFamily="2" charset="-122"/>
              </a:rPr>
              <a:t>全身表现</a:t>
            </a:r>
            <a:endParaRPr lang="zh-CN" altLang="en-US" sz="3200" b="1">
              <a:solidFill>
                <a:srgbClr val="003399"/>
              </a:solidFill>
              <a:latin typeface="华文新魏" panose="02010800040101010101" pitchFamily="2" charset="-122"/>
              <a:ea typeface="华文新魏" panose="02010800040101010101" pitchFamily="2" charset="-122"/>
            </a:endParaRPr>
          </a:p>
          <a:p>
            <a:pPr algn="just">
              <a:lnSpc>
                <a:spcPct val="140000"/>
              </a:lnSpc>
              <a:spcBef>
                <a:spcPct val="0"/>
              </a:spcBef>
              <a:buNone/>
            </a:pPr>
            <a:r>
              <a:rPr lang="zh-CN" altLang="en-US" sz="2400" b="1">
                <a:solidFill>
                  <a:srgbClr val="003399"/>
                </a:solidFill>
                <a:latin typeface="华文新魏" panose="02010800040101010101" pitchFamily="2" charset="-122"/>
                <a:ea typeface="华文新魏" panose="02010800040101010101" pitchFamily="2" charset="-122"/>
              </a:rPr>
              <a:t>出血量：</a:t>
            </a:r>
            <a:endParaRPr lang="zh-CN" altLang="en-US" sz="2400" b="1">
              <a:solidFill>
                <a:srgbClr val="003399"/>
              </a:solidFill>
              <a:latin typeface="华文新魏" panose="02010800040101010101" pitchFamily="2" charset="-122"/>
              <a:ea typeface="华文新魏" panose="02010800040101010101" pitchFamily="2" charset="-122"/>
            </a:endParaRPr>
          </a:p>
          <a:p>
            <a:pPr algn="just">
              <a:lnSpc>
                <a:spcPct val="140000"/>
              </a:lnSpc>
              <a:spcBef>
                <a:spcPct val="0"/>
              </a:spcBef>
            </a:pPr>
            <a:r>
              <a:rPr lang="zh-CN" altLang="en-US" sz="2400" b="1">
                <a:solidFill>
                  <a:schemeClr val="tx1"/>
                </a:solidFill>
                <a:latin typeface="华文新魏" panose="02010800040101010101" pitchFamily="2" charset="-122"/>
                <a:ea typeface="华文新魏" panose="02010800040101010101" pitchFamily="2" charset="-122"/>
              </a:rPr>
              <a:t>少       </a:t>
            </a:r>
            <a:r>
              <a:rPr lang="zh-CN" altLang="en-US" sz="2400" b="1">
                <a:solidFill>
                  <a:srgbClr val="CCFFFF"/>
                </a:solidFill>
                <a:latin typeface="华文新魏" panose="02010800040101010101" pitchFamily="2" charset="-122"/>
                <a:ea typeface="华文新魏" panose="02010800040101010101" pitchFamily="2" charset="-122"/>
              </a:rPr>
              <a:t> </a:t>
            </a:r>
            <a:r>
              <a:rPr lang="en-US" altLang="zh-CN" sz="2400" b="1">
                <a:latin typeface="Calibri" panose="020F0502020204030204" charset="0"/>
                <a:ea typeface="华文新魏" panose="02010800040101010101" pitchFamily="2" charset="-122"/>
              </a:rPr>
              <a:t>—</a:t>
            </a:r>
            <a:r>
              <a:rPr lang="zh-CN" altLang="en-US" sz="2400" b="1">
                <a:latin typeface="华文新魏" panose="02010800040101010101" pitchFamily="2" charset="-122"/>
                <a:ea typeface="华文新魏" panose="02010800040101010101" pitchFamily="2" charset="-122"/>
              </a:rPr>
              <a:t>仅表现为便血  </a:t>
            </a:r>
            <a:endParaRPr lang="zh-CN" altLang="en-US" sz="2400" b="1">
              <a:latin typeface="华文新魏" panose="02010800040101010101" pitchFamily="2" charset="-122"/>
              <a:ea typeface="华文新魏" panose="02010800040101010101" pitchFamily="2" charset="-122"/>
            </a:endParaRPr>
          </a:p>
          <a:p>
            <a:pPr algn="just">
              <a:lnSpc>
                <a:spcPct val="140000"/>
              </a:lnSpc>
              <a:spcBef>
                <a:spcPct val="0"/>
              </a:spcBef>
            </a:pPr>
            <a:r>
              <a:rPr lang="zh-CN" altLang="en-US" sz="2400" b="1">
                <a:solidFill>
                  <a:schemeClr val="tx1"/>
                </a:solidFill>
                <a:latin typeface="华文新魏" panose="02010800040101010101" pitchFamily="2" charset="-122"/>
                <a:ea typeface="华文新魏" panose="02010800040101010101" pitchFamily="2" charset="-122"/>
              </a:rPr>
              <a:t>长期、少</a:t>
            </a:r>
            <a:r>
              <a:rPr lang="zh-CN" altLang="en-US" sz="2400" b="1">
                <a:solidFill>
                  <a:srgbClr val="CCFFFF"/>
                </a:solidFill>
                <a:latin typeface="华文新魏" panose="02010800040101010101" pitchFamily="2" charset="-122"/>
                <a:ea typeface="华文新魏" panose="02010800040101010101" pitchFamily="2" charset="-122"/>
              </a:rPr>
              <a:t>  </a:t>
            </a:r>
            <a:r>
              <a:rPr lang="en-US" altLang="zh-CN" sz="2400" b="1">
                <a:latin typeface="Calibri" panose="020F0502020204030204" charset="0"/>
                <a:ea typeface="华文新魏" panose="02010800040101010101" pitchFamily="2" charset="-122"/>
              </a:rPr>
              <a:t>—</a:t>
            </a:r>
            <a:r>
              <a:rPr lang="zh-CN" altLang="en-US" sz="2400" b="1">
                <a:latin typeface="华文新魏" panose="02010800040101010101" pitchFamily="2" charset="-122"/>
                <a:ea typeface="华文新魏" panose="02010800040101010101" pitchFamily="2" charset="-122"/>
              </a:rPr>
              <a:t>贫血</a:t>
            </a:r>
            <a:endParaRPr lang="zh-CN" altLang="en-US" sz="2400" b="1">
              <a:latin typeface="华文新魏" panose="02010800040101010101" pitchFamily="2" charset="-122"/>
              <a:ea typeface="华文新魏" panose="02010800040101010101" pitchFamily="2" charset="-122"/>
            </a:endParaRPr>
          </a:p>
          <a:p>
            <a:pPr algn="just">
              <a:lnSpc>
                <a:spcPct val="140000"/>
              </a:lnSpc>
              <a:spcBef>
                <a:spcPct val="0"/>
              </a:spcBef>
            </a:pPr>
            <a:r>
              <a:rPr lang="zh-CN" altLang="en-US" sz="2400" b="1">
                <a:solidFill>
                  <a:schemeClr val="tx1"/>
                </a:solidFill>
                <a:latin typeface="华文新魏" panose="02010800040101010101" pitchFamily="2" charset="-122"/>
                <a:ea typeface="华文新魏" panose="02010800040101010101" pitchFamily="2" charset="-122"/>
              </a:rPr>
              <a:t>多     </a:t>
            </a:r>
            <a:r>
              <a:rPr lang="zh-CN" altLang="en-US" sz="2400" b="1">
                <a:solidFill>
                  <a:srgbClr val="CCFFFF"/>
                </a:solidFill>
                <a:latin typeface="华文新魏" panose="02010800040101010101" pitchFamily="2" charset="-122"/>
                <a:ea typeface="华文新魏" panose="02010800040101010101" pitchFamily="2" charset="-122"/>
              </a:rPr>
              <a:t>   </a:t>
            </a:r>
            <a:r>
              <a:rPr lang="en-US" altLang="zh-CN" sz="2400" b="1">
                <a:latin typeface="Calibri" panose="020F0502020204030204" charset="0"/>
                <a:ea typeface="华文新魏" panose="02010800040101010101" pitchFamily="2" charset="-122"/>
              </a:rPr>
              <a:t>—</a:t>
            </a:r>
            <a:r>
              <a:rPr lang="zh-CN" altLang="en-US" sz="2400" b="1">
                <a:latin typeface="华文新魏" panose="02010800040101010101" pitchFamily="2" charset="-122"/>
                <a:ea typeface="华文新魏" panose="02010800040101010101" pitchFamily="2" charset="-122"/>
              </a:rPr>
              <a:t>急性失血性贫血</a:t>
            </a:r>
            <a:endParaRPr lang="zh-CN" altLang="en-US" sz="2400" b="1">
              <a:latin typeface="华文新魏" panose="02010800040101010101" pitchFamily="2" charset="-122"/>
              <a:ea typeface="华文新魏" panose="02010800040101010101" pitchFamily="2" charset="-122"/>
            </a:endParaRPr>
          </a:p>
          <a:p>
            <a:pPr>
              <a:lnSpc>
                <a:spcPct val="140000"/>
              </a:lnSpc>
              <a:spcBef>
                <a:spcPct val="0"/>
              </a:spcBef>
              <a:buNone/>
            </a:pPr>
            <a:r>
              <a:rPr lang="zh-CN" altLang="en-US" sz="2400" b="1">
                <a:latin typeface="华文新魏" panose="02010800040101010101" pitchFamily="2" charset="-122"/>
                <a:ea typeface="华文新魏" panose="02010800040101010101" pitchFamily="2" charset="-122"/>
              </a:rPr>
              <a:t>           急性周围循环功能不全</a:t>
            </a:r>
            <a:r>
              <a:rPr lang="en-US" altLang="zh-CN" sz="2400" b="1">
                <a:latin typeface="华文新魏" panose="02010800040101010101" pitchFamily="2" charset="-122"/>
                <a:ea typeface="华文新魏" panose="02010800040101010101" pitchFamily="2" charset="-122"/>
              </a:rPr>
              <a:t>     </a:t>
            </a:r>
            <a:r>
              <a:rPr lang="en-US" altLang="zh-CN" sz="2800" b="1">
                <a:latin typeface="华文新魏" panose="02010800040101010101" pitchFamily="2" charset="-122"/>
                <a:ea typeface="华文新魏" panose="02010800040101010101" pitchFamily="2" charset="-122"/>
              </a:rPr>
              <a:t>  </a:t>
            </a:r>
            <a:endParaRPr lang="en-US" altLang="zh-CN" sz="2800">
              <a:latin typeface="华文新魏" panose="02010800040101010101" pitchFamily="2" charset="-122"/>
              <a:ea typeface="华文新魏" panose="02010800040101010101" pitchFamily="2" charset="-122"/>
            </a:endParaRPr>
          </a:p>
        </p:txBody>
      </p:sp>
      <p:sp>
        <p:nvSpPr>
          <p:cNvPr id="2" name="Title 6"/>
          <p:cNvSpPr txBox="1"/>
          <p:nvPr>
            <p:custDataLst>
              <p:tags r:id="rId1"/>
            </p:custDataLst>
          </p:nvPr>
        </p:nvSpPr>
        <p:spPr>
          <a:xfrm>
            <a:off x="231407" y="97384"/>
            <a:ext cx="297497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八</a:t>
            </a: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呕血、便血</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42620" y="920115"/>
            <a:ext cx="4197985" cy="460375"/>
          </a:xfrm>
          <a:prstGeom prst="rect">
            <a:avLst/>
          </a:prstGeom>
          <a:noFill/>
        </p:spPr>
        <p:txBody>
          <a:bodyPr wrap="square" rtlCol="0">
            <a:spAutoFit/>
          </a:bodyPr>
          <a:p>
            <a:r>
              <a:rPr lang="zh-CN" altLang="en-US" sz="2400"/>
              <a:t>（三）伴随症状</a:t>
            </a:r>
            <a:r>
              <a:rPr lang="en-US" altLang="zh-CN" sz="2400"/>
              <a:t>——</a:t>
            </a:r>
            <a:r>
              <a:rPr lang="zh-CN" altLang="en-US" sz="2400"/>
              <a:t>呕血</a:t>
            </a:r>
            <a:endParaRPr lang="zh-CN" altLang="en-US" sz="2400"/>
          </a:p>
        </p:txBody>
      </p:sp>
      <p:grpSp>
        <p:nvGrpSpPr>
          <p:cNvPr id="2" name="组合 1"/>
          <p:cNvGrpSpPr/>
          <p:nvPr/>
        </p:nvGrpSpPr>
        <p:grpSpPr>
          <a:xfrm>
            <a:off x="2118360" y="1995170"/>
            <a:ext cx="7772400" cy="3390900"/>
            <a:chOff x="1200" y="4320"/>
            <a:chExt cx="12240" cy="5340"/>
          </a:xfrm>
        </p:grpSpPr>
        <p:sp>
          <p:nvSpPr>
            <p:cNvPr id="25606" name="线形标注 1(带边框和强调线) 25605"/>
            <p:cNvSpPr/>
            <p:nvPr/>
          </p:nvSpPr>
          <p:spPr>
            <a:xfrm>
              <a:off x="1200" y="4320"/>
              <a:ext cx="3960" cy="840"/>
            </a:xfrm>
            <a:prstGeom prst="accentBorderCallout1">
              <a:avLst>
                <a:gd name="adj1" fmla="val 21431"/>
                <a:gd name="adj2" fmla="val 103032"/>
                <a:gd name="adj3" fmla="val 47319"/>
                <a:gd name="adj4" fmla="val 137940"/>
              </a:avLst>
            </a:prstGeom>
            <a:solidFill>
              <a:schemeClr val="accent1"/>
            </a:solidFill>
            <a:ln w="9525" cap="flat" cmpd="sng">
              <a:solidFill>
                <a:schemeClr val="tx1"/>
              </a:solidFill>
              <a:prstDash val="solid"/>
              <a:miter/>
              <a:headEnd type="none" w="med" len="med"/>
              <a:tailEnd type="none" w="med" len="med"/>
            </a:ln>
          </p:spPr>
          <p:txBody>
            <a:bodyPr/>
            <a:p>
              <a:pPr algn="ctr"/>
              <a:r>
                <a:rPr lang="zh-CN" altLang="en-US" sz="2400" b="1" dirty="0">
                  <a:latin typeface="Times New Roman" panose="02020603050405020304" pitchFamily="18" charset="0"/>
                  <a:ea typeface="宋体" panose="02010600030101010101" pitchFamily="2" charset="-122"/>
                </a:rPr>
                <a:t>上腹痛</a:t>
              </a:r>
              <a:r>
                <a:rPr lang="zh-CN" altLang="en-US" dirty="0">
                  <a:latin typeface="Times New Roman" panose="02020603050405020304" pitchFamily="18" charset="0"/>
                  <a:ea typeface="宋体" panose="02010600030101010101" pitchFamily="2" charset="-122"/>
                </a:rPr>
                <a:t> </a:t>
              </a:r>
              <a:endParaRPr lang="zh-CN" altLang="en-US" dirty="0">
                <a:latin typeface="Times New Roman" panose="02020603050405020304" pitchFamily="18" charset="0"/>
                <a:ea typeface="宋体" panose="02010600030101010101" pitchFamily="2" charset="-122"/>
              </a:endParaRPr>
            </a:p>
          </p:txBody>
        </p:sp>
        <p:sp>
          <p:nvSpPr>
            <p:cNvPr id="25607" name="线形标注 1(带边框和强调线) 25606"/>
            <p:cNvSpPr/>
            <p:nvPr/>
          </p:nvSpPr>
          <p:spPr>
            <a:xfrm>
              <a:off x="1200" y="5400"/>
              <a:ext cx="3960" cy="840"/>
            </a:xfrm>
            <a:prstGeom prst="accentBorderCallout1">
              <a:avLst>
                <a:gd name="adj1" fmla="val 21431"/>
                <a:gd name="adj2" fmla="val 103032"/>
                <a:gd name="adj3" fmla="val 50296"/>
                <a:gd name="adj4" fmla="val 135671"/>
              </a:avLst>
            </a:prstGeom>
            <a:solidFill>
              <a:schemeClr val="accent1"/>
            </a:solidFill>
            <a:ln w="9525" cap="flat" cmpd="sng">
              <a:solidFill>
                <a:schemeClr val="tx1"/>
              </a:solidFill>
              <a:prstDash val="solid"/>
              <a:miter/>
              <a:headEnd type="none" w="med" len="med"/>
              <a:tailEnd type="none" w="med" len="med"/>
            </a:ln>
          </p:spPr>
          <p:txBody>
            <a:bodyPr/>
            <a:p>
              <a:pPr algn="ctr"/>
              <a:r>
                <a:rPr lang="zh-CN" altLang="en-US" sz="2400" b="1" dirty="0">
                  <a:latin typeface="Times New Roman" panose="02020603050405020304" pitchFamily="18" charset="0"/>
                  <a:ea typeface="宋体" panose="02010600030101010101" pitchFamily="2" charset="-122"/>
                </a:rPr>
                <a:t>肝大</a:t>
              </a:r>
              <a:endParaRPr lang="zh-CN" altLang="en-US" sz="2400" b="1" dirty="0">
                <a:latin typeface="Times New Roman" panose="02020603050405020304" pitchFamily="18" charset="0"/>
                <a:ea typeface="宋体" panose="02010600030101010101" pitchFamily="2" charset="-122"/>
              </a:endParaRPr>
            </a:p>
          </p:txBody>
        </p:sp>
        <p:sp>
          <p:nvSpPr>
            <p:cNvPr id="25608" name="线形标注 1(带边框和强调线) 25607"/>
            <p:cNvSpPr/>
            <p:nvPr/>
          </p:nvSpPr>
          <p:spPr>
            <a:xfrm>
              <a:off x="1200" y="7680"/>
              <a:ext cx="3960" cy="900"/>
            </a:xfrm>
            <a:prstGeom prst="accentBorderCallout1">
              <a:avLst>
                <a:gd name="adj1" fmla="val 20000"/>
                <a:gd name="adj2" fmla="val 103032"/>
                <a:gd name="adj3" fmla="val 42778"/>
                <a:gd name="adj4" fmla="val 132384"/>
              </a:avLst>
            </a:prstGeom>
            <a:solidFill>
              <a:schemeClr val="accent1"/>
            </a:solidFill>
            <a:ln w="9525" cap="flat" cmpd="sng">
              <a:solidFill>
                <a:schemeClr val="tx1"/>
              </a:solidFill>
              <a:prstDash val="solid"/>
              <a:miter/>
              <a:headEnd type="none" w="med" len="med"/>
              <a:tailEnd type="none" w="med" len="med"/>
            </a:ln>
          </p:spPr>
          <p:txBody>
            <a:bodyPr/>
            <a:p>
              <a:pPr algn="ctr"/>
              <a:r>
                <a:rPr lang="zh-CN" altLang="en-US" sz="2400" b="1" dirty="0">
                  <a:latin typeface="Times New Roman" panose="02020603050405020304" pitchFamily="18" charset="0"/>
                  <a:ea typeface="宋体" panose="02010600030101010101" pitchFamily="2" charset="-122"/>
                </a:rPr>
                <a:t>黄疸</a:t>
              </a:r>
              <a:endParaRPr lang="zh-CN" altLang="en-US" sz="2400" b="1" dirty="0">
                <a:latin typeface="Times New Roman" panose="02020603050405020304" pitchFamily="18" charset="0"/>
                <a:ea typeface="宋体" panose="02010600030101010101" pitchFamily="2" charset="-122"/>
              </a:endParaRPr>
            </a:p>
          </p:txBody>
        </p:sp>
        <p:sp>
          <p:nvSpPr>
            <p:cNvPr id="25609" name="文本框 25608"/>
            <p:cNvSpPr txBox="1"/>
            <p:nvPr/>
          </p:nvSpPr>
          <p:spPr>
            <a:xfrm>
              <a:off x="6840" y="4320"/>
              <a:ext cx="6120" cy="720"/>
            </a:xfrm>
            <a:prstGeom prst="rect">
              <a:avLst/>
            </a:prstGeom>
            <a:noFill/>
            <a:ln w="9525">
              <a:noFill/>
            </a:ln>
          </p:spPr>
          <p:txBody>
            <a:bodyPr>
              <a:spAutoFit/>
            </a:bodyPr>
            <a:p>
              <a:pPr algn="ctr">
                <a:lnSpc>
                  <a:spcPct val="120000"/>
                </a:lnSpc>
                <a:spcBef>
                  <a:spcPct val="50000"/>
                </a:spcBef>
              </a:pPr>
              <a:r>
                <a:rPr lang="zh-CN" altLang="en-US" sz="2000" dirty="0">
                  <a:latin typeface="Times New Roman" panose="02020603050405020304" pitchFamily="18" charset="0"/>
                  <a:ea typeface="宋体" panose="02010600030101010101" pitchFamily="2" charset="-122"/>
                </a:rPr>
                <a:t>消化性溃疡、胃癌</a:t>
              </a:r>
              <a:endParaRPr lang="zh-CN" altLang="en-US" sz="2000" dirty="0">
                <a:latin typeface="Times New Roman" panose="02020603050405020304" pitchFamily="18" charset="0"/>
                <a:ea typeface="宋体" panose="02010600030101010101" pitchFamily="2" charset="-122"/>
              </a:endParaRPr>
            </a:p>
          </p:txBody>
        </p:sp>
        <p:sp>
          <p:nvSpPr>
            <p:cNvPr id="25610" name="文本框 25609"/>
            <p:cNvSpPr txBox="1"/>
            <p:nvPr/>
          </p:nvSpPr>
          <p:spPr>
            <a:xfrm>
              <a:off x="7560" y="6480"/>
              <a:ext cx="3720" cy="720"/>
            </a:xfrm>
            <a:prstGeom prst="rect">
              <a:avLst/>
            </a:prstGeom>
            <a:noFill/>
            <a:ln w="9525">
              <a:noFill/>
            </a:ln>
          </p:spPr>
          <p:txBody>
            <a:bodyPr>
              <a:spAutoFit/>
            </a:bodyPr>
            <a:p>
              <a:pPr algn="ctr">
                <a:lnSpc>
                  <a:spcPct val="120000"/>
                </a:lnSpc>
                <a:spcBef>
                  <a:spcPct val="50000"/>
                </a:spcBef>
              </a:pPr>
              <a:r>
                <a:rPr lang="zh-CN" altLang="en-US" sz="2000" dirty="0">
                  <a:latin typeface="Times New Roman" panose="02020603050405020304" pitchFamily="18" charset="0"/>
                  <a:ea typeface="宋体" panose="02010600030101010101" pitchFamily="2" charset="-122"/>
                </a:rPr>
                <a:t>肝硬化</a:t>
              </a:r>
              <a:endParaRPr lang="zh-CN" altLang="en-US" sz="2000" dirty="0">
                <a:latin typeface="Times New Roman" panose="02020603050405020304" pitchFamily="18" charset="0"/>
                <a:ea typeface="宋体" panose="02010600030101010101" pitchFamily="2" charset="-122"/>
              </a:endParaRPr>
            </a:p>
          </p:txBody>
        </p:sp>
        <p:sp>
          <p:nvSpPr>
            <p:cNvPr id="25611" name="直接连接符 25610"/>
            <p:cNvSpPr/>
            <p:nvPr/>
          </p:nvSpPr>
          <p:spPr>
            <a:xfrm>
              <a:off x="6960" y="5160"/>
              <a:ext cx="5640" cy="0"/>
            </a:xfrm>
            <a:prstGeom prst="line">
              <a:avLst/>
            </a:prstGeom>
            <a:ln w="28575" cap="flat" cmpd="sng">
              <a:solidFill>
                <a:srgbClr val="008000"/>
              </a:solidFill>
              <a:prstDash val="lgDashDotDot"/>
              <a:headEnd type="triangle" w="med" len="med"/>
              <a:tailEnd type="triangle" w="med" len="med"/>
            </a:ln>
          </p:spPr>
        </p:sp>
        <p:sp>
          <p:nvSpPr>
            <p:cNvPr id="25612" name="直接连接符 25611"/>
            <p:cNvSpPr/>
            <p:nvPr/>
          </p:nvSpPr>
          <p:spPr>
            <a:xfrm>
              <a:off x="6960" y="7320"/>
              <a:ext cx="5640" cy="0"/>
            </a:xfrm>
            <a:prstGeom prst="line">
              <a:avLst/>
            </a:prstGeom>
            <a:ln w="28575" cap="flat" cmpd="sng">
              <a:solidFill>
                <a:srgbClr val="008000"/>
              </a:solidFill>
              <a:prstDash val="lgDashDotDot"/>
              <a:headEnd type="triangle" w="med" len="med"/>
              <a:tailEnd type="triangle" w="med" len="med"/>
            </a:ln>
          </p:spPr>
        </p:sp>
        <p:sp>
          <p:nvSpPr>
            <p:cNvPr id="25613" name="线形标注 1(带边框和强调线) 25612"/>
            <p:cNvSpPr/>
            <p:nvPr/>
          </p:nvSpPr>
          <p:spPr>
            <a:xfrm>
              <a:off x="1200" y="6480"/>
              <a:ext cx="3960" cy="765"/>
            </a:xfrm>
            <a:prstGeom prst="accentBorderCallout1">
              <a:avLst>
                <a:gd name="adj1" fmla="val 23528"/>
                <a:gd name="adj2" fmla="val 103032"/>
                <a:gd name="adj3" fmla="val 58171"/>
                <a:gd name="adj4" fmla="val 136236"/>
              </a:avLst>
            </a:prstGeom>
            <a:solidFill>
              <a:schemeClr val="accent1"/>
            </a:solidFill>
            <a:ln w="9525" cap="flat" cmpd="sng">
              <a:solidFill>
                <a:schemeClr val="tx1"/>
              </a:solidFill>
              <a:prstDash val="solid"/>
              <a:miter/>
              <a:headEnd type="none" w="med" len="med"/>
              <a:tailEnd type="none" w="med" len="med"/>
            </a:ln>
          </p:spPr>
          <p:txBody>
            <a:bodyPr/>
            <a:p>
              <a:pPr algn="ctr"/>
              <a:r>
                <a:rPr lang="zh-CN" altLang="en-US" sz="2400" b="1" dirty="0">
                  <a:latin typeface="Times New Roman" panose="02020603050405020304" pitchFamily="18" charset="0"/>
                  <a:ea typeface="宋体" panose="02010600030101010101" pitchFamily="2" charset="-122"/>
                </a:rPr>
                <a:t>脾大</a:t>
              </a:r>
              <a:endParaRPr lang="zh-CN" altLang="en-US" sz="2400" b="1" dirty="0">
                <a:latin typeface="Times New Roman" panose="02020603050405020304" pitchFamily="18" charset="0"/>
                <a:ea typeface="宋体" panose="02010600030101010101" pitchFamily="2" charset="-122"/>
              </a:endParaRPr>
            </a:p>
          </p:txBody>
        </p:sp>
        <p:sp>
          <p:nvSpPr>
            <p:cNvPr id="25614" name="文本框 25613"/>
            <p:cNvSpPr txBox="1"/>
            <p:nvPr/>
          </p:nvSpPr>
          <p:spPr>
            <a:xfrm>
              <a:off x="6720" y="5280"/>
              <a:ext cx="5280" cy="720"/>
            </a:xfrm>
            <a:prstGeom prst="rect">
              <a:avLst/>
            </a:prstGeom>
            <a:noFill/>
            <a:ln w="9525">
              <a:noFill/>
            </a:ln>
          </p:spPr>
          <p:txBody>
            <a:bodyPr>
              <a:spAutoFit/>
            </a:bodyPr>
            <a:p>
              <a:pPr algn="ctr">
                <a:lnSpc>
                  <a:spcPct val="120000"/>
                </a:lnSpc>
                <a:spcBef>
                  <a:spcPct val="50000"/>
                </a:spcBef>
              </a:pPr>
              <a:r>
                <a:rPr lang="zh-CN" altLang="en-US" sz="2000" dirty="0">
                  <a:latin typeface="Times New Roman" panose="02020603050405020304" pitchFamily="18" charset="0"/>
                  <a:ea typeface="宋体" panose="02010600030101010101" pitchFamily="2" charset="-122"/>
                </a:rPr>
                <a:t>肝癌</a:t>
              </a:r>
              <a:endParaRPr lang="zh-CN" altLang="en-US" sz="2000" dirty="0">
                <a:latin typeface="Times New Roman" panose="02020603050405020304" pitchFamily="18" charset="0"/>
                <a:ea typeface="宋体" panose="02010600030101010101" pitchFamily="2" charset="-122"/>
              </a:endParaRPr>
            </a:p>
          </p:txBody>
        </p:sp>
        <p:sp>
          <p:nvSpPr>
            <p:cNvPr id="25615" name="直接连接符 25614"/>
            <p:cNvSpPr/>
            <p:nvPr/>
          </p:nvSpPr>
          <p:spPr>
            <a:xfrm>
              <a:off x="6960" y="6240"/>
              <a:ext cx="5640" cy="0"/>
            </a:xfrm>
            <a:prstGeom prst="line">
              <a:avLst/>
            </a:prstGeom>
            <a:ln w="28575" cap="flat" cmpd="sng">
              <a:solidFill>
                <a:srgbClr val="008000"/>
              </a:solidFill>
              <a:prstDash val="lgDashDotDot"/>
              <a:headEnd type="triangle" w="med" len="med"/>
              <a:tailEnd type="triangle" w="med" len="med"/>
            </a:ln>
          </p:spPr>
        </p:sp>
        <p:sp>
          <p:nvSpPr>
            <p:cNvPr id="25616" name="线形标注 1(带边框和强调线) 25615"/>
            <p:cNvSpPr/>
            <p:nvPr/>
          </p:nvSpPr>
          <p:spPr>
            <a:xfrm>
              <a:off x="1200" y="8760"/>
              <a:ext cx="3960" cy="900"/>
            </a:xfrm>
            <a:prstGeom prst="accentBorderCallout1">
              <a:avLst>
                <a:gd name="adj1" fmla="val 20000"/>
                <a:gd name="adj2" fmla="val 103032"/>
                <a:gd name="adj3" fmla="val 38889"/>
                <a:gd name="adj4" fmla="val 134153"/>
              </a:avLst>
            </a:prstGeom>
            <a:solidFill>
              <a:schemeClr val="accent1"/>
            </a:solidFill>
            <a:ln w="9525" cap="flat" cmpd="sng">
              <a:solidFill>
                <a:schemeClr val="tx1"/>
              </a:solidFill>
              <a:prstDash val="solid"/>
              <a:miter/>
              <a:headEnd type="none" w="med" len="med"/>
              <a:tailEnd type="none" w="med" len="med"/>
            </a:ln>
          </p:spPr>
          <p:txBody>
            <a:bodyPr/>
            <a:p>
              <a:pPr algn="ctr"/>
              <a:r>
                <a:rPr lang="zh-CN" altLang="en-US" sz="2400" b="1" dirty="0">
                  <a:latin typeface="Times New Roman" panose="02020603050405020304" pitchFamily="18" charset="0"/>
                  <a:ea typeface="宋体" panose="02010600030101010101" pitchFamily="2" charset="-122"/>
                </a:rPr>
                <a:t>皮肤粘膜出血</a:t>
              </a:r>
              <a:endParaRPr lang="zh-CN" altLang="en-US" sz="2400" b="1" dirty="0">
                <a:latin typeface="Times New Roman" panose="02020603050405020304" pitchFamily="18" charset="0"/>
                <a:ea typeface="宋体" panose="02010600030101010101" pitchFamily="2" charset="-122"/>
              </a:endParaRPr>
            </a:p>
          </p:txBody>
        </p:sp>
        <p:sp>
          <p:nvSpPr>
            <p:cNvPr id="25617" name="文本框 25616"/>
            <p:cNvSpPr txBox="1"/>
            <p:nvPr/>
          </p:nvSpPr>
          <p:spPr>
            <a:xfrm>
              <a:off x="6240" y="8760"/>
              <a:ext cx="7200" cy="720"/>
            </a:xfrm>
            <a:prstGeom prst="rect">
              <a:avLst/>
            </a:prstGeom>
            <a:noFill/>
            <a:ln w="9525">
              <a:noFill/>
            </a:ln>
          </p:spPr>
          <p:txBody>
            <a:bodyPr>
              <a:spAutoFit/>
            </a:bodyPr>
            <a:p>
              <a:pPr algn="ctr">
                <a:lnSpc>
                  <a:spcPct val="120000"/>
                </a:lnSpc>
                <a:spcBef>
                  <a:spcPct val="50000"/>
                </a:spcBef>
              </a:pPr>
              <a:r>
                <a:rPr lang="zh-CN" altLang="en-US" sz="2000" dirty="0">
                  <a:latin typeface="Times New Roman" panose="02020603050405020304" pitchFamily="18" charset="0"/>
                  <a:ea typeface="宋体" panose="02010600030101010101" pitchFamily="2" charset="-122"/>
                </a:rPr>
                <a:t>血液系统疾病或凝血功能障碍性疾病</a:t>
              </a:r>
              <a:endParaRPr lang="zh-CN" altLang="en-US" sz="2000" dirty="0">
                <a:latin typeface="Times New Roman" panose="02020603050405020304" pitchFamily="18" charset="0"/>
                <a:ea typeface="宋体" panose="02010600030101010101" pitchFamily="2" charset="-122"/>
              </a:endParaRPr>
            </a:p>
          </p:txBody>
        </p:sp>
        <p:sp>
          <p:nvSpPr>
            <p:cNvPr id="25618" name="直接连接符 25617"/>
            <p:cNvSpPr/>
            <p:nvPr/>
          </p:nvSpPr>
          <p:spPr>
            <a:xfrm>
              <a:off x="6960" y="9600"/>
              <a:ext cx="5640" cy="0"/>
            </a:xfrm>
            <a:prstGeom prst="line">
              <a:avLst/>
            </a:prstGeom>
            <a:ln w="28575" cap="flat" cmpd="sng">
              <a:solidFill>
                <a:srgbClr val="008000"/>
              </a:solidFill>
              <a:prstDash val="lgDashDotDot"/>
              <a:headEnd type="triangle" w="med" len="med"/>
              <a:tailEnd type="triangle" w="med" len="med"/>
            </a:ln>
          </p:spPr>
        </p:sp>
        <p:sp>
          <p:nvSpPr>
            <p:cNvPr id="25619" name="文本框 25618"/>
            <p:cNvSpPr txBox="1"/>
            <p:nvPr/>
          </p:nvSpPr>
          <p:spPr>
            <a:xfrm>
              <a:off x="6360" y="7560"/>
              <a:ext cx="6840" cy="720"/>
            </a:xfrm>
            <a:prstGeom prst="rect">
              <a:avLst/>
            </a:prstGeom>
            <a:noFill/>
            <a:ln w="9525">
              <a:noFill/>
            </a:ln>
          </p:spPr>
          <p:txBody>
            <a:bodyPr>
              <a:spAutoFit/>
            </a:bodyPr>
            <a:p>
              <a:pPr algn="ctr">
                <a:lnSpc>
                  <a:spcPct val="120000"/>
                </a:lnSpc>
                <a:spcBef>
                  <a:spcPct val="50000"/>
                </a:spcBef>
              </a:pPr>
              <a:r>
                <a:rPr lang="zh-CN" altLang="en-US" sz="2000" dirty="0">
                  <a:latin typeface="Times New Roman" panose="02020603050405020304" pitchFamily="18" charset="0"/>
                  <a:ea typeface="宋体" panose="02010600030101010101" pitchFamily="2" charset="-122"/>
                </a:rPr>
                <a:t>胆道疾病、败血症、钩端螺旋体病</a:t>
              </a:r>
              <a:endParaRPr lang="zh-CN" altLang="en-US" sz="2000" dirty="0">
                <a:latin typeface="Times New Roman" panose="02020603050405020304" pitchFamily="18" charset="0"/>
                <a:ea typeface="宋体" panose="02010600030101010101" pitchFamily="2" charset="-122"/>
              </a:endParaRPr>
            </a:p>
          </p:txBody>
        </p:sp>
        <p:sp>
          <p:nvSpPr>
            <p:cNvPr id="25620" name="直接连接符 25619"/>
            <p:cNvSpPr/>
            <p:nvPr/>
          </p:nvSpPr>
          <p:spPr>
            <a:xfrm>
              <a:off x="6960" y="8520"/>
              <a:ext cx="5640" cy="0"/>
            </a:xfrm>
            <a:prstGeom prst="line">
              <a:avLst/>
            </a:prstGeom>
            <a:ln w="28575" cap="flat" cmpd="sng">
              <a:solidFill>
                <a:srgbClr val="008000"/>
              </a:solidFill>
              <a:prstDash val="lgDashDotDot"/>
              <a:headEnd type="triangle" w="med" len="med"/>
              <a:tailEnd type="triangle" w="med" len="med"/>
            </a:ln>
          </p:spPr>
        </p:sp>
      </p:grpSp>
      <p:sp>
        <p:nvSpPr>
          <p:cNvPr id="5" name="Title 6"/>
          <p:cNvSpPr txBox="1"/>
          <p:nvPr>
            <p:custDataLst>
              <p:tags r:id="rId1"/>
            </p:custDataLst>
          </p:nvPr>
        </p:nvSpPr>
        <p:spPr>
          <a:xfrm>
            <a:off x="231407" y="97384"/>
            <a:ext cx="297497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八</a:t>
            </a: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呕血、便血</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42620" y="920115"/>
            <a:ext cx="4197985" cy="460375"/>
          </a:xfrm>
          <a:prstGeom prst="rect">
            <a:avLst/>
          </a:prstGeom>
          <a:noFill/>
        </p:spPr>
        <p:txBody>
          <a:bodyPr wrap="square" rtlCol="0">
            <a:spAutoFit/>
          </a:bodyPr>
          <a:p>
            <a:r>
              <a:rPr lang="zh-CN" altLang="en-US" sz="2400"/>
              <a:t>（三）伴随症状</a:t>
            </a:r>
            <a:r>
              <a:rPr lang="en-US" altLang="zh-CN" sz="2400"/>
              <a:t>——</a:t>
            </a:r>
            <a:r>
              <a:rPr lang="zh-CN" altLang="en-US" sz="2400"/>
              <a:t>便</a:t>
            </a:r>
            <a:r>
              <a:rPr lang="zh-CN" altLang="en-US" sz="2400"/>
              <a:t>血</a:t>
            </a:r>
            <a:endParaRPr lang="zh-CN" altLang="en-US" sz="2400"/>
          </a:p>
        </p:txBody>
      </p:sp>
      <p:grpSp>
        <p:nvGrpSpPr>
          <p:cNvPr id="4" name="组合 3"/>
          <p:cNvGrpSpPr/>
          <p:nvPr/>
        </p:nvGrpSpPr>
        <p:grpSpPr>
          <a:xfrm>
            <a:off x="2286000" y="2106295"/>
            <a:ext cx="7620000" cy="3009900"/>
            <a:chOff x="1440" y="4080"/>
            <a:chExt cx="12000" cy="4740"/>
          </a:xfrm>
        </p:grpSpPr>
        <p:sp>
          <p:nvSpPr>
            <p:cNvPr id="43014" name="线形标注 1(带边框和强调线) 43013"/>
            <p:cNvSpPr/>
            <p:nvPr/>
          </p:nvSpPr>
          <p:spPr>
            <a:xfrm>
              <a:off x="1440" y="4560"/>
              <a:ext cx="3960" cy="840"/>
            </a:xfrm>
            <a:prstGeom prst="accentBorderCallout1">
              <a:avLst>
                <a:gd name="adj1" fmla="val 21431"/>
                <a:gd name="adj2" fmla="val 103032"/>
                <a:gd name="adj3" fmla="val 47319"/>
                <a:gd name="adj4" fmla="val 137940"/>
              </a:avLst>
            </a:prstGeom>
            <a:solidFill>
              <a:schemeClr val="accent1"/>
            </a:solidFill>
            <a:ln w="9525" cap="flat" cmpd="sng">
              <a:solidFill>
                <a:schemeClr val="tx1"/>
              </a:solidFill>
              <a:prstDash val="solid"/>
              <a:miter/>
              <a:headEnd type="none" w="med" len="med"/>
              <a:tailEnd type="none" w="med" len="med"/>
            </a:ln>
          </p:spPr>
          <p:txBody>
            <a:bodyPr/>
            <a:p>
              <a:pPr algn="ctr"/>
              <a:r>
                <a:rPr lang="zh-CN" altLang="en-US" sz="2400" b="1" dirty="0">
                  <a:latin typeface="Times New Roman" panose="02020603050405020304" pitchFamily="18" charset="0"/>
                  <a:ea typeface="宋体" panose="02010600030101010101" pitchFamily="2" charset="-122"/>
                </a:rPr>
                <a:t>腹痛</a:t>
              </a:r>
              <a:r>
                <a:rPr lang="zh-CN" altLang="en-US" dirty="0">
                  <a:latin typeface="Times New Roman" panose="02020603050405020304" pitchFamily="18" charset="0"/>
                  <a:ea typeface="宋体" panose="02010600030101010101" pitchFamily="2" charset="-122"/>
                </a:rPr>
                <a:t> </a:t>
              </a:r>
              <a:endParaRPr lang="zh-CN" altLang="en-US" dirty="0">
                <a:latin typeface="Times New Roman" panose="02020603050405020304" pitchFamily="18" charset="0"/>
                <a:ea typeface="宋体" panose="02010600030101010101" pitchFamily="2" charset="-122"/>
              </a:endParaRPr>
            </a:p>
          </p:txBody>
        </p:sp>
        <p:sp>
          <p:nvSpPr>
            <p:cNvPr id="43015" name="线形标注 1(带边框和强调线) 43014"/>
            <p:cNvSpPr/>
            <p:nvPr/>
          </p:nvSpPr>
          <p:spPr>
            <a:xfrm>
              <a:off x="1440" y="5640"/>
              <a:ext cx="3960" cy="840"/>
            </a:xfrm>
            <a:prstGeom prst="accentBorderCallout1">
              <a:avLst>
                <a:gd name="adj1" fmla="val 21431"/>
                <a:gd name="adj2" fmla="val 103032"/>
                <a:gd name="adj3" fmla="val 50296"/>
                <a:gd name="adj4" fmla="val 135671"/>
              </a:avLst>
            </a:prstGeom>
            <a:solidFill>
              <a:schemeClr val="accent1"/>
            </a:solidFill>
            <a:ln w="9525" cap="flat" cmpd="sng">
              <a:solidFill>
                <a:schemeClr val="tx1"/>
              </a:solidFill>
              <a:prstDash val="solid"/>
              <a:miter/>
              <a:headEnd type="none" w="med" len="med"/>
              <a:tailEnd type="none" w="med" len="med"/>
            </a:ln>
          </p:spPr>
          <p:txBody>
            <a:bodyPr/>
            <a:p>
              <a:pPr algn="ctr"/>
              <a:r>
                <a:rPr lang="zh-CN" altLang="en-US" sz="2400" b="1" dirty="0">
                  <a:latin typeface="Times New Roman" panose="02020603050405020304" pitchFamily="18" charset="0"/>
                  <a:ea typeface="宋体" panose="02010600030101010101" pitchFamily="2" charset="-122"/>
                </a:rPr>
                <a:t>里急后重</a:t>
              </a:r>
              <a:endParaRPr lang="zh-CN" altLang="en-US" sz="2400" b="1" dirty="0">
                <a:latin typeface="Times New Roman" panose="02020603050405020304" pitchFamily="18" charset="0"/>
                <a:ea typeface="宋体" panose="02010600030101010101" pitchFamily="2" charset="-122"/>
              </a:endParaRPr>
            </a:p>
          </p:txBody>
        </p:sp>
        <p:sp>
          <p:nvSpPr>
            <p:cNvPr id="43016" name="线形标注 1(带边框和强调线) 43015"/>
            <p:cNvSpPr/>
            <p:nvPr/>
          </p:nvSpPr>
          <p:spPr>
            <a:xfrm>
              <a:off x="1440" y="7920"/>
              <a:ext cx="3960" cy="900"/>
            </a:xfrm>
            <a:prstGeom prst="accentBorderCallout1">
              <a:avLst>
                <a:gd name="adj1" fmla="val 20000"/>
                <a:gd name="adj2" fmla="val 103032"/>
                <a:gd name="adj3" fmla="val 42778"/>
                <a:gd name="adj4" fmla="val 132384"/>
              </a:avLst>
            </a:prstGeom>
            <a:solidFill>
              <a:schemeClr val="accent1"/>
            </a:solidFill>
            <a:ln w="9525" cap="flat" cmpd="sng">
              <a:solidFill>
                <a:schemeClr val="tx1"/>
              </a:solidFill>
              <a:prstDash val="solid"/>
              <a:miter/>
              <a:headEnd type="none" w="med" len="med"/>
              <a:tailEnd type="none" w="med" len="med"/>
            </a:ln>
          </p:spPr>
          <p:txBody>
            <a:bodyPr/>
            <a:p>
              <a:pPr algn="ctr"/>
              <a:r>
                <a:rPr lang="zh-CN" altLang="en-US" sz="2400" b="1" dirty="0">
                  <a:latin typeface="Times New Roman" panose="02020603050405020304" pitchFamily="18" charset="0"/>
                  <a:ea typeface="宋体" panose="02010600030101010101" pitchFamily="2" charset="-122"/>
                </a:rPr>
                <a:t>全身出血倾向</a:t>
              </a:r>
              <a:endParaRPr lang="zh-CN" altLang="en-US" sz="2400" b="1" dirty="0">
                <a:latin typeface="Times New Roman" panose="02020603050405020304" pitchFamily="18" charset="0"/>
                <a:ea typeface="宋体" panose="02010600030101010101" pitchFamily="2" charset="-122"/>
              </a:endParaRPr>
            </a:p>
          </p:txBody>
        </p:sp>
        <p:sp>
          <p:nvSpPr>
            <p:cNvPr id="43017" name="文本框 43016"/>
            <p:cNvSpPr txBox="1"/>
            <p:nvPr/>
          </p:nvSpPr>
          <p:spPr>
            <a:xfrm>
              <a:off x="6720" y="4080"/>
              <a:ext cx="6480" cy="1295"/>
            </a:xfrm>
            <a:prstGeom prst="rect">
              <a:avLst/>
            </a:prstGeom>
            <a:noFill/>
            <a:ln w="9525">
              <a:noFill/>
            </a:ln>
          </p:spPr>
          <p:txBody>
            <a:bodyPr>
              <a:spAutoFit/>
            </a:bodyPr>
            <a:p>
              <a:pPr algn="ctr">
                <a:lnSpc>
                  <a:spcPct val="120000"/>
                </a:lnSpc>
                <a:spcBef>
                  <a:spcPct val="50000"/>
                </a:spcBef>
              </a:pPr>
              <a:r>
                <a:rPr lang="zh-CN" altLang="en-US" sz="2000" dirty="0">
                  <a:latin typeface="Times New Roman" panose="02020603050405020304" pitchFamily="18" charset="0"/>
                  <a:ea typeface="宋体" panose="02010600030101010101" pitchFamily="2" charset="-122"/>
                </a:rPr>
                <a:t>消化性溃疡、胆道出血、细菌性痢疾、阿米巴痢疾或溃疡性结肠炎</a:t>
              </a:r>
              <a:endParaRPr lang="zh-CN" altLang="en-US" sz="2000" dirty="0">
                <a:latin typeface="Times New Roman" panose="02020603050405020304" pitchFamily="18" charset="0"/>
                <a:ea typeface="宋体" panose="02010600030101010101" pitchFamily="2" charset="-122"/>
              </a:endParaRPr>
            </a:p>
          </p:txBody>
        </p:sp>
        <p:sp>
          <p:nvSpPr>
            <p:cNvPr id="43018" name="文本框 43017"/>
            <p:cNvSpPr txBox="1"/>
            <p:nvPr/>
          </p:nvSpPr>
          <p:spPr>
            <a:xfrm>
              <a:off x="6840" y="6720"/>
              <a:ext cx="6240" cy="720"/>
            </a:xfrm>
            <a:prstGeom prst="rect">
              <a:avLst/>
            </a:prstGeom>
            <a:noFill/>
            <a:ln w="9525">
              <a:noFill/>
            </a:ln>
          </p:spPr>
          <p:txBody>
            <a:bodyPr>
              <a:spAutoFit/>
            </a:bodyPr>
            <a:p>
              <a:pPr algn="ctr">
                <a:lnSpc>
                  <a:spcPct val="120000"/>
                </a:lnSpc>
                <a:spcBef>
                  <a:spcPct val="50000"/>
                </a:spcBef>
              </a:pPr>
              <a:r>
                <a:rPr lang="zh-CN" altLang="en-US" sz="2000" dirty="0">
                  <a:latin typeface="Times New Roman" panose="02020603050405020304" pitchFamily="18" charset="0"/>
                  <a:ea typeface="宋体" panose="02010600030101010101" pitchFamily="2" charset="-122"/>
                </a:rPr>
                <a:t>传染性疾病或部分恶性肿瘤</a:t>
              </a:r>
              <a:endParaRPr lang="zh-CN" altLang="en-US" sz="2000" dirty="0">
                <a:latin typeface="Times New Roman" panose="02020603050405020304" pitchFamily="18" charset="0"/>
                <a:ea typeface="宋体" panose="02010600030101010101" pitchFamily="2" charset="-122"/>
              </a:endParaRPr>
            </a:p>
          </p:txBody>
        </p:sp>
        <p:sp>
          <p:nvSpPr>
            <p:cNvPr id="43019" name="直接连接符 43018"/>
            <p:cNvSpPr/>
            <p:nvPr/>
          </p:nvSpPr>
          <p:spPr>
            <a:xfrm>
              <a:off x="7200" y="5400"/>
              <a:ext cx="5640" cy="0"/>
            </a:xfrm>
            <a:prstGeom prst="line">
              <a:avLst/>
            </a:prstGeom>
            <a:ln w="28575" cap="flat" cmpd="sng">
              <a:solidFill>
                <a:srgbClr val="008000"/>
              </a:solidFill>
              <a:prstDash val="lgDashDotDot"/>
              <a:headEnd type="triangle" w="med" len="med"/>
              <a:tailEnd type="triangle" w="med" len="med"/>
            </a:ln>
          </p:spPr>
        </p:sp>
        <p:sp>
          <p:nvSpPr>
            <p:cNvPr id="43020" name="直接连接符 43019"/>
            <p:cNvSpPr/>
            <p:nvPr/>
          </p:nvSpPr>
          <p:spPr>
            <a:xfrm>
              <a:off x="7200" y="7560"/>
              <a:ext cx="5640" cy="0"/>
            </a:xfrm>
            <a:prstGeom prst="line">
              <a:avLst/>
            </a:prstGeom>
            <a:ln w="28575" cap="flat" cmpd="sng">
              <a:solidFill>
                <a:srgbClr val="008000"/>
              </a:solidFill>
              <a:prstDash val="lgDashDotDot"/>
              <a:headEnd type="triangle" w="med" len="med"/>
              <a:tailEnd type="triangle" w="med" len="med"/>
            </a:ln>
          </p:spPr>
        </p:sp>
        <p:sp>
          <p:nvSpPr>
            <p:cNvPr id="43021" name="线形标注 1(带边框和强调线) 43020"/>
            <p:cNvSpPr/>
            <p:nvPr/>
          </p:nvSpPr>
          <p:spPr>
            <a:xfrm>
              <a:off x="1440" y="6720"/>
              <a:ext cx="3960" cy="765"/>
            </a:xfrm>
            <a:prstGeom prst="accentBorderCallout1">
              <a:avLst>
                <a:gd name="adj1" fmla="val 23528"/>
                <a:gd name="adj2" fmla="val 103032"/>
                <a:gd name="adj3" fmla="val 58171"/>
                <a:gd name="adj4" fmla="val 136236"/>
              </a:avLst>
            </a:prstGeom>
            <a:solidFill>
              <a:schemeClr val="accent1"/>
            </a:solidFill>
            <a:ln w="9525" cap="flat" cmpd="sng">
              <a:solidFill>
                <a:schemeClr val="tx1"/>
              </a:solidFill>
              <a:prstDash val="solid"/>
              <a:miter/>
              <a:headEnd type="none" w="med" len="med"/>
              <a:tailEnd type="none" w="med" len="med"/>
            </a:ln>
          </p:spPr>
          <p:txBody>
            <a:bodyPr/>
            <a:p>
              <a:pPr algn="ctr"/>
              <a:r>
                <a:rPr lang="zh-CN" altLang="en-US" sz="2400" b="1" dirty="0">
                  <a:latin typeface="Times New Roman" panose="02020603050405020304" pitchFamily="18" charset="0"/>
                  <a:ea typeface="宋体" panose="02010600030101010101" pitchFamily="2" charset="-122"/>
                </a:rPr>
                <a:t>发热</a:t>
              </a:r>
              <a:endParaRPr lang="zh-CN" altLang="en-US" sz="2400" b="1" dirty="0">
                <a:latin typeface="Times New Roman" panose="02020603050405020304" pitchFamily="18" charset="0"/>
                <a:ea typeface="宋体" panose="02010600030101010101" pitchFamily="2" charset="-122"/>
              </a:endParaRPr>
            </a:p>
          </p:txBody>
        </p:sp>
        <p:sp>
          <p:nvSpPr>
            <p:cNvPr id="43022" name="文本框 43021"/>
            <p:cNvSpPr txBox="1"/>
            <p:nvPr/>
          </p:nvSpPr>
          <p:spPr>
            <a:xfrm>
              <a:off x="7320" y="5640"/>
              <a:ext cx="5280" cy="720"/>
            </a:xfrm>
            <a:prstGeom prst="rect">
              <a:avLst/>
            </a:prstGeom>
            <a:noFill/>
            <a:ln w="9525">
              <a:noFill/>
            </a:ln>
          </p:spPr>
          <p:txBody>
            <a:bodyPr>
              <a:spAutoFit/>
            </a:bodyPr>
            <a:p>
              <a:pPr algn="ctr">
                <a:lnSpc>
                  <a:spcPct val="120000"/>
                </a:lnSpc>
                <a:spcBef>
                  <a:spcPct val="50000"/>
                </a:spcBef>
              </a:pPr>
              <a:r>
                <a:rPr lang="zh-CN" altLang="en-US" sz="2000" dirty="0">
                  <a:latin typeface="Times New Roman" panose="02020603050405020304" pitchFamily="18" charset="0"/>
                  <a:ea typeface="宋体" panose="02010600030101010101" pitchFamily="2" charset="-122"/>
                </a:rPr>
                <a:t>提示肛门、直肠疾病</a:t>
              </a:r>
              <a:endParaRPr lang="zh-CN" altLang="en-US" sz="2000" dirty="0">
                <a:latin typeface="Times New Roman" panose="02020603050405020304" pitchFamily="18" charset="0"/>
                <a:ea typeface="宋体" panose="02010600030101010101" pitchFamily="2" charset="-122"/>
              </a:endParaRPr>
            </a:p>
          </p:txBody>
        </p:sp>
        <p:sp>
          <p:nvSpPr>
            <p:cNvPr id="43023" name="直接连接符 43022"/>
            <p:cNvSpPr/>
            <p:nvPr/>
          </p:nvSpPr>
          <p:spPr>
            <a:xfrm>
              <a:off x="7200" y="6480"/>
              <a:ext cx="5640" cy="0"/>
            </a:xfrm>
            <a:prstGeom prst="line">
              <a:avLst/>
            </a:prstGeom>
            <a:ln w="28575" cap="flat" cmpd="sng">
              <a:solidFill>
                <a:srgbClr val="008000"/>
              </a:solidFill>
              <a:prstDash val="lgDashDotDot"/>
              <a:headEnd type="triangle" w="med" len="med"/>
              <a:tailEnd type="triangle" w="med" len="med"/>
            </a:ln>
          </p:spPr>
        </p:sp>
        <p:sp>
          <p:nvSpPr>
            <p:cNvPr id="43024" name="文本框 43023"/>
            <p:cNvSpPr txBox="1"/>
            <p:nvPr/>
          </p:nvSpPr>
          <p:spPr>
            <a:xfrm>
              <a:off x="6600" y="7920"/>
              <a:ext cx="6840" cy="720"/>
            </a:xfrm>
            <a:prstGeom prst="rect">
              <a:avLst/>
            </a:prstGeom>
            <a:noFill/>
            <a:ln w="9525">
              <a:noFill/>
            </a:ln>
          </p:spPr>
          <p:txBody>
            <a:bodyPr>
              <a:spAutoFit/>
            </a:bodyPr>
            <a:p>
              <a:pPr algn="ctr">
                <a:lnSpc>
                  <a:spcPct val="120000"/>
                </a:lnSpc>
                <a:spcBef>
                  <a:spcPct val="50000"/>
                </a:spcBef>
              </a:pPr>
              <a:r>
                <a:rPr lang="zh-CN" altLang="en-US" sz="2000" dirty="0">
                  <a:latin typeface="Times New Roman" panose="02020603050405020304" pitchFamily="18" charset="0"/>
                  <a:ea typeface="宋体" panose="02010600030101010101" pitchFamily="2" charset="-122"/>
                </a:rPr>
                <a:t>急性传染性疾病和血液疾病</a:t>
              </a:r>
              <a:endParaRPr lang="zh-CN" altLang="en-US" sz="2000" dirty="0">
                <a:latin typeface="Times New Roman" panose="02020603050405020304" pitchFamily="18" charset="0"/>
                <a:ea typeface="宋体" panose="02010600030101010101" pitchFamily="2" charset="-122"/>
              </a:endParaRPr>
            </a:p>
          </p:txBody>
        </p:sp>
        <p:sp>
          <p:nvSpPr>
            <p:cNvPr id="43025" name="直接连接符 43024"/>
            <p:cNvSpPr/>
            <p:nvPr/>
          </p:nvSpPr>
          <p:spPr>
            <a:xfrm>
              <a:off x="7200" y="8760"/>
              <a:ext cx="5640" cy="0"/>
            </a:xfrm>
            <a:prstGeom prst="line">
              <a:avLst/>
            </a:prstGeom>
            <a:ln w="28575" cap="flat" cmpd="sng">
              <a:solidFill>
                <a:srgbClr val="008000"/>
              </a:solidFill>
              <a:prstDash val="lgDashDotDot"/>
              <a:headEnd type="triangle" w="med" len="med"/>
              <a:tailEnd type="triangle" w="med" len="med"/>
            </a:ln>
          </p:spPr>
        </p:sp>
      </p:grpSp>
      <p:sp>
        <p:nvSpPr>
          <p:cNvPr id="5" name="Title 6"/>
          <p:cNvSpPr txBox="1"/>
          <p:nvPr>
            <p:custDataLst>
              <p:tags r:id="rId1"/>
            </p:custDataLst>
          </p:nvPr>
        </p:nvSpPr>
        <p:spPr>
          <a:xfrm>
            <a:off x="231407" y="97384"/>
            <a:ext cx="297497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八</a:t>
            </a: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呕血、便血</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文本框 26625"/>
          <p:cNvSpPr txBox="1"/>
          <p:nvPr/>
        </p:nvSpPr>
        <p:spPr>
          <a:xfrm>
            <a:off x="1905000" y="1143000"/>
            <a:ext cx="8458200" cy="1445260"/>
          </a:xfrm>
          <a:prstGeom prst="rect">
            <a:avLst/>
          </a:prstGeom>
          <a:noFill/>
          <a:ln w="9525">
            <a:solidFill>
              <a:schemeClr val="accent4">
                <a:lumMod val="75000"/>
                <a:lumOff val="25000"/>
              </a:schemeClr>
            </a:solidFill>
          </a:ln>
        </p:spPr>
        <p:txBody>
          <a:bodyPr>
            <a:spAutoFit/>
          </a:bodyPr>
          <a:lstStyle/>
          <a:p>
            <a:r>
              <a:rPr lang="zh-CN" altLang="en-US" sz="3200" b="1" dirty="0">
                <a:latin typeface="楷体_GB2312" panose="02010609030101010101" pitchFamily="1" charset="-122"/>
                <a:ea typeface="楷体_GB2312" panose="02010609030101010101" pitchFamily="1" charset="-122"/>
              </a:rPr>
              <a:t>胃镜检查: </a:t>
            </a:r>
            <a:r>
              <a:rPr lang="zh-CN" altLang="en-US" sz="3200" b="1" dirty="0">
                <a:solidFill>
                  <a:srgbClr val="FF0000"/>
                </a:solidFill>
                <a:latin typeface="楷体_GB2312" panose="02010609030101010101" pitchFamily="1" charset="-122"/>
                <a:ea typeface="楷体_GB2312" panose="02010609030101010101" pitchFamily="1" charset="-122"/>
              </a:rPr>
              <a:t>最常用</a:t>
            </a:r>
            <a:r>
              <a:rPr lang="zh-CN" altLang="en-US" sz="3200" b="1" dirty="0">
                <a:latin typeface="楷体_GB2312" panose="02010609030101010101" pitchFamily="1" charset="-122"/>
                <a:ea typeface="楷体_GB2312" panose="02010609030101010101" pitchFamily="1" charset="-122"/>
              </a:rPr>
              <a:t>和最可靠的方法 </a:t>
            </a:r>
            <a:endParaRPr lang="zh-CN" altLang="en-US" dirty="0">
              <a:solidFill>
                <a:schemeClr val="accent4">
                  <a:lumMod val="75000"/>
                  <a:lumOff val="25000"/>
                </a:schemeClr>
              </a:solidFill>
              <a:latin typeface="Arial" panose="020B0604020202020204" pitchFamily="34" charset="0"/>
              <a:ea typeface="_x000B__x000C_"/>
            </a:endParaRPr>
          </a:p>
          <a:p>
            <a:r>
              <a:rPr lang="zh-CN" altLang="en-US" sz="2800" b="1" dirty="0">
                <a:latin typeface="Arial" panose="020B0604020202020204" pitchFamily="34" charset="0"/>
                <a:ea typeface="黑体" panose="02010609060101010101" charset="-122"/>
              </a:rPr>
              <a:t>    </a:t>
            </a:r>
            <a:endParaRPr lang="zh-CN" altLang="en-US" dirty="0">
              <a:latin typeface="Arial" panose="020B0604020202020204" pitchFamily="34" charset="0"/>
              <a:ea typeface="_x000B__x000C_"/>
            </a:endParaRPr>
          </a:p>
          <a:p>
            <a:r>
              <a:rPr lang="zh-CN" altLang="en-US" sz="2800" b="1" dirty="0">
                <a:latin typeface="Arial" panose="020B0604020202020204" pitchFamily="34" charset="0"/>
                <a:ea typeface="黑体" panose="02010609060101010101" charset="-122"/>
              </a:rPr>
              <a:t>   </a:t>
            </a:r>
            <a:endParaRPr lang="zh-CN" altLang="en-US" dirty="0">
              <a:latin typeface="Arial" panose="020B0604020202020204" pitchFamily="34" charset="0"/>
            </a:endParaRPr>
          </a:p>
        </p:txBody>
      </p:sp>
      <p:pic>
        <p:nvPicPr>
          <p:cNvPr id="26627" name="图片 26626" descr="7"/>
          <p:cNvPicPr>
            <a:picLocks noChangeAspect="1"/>
          </p:cNvPicPr>
          <p:nvPr/>
        </p:nvPicPr>
        <p:blipFill>
          <a:blip r:embed="rId1"/>
          <a:stretch>
            <a:fillRect/>
          </a:stretch>
        </p:blipFill>
        <p:spPr>
          <a:xfrm>
            <a:off x="6312535" y="2711450"/>
            <a:ext cx="3429000" cy="3200400"/>
          </a:xfrm>
          <a:prstGeom prst="rect">
            <a:avLst/>
          </a:prstGeom>
          <a:noFill/>
          <a:ln w="9525">
            <a:noFill/>
          </a:ln>
        </p:spPr>
      </p:pic>
      <p:pic>
        <p:nvPicPr>
          <p:cNvPr id="26628" name="图片 26627" descr="1"/>
          <p:cNvPicPr>
            <a:picLocks noChangeAspect="1"/>
          </p:cNvPicPr>
          <p:nvPr/>
        </p:nvPicPr>
        <p:blipFill>
          <a:blip r:embed="rId2"/>
          <a:stretch>
            <a:fillRect/>
          </a:stretch>
        </p:blipFill>
        <p:spPr>
          <a:xfrm>
            <a:off x="3300730" y="2654935"/>
            <a:ext cx="1763713" cy="3200400"/>
          </a:xfrm>
          <a:prstGeom prst="rect">
            <a:avLst/>
          </a:prstGeom>
          <a:noFill/>
          <a:ln w="9525">
            <a:noFill/>
          </a:ln>
        </p:spPr>
      </p:pic>
      <p:sp>
        <p:nvSpPr>
          <p:cNvPr id="26629" name="矩形 26628"/>
          <p:cNvSpPr/>
          <p:nvPr/>
        </p:nvSpPr>
        <p:spPr>
          <a:xfrm>
            <a:off x="1985010" y="1955483"/>
            <a:ext cx="8962390" cy="583565"/>
          </a:xfrm>
          <a:prstGeom prst="rect">
            <a:avLst/>
          </a:prstGeom>
          <a:noFill/>
          <a:ln w="9525">
            <a:noFill/>
          </a:ln>
        </p:spPr>
        <p:txBody>
          <a:bodyPr wrap="none" anchor="t">
            <a:spAutoFit/>
          </a:bodyPr>
          <a:lstStyle/>
          <a:p>
            <a:r>
              <a:rPr lang="zh-CN" altLang="en-US" sz="3200" b="1" dirty="0">
                <a:latin typeface="楷体_GB2312" panose="02010609030101010101" pitchFamily="1" charset="-122"/>
                <a:ea typeface="楷体_GB2312" panose="02010609030101010101" pitchFamily="1" charset="-122"/>
              </a:rPr>
              <a:t>可判断出血的部位、病因，及内镜下止血治疗。 </a:t>
            </a:r>
            <a:endParaRPr lang="zh-CN" altLang="en-US" sz="3200" b="1" dirty="0">
              <a:latin typeface="楷体_GB2312" panose="02010609030101010101" pitchFamily="1" charset="-122"/>
              <a:ea typeface="楷体_GB2312" panose="02010609030101010101" pitchFamily="1" charset="-122"/>
            </a:endParaRPr>
          </a:p>
        </p:txBody>
      </p:sp>
      <p:sp>
        <p:nvSpPr>
          <p:cNvPr id="6178" name="页脚占位符 1"/>
          <p:cNvSpPr>
            <a:spLocks noGrp="1"/>
          </p:cNvSpPr>
          <p:nvPr>
            <p:ph type="ftr" sz="quarter" idx="11"/>
          </p:nvPr>
        </p:nvSpPr>
        <p:spPr/>
        <p:txBody>
          <a:bodyPr anchor="t"/>
          <a:lst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5pPr>
          </a:lstStyle>
          <a:p>
            <a:pPr lvl="0" indent="0" algn="r"/>
            <a:r>
              <a:rPr lang="zh-CN" altLang="en-US" sz="1200" b="1">
                <a:solidFill>
                  <a:schemeClr val="bg1"/>
                </a:solidFill>
                <a:latin typeface="Verdana" panose="020B0604030504040204" pitchFamily="34" charset="0"/>
                <a:ea typeface="宋体" panose="02010600030101010101" pitchFamily="2" charset="-122"/>
              </a:rPr>
              <a:t>临床医学概论</a:t>
            </a:r>
            <a:endParaRPr lang="zh-CN" altLang="en-US" sz="1200" b="1">
              <a:solidFill>
                <a:schemeClr val="bg1"/>
              </a:solidFill>
              <a:latin typeface="Verdana" panose="020B060403050404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6626"/>
                                        </p:tgtEl>
                                        <p:attrNameLst>
                                          <p:attrName>style.visibility</p:attrName>
                                        </p:attrNameLst>
                                      </p:cBhvr>
                                      <p:to>
                                        <p:strVal val="visible"/>
                                      </p:to>
                                    </p:set>
                                    <p:anim calcmode="lin" valueType="num">
                                      <p:cBhvr additive="base">
                                        <p:cTn id="7" dur="500" fill="hold"/>
                                        <p:tgtEl>
                                          <p:spTgt spid="26626"/>
                                        </p:tgtEl>
                                        <p:attrNameLst>
                                          <p:attrName>ppt_x</p:attrName>
                                        </p:attrNameLst>
                                      </p:cBhvr>
                                      <p:tavLst>
                                        <p:tav tm="0">
                                          <p:val>
                                            <p:strVal val="#ppt_x"/>
                                          </p:val>
                                        </p:tav>
                                        <p:tav tm="100000">
                                          <p:val>
                                            <p:strVal val="#ppt_x"/>
                                          </p:val>
                                        </p:tav>
                                      </p:tavLst>
                                    </p:anim>
                                    <p:anim calcmode="lin" valueType="num">
                                      <p:cBhvr additive="base">
                                        <p:cTn id="8" dur="500" fill="hold"/>
                                        <p:tgtEl>
                                          <p:spTgt spid="26626"/>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26628"/>
                                        </p:tgtEl>
                                        <p:attrNameLst>
                                          <p:attrName>style.visibility</p:attrName>
                                        </p:attrNameLst>
                                      </p:cBhvr>
                                      <p:to>
                                        <p:strVal val="visible"/>
                                      </p:to>
                                    </p:set>
                                    <p:anim calcmode="lin" valueType="num">
                                      <p:cBhvr additive="base">
                                        <p:cTn id="12" dur="500" fill="hold"/>
                                        <p:tgtEl>
                                          <p:spTgt spid="26628"/>
                                        </p:tgtEl>
                                        <p:attrNameLst>
                                          <p:attrName>ppt_x</p:attrName>
                                        </p:attrNameLst>
                                      </p:cBhvr>
                                      <p:tavLst>
                                        <p:tav tm="0">
                                          <p:val>
                                            <p:strVal val="0-#ppt_w/2"/>
                                          </p:val>
                                        </p:tav>
                                        <p:tav tm="100000">
                                          <p:val>
                                            <p:strVal val="#ppt_x"/>
                                          </p:val>
                                        </p:tav>
                                      </p:tavLst>
                                    </p:anim>
                                    <p:anim calcmode="lin" valueType="num">
                                      <p:cBhvr additive="base">
                                        <p:cTn id="13" dur="500" fill="hold"/>
                                        <p:tgtEl>
                                          <p:spTgt spid="26628"/>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fill="hold" nodeType="afterEffect">
                                  <p:stCondLst>
                                    <p:cond delay="0"/>
                                  </p:stCondLst>
                                  <p:childTnLst>
                                    <p:set>
                                      <p:cBhvr>
                                        <p:cTn id="16" dur="1" fill="hold">
                                          <p:stCondLst>
                                            <p:cond delay="0"/>
                                          </p:stCondLst>
                                        </p:cTn>
                                        <p:tgtEl>
                                          <p:spTgt spid="26627"/>
                                        </p:tgtEl>
                                        <p:attrNameLst>
                                          <p:attrName>style.visibility</p:attrName>
                                        </p:attrNameLst>
                                      </p:cBhvr>
                                      <p:to>
                                        <p:strVal val="visible"/>
                                      </p:to>
                                    </p:set>
                                    <p:anim calcmode="lin" valueType="num">
                                      <p:cBhvr additive="base">
                                        <p:cTn id="17" dur="500" fill="hold"/>
                                        <p:tgtEl>
                                          <p:spTgt spid="26627"/>
                                        </p:tgtEl>
                                        <p:attrNameLst>
                                          <p:attrName>ppt_x</p:attrName>
                                        </p:attrNameLst>
                                      </p:cBhvr>
                                      <p:tavLst>
                                        <p:tav tm="0">
                                          <p:val>
                                            <p:strVal val="1+#ppt_w/2"/>
                                          </p:val>
                                        </p:tav>
                                        <p:tav tm="100000">
                                          <p:val>
                                            <p:strVal val="#ppt_x"/>
                                          </p:val>
                                        </p:tav>
                                      </p:tavLst>
                                    </p:anim>
                                    <p:anim calcmode="lin" valueType="num">
                                      <p:cBhvr additive="base">
                                        <p:cTn id="18" dur="500" fill="hold"/>
                                        <p:tgtEl>
                                          <p:spTgt spid="2662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6" grpId="0" bldLvl="0" animBg="1"/>
    </p:bld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42620" y="920115"/>
            <a:ext cx="4197985" cy="460375"/>
          </a:xfrm>
          <a:prstGeom prst="rect">
            <a:avLst/>
          </a:prstGeom>
          <a:noFill/>
        </p:spPr>
        <p:txBody>
          <a:bodyPr wrap="square" rtlCol="0">
            <a:spAutoFit/>
          </a:bodyPr>
          <a:p>
            <a:r>
              <a:rPr lang="zh-CN" altLang="en-US" sz="2400"/>
              <a:t>（四）</a:t>
            </a:r>
            <a:r>
              <a:rPr lang="zh-CN" sz="2400"/>
              <a:t>问诊要点</a:t>
            </a:r>
            <a:endParaRPr lang="zh-CN" sz="2400"/>
          </a:p>
        </p:txBody>
      </p:sp>
      <p:sp>
        <p:nvSpPr>
          <p:cNvPr id="5" name="文本框 4"/>
          <p:cNvSpPr txBox="1"/>
          <p:nvPr/>
        </p:nvSpPr>
        <p:spPr>
          <a:xfrm>
            <a:off x="2277745" y="1917700"/>
            <a:ext cx="7725410" cy="3969385"/>
          </a:xfrm>
          <a:prstGeom prst="rect">
            <a:avLst/>
          </a:prstGeom>
          <a:noFill/>
        </p:spPr>
        <p:txBody>
          <a:bodyPr wrap="square" rtlCol="0" anchor="t">
            <a:spAutoFit/>
          </a:bodyPr>
          <a:p>
            <a:pPr>
              <a:lnSpc>
                <a:spcPct val="150000"/>
              </a:lnSpc>
            </a:pPr>
            <a:r>
              <a:rPr lang="en-US" altLang="zh-CN" sz="2400">
                <a:latin typeface="微软雅黑" panose="020B0503020204020204" charset="-122"/>
                <a:ea typeface="微软雅黑" panose="020B0503020204020204" charset="-122"/>
                <a:cs typeface="微软雅黑" panose="020B0503020204020204" charset="-122"/>
              </a:rPr>
              <a:t>(1)</a:t>
            </a:r>
            <a:r>
              <a:rPr lang="zh-CN" altLang="en-US" sz="2400">
                <a:latin typeface="微软雅黑" panose="020B0503020204020204" charset="-122"/>
                <a:ea typeface="微软雅黑" panose="020B0503020204020204" charset="-122"/>
                <a:cs typeface="微软雅黑" panose="020B0503020204020204" charset="-122"/>
              </a:rPr>
              <a:t>确定是否呕血、便血。</a:t>
            </a:r>
            <a:endParaRPr lang="zh-CN" altLang="en-US" sz="2400">
              <a:latin typeface="微软雅黑" panose="020B0503020204020204" charset="-122"/>
              <a:ea typeface="微软雅黑" panose="020B0503020204020204" charset="-122"/>
              <a:cs typeface="微软雅黑" panose="020B0503020204020204" charset="-122"/>
            </a:endParaRPr>
          </a:p>
          <a:p>
            <a:pPr>
              <a:lnSpc>
                <a:spcPct val="150000"/>
              </a:lnSpc>
            </a:pPr>
            <a:r>
              <a:rPr lang="en-US" altLang="zh-CN" sz="2400">
                <a:latin typeface="微软雅黑" panose="020B0503020204020204" charset="-122"/>
                <a:ea typeface="微软雅黑" panose="020B0503020204020204" charset="-122"/>
                <a:cs typeface="微软雅黑" panose="020B0503020204020204" charset="-122"/>
              </a:rPr>
              <a:t>(2)</a:t>
            </a:r>
            <a:r>
              <a:rPr lang="zh-CN" altLang="en-US" sz="2400">
                <a:latin typeface="微软雅黑" panose="020B0503020204020204" charset="-122"/>
                <a:ea typeface="微软雅黑" panose="020B0503020204020204" charset="-122"/>
                <a:cs typeface="微软雅黑" panose="020B0503020204020204" charset="-122"/>
              </a:rPr>
              <a:t>询问呕血、便血的诱因，与进食、排便的关系，有无大量饮酒，有无毒物特殊药物摄入史，有无集体发病。</a:t>
            </a:r>
            <a:endParaRPr lang="zh-CN" altLang="en-US" sz="2400">
              <a:latin typeface="微软雅黑" panose="020B0503020204020204" charset="-122"/>
              <a:ea typeface="微软雅黑" panose="020B0503020204020204" charset="-122"/>
              <a:cs typeface="微软雅黑" panose="020B0503020204020204" charset="-122"/>
            </a:endParaRPr>
          </a:p>
          <a:p>
            <a:pPr>
              <a:lnSpc>
                <a:spcPct val="150000"/>
              </a:lnSpc>
            </a:pPr>
            <a:r>
              <a:rPr lang="en-US" altLang="zh-CN" sz="2400">
                <a:latin typeface="微软雅黑" panose="020B0503020204020204" charset="-122"/>
                <a:ea typeface="微软雅黑" panose="020B0503020204020204" charset="-122"/>
                <a:cs typeface="微软雅黑" panose="020B0503020204020204" charset="-122"/>
              </a:rPr>
              <a:t>(3)</a:t>
            </a:r>
            <a:r>
              <a:rPr lang="zh-CN" altLang="en-US" sz="2400">
                <a:latin typeface="微软雅黑" panose="020B0503020204020204" charset="-122"/>
                <a:ea typeface="微软雅黑" panose="020B0503020204020204" charset="-122"/>
                <a:cs typeface="微软雅黑" panose="020B0503020204020204" charset="-122"/>
              </a:rPr>
              <a:t>询问呕血、便血的色和量，可帮助推测出血的部位、速度及估计出血量。</a:t>
            </a:r>
            <a:endParaRPr lang="zh-CN" altLang="en-US" sz="2400">
              <a:latin typeface="微软雅黑" panose="020B0503020204020204" charset="-122"/>
              <a:ea typeface="微软雅黑" panose="020B0503020204020204" charset="-122"/>
              <a:cs typeface="微软雅黑" panose="020B0503020204020204" charset="-122"/>
            </a:endParaRPr>
          </a:p>
          <a:p>
            <a:pPr>
              <a:lnSpc>
                <a:spcPct val="150000"/>
              </a:lnSpc>
            </a:pPr>
            <a:r>
              <a:rPr lang="en-US" altLang="zh-CN" sz="2400">
                <a:latin typeface="微软雅黑" panose="020B0503020204020204" charset="-122"/>
                <a:ea typeface="微软雅黑" panose="020B0503020204020204" charset="-122"/>
                <a:cs typeface="微软雅黑" panose="020B0503020204020204" charset="-122"/>
              </a:rPr>
              <a:t>(4)</a:t>
            </a:r>
            <a:r>
              <a:rPr lang="zh-CN" altLang="en-US" sz="2400">
                <a:latin typeface="微软雅黑" panose="020B0503020204020204" charset="-122"/>
                <a:ea typeface="微软雅黑" panose="020B0503020204020204" charset="-122"/>
                <a:cs typeface="微软雅黑" panose="020B0503020204020204" charset="-122"/>
              </a:rPr>
              <a:t>患者的一般情况。</a:t>
            </a:r>
            <a:endParaRPr lang="zh-CN" altLang="en-US" sz="2400">
              <a:latin typeface="微软雅黑" panose="020B0503020204020204" charset="-122"/>
              <a:ea typeface="微软雅黑" panose="020B0503020204020204" charset="-122"/>
              <a:cs typeface="微软雅黑" panose="020B0503020204020204" charset="-122"/>
            </a:endParaRPr>
          </a:p>
          <a:p>
            <a:pPr>
              <a:lnSpc>
                <a:spcPct val="150000"/>
              </a:lnSpc>
            </a:pPr>
            <a:r>
              <a:rPr lang="en-US" altLang="zh-CN" sz="2400">
                <a:latin typeface="微软雅黑" panose="020B0503020204020204" charset="-122"/>
                <a:ea typeface="微软雅黑" panose="020B0503020204020204" charset="-122"/>
                <a:cs typeface="微软雅黑" panose="020B0503020204020204" charset="-122"/>
              </a:rPr>
              <a:t>(5)</a:t>
            </a:r>
            <a:r>
              <a:rPr lang="zh-CN" altLang="en-US" sz="2400">
                <a:latin typeface="微软雅黑" panose="020B0503020204020204" charset="-122"/>
                <a:ea typeface="微软雅黑" panose="020B0503020204020204" charset="-122"/>
                <a:cs typeface="微软雅黑" panose="020B0503020204020204" charset="-122"/>
              </a:rPr>
              <a:t>患者既往身体健康情况。</a:t>
            </a:r>
            <a:endParaRPr lang="zh-CN" altLang="en-US" sz="2400">
              <a:latin typeface="微软雅黑" panose="020B0503020204020204" charset="-122"/>
              <a:ea typeface="微软雅黑" panose="020B0503020204020204" charset="-122"/>
              <a:cs typeface="微软雅黑" panose="020B0503020204020204" charset="-122"/>
            </a:endParaRPr>
          </a:p>
        </p:txBody>
      </p:sp>
      <p:sp>
        <p:nvSpPr>
          <p:cNvPr id="6" name="Title 6"/>
          <p:cNvSpPr txBox="1"/>
          <p:nvPr>
            <p:custDataLst>
              <p:tags r:id="rId1"/>
            </p:custDataLst>
          </p:nvPr>
        </p:nvSpPr>
        <p:spPr>
          <a:xfrm>
            <a:off x="231407" y="97384"/>
            <a:ext cx="297497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八</a:t>
            </a: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呕血、便血</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176149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九</a:t>
            </a: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腹痛</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pic>
        <p:nvPicPr>
          <p:cNvPr id="29702" name="图片 29701" descr="19300278439724133646366931843"/>
          <p:cNvPicPr>
            <a:picLocks noChangeAspect="1"/>
          </p:cNvPicPr>
          <p:nvPr/>
        </p:nvPicPr>
        <p:blipFill>
          <a:blip r:embed="rId3"/>
          <a:stretch>
            <a:fillRect/>
          </a:stretch>
        </p:blipFill>
        <p:spPr>
          <a:xfrm>
            <a:off x="2172335" y="2160270"/>
            <a:ext cx="2975610" cy="3348990"/>
          </a:xfrm>
          <a:prstGeom prst="rect">
            <a:avLst/>
          </a:prstGeom>
          <a:noFill/>
          <a:ln w="9525">
            <a:noFill/>
          </a:ln>
        </p:spPr>
      </p:pic>
      <p:sp>
        <p:nvSpPr>
          <p:cNvPr id="2" name="Rectangle 1027"/>
          <p:cNvSpPr>
            <a:spLocks noGrp="1"/>
          </p:cNvSpPr>
          <p:nvPr>
            <p:ph type="subTitle"/>
          </p:nvPr>
        </p:nvSpPr>
        <p:spPr>
          <a:xfrm>
            <a:off x="5480050" y="2000250"/>
            <a:ext cx="5228590" cy="3200400"/>
          </a:xfrm>
        </p:spPr>
        <p:txBody>
          <a:bodyPr wrap="square" lIns="92075" tIns="46038" rIns="92075" bIns="46038" anchor="ctr"/>
          <a:lstStyle>
            <a:lvl1pPr marL="0" lvl="0" indent="0" algn="ctr">
              <a:defRPr/>
            </a:lvl1pPr>
            <a:lvl2pPr marL="457200" lvl="1" indent="-457200" algn="ctr">
              <a:defRPr/>
            </a:lvl2pPr>
            <a:lvl3pPr marL="914400" lvl="2" indent="0" algn="ctr">
              <a:defRPr/>
            </a:lvl3pPr>
            <a:lvl4pPr marL="1371600" lvl="3" indent="0" algn="ctr">
              <a:defRPr/>
            </a:lvl4pPr>
            <a:lvl5pPr marL="1828800" lvl="4" indent="0" algn="ctr">
              <a:defRPr/>
            </a:lvl5pPr>
          </a:lstStyle>
          <a:p>
            <a:pPr marL="0" lvl="0" indent="0" algn="just">
              <a:lnSpc>
                <a:spcPct val="150000"/>
              </a:lnSpc>
              <a:spcBef>
                <a:spcPct val="0"/>
              </a:spcBef>
              <a:buClrTx/>
              <a:buNone/>
            </a:pPr>
            <a:r>
              <a:rPr lang="en-US" altLang="zh-CN" sz="2400">
                <a:solidFill>
                  <a:schemeClr val="tx1"/>
                </a:solidFill>
                <a:latin typeface="微软雅黑" panose="020B0503020204020204" charset="-122"/>
                <a:ea typeface="微软雅黑" panose="020B0503020204020204" charset="-122"/>
                <a:cs typeface="微软雅黑" panose="020B0503020204020204" charset="-122"/>
              </a:rPr>
              <a:t>临床极其常见的症状，</a:t>
            </a:r>
            <a:endParaRPr lang="en-US" altLang="zh-CN" sz="2400">
              <a:solidFill>
                <a:schemeClr val="tx1"/>
              </a:solidFill>
              <a:latin typeface="微软雅黑" panose="020B0503020204020204" charset="-122"/>
              <a:ea typeface="微软雅黑" panose="020B0503020204020204" charset="-122"/>
              <a:cs typeface="微软雅黑" panose="020B0503020204020204" charset="-122"/>
            </a:endParaRPr>
          </a:p>
          <a:p>
            <a:pPr marL="0" lvl="0" indent="0" algn="just">
              <a:lnSpc>
                <a:spcPct val="150000"/>
              </a:lnSpc>
              <a:spcBef>
                <a:spcPct val="0"/>
              </a:spcBef>
              <a:buClrTx/>
              <a:buNone/>
            </a:pPr>
            <a:r>
              <a:rPr lang="en-US" altLang="zh-CN" sz="2400">
                <a:solidFill>
                  <a:schemeClr val="tx1"/>
                </a:solidFill>
                <a:latin typeface="微软雅黑" panose="020B0503020204020204" charset="-122"/>
                <a:ea typeface="微软雅黑" panose="020B0503020204020204" charset="-122"/>
                <a:cs typeface="微软雅黑" panose="020B0503020204020204" charset="-122"/>
              </a:rPr>
              <a:t>多数由腹部脏器疾病所引起，但腹腔外疾病及全身性疾病也可引起。</a:t>
            </a:r>
            <a:endParaRPr lang="en-US" altLang="zh-CN" sz="2400">
              <a:solidFill>
                <a:schemeClr val="tx1"/>
              </a:solidFill>
              <a:latin typeface="微软雅黑" panose="020B0503020204020204" charset="-122"/>
              <a:ea typeface="微软雅黑" panose="020B0503020204020204" charset="-122"/>
              <a:cs typeface="微软雅黑" panose="020B0503020204020204" charset="-122"/>
            </a:endParaRPr>
          </a:p>
          <a:p>
            <a:pPr marL="0" lvl="0" indent="0" algn="just">
              <a:lnSpc>
                <a:spcPct val="150000"/>
              </a:lnSpc>
              <a:spcBef>
                <a:spcPct val="0"/>
              </a:spcBef>
              <a:buClrTx/>
              <a:buNone/>
            </a:pPr>
            <a:r>
              <a:rPr lang="en-US" altLang="zh-CN" sz="2400">
                <a:solidFill>
                  <a:schemeClr val="tx1"/>
                </a:solidFill>
                <a:latin typeface="微软雅黑" panose="020B0503020204020204" charset="-122"/>
                <a:ea typeface="微软雅黑" panose="020B0503020204020204" charset="-122"/>
                <a:cs typeface="微软雅黑" panose="020B0503020204020204" charset="-122"/>
              </a:rPr>
              <a:t>腹痛分为急性腹痛和慢性腹痛。</a:t>
            </a:r>
            <a:endParaRPr lang="en-US" altLang="zh-CN" sz="2400">
              <a:solidFill>
                <a:schemeClr val="tx1"/>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3" presetClass="entr" presetSubtype="16" fill="hold" nodeType="clickEffect">
                                  <p:stCondLst>
                                    <p:cond delay="0"/>
                                  </p:stCondLst>
                                  <p:childTnLst>
                                    <p:set>
                                      <p:cBhvr>
                                        <p:cTn id="6" dur="1" fill="hold">
                                          <p:stCondLst>
                                            <p:cond delay="0"/>
                                          </p:stCondLst>
                                        </p:cTn>
                                        <p:tgtEl>
                                          <p:spTgt spid="29702"/>
                                        </p:tgtEl>
                                        <p:attrNameLst>
                                          <p:attrName>style.visibility</p:attrName>
                                        </p:attrNameLst>
                                      </p:cBhvr>
                                      <p:to>
                                        <p:strVal val="visible"/>
                                      </p:to>
                                    </p:set>
                                    <p:animEffect transition="in" filter="plus(in)">
                                      <p:cBhvr>
                                        <p:cTn id="7" dur="1000"/>
                                        <p:tgtEl>
                                          <p:spTgt spid="297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7587" name="图片 67587" descr="1310737816amGXdD54_s"/>
          <p:cNvPicPr>
            <a:picLocks noChangeAspect="1"/>
          </p:cNvPicPr>
          <p:nvPr/>
        </p:nvPicPr>
        <p:blipFill>
          <a:blip r:embed="rId1"/>
          <a:srcRect r="-588" b="6416"/>
          <a:stretch>
            <a:fillRect/>
          </a:stretch>
        </p:blipFill>
        <p:spPr>
          <a:xfrm>
            <a:off x="3188335" y="460375"/>
            <a:ext cx="6083935" cy="5936615"/>
          </a:xfrm>
          <a:prstGeom prst="rect">
            <a:avLst/>
          </a:prstGeom>
          <a:noFill/>
          <a:ln w="9525">
            <a:noFill/>
          </a:ln>
        </p:spPr>
      </p:pic>
      <p:sp>
        <p:nvSpPr>
          <p:cNvPr id="6178" name="页脚占位符 1"/>
          <p:cNvSpPr>
            <a:spLocks noGrp="1"/>
          </p:cNvSpPr>
          <p:nvPr>
            <p:ph type="ftr" sz="quarter" idx="11"/>
          </p:nvPr>
        </p:nvSpPr>
        <p:spPr/>
        <p:txBody>
          <a:bodyPr anchor="t"/>
          <a:lst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5pPr>
          </a:lstStyle>
          <a:p>
            <a:pPr lvl="0" indent="0" algn="r"/>
            <a:r>
              <a:rPr lang="zh-CN" altLang="en-US" sz="1200" b="1">
                <a:solidFill>
                  <a:schemeClr val="bg1"/>
                </a:solidFill>
                <a:latin typeface="Verdana" panose="020B0604030504040204" pitchFamily="34" charset="0"/>
                <a:ea typeface="宋体" panose="02010600030101010101" pitchFamily="2" charset="-122"/>
              </a:rPr>
              <a:t>临床医学概论</a:t>
            </a:r>
            <a:endParaRPr lang="zh-CN" altLang="en-US" sz="1200" b="1">
              <a:solidFill>
                <a:schemeClr val="bg1"/>
              </a:solidFill>
              <a:latin typeface="Verdana" panose="020B0604030504040204" pitchFamily="34" charset="0"/>
              <a:ea typeface="宋体" panose="02010600030101010101" pitchFamily="2" charset="-122"/>
            </a:endParaRPr>
          </a:p>
        </p:txBody>
      </p:sp>
    </p:spTree>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42620" y="920115"/>
            <a:ext cx="4197985" cy="460375"/>
          </a:xfrm>
          <a:prstGeom prst="rect">
            <a:avLst/>
          </a:prstGeom>
          <a:noFill/>
        </p:spPr>
        <p:txBody>
          <a:bodyPr wrap="square" rtlCol="0">
            <a:spAutoFit/>
          </a:bodyPr>
          <a:p>
            <a:r>
              <a:rPr lang="zh-CN" altLang="en-US" sz="2400"/>
              <a:t>（一）</a:t>
            </a:r>
            <a:r>
              <a:rPr lang="zh-CN" sz="2400"/>
              <a:t>病因</a:t>
            </a:r>
            <a:endParaRPr lang="zh-CN" sz="2400"/>
          </a:p>
        </p:txBody>
      </p:sp>
      <p:sp>
        <p:nvSpPr>
          <p:cNvPr id="6" name="Title 6"/>
          <p:cNvSpPr txBox="1"/>
          <p:nvPr>
            <p:custDataLst>
              <p:tags r:id="rId1"/>
            </p:custDataLst>
          </p:nvPr>
        </p:nvSpPr>
        <p:spPr>
          <a:xfrm>
            <a:off x="231407" y="97384"/>
            <a:ext cx="176149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九</a:t>
            </a: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腹痛</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68612" name="折角形 68612"/>
          <p:cNvSpPr/>
          <p:nvPr/>
        </p:nvSpPr>
        <p:spPr>
          <a:xfrm>
            <a:off x="2595880" y="2339975"/>
            <a:ext cx="3095625" cy="3500755"/>
          </a:xfrm>
          <a:prstGeom prst="foldedCorner">
            <a:avLst>
              <a:gd name="adj" fmla="val 12500"/>
            </a:avLst>
          </a:prstGeom>
          <a:solidFill>
            <a:schemeClr val="hlink">
              <a:alpha val="17999"/>
            </a:schemeClr>
          </a:solidFill>
          <a:ln w="9525" cap="flat" cmpd="sng">
            <a:solidFill>
              <a:schemeClr val="bg1"/>
            </a:solidFill>
            <a:prstDash val="solid"/>
            <a:round/>
            <a:headEnd type="none" w="med" len="med"/>
            <a:tailEnd type="none" w="med" len="med"/>
          </a:ln>
        </p:spPr>
        <p:txBody>
          <a:bodyPr wrap="none" lIns="92075" tIns="46038" rIns="92075" bIns="46038" anchor="ctr"/>
          <a:lstStyle/>
          <a:p>
            <a:pPr algn="ctr"/>
            <a:endParaRPr lang="zh-CN" altLang="en-US" sz="2400" dirty="0">
              <a:latin typeface="Verdana" panose="020B0604030504040204" pitchFamily="34" charset="0"/>
              <a:ea typeface="宋体" panose="02010600030101010101" pitchFamily="2" charset="-122"/>
            </a:endParaRPr>
          </a:p>
        </p:txBody>
      </p:sp>
      <p:sp>
        <p:nvSpPr>
          <p:cNvPr id="68617" name="文本框 68617"/>
          <p:cNvSpPr txBox="1"/>
          <p:nvPr/>
        </p:nvSpPr>
        <p:spPr>
          <a:xfrm>
            <a:off x="2703830" y="2482850"/>
            <a:ext cx="2987675" cy="3294380"/>
          </a:xfrm>
          <a:prstGeom prst="rect">
            <a:avLst/>
          </a:prstGeom>
          <a:solidFill>
            <a:schemeClr val="hlink">
              <a:alpha val="17999"/>
            </a:schemeClr>
          </a:solidFill>
          <a:ln w="9525">
            <a:noFill/>
          </a:ln>
        </p:spPr>
        <p:txBody>
          <a:bodyPr lIns="93345" tIns="46990" rIns="93345" bIns="46990" anchor="t">
            <a:spAutoFit/>
          </a:bodyPr>
          <a:lstStyle/>
          <a:p>
            <a:pPr algn="ctr">
              <a:lnSpc>
                <a:spcPct val="130000"/>
              </a:lnSpc>
            </a:pPr>
            <a:r>
              <a:rPr lang="zh-CN" altLang="en-US" sz="2000" b="1" dirty="0">
                <a:latin typeface="Verdana" panose="020B0604030504040204" pitchFamily="34" charset="0"/>
                <a:ea typeface="宋体" panose="02010600030101010101" pitchFamily="2" charset="-122"/>
              </a:rPr>
              <a:t>腹腔脏器急性炎症 </a:t>
            </a:r>
            <a:endParaRPr lang="zh-CN" altLang="en-US" sz="2000" b="1" dirty="0">
              <a:latin typeface="Verdana" panose="020B0604030504040204" pitchFamily="34" charset="0"/>
              <a:ea typeface="宋体" panose="02010600030101010101" pitchFamily="2" charset="-122"/>
            </a:endParaRPr>
          </a:p>
          <a:p>
            <a:pPr algn="ctr">
              <a:lnSpc>
                <a:spcPct val="130000"/>
              </a:lnSpc>
            </a:pPr>
            <a:r>
              <a:rPr lang="zh-CN" altLang="en-US" sz="2000" b="1" dirty="0">
                <a:latin typeface="Verdana" panose="020B0604030504040204" pitchFamily="34" charset="0"/>
                <a:ea typeface="宋体" panose="02010600030101010101" pitchFamily="2" charset="-122"/>
              </a:rPr>
              <a:t>空腔脏器阻塞或扩张 </a:t>
            </a:r>
            <a:endParaRPr lang="zh-CN" altLang="en-US" sz="2000" b="1" dirty="0">
              <a:latin typeface="Verdana" panose="020B0604030504040204" pitchFamily="34" charset="0"/>
              <a:ea typeface="宋体" panose="02010600030101010101" pitchFamily="2" charset="-122"/>
            </a:endParaRPr>
          </a:p>
          <a:p>
            <a:pPr algn="ctr">
              <a:lnSpc>
                <a:spcPct val="130000"/>
              </a:lnSpc>
            </a:pPr>
            <a:r>
              <a:rPr lang="zh-CN" altLang="en-US" sz="2000" b="1" dirty="0">
                <a:latin typeface="Verdana" panose="020B0604030504040204" pitchFamily="34" charset="0"/>
                <a:ea typeface="宋体" panose="02010600030101010101" pitchFamily="2" charset="-122"/>
              </a:rPr>
              <a:t>脏器扭转或破裂 </a:t>
            </a:r>
            <a:endParaRPr lang="zh-CN" altLang="en-US" sz="2000" b="1" dirty="0">
              <a:latin typeface="Verdana" panose="020B0604030504040204" pitchFamily="34" charset="0"/>
              <a:ea typeface="宋体" panose="02010600030101010101" pitchFamily="2" charset="-122"/>
            </a:endParaRPr>
          </a:p>
          <a:p>
            <a:pPr algn="ctr">
              <a:lnSpc>
                <a:spcPct val="130000"/>
              </a:lnSpc>
            </a:pPr>
            <a:r>
              <a:rPr lang="zh-CN" altLang="en-US" sz="2000" b="1" dirty="0">
                <a:latin typeface="Verdana" panose="020B0604030504040204" pitchFamily="34" charset="0"/>
                <a:ea typeface="宋体" panose="02010600030101010101" pitchFamily="2" charset="-122"/>
              </a:rPr>
              <a:t>腹膜炎症 </a:t>
            </a:r>
            <a:endParaRPr lang="zh-CN" altLang="en-US" sz="2000" b="1" dirty="0">
              <a:latin typeface="Verdana" panose="020B0604030504040204" pitchFamily="34" charset="0"/>
              <a:ea typeface="宋体" panose="02010600030101010101" pitchFamily="2" charset="-122"/>
            </a:endParaRPr>
          </a:p>
          <a:p>
            <a:pPr algn="ctr">
              <a:lnSpc>
                <a:spcPct val="130000"/>
              </a:lnSpc>
            </a:pPr>
            <a:r>
              <a:rPr lang="zh-CN" altLang="en-US" sz="2000" b="1" dirty="0">
                <a:latin typeface="Verdana" panose="020B0604030504040204" pitchFamily="34" charset="0"/>
                <a:ea typeface="宋体" panose="02010600030101010101" pitchFamily="2" charset="-122"/>
              </a:rPr>
              <a:t>腹腔内血管阻塞 </a:t>
            </a:r>
            <a:endParaRPr lang="zh-CN" altLang="en-US" sz="2000" b="1" dirty="0">
              <a:latin typeface="Verdana" panose="020B0604030504040204" pitchFamily="34" charset="0"/>
              <a:ea typeface="宋体" panose="02010600030101010101" pitchFamily="2" charset="-122"/>
            </a:endParaRPr>
          </a:p>
          <a:p>
            <a:pPr algn="ctr">
              <a:lnSpc>
                <a:spcPct val="130000"/>
              </a:lnSpc>
            </a:pPr>
            <a:r>
              <a:rPr lang="zh-CN" altLang="en-US" sz="2000" b="1" dirty="0">
                <a:latin typeface="Verdana" panose="020B0604030504040204" pitchFamily="34" charset="0"/>
                <a:ea typeface="宋体" panose="02010600030101010101" pitchFamily="2" charset="-122"/>
              </a:rPr>
              <a:t>腹壁疾病 </a:t>
            </a:r>
            <a:endParaRPr lang="zh-CN" altLang="en-US" sz="2000" b="1" dirty="0">
              <a:latin typeface="Verdana" panose="020B0604030504040204" pitchFamily="34" charset="0"/>
              <a:ea typeface="宋体" panose="02010600030101010101" pitchFamily="2" charset="-122"/>
            </a:endParaRPr>
          </a:p>
          <a:p>
            <a:pPr algn="ctr">
              <a:lnSpc>
                <a:spcPct val="130000"/>
              </a:lnSpc>
            </a:pPr>
            <a:r>
              <a:rPr lang="zh-CN" altLang="en-US" sz="2000" b="1" dirty="0">
                <a:latin typeface="Verdana" panose="020B0604030504040204" pitchFamily="34" charset="0"/>
                <a:ea typeface="宋体" panose="02010600030101010101" pitchFamily="2" charset="-122"/>
              </a:rPr>
              <a:t>胸腔疾病 </a:t>
            </a:r>
            <a:endParaRPr lang="zh-CN" altLang="en-US" sz="2000" b="1" dirty="0">
              <a:latin typeface="Verdana" panose="020B0604030504040204" pitchFamily="34" charset="0"/>
              <a:ea typeface="宋体" panose="02010600030101010101" pitchFamily="2" charset="-122"/>
            </a:endParaRPr>
          </a:p>
          <a:p>
            <a:pPr algn="ctr">
              <a:lnSpc>
                <a:spcPct val="130000"/>
              </a:lnSpc>
            </a:pPr>
            <a:r>
              <a:rPr lang="zh-CN" altLang="en-US" sz="2000" b="1" dirty="0">
                <a:latin typeface="Verdana" panose="020B0604030504040204" pitchFamily="34" charset="0"/>
                <a:ea typeface="宋体" panose="02010600030101010101" pitchFamily="2" charset="-122"/>
              </a:rPr>
              <a:t>全身性疾病 </a:t>
            </a:r>
            <a:endParaRPr lang="zh-CN" altLang="en-US" sz="2000" b="1" dirty="0">
              <a:latin typeface="Verdana" panose="020B0604030504040204" pitchFamily="34" charset="0"/>
              <a:ea typeface="宋体" panose="02010600030101010101" pitchFamily="2" charset="-122"/>
            </a:endParaRPr>
          </a:p>
        </p:txBody>
      </p:sp>
      <p:grpSp>
        <p:nvGrpSpPr>
          <p:cNvPr id="2" name="组合 68618"/>
          <p:cNvGrpSpPr/>
          <p:nvPr/>
        </p:nvGrpSpPr>
        <p:grpSpPr>
          <a:xfrm>
            <a:off x="6686550" y="2339975"/>
            <a:ext cx="3206750" cy="3500438"/>
            <a:chOff x="0" y="590"/>
            <a:chExt cx="1316" cy="2205"/>
          </a:xfrm>
        </p:grpSpPr>
        <p:sp>
          <p:nvSpPr>
            <p:cNvPr id="68620" name="折角形 68620"/>
            <p:cNvSpPr/>
            <p:nvPr/>
          </p:nvSpPr>
          <p:spPr>
            <a:xfrm>
              <a:off x="0" y="590"/>
              <a:ext cx="1316" cy="2205"/>
            </a:xfrm>
            <a:prstGeom prst="foldedCorner">
              <a:avLst>
                <a:gd name="adj" fmla="val 12500"/>
              </a:avLst>
            </a:prstGeom>
            <a:solidFill>
              <a:schemeClr val="hlink">
                <a:alpha val="17999"/>
              </a:schemeClr>
            </a:solidFill>
            <a:ln w="9525" cap="flat" cmpd="sng">
              <a:solidFill>
                <a:schemeClr val="bg1"/>
              </a:solidFill>
              <a:prstDash val="solid"/>
              <a:round/>
              <a:headEnd type="none" w="med" len="med"/>
              <a:tailEnd type="none" w="med" len="med"/>
            </a:ln>
          </p:spPr>
          <p:txBody>
            <a:bodyPr wrap="none" lIns="93345" tIns="46990" rIns="93345" bIns="46990" anchor="ctr"/>
            <a:lstStyle/>
            <a:p>
              <a:pPr algn="ctr"/>
              <a:endParaRPr lang="zh-CN" altLang="en-US" sz="2400" dirty="0">
                <a:latin typeface="Verdana" panose="020B0604030504040204" pitchFamily="34" charset="0"/>
                <a:ea typeface="宋体" panose="02010600030101010101" pitchFamily="2" charset="-122"/>
              </a:endParaRPr>
            </a:p>
          </p:txBody>
        </p:sp>
        <p:sp>
          <p:nvSpPr>
            <p:cNvPr id="68625" name="文本框 68625"/>
            <p:cNvSpPr txBox="1"/>
            <p:nvPr/>
          </p:nvSpPr>
          <p:spPr>
            <a:xfrm>
              <a:off x="46" y="680"/>
              <a:ext cx="1270" cy="1959"/>
            </a:xfrm>
            <a:prstGeom prst="rect">
              <a:avLst/>
            </a:prstGeom>
            <a:solidFill>
              <a:schemeClr val="hlink">
                <a:alpha val="17999"/>
              </a:schemeClr>
            </a:solidFill>
            <a:ln w="9525">
              <a:noFill/>
            </a:ln>
          </p:spPr>
          <p:txBody>
            <a:bodyPr lIns="93345" tIns="46990" rIns="93345" bIns="46990" anchor="t">
              <a:spAutoFit/>
            </a:bodyPr>
            <a:lstStyle/>
            <a:p>
              <a:pPr algn="ctr">
                <a:lnSpc>
                  <a:spcPct val="140000"/>
                </a:lnSpc>
              </a:pPr>
              <a:r>
                <a:rPr lang="zh-CN" altLang="en-US" sz="2000" b="1" dirty="0">
                  <a:latin typeface="Verdana" panose="020B0604030504040204" pitchFamily="34" charset="0"/>
                  <a:ea typeface="宋体" panose="02010600030101010101" pitchFamily="2" charset="-122"/>
                </a:rPr>
                <a:t>腹腔脏器慢性炎症 </a:t>
              </a:r>
              <a:endParaRPr lang="zh-CN" altLang="en-US" sz="2000" b="1" dirty="0">
                <a:latin typeface="Verdana" panose="020B0604030504040204" pitchFamily="34" charset="0"/>
                <a:ea typeface="宋体" panose="02010600030101010101" pitchFamily="2" charset="-122"/>
              </a:endParaRPr>
            </a:p>
            <a:p>
              <a:pPr algn="ctr">
                <a:lnSpc>
                  <a:spcPct val="140000"/>
                </a:lnSpc>
              </a:pPr>
              <a:r>
                <a:rPr lang="zh-CN" altLang="en-US" sz="2000" b="1" dirty="0">
                  <a:latin typeface="Verdana" panose="020B0604030504040204" pitchFamily="34" charset="0"/>
                  <a:ea typeface="宋体" panose="02010600030101010101" pitchFamily="2" charset="-122"/>
                </a:rPr>
                <a:t>消化道运动障碍 </a:t>
              </a:r>
              <a:endParaRPr lang="zh-CN" altLang="en-US" sz="2000" b="1" dirty="0">
                <a:latin typeface="Verdana" panose="020B0604030504040204" pitchFamily="34" charset="0"/>
                <a:ea typeface="宋体" panose="02010600030101010101" pitchFamily="2" charset="-122"/>
              </a:endParaRPr>
            </a:p>
            <a:p>
              <a:pPr algn="ctr">
                <a:lnSpc>
                  <a:spcPct val="140000"/>
                </a:lnSpc>
              </a:pPr>
              <a:r>
                <a:rPr lang="zh-CN" altLang="en-US" sz="2000" b="1" dirty="0">
                  <a:latin typeface="Verdana" panose="020B0604030504040204" pitchFamily="34" charset="0"/>
                  <a:ea typeface="宋体" panose="02010600030101010101" pitchFamily="2" charset="-122"/>
                </a:rPr>
                <a:t>消化性溃疡 </a:t>
              </a:r>
              <a:endParaRPr lang="zh-CN" altLang="en-US" sz="2000" b="1" dirty="0">
                <a:latin typeface="Verdana" panose="020B0604030504040204" pitchFamily="34" charset="0"/>
                <a:ea typeface="宋体" panose="02010600030101010101" pitchFamily="2" charset="-122"/>
              </a:endParaRPr>
            </a:p>
            <a:p>
              <a:pPr algn="ctr">
                <a:lnSpc>
                  <a:spcPct val="140000"/>
                </a:lnSpc>
              </a:pPr>
              <a:r>
                <a:rPr lang="zh-CN" altLang="en-US" sz="2000" b="1" dirty="0">
                  <a:latin typeface="Verdana" panose="020B0604030504040204" pitchFamily="34" charset="0"/>
                  <a:ea typeface="宋体" panose="02010600030101010101" pitchFamily="2" charset="-122"/>
                </a:rPr>
                <a:t>腹腔脏器扭转或梗阻 </a:t>
              </a:r>
              <a:endParaRPr lang="zh-CN" altLang="en-US" sz="2000" b="1" dirty="0">
                <a:latin typeface="Verdana" panose="020B0604030504040204" pitchFamily="34" charset="0"/>
                <a:ea typeface="宋体" panose="02010600030101010101" pitchFamily="2" charset="-122"/>
              </a:endParaRPr>
            </a:p>
            <a:p>
              <a:pPr algn="ctr">
                <a:lnSpc>
                  <a:spcPct val="140000"/>
                </a:lnSpc>
              </a:pPr>
              <a:r>
                <a:rPr lang="zh-CN" altLang="en-US" sz="2000" b="1" dirty="0">
                  <a:latin typeface="Verdana" panose="020B0604030504040204" pitchFamily="34" charset="0"/>
                  <a:ea typeface="宋体" panose="02010600030101010101" pitchFamily="2" charset="-122"/>
                </a:rPr>
                <a:t>脏器包膜受牵张 </a:t>
              </a:r>
              <a:endParaRPr lang="zh-CN" altLang="en-US" sz="2000" b="1" dirty="0">
                <a:latin typeface="Verdana" panose="020B0604030504040204" pitchFamily="34" charset="0"/>
                <a:ea typeface="宋体" panose="02010600030101010101" pitchFamily="2" charset="-122"/>
              </a:endParaRPr>
            </a:p>
            <a:p>
              <a:pPr algn="ctr">
                <a:lnSpc>
                  <a:spcPct val="140000"/>
                </a:lnSpc>
              </a:pPr>
              <a:r>
                <a:rPr lang="zh-CN" altLang="en-US" sz="2000" b="1" dirty="0">
                  <a:latin typeface="Verdana" panose="020B0604030504040204" pitchFamily="34" charset="0"/>
                  <a:ea typeface="宋体" panose="02010600030101010101" pitchFamily="2" charset="-122"/>
                </a:rPr>
                <a:t>中毒与代谢障碍 </a:t>
              </a:r>
              <a:endParaRPr lang="zh-CN" altLang="en-US" sz="2000" b="1" dirty="0">
                <a:latin typeface="Verdana" panose="020B0604030504040204" pitchFamily="34" charset="0"/>
                <a:ea typeface="宋体" panose="02010600030101010101" pitchFamily="2" charset="-122"/>
              </a:endParaRPr>
            </a:p>
            <a:p>
              <a:pPr algn="ctr">
                <a:lnSpc>
                  <a:spcPct val="140000"/>
                </a:lnSpc>
              </a:pPr>
              <a:r>
                <a:rPr lang="zh-CN" altLang="en-US" sz="2000" b="1" dirty="0">
                  <a:latin typeface="Verdana" panose="020B0604030504040204" pitchFamily="34" charset="0"/>
                  <a:ea typeface="宋体" panose="02010600030101010101" pitchFamily="2" charset="-122"/>
                </a:rPr>
                <a:t>肿瘤压迫及浸润 </a:t>
              </a:r>
              <a:endParaRPr lang="zh-CN" altLang="en-US" sz="2000" b="1" dirty="0">
                <a:latin typeface="Verdana" panose="020B0604030504040204" pitchFamily="34" charset="0"/>
                <a:ea typeface="宋体" panose="02010600030101010101" pitchFamily="2" charset="-122"/>
              </a:endParaRPr>
            </a:p>
          </p:txBody>
        </p:sp>
      </p:grpSp>
      <p:sp>
        <p:nvSpPr>
          <p:cNvPr id="18437" name="圆角矩形 75782"/>
          <p:cNvSpPr/>
          <p:nvPr/>
        </p:nvSpPr>
        <p:spPr>
          <a:xfrm>
            <a:off x="2703830" y="1835150"/>
            <a:ext cx="2858135" cy="529590"/>
          </a:xfrm>
          <a:prstGeom prst="roundRect">
            <a:avLst>
              <a:gd name="adj" fmla="val 50000"/>
            </a:avLst>
          </a:prstGeom>
          <a:gradFill rotWithShape="1">
            <a:gsLst>
              <a:gs pos="0">
                <a:schemeClr val="accent1">
                  <a:lumMod val="5000"/>
                  <a:lumOff val="95000"/>
                </a:schemeClr>
              </a:gs>
              <a:gs pos="2000">
                <a:schemeClr val="accent4">
                  <a:lumMod val="25000"/>
                  <a:lumOff val="7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ln w="9525">
            <a:solidFill>
              <a:schemeClr val="accent6">
                <a:lumMod val="60000"/>
                <a:lumOff val="40000"/>
              </a:schemeClr>
            </a:solidFill>
          </a:ln>
        </p:spPr>
        <p:txBody>
          <a:bodyPr anchor="t"/>
          <a:lstStyle/>
          <a:p>
            <a:endParaRPr lang="zh-CN" altLang="en-US">
              <a:latin typeface="Arial" panose="020B0604020202020204" pitchFamily="34" charset="0"/>
            </a:endParaRPr>
          </a:p>
        </p:txBody>
      </p:sp>
      <p:sp>
        <p:nvSpPr>
          <p:cNvPr id="4" name="文本框 3"/>
          <p:cNvSpPr txBox="1"/>
          <p:nvPr/>
        </p:nvSpPr>
        <p:spPr>
          <a:xfrm>
            <a:off x="3381375" y="1932305"/>
            <a:ext cx="1633220" cy="460375"/>
          </a:xfrm>
          <a:prstGeom prst="rect">
            <a:avLst/>
          </a:prstGeom>
          <a:noFill/>
        </p:spPr>
        <p:txBody>
          <a:bodyPr wrap="square" rtlCol="0">
            <a:spAutoFit/>
          </a:bodyPr>
          <a:lstStyle/>
          <a:p>
            <a:r>
              <a:rPr lang="zh-CN" altLang="en-US" sz="2400" b="1"/>
              <a:t>急性腹痛</a:t>
            </a:r>
            <a:endParaRPr lang="zh-CN" altLang="en-US" sz="2400" b="1"/>
          </a:p>
        </p:txBody>
      </p:sp>
      <p:sp>
        <p:nvSpPr>
          <p:cNvPr id="7" name="圆角矩形 75782"/>
          <p:cNvSpPr/>
          <p:nvPr/>
        </p:nvSpPr>
        <p:spPr>
          <a:xfrm>
            <a:off x="6917055" y="1810385"/>
            <a:ext cx="2858135" cy="529590"/>
          </a:xfrm>
          <a:prstGeom prst="roundRect">
            <a:avLst>
              <a:gd name="adj" fmla="val 50000"/>
            </a:avLst>
          </a:prstGeom>
          <a:gradFill rotWithShape="1">
            <a:gsLst>
              <a:gs pos="0">
                <a:schemeClr val="accent1">
                  <a:lumMod val="5000"/>
                  <a:lumOff val="95000"/>
                </a:schemeClr>
              </a:gs>
              <a:gs pos="2000">
                <a:schemeClr val="accent4">
                  <a:lumMod val="25000"/>
                  <a:lumOff val="7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ln w="9525">
            <a:solidFill>
              <a:schemeClr val="accent6">
                <a:lumMod val="60000"/>
                <a:lumOff val="40000"/>
              </a:schemeClr>
            </a:solidFill>
          </a:ln>
        </p:spPr>
        <p:txBody>
          <a:bodyPr anchor="t"/>
          <a:lstStyle/>
          <a:p>
            <a:endParaRPr lang="zh-CN" altLang="en-US">
              <a:latin typeface="Arial" panose="020B0604020202020204" pitchFamily="34" charset="0"/>
            </a:endParaRPr>
          </a:p>
        </p:txBody>
      </p:sp>
      <p:sp>
        <p:nvSpPr>
          <p:cNvPr id="8" name="文本框 7"/>
          <p:cNvSpPr txBox="1"/>
          <p:nvPr/>
        </p:nvSpPr>
        <p:spPr>
          <a:xfrm>
            <a:off x="7529830" y="1860550"/>
            <a:ext cx="1633220" cy="460375"/>
          </a:xfrm>
          <a:prstGeom prst="rect">
            <a:avLst/>
          </a:prstGeom>
          <a:noFill/>
        </p:spPr>
        <p:txBody>
          <a:bodyPr wrap="square" rtlCol="0">
            <a:spAutoFit/>
          </a:bodyPr>
          <a:lstStyle/>
          <a:p>
            <a:r>
              <a:rPr lang="zh-CN" altLang="en-US" sz="2400" b="1"/>
              <a:t>慢性腹痛</a:t>
            </a:r>
            <a:endParaRPr lang="zh-CN" altLang="en-US" sz="2400" b="1"/>
          </a:p>
        </p:txBody>
      </p:sp>
      <p:sp>
        <p:nvSpPr>
          <p:cNvPr id="6178" name="页脚占位符 1"/>
          <p:cNvSpPr>
            <a:spLocks noGrp="1"/>
          </p:cNvSpPr>
          <p:nvPr>
            <p:ph type="ftr" sz="quarter" idx="11"/>
          </p:nvPr>
        </p:nvSpPr>
        <p:spPr/>
        <p:txBody>
          <a:bodyPr anchor="t"/>
          <a:lst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5pPr>
          </a:lstStyle>
          <a:p>
            <a:pPr lvl="0" indent="0" algn="r"/>
            <a:r>
              <a:rPr lang="zh-CN" altLang="en-US" sz="1200" b="1">
                <a:solidFill>
                  <a:schemeClr val="bg1"/>
                </a:solidFill>
                <a:latin typeface="Verdana" panose="020B0604030504040204" pitchFamily="34" charset="0"/>
                <a:ea typeface="宋体" panose="02010600030101010101" pitchFamily="2" charset="-122"/>
              </a:rPr>
              <a:t>临床医学概论</a:t>
            </a:r>
            <a:endParaRPr lang="zh-CN" altLang="en-US" sz="1200" b="1">
              <a:solidFill>
                <a:schemeClr val="bg1"/>
              </a:solidFill>
              <a:latin typeface="Verdana" panose="020B0604030504040204" pitchFamily="34" charset="0"/>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42620" y="920115"/>
            <a:ext cx="4197985" cy="460375"/>
          </a:xfrm>
          <a:prstGeom prst="rect">
            <a:avLst/>
          </a:prstGeom>
          <a:noFill/>
        </p:spPr>
        <p:txBody>
          <a:bodyPr wrap="square" rtlCol="0">
            <a:spAutoFit/>
          </a:bodyPr>
          <a:p>
            <a:r>
              <a:rPr lang="zh-CN" altLang="en-US" sz="2400"/>
              <a:t>（二）</a:t>
            </a:r>
            <a:r>
              <a:rPr lang="zh-CN" sz="2400"/>
              <a:t>临床表现</a:t>
            </a:r>
            <a:endParaRPr lang="zh-CN" sz="2400"/>
          </a:p>
        </p:txBody>
      </p:sp>
      <p:sp>
        <p:nvSpPr>
          <p:cNvPr id="6" name="Title 6"/>
          <p:cNvSpPr txBox="1"/>
          <p:nvPr>
            <p:custDataLst>
              <p:tags r:id="rId1"/>
            </p:custDataLst>
          </p:nvPr>
        </p:nvSpPr>
        <p:spPr>
          <a:xfrm>
            <a:off x="231407" y="97384"/>
            <a:ext cx="176149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九</a:t>
            </a: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腹痛</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6178" name="页脚占位符 1"/>
          <p:cNvSpPr>
            <a:spLocks noGrp="1"/>
          </p:cNvSpPr>
          <p:nvPr>
            <p:ph type="ftr" sz="quarter" idx="11"/>
          </p:nvPr>
        </p:nvSpPr>
        <p:spPr/>
        <p:txBody>
          <a:bodyPr anchor="t"/>
          <a:lst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5pPr>
          </a:lstStyle>
          <a:p>
            <a:pPr lvl="0" indent="0" algn="r"/>
            <a:r>
              <a:rPr lang="zh-CN" altLang="en-US" sz="1200" b="1">
                <a:solidFill>
                  <a:schemeClr val="bg1"/>
                </a:solidFill>
                <a:latin typeface="Verdana" panose="020B0604030504040204" pitchFamily="34" charset="0"/>
                <a:ea typeface="宋体" panose="02010600030101010101" pitchFamily="2" charset="-122"/>
              </a:rPr>
              <a:t>临床医学概论</a:t>
            </a:r>
            <a:endParaRPr lang="zh-CN" altLang="en-US" sz="1200" b="1">
              <a:solidFill>
                <a:schemeClr val="bg1"/>
              </a:solidFill>
              <a:latin typeface="Verdana" panose="020B0604030504040204" pitchFamily="34" charset="0"/>
              <a:ea typeface="宋体" panose="02010600030101010101" pitchFamily="2" charset="-122"/>
            </a:endParaRPr>
          </a:p>
        </p:txBody>
      </p:sp>
      <p:sp>
        <p:nvSpPr>
          <p:cNvPr id="69634" name="矩形 69634"/>
          <p:cNvSpPr/>
          <p:nvPr/>
        </p:nvSpPr>
        <p:spPr>
          <a:xfrm>
            <a:off x="4991735" y="2204403"/>
            <a:ext cx="2016125" cy="2449512"/>
          </a:xfrm>
          <a:prstGeom prst="rect">
            <a:avLst/>
          </a:prstGeom>
          <a:solidFill>
            <a:schemeClr val="accent6">
              <a:lumMod val="75000"/>
            </a:schemeClr>
          </a:solidFill>
          <a:ln w="9525">
            <a:noFill/>
          </a:ln>
        </p:spPr>
        <p:txBody>
          <a:bodyPr wrap="none" lIns="92075" tIns="46038" rIns="92075" bIns="46038" anchor="ctr"/>
          <a:lstStyle/>
          <a:p>
            <a:pPr algn="ctr"/>
            <a:r>
              <a:rPr lang="zh-CN" altLang="en-US" sz="3200" dirty="0">
                <a:latin typeface="Verdana" panose="020B0604030504040204" pitchFamily="34" charset="0"/>
                <a:ea typeface="宋体" panose="02010600030101010101" pitchFamily="2" charset="-122"/>
              </a:rPr>
              <a:t>腹</a:t>
            </a:r>
            <a:endParaRPr lang="zh-CN" altLang="en-US" sz="3200" dirty="0">
              <a:latin typeface="Verdana" panose="020B0604030504040204" pitchFamily="34" charset="0"/>
              <a:ea typeface="宋体" panose="02010600030101010101" pitchFamily="2" charset="-122"/>
            </a:endParaRPr>
          </a:p>
          <a:p>
            <a:pPr algn="ctr"/>
            <a:r>
              <a:rPr lang="zh-CN" altLang="en-US" sz="3200" dirty="0">
                <a:latin typeface="Verdana" panose="020B0604030504040204" pitchFamily="34" charset="0"/>
                <a:ea typeface="宋体" panose="02010600030101010101" pitchFamily="2" charset="-122"/>
              </a:rPr>
              <a:t>部</a:t>
            </a:r>
            <a:endParaRPr lang="zh-CN" altLang="en-US" sz="3200" dirty="0">
              <a:latin typeface="Verdana" panose="020B0604030504040204" pitchFamily="34" charset="0"/>
              <a:ea typeface="宋体" panose="02010600030101010101" pitchFamily="2" charset="-122"/>
            </a:endParaRPr>
          </a:p>
        </p:txBody>
      </p:sp>
      <p:sp>
        <p:nvSpPr>
          <p:cNvPr id="69635" name="线形标注 1 69635"/>
          <p:cNvSpPr/>
          <p:nvPr/>
        </p:nvSpPr>
        <p:spPr>
          <a:xfrm>
            <a:off x="8112125" y="1382713"/>
            <a:ext cx="1866900" cy="1411287"/>
          </a:xfrm>
          <a:prstGeom prst="borderCallout1">
            <a:avLst>
              <a:gd name="adj1" fmla="val 8097"/>
              <a:gd name="adj2" fmla="val -4083"/>
              <a:gd name="adj3" fmla="val 112713"/>
              <a:gd name="adj4" fmla="val -109185"/>
            </a:avLst>
          </a:prstGeom>
          <a:solidFill>
            <a:schemeClr val="accent1">
              <a:alpha val="71999"/>
            </a:schemeClr>
          </a:solidFill>
          <a:ln w="9525" cap="flat" cmpd="sng">
            <a:solidFill>
              <a:schemeClr val="tx1"/>
            </a:solidFill>
            <a:prstDash val="solid"/>
            <a:miter/>
            <a:headEnd type="none" w="med" len="med"/>
            <a:tailEnd type="none" w="med" len="med"/>
          </a:ln>
        </p:spPr>
        <p:txBody>
          <a:bodyPr lIns="93345" tIns="46990" rIns="93345" bIns="46990" anchor="ctr"/>
          <a:lstStyle/>
          <a:p>
            <a:pPr algn="ctr"/>
            <a:r>
              <a:rPr lang="zh-CN" altLang="en-US" sz="2000" dirty="0">
                <a:solidFill>
                  <a:srgbClr val="000000"/>
                </a:solidFill>
                <a:latin typeface="黑体" panose="02010609060101010101" charset="-122"/>
                <a:ea typeface="黑体" panose="02010609060101010101" charset="-122"/>
              </a:rPr>
              <a:t>胃、十二指肠和胰腺的疾病 </a:t>
            </a:r>
            <a:endParaRPr lang="en-US" altLang="zh-CN" sz="2000" dirty="0">
              <a:solidFill>
                <a:srgbClr val="000000"/>
              </a:solidFill>
              <a:latin typeface="黑体" panose="02010609060101010101" charset="-122"/>
              <a:ea typeface="黑体" panose="02010609060101010101" charset="-122"/>
            </a:endParaRPr>
          </a:p>
        </p:txBody>
      </p:sp>
      <p:sp>
        <p:nvSpPr>
          <p:cNvPr id="69636" name="线形标注 1 69636"/>
          <p:cNvSpPr/>
          <p:nvPr/>
        </p:nvSpPr>
        <p:spPr>
          <a:xfrm>
            <a:off x="2513013" y="1557338"/>
            <a:ext cx="1422400" cy="1193800"/>
          </a:xfrm>
          <a:prstGeom prst="borderCallout1">
            <a:avLst>
              <a:gd name="adj1" fmla="val 9574"/>
              <a:gd name="adj2" fmla="val 105356"/>
              <a:gd name="adj3" fmla="val 105051"/>
              <a:gd name="adj4" fmla="val 199778"/>
            </a:avLst>
          </a:prstGeom>
          <a:solidFill>
            <a:schemeClr val="accent1">
              <a:alpha val="71999"/>
            </a:schemeClr>
          </a:solidFill>
          <a:ln w="9525" cap="flat" cmpd="sng">
            <a:solidFill>
              <a:schemeClr val="tx1"/>
            </a:solidFill>
            <a:prstDash val="solid"/>
            <a:miter/>
            <a:headEnd type="none" w="med" len="med"/>
            <a:tailEnd type="none" w="med" len="med"/>
          </a:ln>
        </p:spPr>
        <p:txBody>
          <a:bodyPr lIns="93345" tIns="46990" rIns="93345" bIns="46990" anchor="ctr"/>
          <a:lstStyle/>
          <a:p>
            <a:pPr algn="ctr"/>
            <a:r>
              <a:rPr lang="zh-CN" altLang="en-US" sz="2000" dirty="0">
                <a:solidFill>
                  <a:srgbClr val="000000"/>
                </a:solidFill>
                <a:latin typeface="黑体" panose="02010609060101010101" charset="-122"/>
                <a:ea typeface="黑体" panose="02010609060101010101" charset="-122"/>
              </a:rPr>
              <a:t>胆囊炎、胆石症、肝脓肿 </a:t>
            </a:r>
            <a:endParaRPr lang="zh-CN" altLang="en-US" sz="2000" dirty="0">
              <a:solidFill>
                <a:srgbClr val="000000"/>
              </a:solidFill>
              <a:latin typeface="黑体" panose="02010609060101010101" charset="-122"/>
              <a:ea typeface="黑体" panose="02010609060101010101" charset="-122"/>
            </a:endParaRPr>
          </a:p>
        </p:txBody>
      </p:sp>
      <p:sp>
        <p:nvSpPr>
          <p:cNvPr id="69637" name="线形标注 1 69637"/>
          <p:cNvSpPr/>
          <p:nvPr/>
        </p:nvSpPr>
        <p:spPr>
          <a:xfrm>
            <a:off x="2513013" y="4716463"/>
            <a:ext cx="1208087" cy="1050925"/>
          </a:xfrm>
          <a:prstGeom prst="borderCallout1">
            <a:avLst>
              <a:gd name="adj1" fmla="val 10875"/>
              <a:gd name="adj2" fmla="val 106306"/>
              <a:gd name="adj3" fmla="val -32931"/>
              <a:gd name="adj4" fmla="val 215245"/>
            </a:avLst>
          </a:prstGeom>
          <a:solidFill>
            <a:schemeClr val="accent1">
              <a:alpha val="71999"/>
            </a:schemeClr>
          </a:solidFill>
          <a:ln w="9525" cap="flat" cmpd="sng">
            <a:solidFill>
              <a:schemeClr val="tx1"/>
            </a:solidFill>
            <a:prstDash val="solid"/>
            <a:miter/>
            <a:headEnd type="none" w="med" len="med"/>
            <a:tailEnd type="none" w="med" len="med"/>
          </a:ln>
        </p:spPr>
        <p:txBody>
          <a:bodyPr lIns="93345" tIns="46990" rIns="93345" bIns="46990" anchor="ctr"/>
          <a:lstStyle/>
          <a:p>
            <a:pPr algn="ctr"/>
            <a:r>
              <a:rPr lang="zh-CN" altLang="en-US" sz="2000" dirty="0">
                <a:solidFill>
                  <a:srgbClr val="000000"/>
                </a:solidFill>
                <a:latin typeface="黑体" panose="02010609060101010101" charset="-122"/>
                <a:ea typeface="黑体" panose="02010609060101010101" charset="-122"/>
              </a:rPr>
              <a:t>转移性：急性阑尾炎 </a:t>
            </a:r>
            <a:endParaRPr lang="zh-CN" altLang="en-US" sz="2000" dirty="0">
              <a:solidFill>
                <a:srgbClr val="000000"/>
              </a:solidFill>
              <a:latin typeface="黑体" panose="02010609060101010101" charset="-122"/>
              <a:ea typeface="黑体" panose="02010609060101010101" charset="-122"/>
            </a:endParaRPr>
          </a:p>
        </p:txBody>
      </p:sp>
      <p:sp>
        <p:nvSpPr>
          <p:cNvPr id="69638" name="线形标注 1 69638"/>
          <p:cNvSpPr/>
          <p:nvPr/>
        </p:nvSpPr>
        <p:spPr>
          <a:xfrm>
            <a:off x="8548688" y="3573463"/>
            <a:ext cx="914400" cy="609600"/>
          </a:xfrm>
          <a:prstGeom prst="borderCallout1">
            <a:avLst>
              <a:gd name="adj1" fmla="val 18750"/>
              <a:gd name="adj2" fmla="val -8333"/>
              <a:gd name="adj3" fmla="val 25523"/>
              <a:gd name="adj4" fmla="val -276389"/>
            </a:avLst>
          </a:prstGeom>
          <a:solidFill>
            <a:schemeClr val="accent1">
              <a:alpha val="71999"/>
            </a:schemeClr>
          </a:solidFill>
          <a:ln w="9525" cap="flat" cmpd="sng">
            <a:solidFill>
              <a:schemeClr val="tx1"/>
            </a:solidFill>
            <a:prstDash val="solid"/>
            <a:miter/>
            <a:headEnd type="none" w="med" len="med"/>
            <a:tailEnd type="none" w="med" len="med"/>
          </a:ln>
        </p:spPr>
        <p:txBody>
          <a:bodyPr lIns="93345" tIns="46990" rIns="93345" bIns="46990" anchor="ctr"/>
          <a:lstStyle/>
          <a:p>
            <a:pPr algn="ctr"/>
            <a:r>
              <a:rPr lang="zh-CN" altLang="en-US" sz="2000" dirty="0">
                <a:solidFill>
                  <a:srgbClr val="000000"/>
                </a:solidFill>
                <a:latin typeface="黑体" panose="02010609060101010101" charset="-122"/>
                <a:ea typeface="黑体" panose="02010609060101010101" charset="-122"/>
              </a:rPr>
              <a:t>小肠疾病</a:t>
            </a:r>
            <a:r>
              <a:rPr lang="zh-CN" altLang="en-US" sz="2000" b="1" dirty="0">
                <a:solidFill>
                  <a:srgbClr val="000000"/>
                </a:solidFill>
                <a:latin typeface="黑体" panose="02010609060101010101" charset="-122"/>
                <a:ea typeface="黑体" panose="02010609060101010101" charset="-122"/>
              </a:rPr>
              <a:t> </a:t>
            </a:r>
            <a:endParaRPr lang="zh-CN" altLang="en-US" sz="2000" b="1" dirty="0">
              <a:solidFill>
                <a:srgbClr val="000000"/>
              </a:solidFill>
              <a:latin typeface="黑体" panose="02010609060101010101" charset="-122"/>
              <a:ea typeface="黑体" panose="02010609060101010101" charset="-122"/>
            </a:endParaRPr>
          </a:p>
        </p:txBody>
      </p:sp>
      <p:sp>
        <p:nvSpPr>
          <p:cNvPr id="69639" name="线形标注 1 69639"/>
          <p:cNvSpPr/>
          <p:nvPr/>
        </p:nvSpPr>
        <p:spPr>
          <a:xfrm>
            <a:off x="8548688" y="4406900"/>
            <a:ext cx="1363662" cy="1360488"/>
          </a:xfrm>
          <a:prstGeom prst="borderCallout1">
            <a:avLst>
              <a:gd name="adj1" fmla="val 8403"/>
              <a:gd name="adj2" fmla="val -5588"/>
              <a:gd name="adj3" fmla="val -12250"/>
              <a:gd name="adj4" fmla="val -157278"/>
            </a:avLst>
          </a:prstGeom>
          <a:solidFill>
            <a:schemeClr val="accent1">
              <a:alpha val="71999"/>
            </a:schemeClr>
          </a:solidFill>
          <a:ln w="9525" cap="flat" cmpd="sng">
            <a:solidFill>
              <a:schemeClr val="tx1"/>
            </a:solidFill>
            <a:prstDash val="solid"/>
            <a:miter/>
            <a:headEnd type="none" w="med" len="med"/>
            <a:tailEnd type="none" w="med" len="med"/>
          </a:ln>
        </p:spPr>
        <p:txBody>
          <a:bodyPr lIns="93345" tIns="46990" rIns="93345" bIns="46990" anchor="ctr"/>
          <a:lstStyle/>
          <a:p>
            <a:pPr algn="ctr"/>
            <a:r>
              <a:rPr lang="zh-CN" altLang="en-US" dirty="0">
                <a:solidFill>
                  <a:srgbClr val="000000"/>
                </a:solidFill>
                <a:latin typeface="黑体" panose="02010609060101010101" charset="-122"/>
                <a:ea typeface="黑体" panose="02010609060101010101" charset="-122"/>
              </a:rPr>
              <a:t>结肠疾病，膀胱炎、盆腔炎及异位妊娠破裂</a:t>
            </a:r>
            <a:r>
              <a:rPr lang="zh-CN" altLang="en-US" b="1" dirty="0">
                <a:solidFill>
                  <a:srgbClr val="000000"/>
                </a:solidFill>
                <a:latin typeface="黑体" panose="02010609060101010101" charset="-122"/>
                <a:ea typeface="黑体" panose="02010609060101010101" charset="-122"/>
              </a:rPr>
              <a:t>  </a:t>
            </a:r>
            <a:endParaRPr lang="zh-CN" altLang="en-US" b="1" dirty="0">
              <a:solidFill>
                <a:srgbClr val="000000"/>
              </a:solidFill>
              <a:latin typeface="黑体" panose="02010609060101010101" charset="-122"/>
              <a:ea typeface="黑体" panose="02010609060101010101" charset="-122"/>
            </a:endParaRPr>
          </a:p>
        </p:txBody>
      </p:sp>
      <p:sp>
        <p:nvSpPr>
          <p:cNvPr id="69640" name="线形标注 1 69640"/>
          <p:cNvSpPr/>
          <p:nvPr/>
        </p:nvSpPr>
        <p:spPr>
          <a:xfrm>
            <a:off x="5372100" y="4768850"/>
            <a:ext cx="2524125" cy="1223963"/>
          </a:xfrm>
          <a:prstGeom prst="borderCallout1">
            <a:avLst>
              <a:gd name="adj1" fmla="val 9338"/>
              <a:gd name="adj2" fmla="val 3083"/>
              <a:gd name="adj3" fmla="val -17769"/>
              <a:gd name="adj4" fmla="val 3083"/>
            </a:avLst>
          </a:prstGeom>
          <a:solidFill>
            <a:schemeClr val="accent1">
              <a:alpha val="71999"/>
            </a:schemeClr>
          </a:solidFill>
          <a:ln w="9525" cap="flat" cmpd="sng">
            <a:solidFill>
              <a:schemeClr val="tx1"/>
            </a:solidFill>
            <a:prstDash val="solid"/>
            <a:miter/>
            <a:headEnd type="none" w="med" len="med"/>
            <a:tailEnd type="none" w="med" len="med"/>
          </a:ln>
        </p:spPr>
        <p:txBody>
          <a:bodyPr lIns="93345" tIns="46990" rIns="93345" bIns="46990" anchor="ctr"/>
          <a:lstStyle/>
          <a:p>
            <a:pPr algn="ctr"/>
            <a:r>
              <a:rPr lang="zh-CN" altLang="en-US" dirty="0">
                <a:solidFill>
                  <a:srgbClr val="000000"/>
                </a:solidFill>
                <a:latin typeface="黑体" panose="02010609060101010101" charset="-122"/>
                <a:ea typeface="黑体" panose="02010609060101010101" charset="-122"/>
              </a:rPr>
              <a:t>急性弥漫性腹膜炎、机械性肠梗阻、急性出血坏死性肠炎、腹型过敏性紫癜、铅中毒</a:t>
            </a:r>
            <a:r>
              <a:rPr lang="zh-CN" altLang="en-US" b="1" dirty="0">
                <a:solidFill>
                  <a:srgbClr val="000000"/>
                </a:solidFill>
                <a:latin typeface="黑体" panose="02010609060101010101" charset="-122"/>
                <a:ea typeface="黑体" panose="02010609060101010101" charset="-122"/>
              </a:rPr>
              <a:t> </a:t>
            </a:r>
            <a:endParaRPr lang="zh-CN" altLang="en-US" b="1" dirty="0">
              <a:solidFill>
                <a:srgbClr val="000000"/>
              </a:solidFill>
              <a:latin typeface="黑体" panose="02010609060101010101" charset="-122"/>
              <a:ea typeface="黑体" panose="02010609060101010101" charset="-122"/>
            </a:endParaRPr>
          </a:p>
        </p:txBody>
      </p:sp>
      <p:sp>
        <p:nvSpPr>
          <p:cNvPr id="69641" name="爆炸形 2 69641"/>
          <p:cNvSpPr/>
          <p:nvPr/>
        </p:nvSpPr>
        <p:spPr>
          <a:xfrm rot="1143181">
            <a:off x="7896225" y="195263"/>
            <a:ext cx="2700338" cy="1223962"/>
          </a:xfrm>
          <a:prstGeom prst="irregularSeal2">
            <a:avLst/>
          </a:prstGeom>
          <a:solidFill>
            <a:schemeClr val="accent1"/>
          </a:solidFill>
          <a:ln w="9525" cap="flat" cmpd="sng">
            <a:solidFill>
              <a:srgbClr val="FFFF00"/>
            </a:solidFill>
            <a:prstDash val="solid"/>
            <a:miter/>
            <a:headEnd type="none" w="med" len="med"/>
            <a:tailEnd type="none" w="med" len="med"/>
          </a:ln>
        </p:spPr>
        <p:txBody>
          <a:bodyPr wrap="none" lIns="92075" tIns="46038" rIns="92075" bIns="46038" anchor="ctr"/>
          <a:lstStyle/>
          <a:p>
            <a:pPr marL="838200" indent="-838200" algn="ctr">
              <a:lnSpc>
                <a:spcPct val="120000"/>
              </a:lnSpc>
              <a:spcBef>
                <a:spcPct val="20000"/>
              </a:spcBef>
              <a:buClr>
                <a:schemeClr val="tx2"/>
              </a:buClr>
              <a:buSzPct val="70000"/>
              <a:buFont typeface="Wingdings" panose="05000000000000000000" pitchFamily="2" charset="2"/>
              <a:buNone/>
            </a:pPr>
            <a:r>
              <a:rPr lang="en-US" altLang="zh-CN" sz="2400" b="1" dirty="0">
                <a:solidFill>
                  <a:srgbClr val="FFFF00"/>
                </a:solidFill>
                <a:latin typeface="Verdana" panose="020B0604030504040204" pitchFamily="34" charset="0"/>
                <a:ea typeface="宋体" panose="02010600030101010101" pitchFamily="2" charset="-122"/>
              </a:rPr>
              <a:t>1.</a:t>
            </a:r>
            <a:r>
              <a:rPr lang="zh-CN" altLang="en-US" sz="2400" b="1" dirty="0">
                <a:solidFill>
                  <a:srgbClr val="FFFF00"/>
                </a:solidFill>
                <a:latin typeface="Verdana" panose="020B0604030504040204" pitchFamily="34" charset="0"/>
                <a:ea typeface="宋体" panose="02010600030101010101" pitchFamily="2" charset="-122"/>
              </a:rPr>
              <a:t>腹痛部位 </a:t>
            </a:r>
            <a:endParaRPr lang="zh-CN" altLang="en-US" sz="2400" dirty="0">
              <a:solidFill>
                <a:srgbClr val="FFFF00"/>
              </a:solidFill>
              <a:latin typeface="Verdana" panose="020B0604030504040204" pitchFamily="34" charset="0"/>
              <a:ea typeface="宋体" panose="02010600030101010101" pitchFamily="2" charset="-122"/>
            </a:endParaRPr>
          </a:p>
        </p:txBody>
      </p:sp>
      <p:sp>
        <p:nvSpPr>
          <p:cNvPr id="5" name="页脚占位符 1"/>
          <p:cNvSpPr>
            <a:spLocks noGrp="1"/>
          </p:cNvSpPr>
          <p:nvPr/>
        </p:nvSpPr>
        <p:spPr>
          <a:xfrm>
            <a:off x="4116388" y="6350000"/>
            <a:ext cx="3959225" cy="315913"/>
          </a:xfrm>
          <a:prstGeom prst="rect">
            <a:avLst/>
          </a:prstGeom>
        </p:spPr>
        <p:txBody>
          <a:bodyPr vert="horz" lIns="91440" tIns="45720" rIns="91440" bIns="45720" rtlCol="0" anchor="t">
            <a:normAutofit/>
          </a:bodyPr>
          <a:lst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5pPr>
          </a:lstStyle>
          <a:p>
            <a:pPr lvl="0" indent="0" algn="r"/>
            <a:r>
              <a:rPr lang="zh-CN" altLang="en-US" sz="1200" b="1">
                <a:solidFill>
                  <a:schemeClr val="bg1"/>
                </a:solidFill>
                <a:latin typeface="Verdana" panose="020B0604030504040204" pitchFamily="34" charset="0"/>
                <a:ea typeface="宋体" panose="02010600030101010101" pitchFamily="2" charset="-122"/>
              </a:rPr>
              <a:t>临床医学概论</a:t>
            </a:r>
            <a:endParaRPr lang="zh-CN" altLang="en-US" sz="1200" b="1">
              <a:solidFill>
                <a:schemeClr val="bg1"/>
              </a:solidFill>
              <a:latin typeface="Verdana" panose="020B0604030504040204" pitchFamily="34" charset="0"/>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42620" y="920115"/>
            <a:ext cx="4197985" cy="460375"/>
          </a:xfrm>
          <a:prstGeom prst="rect">
            <a:avLst/>
          </a:prstGeom>
          <a:noFill/>
        </p:spPr>
        <p:txBody>
          <a:bodyPr wrap="square" rtlCol="0">
            <a:spAutoFit/>
          </a:bodyPr>
          <a:p>
            <a:r>
              <a:rPr lang="zh-CN" altLang="en-US" sz="2400"/>
              <a:t>（二）</a:t>
            </a:r>
            <a:r>
              <a:rPr lang="zh-CN" sz="2400"/>
              <a:t>临床表现</a:t>
            </a:r>
            <a:endParaRPr lang="zh-CN" sz="2400"/>
          </a:p>
        </p:txBody>
      </p:sp>
      <p:sp>
        <p:nvSpPr>
          <p:cNvPr id="6" name="Title 6"/>
          <p:cNvSpPr txBox="1"/>
          <p:nvPr>
            <p:custDataLst>
              <p:tags r:id="rId1"/>
            </p:custDataLst>
          </p:nvPr>
        </p:nvSpPr>
        <p:spPr>
          <a:xfrm>
            <a:off x="231407" y="97384"/>
            <a:ext cx="176149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九</a:t>
            </a: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腹痛</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pic>
        <p:nvPicPr>
          <p:cNvPr id="70657" name="图片 70657" descr="图片1"/>
          <p:cNvPicPr>
            <a:picLocks noChangeAspect="1"/>
          </p:cNvPicPr>
          <p:nvPr/>
        </p:nvPicPr>
        <p:blipFill>
          <a:blip r:embed="rId2"/>
          <a:stretch>
            <a:fillRect/>
          </a:stretch>
        </p:blipFill>
        <p:spPr>
          <a:xfrm>
            <a:off x="1780540" y="1196023"/>
            <a:ext cx="3887788" cy="4752975"/>
          </a:xfrm>
          <a:prstGeom prst="rect">
            <a:avLst/>
          </a:prstGeom>
          <a:noFill/>
          <a:ln w="9525">
            <a:noFill/>
          </a:ln>
        </p:spPr>
      </p:pic>
      <p:sp>
        <p:nvSpPr>
          <p:cNvPr id="70659" name="爆炸形 1 70658"/>
          <p:cNvSpPr/>
          <p:nvPr/>
        </p:nvSpPr>
        <p:spPr>
          <a:xfrm>
            <a:off x="3792538" y="2708275"/>
            <a:ext cx="533400" cy="609600"/>
          </a:xfrm>
          <a:prstGeom prst="irregularSeal1">
            <a:avLst/>
          </a:prstGeom>
          <a:solidFill>
            <a:srgbClr val="FF9900"/>
          </a:solidFill>
          <a:ln w="9525">
            <a:noFill/>
          </a:ln>
        </p:spPr>
        <p:txBody>
          <a:bodyPr wrap="none" lIns="90170" tIns="46990" rIns="90170" bIns="46990" anchor="ctr"/>
          <a:p>
            <a:pPr algn="ctr"/>
            <a:endParaRPr lang="zh-CN">
              <a:solidFill>
                <a:srgbClr val="FFCC66"/>
              </a:solidFill>
              <a:latin typeface="Arial" panose="020B0604020202020204" pitchFamily="34" charset="0"/>
              <a:ea typeface="宋体" panose="02010600030101010101" pitchFamily="2" charset="-122"/>
            </a:endParaRPr>
          </a:p>
        </p:txBody>
      </p:sp>
      <p:sp>
        <p:nvSpPr>
          <p:cNvPr id="70660" name="文本占位符 70659"/>
          <p:cNvSpPr>
            <a:spLocks noGrp="1"/>
          </p:cNvSpPr>
          <p:nvPr>
            <p:ph type="body" sz="half" idx="2"/>
          </p:nvPr>
        </p:nvSpPr>
        <p:spPr>
          <a:xfrm>
            <a:off x="5668645" y="1942783"/>
            <a:ext cx="5219700" cy="838200"/>
          </a:xfrm>
        </p:spPr>
        <p:txBody>
          <a:bodyPr anchor="t"/>
          <a:p>
            <a:pPr>
              <a:buNone/>
            </a:pPr>
            <a:r>
              <a:rPr lang="zh-CN" altLang="en-US" sz="2400">
                <a:solidFill>
                  <a:srgbClr val="FF9900"/>
                </a:solidFill>
                <a:latin typeface="黑体" panose="02010609060101010101" charset="-122"/>
                <a:ea typeface="黑体" panose="02010609060101010101" charset="-122"/>
              </a:rPr>
              <a:t>胃、十二指肠、胰腺：</a:t>
            </a:r>
            <a:r>
              <a:rPr lang="zh-CN" altLang="en-US" sz="2400" b="1">
                <a:solidFill>
                  <a:srgbClr val="FF9900"/>
                </a:solidFill>
                <a:latin typeface="华文隶书" panose="02010800040101010101" pitchFamily="2" charset="-122"/>
                <a:ea typeface="华文隶书" panose="02010800040101010101" pitchFamily="2" charset="-122"/>
              </a:rPr>
              <a:t>病变压痛区</a:t>
            </a:r>
            <a:endParaRPr lang="zh-CN" altLang="en-US" sz="2400" b="1">
              <a:solidFill>
                <a:srgbClr val="FF9900"/>
              </a:solidFill>
              <a:latin typeface="华文隶书" panose="02010800040101010101" pitchFamily="2" charset="-122"/>
              <a:ea typeface="华文隶书" panose="02010800040101010101" pitchFamily="2" charset="-122"/>
            </a:endParaRPr>
          </a:p>
        </p:txBody>
      </p:sp>
      <p:sp>
        <p:nvSpPr>
          <p:cNvPr id="70661" name="矩形 70660"/>
          <p:cNvSpPr/>
          <p:nvPr/>
        </p:nvSpPr>
        <p:spPr>
          <a:xfrm>
            <a:off x="5668645" y="2880995"/>
            <a:ext cx="4038600" cy="576263"/>
          </a:xfrm>
          <a:prstGeom prst="rect">
            <a:avLst/>
          </a:prstGeom>
          <a:noFill/>
          <a:ln w="9525">
            <a:noFill/>
          </a:ln>
        </p:spPr>
        <p:txBody>
          <a:bodyPr anchor="t"/>
          <a:p>
            <a:pPr marL="914400" indent="-914400">
              <a:spcBef>
                <a:spcPct val="20000"/>
              </a:spcBef>
              <a:buClr>
                <a:schemeClr val="tx1"/>
              </a:buClr>
              <a:buSzPct val="70000"/>
              <a:buFont typeface="Wingdings" panose="05000000000000000000" pitchFamily="2" charset="2"/>
              <a:buNone/>
            </a:pPr>
            <a:r>
              <a:rPr lang="zh-CN" altLang="en-US" sz="2400" b="1" dirty="0">
                <a:solidFill>
                  <a:schemeClr val="hlink"/>
                </a:solidFill>
                <a:latin typeface="黑体" panose="02010609060101010101" charset="-122"/>
                <a:ea typeface="黑体" panose="02010609060101010101" charset="-122"/>
              </a:rPr>
              <a:t>肝、胆：</a:t>
            </a:r>
            <a:r>
              <a:rPr lang="zh-CN" altLang="en-US" sz="2400" b="1" dirty="0">
                <a:solidFill>
                  <a:schemeClr val="hlink"/>
                </a:solidFill>
                <a:latin typeface="华文隶书" panose="02010800040101010101" pitchFamily="2" charset="-122"/>
                <a:ea typeface="华文隶书" panose="02010800040101010101" pitchFamily="2" charset="-122"/>
              </a:rPr>
              <a:t>病变压痛区</a:t>
            </a:r>
            <a:endParaRPr lang="zh-CN" altLang="en-US" sz="2400" b="1" dirty="0">
              <a:solidFill>
                <a:schemeClr val="hlink"/>
              </a:solidFill>
              <a:latin typeface="华文隶书" panose="02010800040101010101" pitchFamily="2" charset="-122"/>
              <a:ea typeface="华文隶书" panose="02010800040101010101" pitchFamily="2" charset="-122"/>
            </a:endParaRPr>
          </a:p>
        </p:txBody>
      </p:sp>
      <p:sp>
        <p:nvSpPr>
          <p:cNvPr id="70662" name="矩形 70661"/>
          <p:cNvSpPr/>
          <p:nvPr/>
        </p:nvSpPr>
        <p:spPr>
          <a:xfrm>
            <a:off x="5668645" y="3756978"/>
            <a:ext cx="5219700" cy="647700"/>
          </a:xfrm>
          <a:prstGeom prst="rect">
            <a:avLst/>
          </a:prstGeom>
          <a:noFill/>
          <a:ln w="9525">
            <a:noFill/>
          </a:ln>
        </p:spPr>
        <p:txBody>
          <a:bodyPr anchor="t"/>
          <a:p>
            <a:pPr marL="914400" indent="-914400">
              <a:spcBef>
                <a:spcPct val="20000"/>
              </a:spcBef>
              <a:buClr>
                <a:schemeClr val="tx1"/>
              </a:buClr>
              <a:buSzPct val="70000"/>
              <a:buFont typeface="Wingdings" panose="05000000000000000000" pitchFamily="2" charset="2"/>
              <a:buNone/>
            </a:pPr>
            <a:r>
              <a:rPr lang="zh-CN" altLang="en-US" sz="2400" b="1" dirty="0">
                <a:solidFill>
                  <a:srgbClr val="00FF00"/>
                </a:solidFill>
                <a:latin typeface="黑体" panose="02010609060101010101" charset="-122"/>
                <a:ea typeface="黑体" panose="02010609060101010101" charset="-122"/>
              </a:rPr>
              <a:t>盲肠、阑尾：</a:t>
            </a:r>
            <a:r>
              <a:rPr lang="zh-CN" altLang="en-US" sz="2400" b="1" dirty="0">
                <a:solidFill>
                  <a:srgbClr val="00FF00"/>
                </a:solidFill>
                <a:latin typeface="华文隶书" panose="02010800040101010101" pitchFamily="2" charset="-122"/>
                <a:ea typeface="华文隶书" panose="02010800040101010101" pitchFamily="2" charset="-122"/>
              </a:rPr>
              <a:t>病变压痛区</a:t>
            </a:r>
            <a:endParaRPr lang="zh-CN" altLang="en-US" sz="2400" b="1" dirty="0">
              <a:solidFill>
                <a:srgbClr val="00FF00"/>
              </a:solidFill>
              <a:latin typeface="华文隶书" panose="02010800040101010101" pitchFamily="2" charset="-122"/>
              <a:ea typeface="华文隶书" panose="02010800040101010101" pitchFamily="2" charset="-122"/>
            </a:endParaRPr>
          </a:p>
        </p:txBody>
      </p:sp>
      <p:sp>
        <p:nvSpPr>
          <p:cNvPr id="70663" name="爆炸形 1 70662"/>
          <p:cNvSpPr/>
          <p:nvPr/>
        </p:nvSpPr>
        <p:spPr>
          <a:xfrm>
            <a:off x="2927350" y="2924175"/>
            <a:ext cx="609600" cy="533400"/>
          </a:xfrm>
          <a:prstGeom prst="irregularSeal1">
            <a:avLst/>
          </a:prstGeom>
          <a:solidFill>
            <a:schemeClr val="hlink"/>
          </a:solidFill>
          <a:ln w="9525">
            <a:noFill/>
          </a:ln>
        </p:spPr>
        <p:txBody>
          <a:bodyPr anchor="t"/>
          <a:p>
            <a:endParaRPr lang="zh-CN" altLang="en-US">
              <a:latin typeface="Arial" panose="020B0604020202020204" pitchFamily="34" charset="0"/>
              <a:ea typeface="宋体" panose="02010600030101010101" pitchFamily="2" charset="-122"/>
            </a:endParaRPr>
          </a:p>
        </p:txBody>
      </p:sp>
      <p:sp>
        <p:nvSpPr>
          <p:cNvPr id="70664" name="爆炸形 1 70663"/>
          <p:cNvSpPr/>
          <p:nvPr/>
        </p:nvSpPr>
        <p:spPr>
          <a:xfrm>
            <a:off x="3000375" y="3644900"/>
            <a:ext cx="609600" cy="533400"/>
          </a:xfrm>
          <a:prstGeom prst="irregularSeal1">
            <a:avLst/>
          </a:prstGeom>
          <a:solidFill>
            <a:srgbClr val="33CC33"/>
          </a:solidFill>
          <a:ln w="9525">
            <a:noFill/>
          </a:ln>
        </p:spPr>
        <p:txBody>
          <a:bodyPr anchor="t"/>
          <a:p>
            <a:endParaRPr lang="zh-CN" altLang="en-US">
              <a:latin typeface="Arial" panose="020B0604020202020204" pitchFamily="34" charset="0"/>
              <a:ea typeface="宋体" panose="02010600030101010101" pitchFamily="2" charset="-122"/>
            </a:endParaRPr>
          </a:p>
        </p:txBody>
      </p:sp>
      <p:sp>
        <p:nvSpPr>
          <p:cNvPr id="2" name="标题 70664"/>
          <p:cNvSpPr>
            <a:spLocks noGrp="1"/>
          </p:cNvSpPr>
          <p:nvPr>
            <p:ph type="title"/>
          </p:nvPr>
        </p:nvSpPr>
        <p:spPr>
          <a:xfrm>
            <a:off x="2244725" y="6021705"/>
            <a:ext cx="3167380" cy="485775"/>
          </a:xfrm>
        </p:spPr>
        <p:txBody>
          <a:bodyPr wrap="square" anchor="ctr">
            <a:normAutofit fontScale="90000"/>
          </a:bodyPr>
          <a:p>
            <a:pPr algn="ctr"/>
            <a:r>
              <a:rPr lang="zh-CN" altLang="en-US" sz="3000" dirty="0">
                <a:solidFill>
                  <a:schemeClr val="hlink"/>
                </a:solidFill>
                <a:latin typeface="黑体" panose="02010609060101010101" charset="-122"/>
                <a:ea typeface="黑体" panose="02010609060101010101" charset="-122"/>
                <a:cs typeface="+mn-cs"/>
              </a:rPr>
              <a:t>★腹痛部位</a:t>
            </a:r>
            <a:endParaRPr lang="zh-CN" altLang="en-US" sz="3000" dirty="0">
              <a:solidFill>
                <a:schemeClr val="hlink"/>
              </a:solidFill>
              <a:latin typeface="黑体" panose="02010609060101010101" charset="-122"/>
              <a:ea typeface="黑体" panose="02010609060101010101"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70659"/>
                                        </p:tgtEl>
                                        <p:attrNameLst>
                                          <p:attrName>style.visibility</p:attrName>
                                        </p:attrNameLst>
                                      </p:cBhvr>
                                      <p:to>
                                        <p:strVal val="visible"/>
                                      </p:to>
                                    </p:set>
                                  </p:childTnLst>
                                  <p:subTnLst>
                                    <p:audio>
                                      <p:cMediaNode>
                                        <p:cTn display="0" masterRel="sameClick">
                                          <p:stCondLst>
                                            <p:cond evt="begin" delay="0">
                                              <p:tn val="5"/>
                                            </p:cond>
                                          </p:stCondLst>
                                          <p:endCondLst>
                                            <p:cond evt="onStopAudio" delay="0">
                                              <p:tgtEl>
                                                <p:sldTgt/>
                                              </p:tgtEl>
                                            </p:cond>
                                          </p:endCondLst>
                                        </p:cTn>
                                        <p:tgtEl>
                                          <p:sndTgt r:embed="rId3" name="chimes.wav"/>
                                        </p:tgtEl>
                                      </p:cMediaNode>
                                    </p:audio>
                                  </p:subTnLst>
                                </p:cTn>
                              </p:par>
                            </p:childTnLst>
                          </p:cTn>
                        </p:par>
                        <p:par>
                          <p:cTn id="7" fill="hold">
                            <p:stCondLst>
                              <p:cond delay="500"/>
                            </p:stCondLst>
                            <p:childTnLst>
                              <p:par>
                                <p:cTn id="8" presetID="3" presetClass="entr" presetSubtype="10" fill="hold" grpId="0" nodeType="afterEffect">
                                  <p:stCondLst>
                                    <p:cond delay="0"/>
                                  </p:stCondLst>
                                  <p:childTnLst>
                                    <p:set>
                                      <p:cBhvr>
                                        <p:cTn id="9" dur="1" fill="hold">
                                          <p:stCondLst>
                                            <p:cond delay="0"/>
                                          </p:stCondLst>
                                        </p:cTn>
                                        <p:tgtEl>
                                          <p:spTgt spid="70660">
                                            <p:txEl>
                                              <p:pRg st="0" end="0"/>
                                            </p:txEl>
                                          </p:spTgt>
                                        </p:tgtEl>
                                        <p:attrNameLst>
                                          <p:attrName>style.visibility</p:attrName>
                                        </p:attrNameLst>
                                      </p:cBhvr>
                                      <p:to>
                                        <p:strVal val="visible"/>
                                      </p:to>
                                    </p:set>
                                    <p:animEffect transition="in" filter="blinds(horizontal)">
                                      <p:cBhvr>
                                        <p:cTn id="10" dur="500"/>
                                        <p:tgtEl>
                                          <p:spTgt spid="70660">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499"/>
                                          </p:stCondLst>
                                        </p:cTn>
                                        <p:tgtEl>
                                          <p:spTgt spid="70663"/>
                                        </p:tgtEl>
                                        <p:attrNameLst>
                                          <p:attrName>style.visibility</p:attrName>
                                        </p:attrNameLst>
                                      </p:cBhvr>
                                      <p:to>
                                        <p:strVal val="visible"/>
                                      </p:to>
                                    </p:set>
                                  </p:childTnLst>
                                  <p:subTnLst>
                                    <p:audio>
                                      <p:cMediaNode>
                                        <p:cTn display="0" masterRel="sameClick">
                                          <p:stCondLst>
                                            <p:cond evt="begin" delay="0">
                                              <p:tn val="13"/>
                                            </p:cond>
                                          </p:stCondLst>
                                          <p:endCondLst>
                                            <p:cond evt="onStopAudio" delay="0">
                                              <p:tgtEl>
                                                <p:sldTgt/>
                                              </p:tgtEl>
                                            </p:cond>
                                          </p:endCondLst>
                                        </p:cTn>
                                        <p:tgtEl>
                                          <p:sndTgt r:embed="rId3" name="chimes.wav"/>
                                        </p:tgtEl>
                                      </p:cMediaNode>
                                    </p:audio>
                                  </p:subTnLst>
                                </p:cTn>
                              </p:par>
                            </p:childTnLst>
                          </p:cTn>
                        </p:par>
                        <p:par>
                          <p:cTn id="15" fill="hold">
                            <p:stCondLst>
                              <p:cond delay="500"/>
                            </p:stCondLst>
                            <p:childTnLst>
                              <p:par>
                                <p:cTn id="16" presetID="3" presetClass="entr" presetSubtype="10" fill="hold" grpId="0" nodeType="afterEffect">
                                  <p:stCondLst>
                                    <p:cond delay="0"/>
                                  </p:stCondLst>
                                  <p:childTnLst>
                                    <p:set>
                                      <p:cBhvr>
                                        <p:cTn id="17" dur="1" fill="hold">
                                          <p:stCondLst>
                                            <p:cond delay="0"/>
                                          </p:stCondLst>
                                        </p:cTn>
                                        <p:tgtEl>
                                          <p:spTgt spid="70661"/>
                                        </p:tgtEl>
                                        <p:attrNameLst>
                                          <p:attrName>style.visibility</p:attrName>
                                        </p:attrNameLst>
                                      </p:cBhvr>
                                      <p:to>
                                        <p:strVal val="visible"/>
                                      </p:to>
                                    </p:set>
                                    <p:animEffect transition="in" filter="blinds(horizontal)">
                                      <p:cBhvr>
                                        <p:cTn id="18" dur="500"/>
                                        <p:tgtEl>
                                          <p:spTgt spid="70661"/>
                                        </p:tgtEl>
                                      </p:cBhvr>
                                    </p:animEffec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499"/>
                                          </p:stCondLst>
                                        </p:cTn>
                                        <p:tgtEl>
                                          <p:spTgt spid="70664"/>
                                        </p:tgtEl>
                                        <p:attrNameLst>
                                          <p:attrName>style.visibility</p:attrName>
                                        </p:attrNameLst>
                                      </p:cBhvr>
                                      <p:to>
                                        <p:strVal val="visible"/>
                                      </p:to>
                                    </p:set>
                                  </p:childTnLst>
                                  <p:subTnLst>
                                    <p:audio>
                                      <p:cMediaNode>
                                        <p:cTn display="0" masterRel="sameClick">
                                          <p:stCondLst>
                                            <p:cond evt="begin" delay="0">
                                              <p:tn val="21"/>
                                            </p:cond>
                                          </p:stCondLst>
                                          <p:endCondLst>
                                            <p:cond evt="onStopAudio" delay="0">
                                              <p:tgtEl>
                                                <p:sldTgt/>
                                              </p:tgtEl>
                                            </p:cond>
                                          </p:endCondLst>
                                        </p:cTn>
                                        <p:tgtEl>
                                          <p:sndTgt r:embed="rId3" name="chimes.wav"/>
                                        </p:tgtEl>
                                      </p:cMediaNode>
                                    </p:audio>
                                  </p:subTnLst>
                                </p:cTn>
                              </p:par>
                            </p:childTnLst>
                          </p:cTn>
                        </p:par>
                        <p:par>
                          <p:cTn id="23" fill="hold">
                            <p:stCondLst>
                              <p:cond delay="500"/>
                            </p:stCondLst>
                            <p:childTnLst>
                              <p:par>
                                <p:cTn id="24" presetID="3" presetClass="entr" presetSubtype="10" fill="hold" grpId="0" nodeType="afterEffect">
                                  <p:stCondLst>
                                    <p:cond delay="0"/>
                                  </p:stCondLst>
                                  <p:childTnLst>
                                    <p:set>
                                      <p:cBhvr>
                                        <p:cTn id="25" dur="1" fill="hold">
                                          <p:stCondLst>
                                            <p:cond delay="0"/>
                                          </p:stCondLst>
                                        </p:cTn>
                                        <p:tgtEl>
                                          <p:spTgt spid="70662"/>
                                        </p:tgtEl>
                                        <p:attrNameLst>
                                          <p:attrName>style.visibility</p:attrName>
                                        </p:attrNameLst>
                                      </p:cBhvr>
                                      <p:to>
                                        <p:strVal val="visible"/>
                                      </p:to>
                                    </p:set>
                                    <p:animEffect transition="in" filter="blinds(horizontal)">
                                      <p:cBhvr>
                                        <p:cTn id="26" dur="500"/>
                                        <p:tgtEl>
                                          <p:spTgt spid="706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659" grpId="0" bldLvl="0" animBg="1"/>
      <p:bldP spid="70660" grpId="0" advAuto="1000" build="p"/>
      <p:bldP spid="70661" grpId="0"/>
      <p:bldP spid="7066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itle 6"/>
          <p:cNvSpPr txBox="1"/>
          <p:nvPr>
            <p:custDataLst>
              <p:tags r:id="rId1"/>
            </p:custDataLst>
          </p:nvPr>
        </p:nvSpPr>
        <p:spPr>
          <a:xfrm>
            <a:off x="164732" y="1069569"/>
            <a:ext cx="165227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algn="ctr" eaLnBrk="1" hangingPunct="1">
              <a:lnSpc>
                <a:spcPct val="100000"/>
              </a:lnSpc>
              <a:buClrTx/>
              <a:buSzTx/>
              <a:buNone/>
            </a:pPr>
            <a:r>
              <a:rPr lang="zh-CN" altLang="en-US" sz="3000" b="1">
                <a:solidFill>
                  <a:srgbClr val="FFFFFF"/>
                </a:solidFill>
                <a:sym typeface="+mn-ea"/>
              </a:rPr>
              <a:t>案例导入</a:t>
            </a:r>
            <a:endParaRPr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52225" name="文本占位符 51201"/>
          <p:cNvSpPr>
            <a:spLocks noGrp="1"/>
          </p:cNvSpPr>
          <p:nvPr>
            <p:ph idx="1"/>
          </p:nvPr>
        </p:nvSpPr>
        <p:spPr>
          <a:xfrm>
            <a:off x="1288415" y="902970"/>
            <a:ext cx="9608820" cy="5248275"/>
          </a:xfrm>
        </p:spPr>
        <p:txBody>
          <a:bodyPr anchor="t"/>
          <a:p>
            <a:pPr algn="l"/>
            <a:r>
              <a:rPr lang="zh-CN" altLang="en-US" sz="3200" b="1" dirty="0">
                <a:solidFill>
                  <a:srgbClr val="C00000"/>
                </a:solidFill>
                <a:sym typeface="Arial" panose="020B0604020202020204" pitchFamily="34" charset="0"/>
              </a:rPr>
              <a:t>3、现病史</a:t>
            </a:r>
            <a:endParaRPr lang="zh-CN" altLang="en-US" sz="3200" b="1" dirty="0">
              <a:solidFill>
                <a:srgbClr val="C00000"/>
              </a:solidFill>
              <a:sym typeface="Arial" panose="020B0604020202020204" pitchFamily="34" charset="0"/>
            </a:endParaRPr>
          </a:p>
          <a:p>
            <a:r>
              <a:rPr lang="zh-CN" altLang="en-US" sz="2400" b="1" dirty="0">
                <a:solidFill>
                  <a:srgbClr val="003399"/>
                </a:solidFill>
                <a:latin typeface="宋体" panose="02010600030101010101" pitchFamily="2" charset="-122"/>
                <a:ea typeface="宋体" panose="02010600030101010101" pitchFamily="2" charset="-122"/>
              </a:rPr>
              <a:t>即病史中的</a:t>
            </a:r>
            <a:r>
              <a:rPr lang="zh-CN" altLang="en-US" sz="2400" b="1" dirty="0">
                <a:solidFill>
                  <a:srgbClr val="003399"/>
                </a:solidFill>
                <a:highlight>
                  <a:srgbClr val="FFFF00"/>
                </a:highlight>
                <a:latin typeface="宋体" panose="02010600030101010101" pitchFamily="2" charset="-122"/>
                <a:ea typeface="宋体" panose="02010600030101010101" pitchFamily="2" charset="-122"/>
              </a:rPr>
              <a:t>主体</a:t>
            </a:r>
            <a:r>
              <a:rPr lang="zh-CN" altLang="en-US" sz="2400" b="1" dirty="0">
                <a:solidFill>
                  <a:srgbClr val="003399"/>
                </a:solidFill>
                <a:latin typeface="宋体" panose="02010600030101010101" pitchFamily="2" charset="-122"/>
                <a:ea typeface="宋体" panose="02010600030101010101" pitchFamily="2" charset="-122"/>
              </a:rPr>
              <a:t>部分，它记述患者患病后全过程，即发生、发展、演变和诊治经过。</a:t>
            </a:r>
            <a:endParaRPr lang="zh-CN" altLang="en-US" sz="2400" b="1" dirty="0">
              <a:solidFill>
                <a:srgbClr val="003399"/>
              </a:solidFill>
              <a:latin typeface="宋体" panose="02010600030101010101" pitchFamily="2" charset="-122"/>
              <a:ea typeface="宋体" panose="02010600030101010101" pitchFamily="2" charset="-122"/>
            </a:endParaRPr>
          </a:p>
          <a:p>
            <a:endParaRPr lang="zh-CN" altLang="en-US" sz="2400" b="1" dirty="0">
              <a:solidFill>
                <a:srgbClr val="003399"/>
              </a:solidFill>
              <a:latin typeface="宋体" panose="02010600030101010101" pitchFamily="2" charset="-122"/>
              <a:ea typeface="宋体" panose="02010600030101010101" pitchFamily="2" charset="-122"/>
            </a:endParaRPr>
          </a:p>
          <a:p>
            <a:pPr>
              <a:lnSpc>
                <a:spcPct val="110000"/>
              </a:lnSpc>
              <a:buNone/>
            </a:pPr>
            <a:r>
              <a:rPr lang="zh-CN" altLang="en-US" sz="2400" b="1" dirty="0">
                <a:solidFill>
                  <a:srgbClr val="C00000"/>
                </a:solidFill>
                <a:latin typeface="宋体" panose="02010600030101010101" pitchFamily="2" charset="-122"/>
                <a:ea typeface="宋体" panose="02010600030101010101" pitchFamily="2" charset="-122"/>
              </a:rPr>
              <a:t>（</a:t>
            </a:r>
            <a:r>
              <a:rPr lang="en-US" altLang="zh-CN" sz="2400" b="1" dirty="0">
                <a:solidFill>
                  <a:srgbClr val="C00000"/>
                </a:solidFill>
                <a:latin typeface="宋体" panose="02010600030101010101" pitchFamily="2" charset="-122"/>
                <a:ea typeface="宋体" panose="02010600030101010101" pitchFamily="2" charset="-122"/>
              </a:rPr>
              <a:t>1</a:t>
            </a:r>
            <a:r>
              <a:rPr lang="zh-CN" altLang="en-US" sz="2400" b="1" dirty="0">
                <a:solidFill>
                  <a:srgbClr val="C00000"/>
                </a:solidFill>
                <a:latin typeface="宋体" panose="02010600030101010101" pitchFamily="2" charset="-122"/>
                <a:ea typeface="宋体" panose="02010600030101010101" pitchFamily="2" charset="-122"/>
              </a:rPr>
              <a:t>）起病情况与患病的时间：</a:t>
            </a:r>
            <a:endParaRPr lang="zh-CN" altLang="en-US" sz="2400" b="1" dirty="0">
              <a:solidFill>
                <a:srgbClr val="C00000"/>
              </a:solidFill>
              <a:latin typeface="宋体" panose="02010600030101010101" pitchFamily="2" charset="-122"/>
              <a:ea typeface="宋体" panose="02010600030101010101" pitchFamily="2" charset="-122"/>
            </a:endParaRPr>
          </a:p>
          <a:p>
            <a:pPr>
              <a:lnSpc>
                <a:spcPct val="110000"/>
              </a:lnSpc>
              <a:buNone/>
            </a:pPr>
            <a:r>
              <a:rPr lang="zh-CN" altLang="en-US" sz="2400" b="1" dirty="0">
                <a:solidFill>
                  <a:srgbClr val="000000"/>
                </a:solidFill>
                <a:latin typeface="宋体" panose="02010600030101010101" pitchFamily="2" charset="-122"/>
                <a:ea typeface="宋体" panose="02010600030101010101" pitchFamily="2" charset="-122"/>
              </a:rPr>
              <a:t>  起病急与缓；起病相关因素如休息、睡眠、运动、情绪激动等；患病时间（即起病至就诊或入院时间）。</a:t>
            </a:r>
            <a:endParaRPr lang="zh-CN" altLang="en-US" sz="2400" b="1" dirty="0">
              <a:solidFill>
                <a:srgbClr val="000000"/>
              </a:solidFill>
              <a:latin typeface="宋体" panose="02010600030101010101" pitchFamily="2" charset="-122"/>
              <a:ea typeface="宋体" panose="02010600030101010101" pitchFamily="2" charset="-122"/>
            </a:endParaRPr>
          </a:p>
          <a:p>
            <a:pPr>
              <a:lnSpc>
                <a:spcPct val="110000"/>
              </a:lnSpc>
              <a:buNone/>
            </a:pPr>
            <a:r>
              <a:rPr lang="zh-CN" altLang="en-US" sz="2400" dirty="0">
                <a:solidFill>
                  <a:srgbClr val="003399"/>
                </a:solidFill>
                <a:latin typeface="宋体" panose="02010600030101010101" pitchFamily="2" charset="-122"/>
                <a:ea typeface="宋体" panose="02010600030101010101" pitchFamily="2" charset="-122"/>
              </a:rPr>
              <a:t>    </a:t>
            </a:r>
            <a:r>
              <a:rPr lang="zh-CN" altLang="en-US" sz="2400" b="1" dirty="0">
                <a:solidFill>
                  <a:srgbClr val="003399"/>
                </a:solidFill>
                <a:latin typeface="宋体" panose="02010600030101010101" pitchFamily="2" charset="-122"/>
                <a:ea typeface="宋体" panose="02010600030101010101" pitchFamily="2" charset="-122"/>
              </a:rPr>
              <a:t>例如：脑出血、高血压危象常发生于情绪激动时。</a:t>
            </a:r>
            <a:endParaRPr lang="zh-CN" altLang="en-US" sz="2400" b="1" dirty="0">
              <a:solidFill>
                <a:srgbClr val="003399"/>
              </a:solidFill>
              <a:latin typeface="宋体" panose="02010600030101010101" pitchFamily="2" charset="-122"/>
              <a:ea typeface="宋体" panose="02010600030101010101" pitchFamily="2" charset="-122"/>
            </a:endParaRPr>
          </a:p>
          <a:p>
            <a:pPr>
              <a:lnSpc>
                <a:spcPct val="110000"/>
              </a:lnSpc>
              <a:buNone/>
            </a:pPr>
            <a:r>
              <a:rPr lang="zh-CN" altLang="en-US" sz="2400" b="1" dirty="0">
                <a:solidFill>
                  <a:srgbClr val="003399"/>
                </a:solidFill>
                <a:latin typeface="宋体" panose="02010600030101010101" pitchFamily="2" charset="-122"/>
                <a:ea typeface="宋体" panose="02010600030101010101" pitchFamily="2" charset="-122"/>
              </a:rPr>
              <a:t>    患病时间是指从起病到就诊或入院的时间。</a:t>
            </a:r>
            <a:endParaRPr lang="zh-CN" altLang="en-US" sz="2400" b="1" dirty="0">
              <a:solidFill>
                <a:srgbClr val="003399"/>
              </a:solidFill>
              <a:latin typeface="宋体" panose="02010600030101010101" pitchFamily="2" charset="-122"/>
              <a:ea typeface="宋体" panose="02010600030101010101" pitchFamily="2" charset="-122"/>
            </a:endParaRPr>
          </a:p>
          <a:p>
            <a:endParaRPr lang="zh-CN" altLang="en-US" sz="2400" dirty="0">
              <a:solidFill>
                <a:srgbClr val="003399"/>
              </a:solidFill>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par>
    </p:tn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42620" y="920115"/>
            <a:ext cx="4197985" cy="460375"/>
          </a:xfrm>
          <a:prstGeom prst="rect">
            <a:avLst/>
          </a:prstGeom>
          <a:noFill/>
        </p:spPr>
        <p:txBody>
          <a:bodyPr wrap="square" rtlCol="0">
            <a:spAutoFit/>
          </a:bodyPr>
          <a:p>
            <a:r>
              <a:rPr lang="zh-CN" altLang="en-US" sz="2400"/>
              <a:t>（二）</a:t>
            </a:r>
            <a:r>
              <a:rPr lang="zh-CN" sz="2400"/>
              <a:t>临床表现</a:t>
            </a:r>
            <a:endParaRPr lang="zh-CN" sz="2400"/>
          </a:p>
        </p:txBody>
      </p:sp>
      <p:sp>
        <p:nvSpPr>
          <p:cNvPr id="6" name="Title 6"/>
          <p:cNvSpPr txBox="1"/>
          <p:nvPr>
            <p:custDataLst>
              <p:tags r:id="rId1"/>
            </p:custDataLst>
          </p:nvPr>
        </p:nvSpPr>
        <p:spPr>
          <a:xfrm>
            <a:off x="231407" y="97384"/>
            <a:ext cx="176149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九</a:t>
            </a: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腹痛</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6178" name="页脚占位符 1"/>
          <p:cNvSpPr>
            <a:spLocks noGrp="1"/>
          </p:cNvSpPr>
          <p:nvPr>
            <p:ph type="ftr" sz="quarter" idx="11"/>
          </p:nvPr>
        </p:nvSpPr>
        <p:spPr/>
        <p:txBody>
          <a:bodyPr anchor="t"/>
          <a:lst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5pPr>
          </a:lstStyle>
          <a:p>
            <a:pPr lvl="0" indent="0" algn="r"/>
            <a:r>
              <a:rPr lang="zh-CN" altLang="en-US" sz="1200" b="1">
                <a:solidFill>
                  <a:schemeClr val="bg1"/>
                </a:solidFill>
                <a:latin typeface="Verdana" panose="020B0604030504040204" pitchFamily="34" charset="0"/>
                <a:ea typeface="宋体" panose="02010600030101010101" pitchFamily="2" charset="-122"/>
              </a:rPr>
              <a:t>临床医学概论</a:t>
            </a:r>
            <a:endParaRPr lang="zh-CN" altLang="en-US" sz="1200" b="1">
              <a:solidFill>
                <a:schemeClr val="bg1"/>
              </a:solidFill>
              <a:latin typeface="Verdana" panose="020B0604030504040204" pitchFamily="34" charset="0"/>
              <a:ea typeface="宋体" panose="02010600030101010101" pitchFamily="2" charset="-122"/>
            </a:endParaRPr>
          </a:p>
        </p:txBody>
      </p:sp>
      <p:sp>
        <p:nvSpPr>
          <p:cNvPr id="5" name="页脚占位符 1"/>
          <p:cNvSpPr>
            <a:spLocks noGrp="1"/>
          </p:cNvSpPr>
          <p:nvPr/>
        </p:nvSpPr>
        <p:spPr>
          <a:xfrm>
            <a:off x="4116388" y="6350000"/>
            <a:ext cx="3959225" cy="315913"/>
          </a:xfrm>
          <a:prstGeom prst="rect">
            <a:avLst/>
          </a:prstGeom>
        </p:spPr>
        <p:txBody>
          <a:bodyPr vert="horz" lIns="91440" tIns="45720" rIns="91440" bIns="45720" rtlCol="0" anchor="t">
            <a:normAutofit/>
          </a:bodyPr>
          <a:lst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5pPr>
          </a:lstStyle>
          <a:p>
            <a:pPr lvl="0" indent="0" algn="r"/>
            <a:r>
              <a:rPr lang="zh-CN" altLang="en-US" sz="1200" b="1">
                <a:solidFill>
                  <a:schemeClr val="bg1"/>
                </a:solidFill>
                <a:latin typeface="Verdana" panose="020B0604030504040204" pitchFamily="34" charset="0"/>
                <a:ea typeface="宋体" panose="02010600030101010101" pitchFamily="2" charset="-122"/>
              </a:rPr>
              <a:t>临床医学概论</a:t>
            </a:r>
            <a:endParaRPr lang="zh-CN" altLang="en-US" sz="1200" b="1">
              <a:solidFill>
                <a:schemeClr val="bg1"/>
              </a:solidFill>
              <a:latin typeface="Verdana" panose="020B0604030504040204" pitchFamily="34" charset="0"/>
              <a:ea typeface="宋体" panose="02010600030101010101" pitchFamily="2" charset="-122"/>
            </a:endParaRPr>
          </a:p>
        </p:txBody>
      </p:sp>
      <p:grpSp>
        <p:nvGrpSpPr>
          <p:cNvPr id="7" name="组合 6"/>
          <p:cNvGrpSpPr/>
          <p:nvPr/>
        </p:nvGrpSpPr>
        <p:grpSpPr>
          <a:xfrm>
            <a:off x="2255520" y="1380490"/>
            <a:ext cx="7854950" cy="5245735"/>
            <a:chOff x="3402" y="1760"/>
            <a:chExt cx="12370" cy="8261"/>
          </a:xfrm>
        </p:grpSpPr>
        <p:pic>
          <p:nvPicPr>
            <p:cNvPr id="71681" name="图片 71681" descr="图片1"/>
            <p:cNvPicPr>
              <a:picLocks noChangeAspect="1"/>
            </p:cNvPicPr>
            <p:nvPr/>
          </p:nvPicPr>
          <p:blipFill>
            <a:blip r:embed="rId2"/>
            <a:stretch>
              <a:fillRect/>
            </a:stretch>
          </p:blipFill>
          <p:spPr>
            <a:xfrm>
              <a:off x="3402" y="1760"/>
              <a:ext cx="5442" cy="7281"/>
            </a:xfrm>
            <a:prstGeom prst="rect">
              <a:avLst/>
            </a:prstGeom>
            <a:noFill/>
            <a:ln w="9525">
              <a:noFill/>
            </a:ln>
          </p:spPr>
        </p:pic>
        <p:sp>
          <p:nvSpPr>
            <p:cNvPr id="71683" name="矩形 71682"/>
            <p:cNvSpPr/>
            <p:nvPr/>
          </p:nvSpPr>
          <p:spPr>
            <a:xfrm>
              <a:off x="9284" y="2590"/>
              <a:ext cx="6360" cy="1200"/>
            </a:xfrm>
            <a:prstGeom prst="rect">
              <a:avLst/>
            </a:prstGeom>
            <a:noFill/>
            <a:ln w="9525">
              <a:noFill/>
            </a:ln>
          </p:spPr>
          <p:txBody>
            <a:bodyPr anchor="t"/>
            <a:lstStyle/>
            <a:p>
              <a:pPr marL="914400" indent="-914400">
                <a:spcBef>
                  <a:spcPct val="20000"/>
                </a:spcBef>
                <a:buClr>
                  <a:schemeClr val="tx1"/>
                </a:buClr>
                <a:buSzPct val="70000"/>
                <a:buFont typeface="Wingdings" panose="05000000000000000000" pitchFamily="2" charset="2"/>
                <a:buNone/>
              </a:pPr>
              <a:r>
                <a:rPr lang="zh-CN" altLang="en-US" sz="2400" b="1" dirty="0">
                  <a:solidFill>
                    <a:srgbClr val="FF9900"/>
                  </a:solidFill>
                  <a:latin typeface="Arial Narrow" panose="020B0606020202030204" pitchFamily="2" charset="0"/>
                  <a:ea typeface="黑体" panose="02010609060101010101" charset="-122"/>
                </a:rPr>
                <a:t>肾脏：</a:t>
              </a:r>
              <a:r>
                <a:rPr lang="zh-CN" altLang="en-US" sz="2400" b="1" dirty="0">
                  <a:solidFill>
                    <a:srgbClr val="FF9900"/>
                  </a:solidFill>
                  <a:latin typeface="Arial Narrow" panose="020B0606020202030204" pitchFamily="2" charset="0"/>
                  <a:ea typeface="华文隶书" panose="02010800040101010101" pitchFamily="2" charset="-122"/>
                </a:rPr>
                <a:t>病变压痛区</a:t>
              </a:r>
              <a:endParaRPr lang="zh-CN" altLang="en-US" sz="2400" b="1" dirty="0">
                <a:solidFill>
                  <a:srgbClr val="FF9900"/>
                </a:solidFill>
                <a:latin typeface="Arial Narrow" panose="020B0606020202030204" pitchFamily="2" charset="0"/>
                <a:ea typeface="华文隶书" panose="02010800040101010101" pitchFamily="2" charset="-122"/>
              </a:endParaRPr>
            </a:p>
            <a:p>
              <a:pPr marL="914400" indent="-914400">
                <a:spcBef>
                  <a:spcPct val="20000"/>
                </a:spcBef>
                <a:buClr>
                  <a:schemeClr val="tx1"/>
                </a:buClr>
                <a:buSzPct val="70000"/>
                <a:buFont typeface="Wingdings" panose="05000000000000000000" pitchFamily="2" charset="2"/>
                <a:buNone/>
              </a:pPr>
              <a:endParaRPr lang="zh-CN" altLang="en-US" sz="2400" b="1" dirty="0">
                <a:solidFill>
                  <a:srgbClr val="FF9900"/>
                </a:solidFill>
                <a:latin typeface="Arial Narrow" panose="020B0606020202030204" pitchFamily="2" charset="0"/>
                <a:ea typeface="华文隶书" panose="02010800040101010101" pitchFamily="2" charset="-122"/>
              </a:endParaRPr>
            </a:p>
          </p:txBody>
        </p:sp>
        <p:sp>
          <p:nvSpPr>
            <p:cNvPr id="71684" name="矩形 71683"/>
            <p:cNvSpPr/>
            <p:nvPr/>
          </p:nvSpPr>
          <p:spPr>
            <a:xfrm>
              <a:off x="9284" y="4368"/>
              <a:ext cx="6360" cy="908"/>
            </a:xfrm>
            <a:prstGeom prst="rect">
              <a:avLst/>
            </a:prstGeom>
            <a:noFill/>
            <a:ln w="9525">
              <a:noFill/>
            </a:ln>
          </p:spPr>
          <p:txBody>
            <a:bodyPr anchor="t"/>
            <a:lstStyle/>
            <a:p>
              <a:pPr marL="914400" indent="-914400">
                <a:spcBef>
                  <a:spcPct val="20000"/>
                </a:spcBef>
                <a:buClr>
                  <a:schemeClr val="tx1"/>
                </a:buClr>
                <a:buSzPct val="70000"/>
                <a:buFont typeface="Wingdings" panose="05000000000000000000" pitchFamily="2" charset="2"/>
                <a:buNone/>
              </a:pPr>
              <a:r>
                <a:rPr lang="zh-CN" altLang="en-US" sz="2400" b="1" dirty="0">
                  <a:solidFill>
                    <a:schemeClr val="hlink"/>
                  </a:solidFill>
                  <a:latin typeface="Arial Narrow" panose="020B0606020202030204" pitchFamily="2" charset="0"/>
                  <a:ea typeface="黑体" panose="02010609060101010101" charset="-122"/>
                </a:rPr>
                <a:t>输尿管：</a:t>
              </a:r>
              <a:r>
                <a:rPr lang="zh-CN" altLang="en-US" sz="2400" b="1" dirty="0">
                  <a:solidFill>
                    <a:schemeClr val="hlink"/>
                  </a:solidFill>
                  <a:latin typeface="Arial Narrow" panose="020B0606020202030204" pitchFamily="2" charset="0"/>
                  <a:ea typeface="华文隶书" panose="02010800040101010101" pitchFamily="2" charset="-122"/>
                </a:rPr>
                <a:t>病变压痛区</a:t>
              </a:r>
              <a:endParaRPr lang="zh-CN" altLang="en-US" sz="2400" b="1" dirty="0">
                <a:solidFill>
                  <a:schemeClr val="hlink"/>
                </a:solidFill>
                <a:latin typeface="Arial Narrow" panose="020B0606020202030204" pitchFamily="2" charset="0"/>
                <a:ea typeface="华文隶书" panose="02010800040101010101" pitchFamily="2" charset="-122"/>
              </a:endParaRPr>
            </a:p>
          </p:txBody>
        </p:sp>
        <p:sp>
          <p:nvSpPr>
            <p:cNvPr id="71685" name="矩形 71684"/>
            <p:cNvSpPr/>
            <p:nvPr/>
          </p:nvSpPr>
          <p:spPr>
            <a:xfrm>
              <a:off x="9412" y="6112"/>
              <a:ext cx="6360" cy="848"/>
            </a:xfrm>
            <a:prstGeom prst="rect">
              <a:avLst/>
            </a:prstGeom>
            <a:noFill/>
            <a:ln w="9525">
              <a:noFill/>
            </a:ln>
          </p:spPr>
          <p:txBody>
            <a:bodyPr anchor="t"/>
            <a:lstStyle/>
            <a:p>
              <a:pPr marL="914400" indent="-914400">
                <a:spcBef>
                  <a:spcPct val="20000"/>
                </a:spcBef>
                <a:buClr>
                  <a:schemeClr val="tx1"/>
                </a:buClr>
                <a:buSzPct val="70000"/>
                <a:buFont typeface="Wingdings" panose="05000000000000000000" pitchFamily="2" charset="2"/>
                <a:buNone/>
              </a:pPr>
              <a:r>
                <a:rPr lang="zh-CN" altLang="en-US" sz="2400" b="1" dirty="0">
                  <a:solidFill>
                    <a:srgbClr val="00FF00"/>
                  </a:solidFill>
                  <a:latin typeface="Arial Narrow" panose="020B0606020202030204" pitchFamily="2" charset="0"/>
                  <a:ea typeface="黑体" panose="02010609060101010101" charset="-122"/>
                </a:rPr>
                <a:t>附件：</a:t>
              </a:r>
              <a:r>
                <a:rPr lang="zh-CN" altLang="en-US" sz="2400" b="1" dirty="0">
                  <a:solidFill>
                    <a:srgbClr val="00FF00"/>
                  </a:solidFill>
                  <a:latin typeface="Arial Narrow" panose="020B0606020202030204" pitchFamily="2" charset="0"/>
                  <a:ea typeface="华文隶书" panose="02010800040101010101" pitchFamily="2" charset="-122"/>
                </a:rPr>
                <a:t>病变压痛区</a:t>
              </a:r>
              <a:endParaRPr lang="zh-CN" altLang="en-US" sz="2400" b="1" dirty="0">
                <a:solidFill>
                  <a:srgbClr val="00FF00"/>
                </a:solidFill>
                <a:latin typeface="Arial Narrow" panose="020B0606020202030204" pitchFamily="2" charset="0"/>
                <a:ea typeface="华文隶书" panose="02010800040101010101" pitchFamily="2" charset="-122"/>
              </a:endParaRPr>
            </a:p>
          </p:txBody>
        </p:sp>
        <p:sp>
          <p:nvSpPr>
            <p:cNvPr id="71686" name="爆炸形 1 71685"/>
            <p:cNvSpPr/>
            <p:nvPr/>
          </p:nvSpPr>
          <p:spPr>
            <a:xfrm>
              <a:off x="6993" y="4605"/>
              <a:ext cx="960" cy="960"/>
            </a:xfrm>
            <a:prstGeom prst="irregularSeal1">
              <a:avLst/>
            </a:prstGeom>
            <a:solidFill>
              <a:srgbClr val="FF9900"/>
            </a:solid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71687" name="爆炸形 1 71686"/>
            <p:cNvSpPr/>
            <p:nvPr/>
          </p:nvSpPr>
          <p:spPr>
            <a:xfrm>
              <a:off x="6513" y="6000"/>
              <a:ext cx="960" cy="960"/>
            </a:xfrm>
            <a:prstGeom prst="irregularSeal1">
              <a:avLst/>
            </a:prstGeom>
            <a:solidFill>
              <a:schemeClr val="hlink"/>
            </a:solid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71688" name="爆炸形 1 71687"/>
            <p:cNvSpPr/>
            <p:nvPr/>
          </p:nvSpPr>
          <p:spPr>
            <a:xfrm>
              <a:off x="6273" y="7164"/>
              <a:ext cx="1200" cy="1200"/>
            </a:xfrm>
            <a:prstGeom prst="irregularSeal1">
              <a:avLst/>
            </a:prstGeom>
            <a:solidFill>
              <a:srgbClr val="33CC33"/>
            </a:solid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2" name="标题 70664"/>
            <p:cNvSpPr>
              <a:spLocks noGrp="1"/>
            </p:cNvSpPr>
            <p:nvPr/>
          </p:nvSpPr>
          <p:spPr>
            <a:xfrm>
              <a:off x="3402" y="9256"/>
              <a:ext cx="4988" cy="765"/>
            </a:xfrm>
            <a:prstGeom prst="rect">
              <a:avLst/>
            </a:prstGeom>
            <a:noFill/>
            <a:ln w="9525">
              <a:noFill/>
            </a:ln>
          </p:spPr>
          <p:txBody>
            <a:bodyPr wrap="square" anchor="ctr"/>
            <a:lstStyle>
              <a:lvl1pPr marL="0" lvl="0" indent="0" algn="r" defTabSz="914400" rtl="0" eaLnBrk="1" fontAlgn="base" latinLnBrk="0" hangingPunct="1">
                <a:lnSpc>
                  <a:spcPct val="100000"/>
                </a:lnSpc>
                <a:spcBef>
                  <a:spcPct val="0"/>
                </a:spcBef>
                <a:spcAft>
                  <a:spcPct val="0"/>
                </a:spcAft>
                <a:buNone/>
                <a:defRPr sz="3600" b="1" i="0" u="none" kern="1200" baseline="0">
                  <a:solidFill>
                    <a:schemeClr val="bg1"/>
                  </a:solidFill>
                  <a:latin typeface="+mj-lt"/>
                  <a:ea typeface="+mj-ea"/>
                  <a:cs typeface="+mj-cs"/>
                </a:defRPr>
              </a:lvl1pPr>
            </a:lstStyle>
            <a:p>
              <a:pPr algn="ctr"/>
              <a:r>
                <a:rPr lang="en-US" altLang="zh-CN" sz="2600" b="0" dirty="0">
                  <a:latin typeface="华文中宋" panose="02010600040101010101" pitchFamily="2" charset="-122"/>
                  <a:ea typeface="华文中宋" panose="02010600040101010101" pitchFamily="2" charset="-122"/>
                </a:rPr>
                <a:t>[</a:t>
              </a:r>
              <a:r>
                <a:rPr lang="zh-CN" altLang="en-US" sz="2800" dirty="0">
                  <a:solidFill>
                    <a:schemeClr val="hlink"/>
                  </a:solidFill>
                  <a:latin typeface="黑体" panose="02010609060101010101" charset="-122"/>
                  <a:ea typeface="黑体" panose="02010609060101010101" charset="-122"/>
                  <a:cs typeface="+mn-cs"/>
                </a:rPr>
                <a:t>★腹痛部位</a:t>
              </a:r>
              <a:endParaRPr lang="zh-CN" altLang="en-US" sz="2800" dirty="0">
                <a:solidFill>
                  <a:schemeClr val="hlink"/>
                </a:solidFill>
                <a:latin typeface="黑体" panose="02010609060101010101" charset="-122"/>
                <a:ea typeface="黑体" panose="02010609060101010101" charset="-122"/>
                <a:cs typeface="+mn-cs"/>
              </a:endParaRPr>
            </a:p>
          </p:txBody>
        </p:sp>
      </p:gr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42620" y="920115"/>
            <a:ext cx="4197985" cy="460375"/>
          </a:xfrm>
          <a:prstGeom prst="rect">
            <a:avLst/>
          </a:prstGeom>
          <a:noFill/>
        </p:spPr>
        <p:txBody>
          <a:bodyPr wrap="square" rtlCol="0">
            <a:spAutoFit/>
          </a:bodyPr>
          <a:p>
            <a:r>
              <a:rPr lang="zh-CN" altLang="en-US" sz="2400"/>
              <a:t>（二）</a:t>
            </a:r>
            <a:r>
              <a:rPr lang="zh-CN" sz="2400"/>
              <a:t>临床表现</a:t>
            </a:r>
            <a:endParaRPr lang="zh-CN" sz="2400"/>
          </a:p>
        </p:txBody>
      </p:sp>
      <p:sp>
        <p:nvSpPr>
          <p:cNvPr id="6" name="Title 6"/>
          <p:cNvSpPr txBox="1"/>
          <p:nvPr>
            <p:custDataLst>
              <p:tags r:id="rId1"/>
            </p:custDataLst>
          </p:nvPr>
        </p:nvSpPr>
        <p:spPr>
          <a:xfrm>
            <a:off x="231407" y="97384"/>
            <a:ext cx="176149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九</a:t>
            </a: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腹痛</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6178" name="页脚占位符 1"/>
          <p:cNvSpPr>
            <a:spLocks noGrp="1"/>
          </p:cNvSpPr>
          <p:nvPr>
            <p:ph type="ftr" sz="quarter" idx="11"/>
          </p:nvPr>
        </p:nvSpPr>
        <p:spPr/>
        <p:txBody>
          <a:bodyPr anchor="t"/>
          <a:lst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5pPr>
          </a:lstStyle>
          <a:p>
            <a:pPr lvl="0" indent="0" algn="r"/>
            <a:r>
              <a:rPr lang="zh-CN" altLang="en-US" sz="1200" b="1">
                <a:solidFill>
                  <a:schemeClr val="bg1"/>
                </a:solidFill>
                <a:latin typeface="Verdana" panose="020B0604030504040204" pitchFamily="34" charset="0"/>
                <a:ea typeface="宋体" panose="02010600030101010101" pitchFamily="2" charset="-122"/>
              </a:rPr>
              <a:t>临床医学概论</a:t>
            </a:r>
            <a:endParaRPr lang="zh-CN" altLang="en-US" sz="1200" b="1">
              <a:solidFill>
                <a:schemeClr val="bg1"/>
              </a:solidFill>
              <a:latin typeface="Verdana" panose="020B0604030504040204" pitchFamily="34" charset="0"/>
              <a:ea typeface="宋体" panose="02010600030101010101" pitchFamily="2" charset="-122"/>
            </a:endParaRPr>
          </a:p>
        </p:txBody>
      </p:sp>
      <p:sp>
        <p:nvSpPr>
          <p:cNvPr id="5" name="页脚占位符 1"/>
          <p:cNvSpPr>
            <a:spLocks noGrp="1"/>
          </p:cNvSpPr>
          <p:nvPr/>
        </p:nvSpPr>
        <p:spPr>
          <a:xfrm>
            <a:off x="4116388" y="6350000"/>
            <a:ext cx="3959225" cy="315913"/>
          </a:xfrm>
          <a:prstGeom prst="rect">
            <a:avLst/>
          </a:prstGeom>
        </p:spPr>
        <p:txBody>
          <a:bodyPr vert="horz" lIns="91440" tIns="45720" rIns="91440" bIns="45720" rtlCol="0" anchor="t">
            <a:normAutofit/>
          </a:bodyPr>
          <a:lst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5pPr>
          </a:lstStyle>
          <a:p>
            <a:pPr lvl="0" indent="0" algn="r"/>
            <a:r>
              <a:rPr lang="zh-CN" altLang="en-US" sz="1200" b="1">
                <a:solidFill>
                  <a:schemeClr val="bg1"/>
                </a:solidFill>
                <a:latin typeface="Verdana" panose="020B0604030504040204" pitchFamily="34" charset="0"/>
                <a:ea typeface="宋体" panose="02010600030101010101" pitchFamily="2" charset="-122"/>
              </a:rPr>
              <a:t>临床医学概论</a:t>
            </a:r>
            <a:endParaRPr lang="zh-CN" altLang="en-US" sz="1200" b="1">
              <a:solidFill>
                <a:schemeClr val="bg1"/>
              </a:solidFill>
              <a:latin typeface="Verdana" panose="020B0604030504040204" pitchFamily="34" charset="0"/>
              <a:ea typeface="宋体" panose="02010600030101010101" pitchFamily="2" charset="-122"/>
            </a:endParaRPr>
          </a:p>
        </p:txBody>
      </p:sp>
      <p:grpSp>
        <p:nvGrpSpPr>
          <p:cNvPr id="8" name="组合 7"/>
          <p:cNvGrpSpPr/>
          <p:nvPr/>
        </p:nvGrpSpPr>
        <p:grpSpPr>
          <a:xfrm>
            <a:off x="2208530" y="1145540"/>
            <a:ext cx="7249795" cy="5374005"/>
            <a:chOff x="3401" y="1247"/>
            <a:chExt cx="11417" cy="8463"/>
          </a:xfrm>
        </p:grpSpPr>
        <p:sp>
          <p:nvSpPr>
            <p:cNvPr id="72706" name="爆炸形 2 72706"/>
            <p:cNvSpPr/>
            <p:nvPr/>
          </p:nvSpPr>
          <p:spPr>
            <a:xfrm rot="183180">
              <a:off x="3401" y="1247"/>
              <a:ext cx="4253" cy="1930"/>
            </a:xfrm>
            <a:prstGeom prst="irregularSeal2">
              <a:avLst/>
            </a:prstGeom>
            <a:solidFill>
              <a:schemeClr val="accent1"/>
            </a:solidFill>
            <a:ln w="9525" cap="flat" cmpd="sng">
              <a:solidFill>
                <a:srgbClr val="FFFF00"/>
              </a:solidFill>
              <a:prstDash val="solid"/>
              <a:miter/>
              <a:headEnd type="none" w="med" len="med"/>
              <a:tailEnd type="none" w="med" len="med"/>
            </a:ln>
          </p:spPr>
          <p:txBody>
            <a:bodyPr wrap="none" lIns="92075" tIns="46038" rIns="92075" bIns="46038" anchor="ctr"/>
            <a:p>
              <a:pPr marL="838200" indent="-838200" algn="ctr">
                <a:lnSpc>
                  <a:spcPct val="120000"/>
                </a:lnSpc>
                <a:spcBef>
                  <a:spcPct val="20000"/>
                </a:spcBef>
                <a:buClr>
                  <a:schemeClr val="tx2"/>
                </a:buClr>
                <a:buSzPct val="70000"/>
                <a:buFont typeface="Wingdings" panose="05000000000000000000" pitchFamily="2" charset="2"/>
                <a:buNone/>
              </a:pPr>
              <a:r>
                <a:rPr lang="en-US" altLang="zh-CN" sz="2000" b="1" dirty="0">
                  <a:solidFill>
                    <a:srgbClr val="FFFF00"/>
                  </a:solidFill>
                  <a:latin typeface="Verdana" panose="020B0604030504040204" pitchFamily="34" charset="0"/>
                  <a:ea typeface="宋体" panose="02010600030101010101" pitchFamily="2" charset="-122"/>
                </a:rPr>
                <a:t>2.</a:t>
              </a:r>
              <a:r>
                <a:rPr lang="zh-CN" altLang="en-US" sz="2000" b="1" dirty="0">
                  <a:solidFill>
                    <a:srgbClr val="FFFF00"/>
                  </a:solidFill>
                  <a:latin typeface="Verdana" panose="020B0604030504040204" pitchFamily="34" charset="0"/>
                  <a:ea typeface="宋体" panose="02010600030101010101" pitchFamily="2" charset="-122"/>
                </a:rPr>
                <a:t>性质和程度 </a:t>
              </a:r>
              <a:endParaRPr lang="zh-CN" altLang="en-US" sz="2000" b="1" dirty="0">
                <a:solidFill>
                  <a:srgbClr val="FFFF00"/>
                </a:solidFill>
                <a:latin typeface="Verdana" panose="020B0604030504040204" pitchFamily="34" charset="0"/>
                <a:ea typeface="宋体" panose="02010600030101010101" pitchFamily="2" charset="-122"/>
              </a:endParaRPr>
            </a:p>
          </p:txBody>
        </p:sp>
        <p:sp>
          <p:nvSpPr>
            <p:cNvPr id="72707" name="线形标注 1 72707"/>
            <p:cNvSpPr/>
            <p:nvPr/>
          </p:nvSpPr>
          <p:spPr>
            <a:xfrm>
              <a:off x="3478" y="4948"/>
              <a:ext cx="2035" cy="960"/>
            </a:xfrm>
            <a:prstGeom prst="borderCallout1">
              <a:avLst>
                <a:gd name="adj1" fmla="val 18750"/>
                <a:gd name="adj2" fmla="val 105898"/>
                <a:gd name="adj3" fmla="val 70574"/>
                <a:gd name="adj4" fmla="val 145454"/>
              </a:avLst>
            </a:prstGeom>
            <a:solidFill>
              <a:schemeClr val="accent1">
                <a:alpha val="39999"/>
              </a:schemeClr>
            </a:solidFill>
            <a:ln w="9525" cap="flat" cmpd="sng">
              <a:solidFill>
                <a:schemeClr val="tx1"/>
              </a:solidFill>
              <a:prstDash val="lgDashDotDot"/>
              <a:miter/>
              <a:headEnd type="none" w="med" len="med"/>
              <a:tailEnd type="none" w="med" len="med"/>
            </a:ln>
          </p:spPr>
          <p:txBody>
            <a:bodyPr lIns="93345" tIns="46990" rIns="93345" bIns="46990" anchor="ctr"/>
            <a:p>
              <a:pPr algn="ctr"/>
              <a:r>
                <a:rPr lang="zh-CN" altLang="en-US" sz="2400" b="1" dirty="0">
                  <a:latin typeface="Verdana" panose="020B0604030504040204" pitchFamily="34" charset="0"/>
                  <a:ea typeface="宋体" panose="02010600030101010101" pitchFamily="2" charset="-122"/>
                </a:rPr>
                <a:t>中上腹</a:t>
              </a:r>
              <a:endParaRPr lang="zh-CN" altLang="en-US" sz="2400" b="1" dirty="0">
                <a:latin typeface="Verdana" panose="020B0604030504040204" pitchFamily="34" charset="0"/>
                <a:ea typeface="宋体" panose="02010600030101010101" pitchFamily="2" charset="-122"/>
              </a:endParaRPr>
            </a:p>
          </p:txBody>
        </p:sp>
        <p:grpSp>
          <p:nvGrpSpPr>
            <p:cNvPr id="2" name="组合 72708"/>
            <p:cNvGrpSpPr/>
            <p:nvPr/>
          </p:nvGrpSpPr>
          <p:grpSpPr>
            <a:xfrm>
              <a:off x="7108" y="3163"/>
              <a:ext cx="2197" cy="1930"/>
              <a:chOff x="0" y="0"/>
              <a:chExt cx="879" cy="772"/>
            </a:xfrm>
          </p:grpSpPr>
          <p:sp>
            <p:nvSpPr>
              <p:cNvPr id="72709" name="流程图: 联系 72709"/>
              <p:cNvSpPr/>
              <p:nvPr/>
            </p:nvSpPr>
            <p:spPr>
              <a:xfrm>
                <a:off x="0" y="0"/>
                <a:ext cx="771" cy="772"/>
              </a:xfrm>
              <a:prstGeom prst="flowChartConnector">
                <a:avLst/>
              </a:prstGeom>
              <a:gradFill rotWithShape="1">
                <a:gsLst>
                  <a:gs pos="0">
                    <a:schemeClr val="bg1"/>
                  </a:gs>
                  <a:gs pos="100000">
                    <a:schemeClr val="folHlink"/>
                  </a:gs>
                </a:gsLst>
                <a:path path="rect">
                  <a:fillToRect r="100000" b="100000"/>
                </a:path>
                <a:tileRect/>
              </a:gradFill>
              <a:ln w="9525" cap="flat" cmpd="sng">
                <a:solidFill>
                  <a:schemeClr val="bg1"/>
                </a:solidFill>
                <a:prstDash val="solid"/>
                <a:round/>
                <a:headEnd type="none" w="med" len="med"/>
                <a:tailEnd type="none" w="med" len="med"/>
              </a:ln>
            </p:spPr>
            <p:txBody>
              <a:bodyPr anchor="t"/>
              <a:p>
                <a:endParaRPr lang="zh-CN" altLang="en-US" sz="1600">
                  <a:latin typeface="Arial" panose="020B0604020202020204" pitchFamily="34" charset="0"/>
                  <a:ea typeface="宋体" panose="02010600030101010101" pitchFamily="2" charset="-122"/>
                </a:endParaRPr>
              </a:p>
            </p:txBody>
          </p:sp>
          <p:sp>
            <p:nvSpPr>
              <p:cNvPr id="72710" name="文本框 72710"/>
              <p:cNvSpPr txBox="1"/>
              <p:nvPr/>
            </p:nvSpPr>
            <p:spPr>
              <a:xfrm>
                <a:off x="40" y="241"/>
                <a:ext cx="839" cy="445"/>
              </a:xfrm>
              <a:prstGeom prst="rect">
                <a:avLst/>
              </a:prstGeom>
              <a:noFill/>
              <a:ln w="9525">
                <a:noFill/>
              </a:ln>
            </p:spPr>
            <p:txBody>
              <a:bodyPr wrap="square" lIns="92075" tIns="46038" rIns="92075" bIns="46038" anchor="t">
                <a:spAutoFit/>
              </a:bodyPr>
              <a:p>
                <a:pPr>
                  <a:spcBef>
                    <a:spcPct val="50000"/>
                  </a:spcBef>
                </a:pPr>
                <a:r>
                  <a:rPr lang="zh-CN" altLang="en-US" sz="2000" b="1" dirty="0">
                    <a:solidFill>
                      <a:srgbClr val="005EC0"/>
                    </a:solidFill>
                    <a:latin typeface="Verdana" panose="020B0604030504040204" pitchFamily="34" charset="0"/>
                    <a:ea typeface="宋体" panose="02010600030101010101" pitchFamily="2" charset="-122"/>
                  </a:rPr>
                  <a:t>胃炎溃疡</a:t>
                </a:r>
                <a:endParaRPr lang="zh-CN" altLang="en-US" sz="2000" b="1" dirty="0">
                  <a:solidFill>
                    <a:srgbClr val="005EC0"/>
                  </a:solidFill>
                  <a:latin typeface="Verdana" panose="020B0604030504040204" pitchFamily="34" charset="0"/>
                  <a:ea typeface="宋体" panose="02010600030101010101" pitchFamily="2" charset="-122"/>
                </a:endParaRPr>
              </a:p>
            </p:txBody>
          </p:sp>
        </p:grpSp>
        <p:grpSp>
          <p:nvGrpSpPr>
            <p:cNvPr id="4" name="组合 72711"/>
            <p:cNvGrpSpPr/>
            <p:nvPr/>
          </p:nvGrpSpPr>
          <p:grpSpPr>
            <a:xfrm>
              <a:off x="6993" y="5315"/>
              <a:ext cx="1927" cy="1930"/>
              <a:chOff x="0" y="0"/>
              <a:chExt cx="771" cy="772"/>
            </a:xfrm>
          </p:grpSpPr>
          <p:sp>
            <p:nvSpPr>
              <p:cNvPr id="72712" name="流程图: 联系 72712"/>
              <p:cNvSpPr/>
              <p:nvPr/>
            </p:nvSpPr>
            <p:spPr>
              <a:xfrm>
                <a:off x="0" y="0"/>
                <a:ext cx="771" cy="772"/>
              </a:xfrm>
              <a:prstGeom prst="flowChartConnector">
                <a:avLst/>
              </a:prstGeom>
              <a:gradFill rotWithShape="1">
                <a:gsLst>
                  <a:gs pos="0">
                    <a:schemeClr val="bg1"/>
                  </a:gs>
                  <a:gs pos="100000">
                    <a:schemeClr val="folHlink"/>
                  </a:gs>
                </a:gsLst>
                <a:path path="rect">
                  <a:fillToRect r="100000" b="100000"/>
                </a:path>
                <a:tileRect/>
              </a:gradFill>
              <a:ln w="9525" cap="flat" cmpd="sng">
                <a:solidFill>
                  <a:schemeClr val="bg1"/>
                </a:solidFill>
                <a:prstDash val="solid"/>
                <a:round/>
                <a:headEnd type="none" w="med" len="med"/>
                <a:tailEnd type="none" w="med" len="med"/>
              </a:ln>
            </p:spPr>
            <p:txBody>
              <a:bodyPr anchor="t"/>
              <a:p>
                <a:endParaRPr lang="zh-CN" altLang="en-US" sz="1600">
                  <a:latin typeface="Arial" panose="020B0604020202020204" pitchFamily="34" charset="0"/>
                  <a:ea typeface="宋体" panose="02010600030101010101" pitchFamily="2" charset="-122"/>
                </a:endParaRPr>
              </a:p>
            </p:txBody>
          </p:sp>
          <p:sp>
            <p:nvSpPr>
              <p:cNvPr id="72713" name="文本框 72713"/>
              <p:cNvSpPr txBox="1"/>
              <p:nvPr/>
            </p:nvSpPr>
            <p:spPr>
              <a:xfrm>
                <a:off x="0" y="237"/>
                <a:ext cx="771" cy="251"/>
              </a:xfrm>
              <a:prstGeom prst="rect">
                <a:avLst/>
              </a:prstGeom>
              <a:noFill/>
              <a:ln w="9525">
                <a:noFill/>
              </a:ln>
            </p:spPr>
            <p:txBody>
              <a:bodyPr wrap="square" lIns="92075" tIns="46038" rIns="92075" bIns="46038" anchor="t">
                <a:spAutoFit/>
              </a:bodyPr>
              <a:p>
                <a:pPr>
                  <a:spcBef>
                    <a:spcPct val="50000"/>
                  </a:spcBef>
                </a:pPr>
                <a:r>
                  <a:rPr lang="zh-CN" altLang="en-US" sz="2000" b="1" dirty="0">
                    <a:solidFill>
                      <a:srgbClr val="005EC0"/>
                    </a:solidFill>
                    <a:latin typeface="Verdana" panose="020B0604030504040204" pitchFamily="34" charset="0"/>
                    <a:ea typeface="宋体" panose="02010600030101010101" pitchFamily="2" charset="-122"/>
                  </a:rPr>
                  <a:t>溃疡穿孔</a:t>
                </a:r>
                <a:endParaRPr lang="zh-CN" altLang="en-US" sz="2000" b="1" dirty="0">
                  <a:solidFill>
                    <a:srgbClr val="005EC0"/>
                  </a:solidFill>
                  <a:latin typeface="Verdana" panose="020B0604030504040204" pitchFamily="34" charset="0"/>
                  <a:ea typeface="宋体" panose="02010600030101010101" pitchFamily="2" charset="-122"/>
                </a:endParaRPr>
              </a:p>
            </p:txBody>
          </p:sp>
        </p:grpSp>
        <p:grpSp>
          <p:nvGrpSpPr>
            <p:cNvPr id="7" name="组合 72714"/>
            <p:cNvGrpSpPr/>
            <p:nvPr/>
          </p:nvGrpSpPr>
          <p:grpSpPr>
            <a:xfrm>
              <a:off x="6993" y="7698"/>
              <a:ext cx="2042" cy="1930"/>
              <a:chOff x="0" y="0"/>
              <a:chExt cx="817" cy="772"/>
            </a:xfrm>
          </p:grpSpPr>
          <p:sp>
            <p:nvSpPr>
              <p:cNvPr id="72715" name="流程图: 联系 72715"/>
              <p:cNvSpPr/>
              <p:nvPr/>
            </p:nvSpPr>
            <p:spPr>
              <a:xfrm>
                <a:off x="0" y="0"/>
                <a:ext cx="771" cy="772"/>
              </a:xfrm>
              <a:prstGeom prst="flowChartConnector">
                <a:avLst/>
              </a:prstGeom>
              <a:gradFill rotWithShape="1">
                <a:gsLst>
                  <a:gs pos="0">
                    <a:schemeClr val="bg1"/>
                  </a:gs>
                  <a:gs pos="100000">
                    <a:schemeClr val="folHlink"/>
                  </a:gs>
                </a:gsLst>
                <a:path path="rect">
                  <a:fillToRect r="100000" b="100000"/>
                </a:path>
                <a:tileRect/>
              </a:gradFill>
              <a:ln w="9525" cap="flat" cmpd="sng">
                <a:solidFill>
                  <a:schemeClr val="bg1"/>
                </a:solidFill>
                <a:prstDash val="solid"/>
                <a:round/>
                <a:headEnd type="none" w="med" len="med"/>
                <a:tailEnd type="none" w="med" len="med"/>
              </a:ln>
            </p:spPr>
            <p:txBody>
              <a:bodyPr anchor="t"/>
              <a:p>
                <a:endParaRPr lang="zh-CN" altLang="en-US" sz="1600">
                  <a:latin typeface="Arial" panose="020B0604020202020204" pitchFamily="34" charset="0"/>
                  <a:ea typeface="宋体" panose="02010600030101010101" pitchFamily="2" charset="-122"/>
                </a:endParaRPr>
              </a:p>
            </p:txBody>
          </p:sp>
          <p:sp>
            <p:nvSpPr>
              <p:cNvPr id="72716" name="文本框 72716"/>
              <p:cNvSpPr txBox="1"/>
              <p:nvPr/>
            </p:nvSpPr>
            <p:spPr>
              <a:xfrm>
                <a:off x="46" y="136"/>
                <a:ext cx="771" cy="445"/>
              </a:xfrm>
              <a:prstGeom prst="rect">
                <a:avLst/>
              </a:prstGeom>
              <a:noFill/>
              <a:ln w="9525">
                <a:noFill/>
              </a:ln>
            </p:spPr>
            <p:txBody>
              <a:bodyPr lIns="92075" tIns="46038" rIns="92075" bIns="46038" anchor="t">
                <a:spAutoFit/>
              </a:bodyPr>
              <a:p>
                <a:pPr>
                  <a:spcBef>
                    <a:spcPct val="50000"/>
                  </a:spcBef>
                </a:pPr>
                <a:r>
                  <a:rPr lang="zh-CN" altLang="en-US" sz="2000" b="1" dirty="0">
                    <a:solidFill>
                      <a:schemeClr val="hlink"/>
                    </a:solidFill>
                    <a:latin typeface="Verdana" panose="020B0604030504040204" pitchFamily="34" charset="0"/>
                    <a:ea typeface="宋体" panose="02010600030101010101" pitchFamily="2" charset="-122"/>
                  </a:rPr>
                  <a:t> </a:t>
                </a:r>
                <a:r>
                  <a:rPr lang="zh-CN" altLang="en-US" sz="2000" b="1" dirty="0">
                    <a:solidFill>
                      <a:srgbClr val="005EC0"/>
                    </a:solidFill>
                    <a:latin typeface="Verdana" panose="020B0604030504040204" pitchFamily="34" charset="0"/>
                    <a:ea typeface="宋体" panose="02010600030101010101" pitchFamily="2" charset="-122"/>
                  </a:rPr>
                  <a:t>急性</a:t>
                </a:r>
                <a:endParaRPr lang="zh-CN" altLang="en-US" sz="2000" b="1" dirty="0">
                  <a:solidFill>
                    <a:srgbClr val="005EC0"/>
                  </a:solidFill>
                  <a:latin typeface="Verdana" panose="020B0604030504040204" pitchFamily="34" charset="0"/>
                  <a:ea typeface="宋体" panose="02010600030101010101" pitchFamily="2" charset="-122"/>
                </a:endParaRPr>
              </a:p>
              <a:p>
                <a:pPr>
                  <a:lnSpc>
                    <a:spcPct val="50000"/>
                  </a:lnSpc>
                  <a:spcBef>
                    <a:spcPct val="50000"/>
                  </a:spcBef>
                </a:pPr>
                <a:r>
                  <a:rPr lang="zh-CN" altLang="en-US" sz="2000" b="1" dirty="0">
                    <a:solidFill>
                      <a:srgbClr val="005EC0"/>
                    </a:solidFill>
                    <a:latin typeface="Verdana" panose="020B0604030504040204" pitchFamily="34" charset="0"/>
                    <a:ea typeface="宋体" panose="02010600030101010101" pitchFamily="2" charset="-122"/>
                  </a:rPr>
                  <a:t>胰腺炎</a:t>
                </a:r>
                <a:endParaRPr lang="zh-CN" altLang="en-US" sz="2000" b="1" dirty="0">
                  <a:solidFill>
                    <a:srgbClr val="005EC0"/>
                  </a:solidFill>
                  <a:latin typeface="Verdana" panose="020B0604030504040204" pitchFamily="34" charset="0"/>
                  <a:ea typeface="宋体" panose="02010600030101010101" pitchFamily="2" charset="-122"/>
                </a:endParaRPr>
              </a:p>
            </p:txBody>
          </p:sp>
        </p:grpSp>
        <p:grpSp>
          <p:nvGrpSpPr>
            <p:cNvPr id="9" name="组合 72717"/>
            <p:cNvGrpSpPr/>
            <p:nvPr/>
          </p:nvGrpSpPr>
          <p:grpSpPr>
            <a:xfrm>
              <a:off x="10168" y="3350"/>
              <a:ext cx="4650" cy="1248"/>
              <a:chOff x="0" y="0"/>
              <a:chExt cx="2789" cy="499"/>
            </a:xfrm>
          </p:grpSpPr>
          <p:sp>
            <p:nvSpPr>
              <p:cNvPr id="72718" name="圆角矩形 72718"/>
              <p:cNvSpPr/>
              <p:nvPr/>
            </p:nvSpPr>
            <p:spPr>
              <a:xfrm>
                <a:off x="0" y="0"/>
                <a:ext cx="2676" cy="499"/>
              </a:xfrm>
              <a:prstGeom prst="roundRect">
                <a:avLst>
                  <a:gd name="adj" fmla="val 16667"/>
                </a:avLst>
              </a:prstGeom>
              <a:pattFill prst="pct10">
                <a:fgClr>
                  <a:schemeClr val="accent2"/>
                </a:fgClr>
                <a:bgClr>
                  <a:schemeClr val="bg1"/>
                </a:bgClr>
              </a:pattFill>
              <a:ln w="9525" cap="flat" cmpd="sng">
                <a:solidFill>
                  <a:schemeClr val="bg1"/>
                </a:solidFill>
                <a:prstDash val="solid"/>
                <a:round/>
                <a:headEnd type="none" w="med" len="med"/>
                <a:tailEnd type="none" w="med" len="med"/>
              </a:ln>
            </p:spPr>
            <p:txBody>
              <a:bodyPr wrap="none" lIns="93345" tIns="46990" rIns="93345" bIns="46990" anchor="ctr"/>
              <a:p>
                <a:endParaRPr lang="zh-CN" sz="1600">
                  <a:latin typeface="Arial" panose="020B0604020202020204" pitchFamily="34" charset="0"/>
                  <a:ea typeface="宋体" panose="02010600030101010101" pitchFamily="2" charset="-122"/>
                </a:endParaRPr>
              </a:p>
            </p:txBody>
          </p:sp>
          <p:sp>
            <p:nvSpPr>
              <p:cNvPr id="72719" name="文本框 72719"/>
              <p:cNvSpPr txBox="1"/>
              <p:nvPr/>
            </p:nvSpPr>
            <p:spPr>
              <a:xfrm>
                <a:off x="45" y="91"/>
                <a:ext cx="2744" cy="253"/>
              </a:xfrm>
              <a:prstGeom prst="rect">
                <a:avLst/>
              </a:prstGeom>
              <a:pattFill prst="pct10">
                <a:fgClr>
                  <a:schemeClr val="accent2"/>
                </a:fgClr>
                <a:bgClr>
                  <a:schemeClr val="bg1"/>
                </a:bgClr>
              </a:pattFill>
              <a:ln w="9525">
                <a:noFill/>
              </a:ln>
            </p:spPr>
            <p:txBody>
              <a:bodyPr lIns="93345" tIns="46990" rIns="93345" bIns="46990" anchor="t">
                <a:spAutoFit/>
              </a:bodyPr>
              <a:p>
                <a:pPr algn="ctr">
                  <a:spcBef>
                    <a:spcPct val="50000"/>
                  </a:spcBef>
                </a:pPr>
                <a:r>
                  <a:rPr lang="zh-CN" altLang="en-US" sz="2000" b="1" dirty="0">
                    <a:latin typeface="Verdana" panose="020B0604030504040204" pitchFamily="34" charset="0"/>
                    <a:ea typeface="宋体" panose="02010600030101010101" pitchFamily="2" charset="-122"/>
                  </a:rPr>
                  <a:t>持续性隐痛</a:t>
                </a:r>
                <a:endParaRPr lang="zh-CN" altLang="en-US" sz="2000" b="1" dirty="0">
                  <a:latin typeface="Verdana" panose="020B0604030504040204" pitchFamily="34" charset="0"/>
                  <a:ea typeface="宋体" panose="02010600030101010101" pitchFamily="2" charset="-122"/>
                </a:endParaRPr>
              </a:p>
            </p:txBody>
          </p:sp>
        </p:grpSp>
        <p:grpSp>
          <p:nvGrpSpPr>
            <p:cNvPr id="10" name="组合 72720"/>
            <p:cNvGrpSpPr/>
            <p:nvPr/>
          </p:nvGrpSpPr>
          <p:grpSpPr>
            <a:xfrm>
              <a:off x="10168" y="5475"/>
              <a:ext cx="4575" cy="1700"/>
              <a:chOff x="0" y="0"/>
              <a:chExt cx="1830" cy="680"/>
            </a:xfrm>
          </p:grpSpPr>
          <p:sp>
            <p:nvSpPr>
              <p:cNvPr id="72721" name="圆角矩形 72721"/>
              <p:cNvSpPr/>
              <p:nvPr/>
            </p:nvSpPr>
            <p:spPr>
              <a:xfrm>
                <a:off x="0" y="0"/>
                <a:ext cx="1785" cy="680"/>
              </a:xfrm>
              <a:prstGeom prst="roundRect">
                <a:avLst>
                  <a:gd name="adj" fmla="val 16667"/>
                </a:avLst>
              </a:prstGeom>
              <a:pattFill prst="pct10">
                <a:fgClr>
                  <a:schemeClr val="accent2"/>
                </a:fgClr>
                <a:bgClr>
                  <a:schemeClr val="bg1"/>
                </a:bgClr>
              </a:pattFill>
              <a:ln w="9525" cap="flat" cmpd="sng">
                <a:solidFill>
                  <a:schemeClr val="bg1"/>
                </a:solidFill>
                <a:prstDash val="solid"/>
                <a:round/>
                <a:headEnd type="none" w="med" len="med"/>
                <a:tailEnd type="none" w="med" len="med"/>
              </a:ln>
            </p:spPr>
            <p:txBody>
              <a:bodyPr wrap="none" lIns="93345" tIns="46990" rIns="93345" bIns="46990" anchor="ctr"/>
              <a:p>
                <a:endParaRPr lang="zh-CN" sz="1600">
                  <a:latin typeface="Arial" panose="020B0604020202020204" pitchFamily="34" charset="0"/>
                  <a:ea typeface="宋体" panose="02010600030101010101" pitchFamily="2" charset="-122"/>
                </a:endParaRPr>
              </a:p>
            </p:txBody>
          </p:sp>
          <p:sp>
            <p:nvSpPr>
              <p:cNvPr id="72722" name="文本框 72722"/>
              <p:cNvSpPr txBox="1"/>
              <p:nvPr/>
            </p:nvSpPr>
            <p:spPr>
              <a:xfrm>
                <a:off x="0" y="102"/>
                <a:ext cx="1830" cy="447"/>
              </a:xfrm>
              <a:prstGeom prst="rect">
                <a:avLst/>
              </a:prstGeom>
              <a:pattFill prst="pct10">
                <a:fgClr>
                  <a:schemeClr val="accent2"/>
                </a:fgClr>
                <a:bgClr>
                  <a:schemeClr val="bg1"/>
                </a:bgClr>
              </a:pattFill>
              <a:ln w="9525">
                <a:noFill/>
              </a:ln>
            </p:spPr>
            <p:txBody>
              <a:bodyPr lIns="93345" tIns="46990" rIns="93345" bIns="46990" anchor="t">
                <a:spAutoFit/>
              </a:bodyPr>
              <a:p>
                <a:pPr algn="ctr">
                  <a:spcBef>
                    <a:spcPct val="50000"/>
                  </a:spcBef>
                </a:pPr>
                <a:r>
                  <a:rPr lang="zh-CN" altLang="en-US" sz="2000" b="1" dirty="0">
                    <a:latin typeface="Verdana" panose="020B0604030504040204" pitchFamily="34" charset="0"/>
                    <a:ea typeface="宋体" panose="02010600030101010101" pitchFamily="2" charset="-122"/>
                  </a:rPr>
                  <a:t>突发的剧烈刀割</a:t>
                </a:r>
                <a:endParaRPr lang="zh-CN" altLang="en-US" sz="2000" b="1" dirty="0">
                  <a:latin typeface="Verdana" panose="020B0604030504040204" pitchFamily="34" charset="0"/>
                  <a:ea typeface="宋体" panose="02010600030101010101" pitchFamily="2" charset="-122"/>
                </a:endParaRPr>
              </a:p>
              <a:p>
                <a:pPr algn="ctr">
                  <a:lnSpc>
                    <a:spcPct val="50000"/>
                  </a:lnSpc>
                  <a:spcBef>
                    <a:spcPct val="50000"/>
                  </a:spcBef>
                </a:pPr>
                <a:r>
                  <a:rPr lang="zh-CN" altLang="en-US" sz="2000" b="1" dirty="0">
                    <a:latin typeface="Verdana" panose="020B0604030504040204" pitchFamily="34" charset="0"/>
                    <a:ea typeface="宋体" panose="02010600030101010101" pitchFamily="2" charset="-122"/>
                  </a:rPr>
                  <a:t>样痛、烧灼样痛</a:t>
                </a:r>
                <a:endParaRPr lang="zh-CN" altLang="en-US" sz="2000" b="1" dirty="0">
                  <a:latin typeface="Verdana" panose="020B0604030504040204" pitchFamily="34" charset="0"/>
                  <a:ea typeface="宋体" panose="02010600030101010101" pitchFamily="2" charset="-122"/>
                </a:endParaRPr>
              </a:p>
            </p:txBody>
          </p:sp>
        </p:grpSp>
        <p:grpSp>
          <p:nvGrpSpPr>
            <p:cNvPr id="11" name="组合 72723"/>
            <p:cNvGrpSpPr/>
            <p:nvPr/>
          </p:nvGrpSpPr>
          <p:grpSpPr>
            <a:xfrm>
              <a:off x="10168" y="7998"/>
              <a:ext cx="4635" cy="1712"/>
              <a:chOff x="0" y="0"/>
              <a:chExt cx="1854" cy="685"/>
            </a:xfrm>
          </p:grpSpPr>
          <p:sp>
            <p:nvSpPr>
              <p:cNvPr id="72724" name="圆角矩形 72724"/>
              <p:cNvSpPr/>
              <p:nvPr/>
            </p:nvSpPr>
            <p:spPr>
              <a:xfrm>
                <a:off x="0" y="0"/>
                <a:ext cx="1808" cy="685"/>
              </a:xfrm>
              <a:prstGeom prst="roundRect">
                <a:avLst>
                  <a:gd name="adj" fmla="val 16667"/>
                </a:avLst>
              </a:prstGeom>
              <a:pattFill prst="pct10">
                <a:fgClr>
                  <a:schemeClr val="accent2">
                    <a:alpha val="39999"/>
                  </a:schemeClr>
                </a:fgClr>
                <a:bgClr>
                  <a:schemeClr val="bg1">
                    <a:alpha val="39999"/>
                  </a:schemeClr>
                </a:bgClr>
              </a:pattFill>
              <a:ln w="9525" cap="flat" cmpd="sng">
                <a:solidFill>
                  <a:schemeClr val="bg1"/>
                </a:solidFill>
                <a:prstDash val="solid"/>
                <a:round/>
                <a:headEnd type="none" w="med" len="med"/>
                <a:tailEnd type="none" w="med" len="med"/>
              </a:ln>
            </p:spPr>
            <p:txBody>
              <a:bodyPr anchor="t"/>
              <a:p>
                <a:endParaRPr lang="zh-CN" altLang="en-US" sz="1600">
                  <a:latin typeface="Arial" panose="020B0604020202020204" pitchFamily="34" charset="0"/>
                  <a:ea typeface="宋体" panose="02010600030101010101" pitchFamily="2" charset="-122"/>
                </a:endParaRPr>
              </a:p>
            </p:txBody>
          </p:sp>
          <p:sp>
            <p:nvSpPr>
              <p:cNvPr id="72725" name="文本框 72725"/>
              <p:cNvSpPr txBox="1"/>
              <p:nvPr/>
            </p:nvSpPr>
            <p:spPr>
              <a:xfrm>
                <a:off x="0" y="46"/>
                <a:ext cx="1854" cy="466"/>
              </a:xfrm>
              <a:prstGeom prst="rect">
                <a:avLst/>
              </a:prstGeom>
              <a:pattFill prst="pct10">
                <a:fgClr>
                  <a:schemeClr val="accent2">
                    <a:alpha val="39999"/>
                  </a:schemeClr>
                </a:fgClr>
                <a:bgClr>
                  <a:schemeClr val="bg1">
                    <a:alpha val="39999"/>
                  </a:schemeClr>
                </a:bgClr>
              </a:pattFill>
              <a:ln w="9525">
                <a:noFill/>
              </a:ln>
            </p:spPr>
            <p:txBody>
              <a:bodyPr lIns="93345" tIns="46990" rIns="93345" bIns="46990" anchor="t">
                <a:spAutoFit/>
              </a:bodyPr>
              <a:p>
                <a:pPr algn="ctr">
                  <a:spcBef>
                    <a:spcPct val="50000"/>
                  </a:spcBef>
                </a:pPr>
                <a:r>
                  <a:rPr lang="zh-CN" altLang="en-US" sz="2000" b="1" dirty="0">
                    <a:latin typeface="Verdana" panose="020B0604030504040204" pitchFamily="34" charset="0"/>
                    <a:ea typeface="宋体" panose="02010600030101010101" pitchFamily="2" charset="-122"/>
                  </a:rPr>
                  <a:t>持续性钝痛或刀割</a:t>
                </a:r>
                <a:endParaRPr lang="zh-CN" altLang="en-US" sz="2000" b="1" dirty="0">
                  <a:latin typeface="Verdana" panose="020B0604030504040204" pitchFamily="34" charset="0"/>
                  <a:ea typeface="宋体" panose="02010600030101010101" pitchFamily="2" charset="-122"/>
                </a:endParaRPr>
              </a:p>
              <a:p>
                <a:pPr algn="ctr">
                  <a:lnSpc>
                    <a:spcPct val="60000"/>
                  </a:lnSpc>
                  <a:spcBef>
                    <a:spcPct val="50000"/>
                  </a:spcBef>
                </a:pPr>
                <a:r>
                  <a:rPr lang="zh-CN" altLang="en-US" sz="2000" b="1" dirty="0">
                    <a:latin typeface="Verdana" panose="020B0604030504040204" pitchFamily="34" charset="0"/>
                    <a:ea typeface="宋体" panose="02010600030101010101" pitchFamily="2" charset="-122"/>
                  </a:rPr>
                  <a:t>样疼痛，阵发性加剧</a:t>
                </a:r>
                <a:endParaRPr lang="zh-CN" altLang="en-US" sz="2000" b="1" dirty="0">
                  <a:latin typeface="Verdana" panose="020B0604030504040204" pitchFamily="34" charset="0"/>
                  <a:ea typeface="宋体" panose="02010600030101010101" pitchFamily="2" charset="-122"/>
                </a:endParaRPr>
              </a:p>
            </p:txBody>
          </p:sp>
        </p:grpSp>
      </p:gr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42620" y="920115"/>
            <a:ext cx="4197985" cy="460375"/>
          </a:xfrm>
          <a:prstGeom prst="rect">
            <a:avLst/>
          </a:prstGeom>
          <a:noFill/>
        </p:spPr>
        <p:txBody>
          <a:bodyPr wrap="square" rtlCol="0">
            <a:spAutoFit/>
          </a:bodyPr>
          <a:p>
            <a:r>
              <a:rPr lang="zh-CN" altLang="en-US" sz="2400"/>
              <a:t>（二）</a:t>
            </a:r>
            <a:r>
              <a:rPr lang="zh-CN" sz="2400"/>
              <a:t>临床表现</a:t>
            </a:r>
            <a:endParaRPr lang="zh-CN" sz="2400"/>
          </a:p>
        </p:txBody>
      </p:sp>
      <p:sp>
        <p:nvSpPr>
          <p:cNvPr id="6" name="Title 6"/>
          <p:cNvSpPr txBox="1"/>
          <p:nvPr>
            <p:custDataLst>
              <p:tags r:id="rId1"/>
            </p:custDataLst>
          </p:nvPr>
        </p:nvSpPr>
        <p:spPr>
          <a:xfrm>
            <a:off x="231407" y="97384"/>
            <a:ext cx="176149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九</a:t>
            </a: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腹痛</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6178" name="页脚占位符 1"/>
          <p:cNvSpPr>
            <a:spLocks noGrp="1"/>
          </p:cNvSpPr>
          <p:nvPr>
            <p:ph type="ftr" sz="quarter" idx="11"/>
          </p:nvPr>
        </p:nvSpPr>
        <p:spPr/>
        <p:txBody>
          <a:bodyPr anchor="t"/>
          <a:lst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5pPr>
          </a:lstStyle>
          <a:p>
            <a:pPr lvl="0" indent="0" algn="r"/>
            <a:r>
              <a:rPr lang="zh-CN" altLang="en-US" sz="1200" b="1">
                <a:solidFill>
                  <a:schemeClr val="bg1"/>
                </a:solidFill>
                <a:latin typeface="Verdana" panose="020B0604030504040204" pitchFamily="34" charset="0"/>
                <a:ea typeface="宋体" panose="02010600030101010101" pitchFamily="2" charset="-122"/>
              </a:rPr>
              <a:t>临床医学概论</a:t>
            </a:r>
            <a:endParaRPr lang="zh-CN" altLang="en-US" sz="1200" b="1">
              <a:solidFill>
                <a:schemeClr val="bg1"/>
              </a:solidFill>
              <a:latin typeface="Verdana" panose="020B0604030504040204" pitchFamily="34" charset="0"/>
              <a:ea typeface="宋体" panose="02010600030101010101" pitchFamily="2" charset="-122"/>
            </a:endParaRPr>
          </a:p>
        </p:txBody>
      </p:sp>
      <p:sp>
        <p:nvSpPr>
          <p:cNvPr id="5" name="页脚占位符 1"/>
          <p:cNvSpPr>
            <a:spLocks noGrp="1"/>
          </p:cNvSpPr>
          <p:nvPr/>
        </p:nvSpPr>
        <p:spPr>
          <a:xfrm>
            <a:off x="4116388" y="6350000"/>
            <a:ext cx="3959225" cy="315913"/>
          </a:xfrm>
          <a:prstGeom prst="rect">
            <a:avLst/>
          </a:prstGeom>
        </p:spPr>
        <p:txBody>
          <a:bodyPr vert="horz" lIns="91440" tIns="45720" rIns="91440" bIns="45720" rtlCol="0" anchor="t">
            <a:normAutofit/>
          </a:bodyPr>
          <a:lst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5pPr>
          </a:lstStyle>
          <a:p>
            <a:pPr lvl="0" indent="0" algn="r"/>
            <a:r>
              <a:rPr lang="zh-CN" altLang="en-US" sz="1200" b="1">
                <a:solidFill>
                  <a:schemeClr val="bg1"/>
                </a:solidFill>
                <a:latin typeface="Verdana" panose="020B0604030504040204" pitchFamily="34" charset="0"/>
                <a:ea typeface="宋体" panose="02010600030101010101" pitchFamily="2" charset="-122"/>
              </a:rPr>
              <a:t>临床医学概论</a:t>
            </a:r>
            <a:endParaRPr lang="zh-CN" altLang="en-US" sz="1200" b="1">
              <a:solidFill>
                <a:schemeClr val="bg1"/>
              </a:solidFill>
              <a:latin typeface="Verdana" panose="020B0604030504040204" pitchFamily="34" charset="0"/>
              <a:ea typeface="宋体" panose="02010600030101010101" pitchFamily="2" charset="-122"/>
            </a:endParaRPr>
          </a:p>
        </p:txBody>
      </p:sp>
      <p:grpSp>
        <p:nvGrpSpPr>
          <p:cNvPr id="12" name="组合 11"/>
          <p:cNvGrpSpPr/>
          <p:nvPr/>
        </p:nvGrpSpPr>
        <p:grpSpPr>
          <a:xfrm>
            <a:off x="1845310" y="551180"/>
            <a:ext cx="8054975" cy="5798820"/>
            <a:chOff x="1652" y="525"/>
            <a:chExt cx="12685" cy="9132"/>
          </a:xfrm>
        </p:grpSpPr>
        <p:sp>
          <p:nvSpPr>
            <p:cNvPr id="73730" name="爆炸形 2 73730"/>
            <p:cNvSpPr/>
            <p:nvPr/>
          </p:nvSpPr>
          <p:spPr>
            <a:xfrm rot="1143181">
              <a:off x="10085" y="525"/>
              <a:ext cx="4253" cy="1928"/>
            </a:xfrm>
            <a:prstGeom prst="irregularSeal2">
              <a:avLst/>
            </a:prstGeom>
            <a:solidFill>
              <a:schemeClr val="accent1"/>
            </a:solidFill>
            <a:ln w="9525" cap="flat" cmpd="sng">
              <a:solidFill>
                <a:srgbClr val="FFFF00"/>
              </a:solidFill>
              <a:prstDash val="solid"/>
              <a:miter/>
              <a:headEnd type="none" w="med" len="med"/>
              <a:tailEnd type="none" w="med" len="med"/>
            </a:ln>
          </p:spPr>
          <p:txBody>
            <a:bodyPr wrap="none" lIns="92075" tIns="46038" rIns="92075" bIns="46038" anchor="ctr"/>
            <a:lstStyle/>
            <a:p>
              <a:pPr marL="838200" indent="-838200" algn="ctr">
                <a:lnSpc>
                  <a:spcPct val="120000"/>
                </a:lnSpc>
                <a:spcBef>
                  <a:spcPct val="20000"/>
                </a:spcBef>
                <a:buClr>
                  <a:schemeClr val="tx2"/>
                </a:buClr>
                <a:buSzPct val="70000"/>
                <a:buFont typeface="Wingdings" panose="05000000000000000000" pitchFamily="2" charset="2"/>
                <a:buNone/>
              </a:pPr>
              <a:r>
                <a:rPr lang="en-US" altLang="zh-CN" sz="2400" b="1" dirty="0">
                  <a:solidFill>
                    <a:srgbClr val="FFFF00"/>
                  </a:solidFill>
                  <a:latin typeface="Verdana" panose="020B0604030504040204" pitchFamily="34" charset="0"/>
                  <a:ea typeface="宋体" panose="02010600030101010101" pitchFamily="2" charset="-122"/>
                </a:rPr>
                <a:t>2.</a:t>
              </a:r>
              <a:r>
                <a:rPr lang="zh-CN" altLang="en-US" sz="2400" b="1" dirty="0">
                  <a:solidFill>
                    <a:srgbClr val="FFFF00"/>
                  </a:solidFill>
                  <a:latin typeface="Verdana" panose="020B0604030504040204" pitchFamily="34" charset="0"/>
                  <a:ea typeface="宋体" panose="02010600030101010101" pitchFamily="2" charset="-122"/>
                </a:rPr>
                <a:t>性质和程度 </a:t>
              </a:r>
              <a:endParaRPr lang="zh-CN" altLang="en-US" sz="2400" dirty="0">
                <a:solidFill>
                  <a:srgbClr val="FFFF00"/>
                </a:solidFill>
                <a:latin typeface="Verdana" panose="020B0604030504040204" pitchFamily="34" charset="0"/>
                <a:ea typeface="宋体" panose="02010600030101010101" pitchFamily="2" charset="-122"/>
              </a:endParaRPr>
            </a:p>
          </p:txBody>
        </p:sp>
        <p:grpSp>
          <p:nvGrpSpPr>
            <p:cNvPr id="2" name="组合 73731"/>
            <p:cNvGrpSpPr/>
            <p:nvPr/>
          </p:nvGrpSpPr>
          <p:grpSpPr>
            <a:xfrm>
              <a:off x="1737" y="2075"/>
              <a:ext cx="1956" cy="1488"/>
              <a:chOff x="-15" y="0"/>
              <a:chExt cx="1007" cy="772"/>
            </a:xfrm>
          </p:grpSpPr>
          <p:sp>
            <p:nvSpPr>
              <p:cNvPr id="73732" name="流程图: 联系 73732"/>
              <p:cNvSpPr/>
              <p:nvPr/>
            </p:nvSpPr>
            <p:spPr>
              <a:xfrm>
                <a:off x="0" y="0"/>
                <a:ext cx="771" cy="772"/>
              </a:xfrm>
              <a:prstGeom prst="flowChartConnector">
                <a:avLst/>
              </a:prstGeom>
              <a:gradFill rotWithShape="1">
                <a:gsLst>
                  <a:gs pos="0">
                    <a:schemeClr val="bg1"/>
                  </a:gs>
                  <a:gs pos="100000">
                    <a:schemeClr val="folHlink"/>
                  </a:gs>
                </a:gsLst>
                <a:path path="rect">
                  <a:fillToRect r="100000" b="100000"/>
                </a:path>
                <a:tileRect/>
              </a:gradFill>
              <a:ln w="9525" cap="flat" cmpd="sng">
                <a:solidFill>
                  <a:schemeClr val="bg1"/>
                </a:solidFill>
                <a:prstDash val="solid"/>
                <a:round/>
                <a:headEnd type="none" w="med" len="med"/>
                <a:tailEnd type="none" w="med" len="med"/>
              </a:ln>
            </p:spPr>
            <p:txBody>
              <a:bodyPr anchor="t"/>
              <a:lstStyle/>
              <a:p>
                <a:endParaRPr lang="zh-CN" altLang="en-US">
                  <a:latin typeface="Arial" panose="020B0604020202020204" pitchFamily="34" charset="0"/>
                  <a:ea typeface="宋体" panose="02010600030101010101" pitchFamily="2" charset="-122"/>
                </a:endParaRPr>
              </a:p>
            </p:txBody>
          </p:sp>
          <p:sp>
            <p:nvSpPr>
              <p:cNvPr id="73733" name="文本框 73733"/>
              <p:cNvSpPr txBox="1"/>
              <p:nvPr/>
            </p:nvSpPr>
            <p:spPr>
              <a:xfrm>
                <a:off x="-15" y="223"/>
                <a:ext cx="1007" cy="326"/>
              </a:xfrm>
              <a:prstGeom prst="rect">
                <a:avLst/>
              </a:prstGeom>
              <a:noFill/>
              <a:ln w="9525">
                <a:noFill/>
              </a:ln>
            </p:spPr>
            <p:txBody>
              <a:bodyPr wrap="square" lIns="92075" tIns="46038" rIns="92075" bIns="46038" anchor="t">
                <a:spAutoFit/>
              </a:bodyPr>
              <a:lstStyle/>
              <a:p>
                <a:pPr>
                  <a:spcBef>
                    <a:spcPct val="50000"/>
                  </a:spcBef>
                </a:pPr>
                <a:r>
                  <a:rPr lang="zh-CN" altLang="en-US" sz="2000" b="1" dirty="0">
                    <a:solidFill>
                      <a:srgbClr val="005EC0"/>
                    </a:solidFill>
                    <a:latin typeface="Verdana" panose="020B0604030504040204" pitchFamily="34" charset="0"/>
                    <a:ea typeface="宋体" panose="02010600030101010101" pitchFamily="2" charset="-122"/>
                  </a:rPr>
                  <a:t>胆石症</a:t>
                </a:r>
                <a:endParaRPr lang="zh-CN" altLang="en-US" sz="2000" b="1" dirty="0">
                  <a:solidFill>
                    <a:srgbClr val="005EC0"/>
                  </a:solidFill>
                  <a:latin typeface="Verdana" panose="020B0604030504040204" pitchFamily="34" charset="0"/>
                  <a:ea typeface="宋体" panose="02010600030101010101" pitchFamily="2" charset="-122"/>
                </a:endParaRPr>
              </a:p>
            </p:txBody>
          </p:sp>
        </p:grpSp>
        <p:grpSp>
          <p:nvGrpSpPr>
            <p:cNvPr id="4" name="组合 73734"/>
            <p:cNvGrpSpPr/>
            <p:nvPr/>
          </p:nvGrpSpPr>
          <p:grpSpPr>
            <a:xfrm>
              <a:off x="1652" y="3820"/>
              <a:ext cx="1618" cy="1520"/>
              <a:chOff x="-41" y="10"/>
              <a:chExt cx="647" cy="608"/>
            </a:xfrm>
          </p:grpSpPr>
          <p:sp>
            <p:nvSpPr>
              <p:cNvPr id="73735" name="流程图: 联系 73735"/>
              <p:cNvSpPr/>
              <p:nvPr/>
            </p:nvSpPr>
            <p:spPr>
              <a:xfrm>
                <a:off x="1" y="10"/>
                <a:ext cx="605" cy="608"/>
              </a:xfrm>
              <a:prstGeom prst="flowChartConnector">
                <a:avLst/>
              </a:prstGeom>
              <a:gradFill rotWithShape="1">
                <a:gsLst>
                  <a:gs pos="0">
                    <a:schemeClr val="bg1"/>
                  </a:gs>
                  <a:gs pos="100000">
                    <a:schemeClr val="folHlink"/>
                  </a:gs>
                </a:gsLst>
                <a:path path="rect">
                  <a:fillToRect r="100000" b="100000"/>
                </a:path>
                <a:tileRect/>
              </a:gradFill>
              <a:ln w="9525" cap="flat" cmpd="sng">
                <a:solidFill>
                  <a:schemeClr val="bg1"/>
                </a:solidFill>
                <a:prstDash val="solid"/>
                <a:round/>
                <a:headEnd type="none" w="med" len="med"/>
                <a:tailEnd type="none" w="med" len="med"/>
              </a:ln>
            </p:spPr>
            <p:txBody>
              <a:bodyPr anchor="t"/>
              <a:lstStyle/>
              <a:p>
                <a:endParaRPr lang="zh-CN" altLang="en-US">
                  <a:latin typeface="Arial" panose="020B0604020202020204" pitchFamily="34" charset="0"/>
                  <a:ea typeface="宋体" panose="02010600030101010101" pitchFamily="2" charset="-122"/>
                </a:endParaRPr>
              </a:p>
            </p:txBody>
          </p:sp>
          <p:sp>
            <p:nvSpPr>
              <p:cNvPr id="73736" name="文本框 73736"/>
              <p:cNvSpPr txBox="1"/>
              <p:nvPr/>
            </p:nvSpPr>
            <p:spPr>
              <a:xfrm>
                <a:off x="-41" y="91"/>
                <a:ext cx="635" cy="445"/>
              </a:xfrm>
              <a:prstGeom prst="rect">
                <a:avLst/>
              </a:prstGeom>
              <a:noFill/>
              <a:ln w="9525">
                <a:noFill/>
              </a:ln>
            </p:spPr>
            <p:txBody>
              <a:bodyPr lIns="92075" tIns="46038" rIns="92075" bIns="46038" anchor="t">
                <a:spAutoFit/>
              </a:bodyPr>
              <a:lstStyle/>
              <a:p>
                <a:pPr>
                  <a:spcBef>
                    <a:spcPct val="50000"/>
                  </a:spcBef>
                </a:pPr>
                <a:r>
                  <a:rPr lang="zh-CN" altLang="en-US" sz="2000" b="1" dirty="0">
                    <a:solidFill>
                      <a:srgbClr val="005EC0"/>
                    </a:solidFill>
                    <a:latin typeface="Verdana" panose="020B0604030504040204" pitchFamily="34" charset="0"/>
                    <a:ea typeface="宋体" panose="02010600030101010101" pitchFamily="2" charset="-122"/>
                  </a:rPr>
                  <a:t>泌尿系统结石</a:t>
                </a:r>
                <a:endParaRPr lang="zh-CN" altLang="en-US" sz="2000" b="1" dirty="0">
                  <a:solidFill>
                    <a:srgbClr val="005EC0"/>
                  </a:solidFill>
                  <a:latin typeface="Verdana" panose="020B0604030504040204" pitchFamily="34" charset="0"/>
                  <a:ea typeface="宋体" panose="02010600030101010101" pitchFamily="2" charset="-122"/>
                </a:endParaRPr>
              </a:p>
            </p:txBody>
          </p:sp>
        </p:grpSp>
        <p:grpSp>
          <p:nvGrpSpPr>
            <p:cNvPr id="7" name="组合 73737"/>
            <p:cNvGrpSpPr/>
            <p:nvPr/>
          </p:nvGrpSpPr>
          <p:grpSpPr>
            <a:xfrm>
              <a:off x="1755" y="6015"/>
              <a:ext cx="1721" cy="1602"/>
              <a:chOff x="0" y="0"/>
              <a:chExt cx="826" cy="772"/>
            </a:xfrm>
          </p:grpSpPr>
          <p:sp>
            <p:nvSpPr>
              <p:cNvPr id="73738" name="流程图: 联系 73738"/>
              <p:cNvSpPr/>
              <p:nvPr/>
            </p:nvSpPr>
            <p:spPr>
              <a:xfrm>
                <a:off x="0" y="0"/>
                <a:ext cx="771" cy="772"/>
              </a:xfrm>
              <a:prstGeom prst="flowChartConnector">
                <a:avLst/>
              </a:prstGeom>
              <a:gradFill rotWithShape="1">
                <a:gsLst>
                  <a:gs pos="0">
                    <a:schemeClr val="bg1"/>
                  </a:gs>
                  <a:gs pos="100000">
                    <a:schemeClr val="folHlink"/>
                  </a:gs>
                </a:gsLst>
                <a:path path="rect">
                  <a:fillToRect r="100000" b="100000"/>
                </a:path>
                <a:tileRect/>
              </a:gradFill>
              <a:ln w="9525" cap="flat" cmpd="sng">
                <a:solidFill>
                  <a:schemeClr val="bg1"/>
                </a:solidFill>
                <a:prstDash val="solid"/>
                <a:round/>
                <a:headEnd type="none" w="med" len="med"/>
                <a:tailEnd type="none" w="med" len="med"/>
              </a:ln>
            </p:spPr>
            <p:txBody>
              <a:bodyPr anchor="t"/>
              <a:lstStyle/>
              <a:p>
                <a:endParaRPr lang="zh-CN" altLang="en-US">
                  <a:latin typeface="Arial" panose="020B0604020202020204" pitchFamily="34" charset="0"/>
                  <a:ea typeface="宋体" panose="02010600030101010101" pitchFamily="2" charset="-122"/>
                </a:endParaRPr>
              </a:p>
            </p:txBody>
          </p:sp>
          <p:sp>
            <p:nvSpPr>
              <p:cNvPr id="73739" name="文本框 73739"/>
              <p:cNvSpPr txBox="1"/>
              <p:nvPr/>
            </p:nvSpPr>
            <p:spPr>
              <a:xfrm>
                <a:off x="55" y="95"/>
                <a:ext cx="771" cy="583"/>
              </a:xfrm>
              <a:prstGeom prst="rect">
                <a:avLst/>
              </a:prstGeom>
              <a:noFill/>
              <a:ln w="9525">
                <a:noFill/>
              </a:ln>
            </p:spPr>
            <p:txBody>
              <a:bodyPr lIns="92075" tIns="46038" rIns="92075" bIns="46038" anchor="t">
                <a:spAutoFit/>
              </a:bodyPr>
              <a:lstStyle/>
              <a:p>
                <a:pPr>
                  <a:spcBef>
                    <a:spcPct val="50000"/>
                  </a:spcBef>
                </a:pPr>
                <a:r>
                  <a:rPr lang="zh-CN" altLang="en-US" sz="2400" b="1" dirty="0">
                    <a:solidFill>
                      <a:schemeClr val="hlink"/>
                    </a:solidFill>
                    <a:latin typeface="Verdana" panose="020B0604030504040204" pitchFamily="34" charset="0"/>
                    <a:ea typeface="宋体" panose="02010600030101010101" pitchFamily="2" charset="-122"/>
                  </a:rPr>
                  <a:t> </a:t>
                </a:r>
                <a:r>
                  <a:rPr lang="zh-CN" altLang="en-US" sz="2000" b="1" dirty="0">
                    <a:solidFill>
                      <a:srgbClr val="005EC0"/>
                    </a:solidFill>
                    <a:latin typeface="Verdana" panose="020B0604030504040204" pitchFamily="34" charset="0"/>
                    <a:ea typeface="宋体" panose="02010600030101010101" pitchFamily="2" charset="-122"/>
                  </a:rPr>
                  <a:t>胆道</a:t>
                </a:r>
                <a:endParaRPr lang="en-US" altLang="zh-CN" sz="2000" b="1" dirty="0">
                  <a:solidFill>
                    <a:srgbClr val="005EC0"/>
                  </a:solidFill>
                  <a:latin typeface="Verdana" panose="020B0604030504040204" pitchFamily="34" charset="0"/>
                  <a:ea typeface="宋体" panose="02010600030101010101" pitchFamily="2" charset="-122"/>
                </a:endParaRPr>
              </a:p>
              <a:p>
                <a:pPr>
                  <a:lnSpc>
                    <a:spcPct val="50000"/>
                  </a:lnSpc>
                  <a:spcBef>
                    <a:spcPct val="50000"/>
                  </a:spcBef>
                </a:pPr>
                <a:r>
                  <a:rPr lang="zh-CN" altLang="en-US" sz="2000" b="1" dirty="0">
                    <a:solidFill>
                      <a:srgbClr val="005EC0"/>
                    </a:solidFill>
                    <a:latin typeface="Verdana" panose="020B0604030504040204" pitchFamily="34" charset="0"/>
                    <a:ea typeface="宋体" panose="02010600030101010101" pitchFamily="2" charset="-122"/>
                  </a:rPr>
                  <a:t>蛔虫症</a:t>
                </a:r>
                <a:endParaRPr lang="zh-CN" altLang="en-US" sz="2000" b="1" dirty="0">
                  <a:solidFill>
                    <a:srgbClr val="005EC0"/>
                  </a:solidFill>
                  <a:latin typeface="Verdana" panose="020B0604030504040204" pitchFamily="34" charset="0"/>
                  <a:ea typeface="宋体" panose="02010600030101010101" pitchFamily="2" charset="-122"/>
                </a:endParaRPr>
              </a:p>
            </p:txBody>
          </p:sp>
        </p:grpSp>
        <p:grpSp>
          <p:nvGrpSpPr>
            <p:cNvPr id="8" name="组合 73740"/>
            <p:cNvGrpSpPr/>
            <p:nvPr/>
          </p:nvGrpSpPr>
          <p:grpSpPr>
            <a:xfrm>
              <a:off x="5080" y="2890"/>
              <a:ext cx="8810" cy="1248"/>
              <a:chOff x="0" y="0"/>
              <a:chExt cx="2789" cy="499"/>
            </a:xfrm>
          </p:grpSpPr>
          <p:sp>
            <p:nvSpPr>
              <p:cNvPr id="73741" name="圆角矩形 73741"/>
              <p:cNvSpPr/>
              <p:nvPr/>
            </p:nvSpPr>
            <p:spPr>
              <a:xfrm>
                <a:off x="0" y="0"/>
                <a:ext cx="2676" cy="499"/>
              </a:xfrm>
              <a:prstGeom prst="roundRect">
                <a:avLst>
                  <a:gd name="adj" fmla="val 16667"/>
                </a:avLst>
              </a:prstGeom>
              <a:pattFill prst="pct10">
                <a:fgClr>
                  <a:schemeClr val="accent2"/>
                </a:fgClr>
                <a:bgClr>
                  <a:schemeClr val="bg1"/>
                </a:bgClr>
              </a:pattFill>
              <a:ln w="9525" cap="flat" cmpd="sng">
                <a:solidFill>
                  <a:schemeClr val="bg1"/>
                </a:solidFill>
                <a:prstDash val="solid"/>
                <a:round/>
                <a:headEnd type="none" w="med" len="med"/>
                <a:tailEnd type="none" w="med" len="med"/>
              </a:ln>
            </p:spPr>
            <p:txBody>
              <a:bodyPr wrap="none" lIns="93345" tIns="46990" rIns="93345" bIns="46990" anchor="ctr"/>
              <a:lstStyle/>
              <a:p>
                <a:endParaRPr lang="zh-CN">
                  <a:latin typeface="Arial" panose="020B0604020202020204" pitchFamily="34" charset="0"/>
                  <a:ea typeface="宋体" panose="02010600030101010101" pitchFamily="2" charset="-122"/>
                </a:endParaRPr>
              </a:p>
            </p:txBody>
          </p:sp>
          <p:sp>
            <p:nvSpPr>
              <p:cNvPr id="73742" name="文本框 73742"/>
              <p:cNvSpPr txBox="1"/>
              <p:nvPr/>
            </p:nvSpPr>
            <p:spPr>
              <a:xfrm>
                <a:off x="45" y="91"/>
                <a:ext cx="2744" cy="288"/>
              </a:xfrm>
              <a:prstGeom prst="rect">
                <a:avLst/>
              </a:prstGeom>
              <a:pattFill prst="pct10">
                <a:fgClr>
                  <a:schemeClr val="accent2"/>
                </a:fgClr>
                <a:bgClr>
                  <a:schemeClr val="bg1"/>
                </a:bgClr>
              </a:pattFill>
              <a:ln w="9525">
                <a:noFill/>
              </a:ln>
            </p:spPr>
            <p:txBody>
              <a:bodyPr lIns="93345" tIns="46990" rIns="93345" bIns="46990" anchor="t">
                <a:spAutoFit/>
              </a:bodyPr>
              <a:lstStyle/>
              <a:p>
                <a:pPr algn="ctr">
                  <a:spcBef>
                    <a:spcPct val="50000"/>
                  </a:spcBef>
                </a:pPr>
                <a:r>
                  <a:rPr lang="zh-CN" altLang="en-US" sz="2400" b="1" dirty="0">
                    <a:latin typeface="Verdana" panose="020B0604030504040204" pitchFamily="34" charset="0"/>
                    <a:ea typeface="宋体" panose="02010600030101010101" pitchFamily="2" charset="-122"/>
                  </a:rPr>
                  <a:t>剧烈的阵发性绞痛，病人常呈辗转体位</a:t>
                </a:r>
                <a:endParaRPr lang="zh-CN" altLang="en-US" sz="2400" b="1" dirty="0">
                  <a:latin typeface="Verdana" panose="020B0604030504040204" pitchFamily="34" charset="0"/>
                  <a:ea typeface="宋体" panose="02010600030101010101" pitchFamily="2" charset="-122"/>
                </a:endParaRPr>
              </a:p>
            </p:txBody>
          </p:sp>
        </p:grpSp>
        <p:grpSp>
          <p:nvGrpSpPr>
            <p:cNvPr id="9" name="组合 73743"/>
            <p:cNvGrpSpPr/>
            <p:nvPr/>
          </p:nvGrpSpPr>
          <p:grpSpPr>
            <a:xfrm>
              <a:off x="4608" y="6015"/>
              <a:ext cx="9222" cy="1163"/>
              <a:chOff x="0" y="0"/>
              <a:chExt cx="1830" cy="680"/>
            </a:xfrm>
          </p:grpSpPr>
          <p:sp>
            <p:nvSpPr>
              <p:cNvPr id="73744" name="圆角矩形 73744"/>
              <p:cNvSpPr/>
              <p:nvPr/>
            </p:nvSpPr>
            <p:spPr>
              <a:xfrm>
                <a:off x="0" y="0"/>
                <a:ext cx="1785" cy="680"/>
              </a:xfrm>
              <a:prstGeom prst="roundRect">
                <a:avLst>
                  <a:gd name="adj" fmla="val 16667"/>
                </a:avLst>
              </a:prstGeom>
              <a:pattFill prst="pct10">
                <a:fgClr>
                  <a:schemeClr val="accent2"/>
                </a:fgClr>
                <a:bgClr>
                  <a:schemeClr val="bg1"/>
                </a:bgClr>
              </a:pattFill>
              <a:ln w="9525" cap="flat" cmpd="sng">
                <a:solidFill>
                  <a:schemeClr val="bg1"/>
                </a:solidFill>
                <a:prstDash val="solid"/>
                <a:round/>
                <a:headEnd type="none" w="med" len="med"/>
                <a:tailEnd type="none" w="med" len="med"/>
              </a:ln>
            </p:spPr>
            <p:txBody>
              <a:bodyPr wrap="none" lIns="93345" tIns="46990" rIns="93345" bIns="46990" anchor="ctr"/>
              <a:lstStyle/>
              <a:p>
                <a:endParaRPr lang="zh-CN">
                  <a:latin typeface="Arial" panose="020B0604020202020204" pitchFamily="34" charset="0"/>
                  <a:ea typeface="宋体" panose="02010600030101010101" pitchFamily="2" charset="-122"/>
                </a:endParaRPr>
              </a:p>
            </p:txBody>
          </p:sp>
          <p:sp>
            <p:nvSpPr>
              <p:cNvPr id="73745" name="文本框 73745"/>
              <p:cNvSpPr txBox="1"/>
              <p:nvPr/>
            </p:nvSpPr>
            <p:spPr>
              <a:xfrm>
                <a:off x="0" y="102"/>
                <a:ext cx="1830" cy="422"/>
              </a:xfrm>
              <a:prstGeom prst="rect">
                <a:avLst/>
              </a:prstGeom>
              <a:pattFill prst="pct10">
                <a:fgClr>
                  <a:schemeClr val="accent2"/>
                </a:fgClr>
                <a:bgClr>
                  <a:schemeClr val="bg1"/>
                </a:bgClr>
              </a:pattFill>
              <a:ln w="9525">
                <a:noFill/>
              </a:ln>
            </p:spPr>
            <p:txBody>
              <a:bodyPr lIns="93345" tIns="46990" rIns="93345" bIns="46990" anchor="t">
                <a:spAutoFit/>
              </a:bodyPr>
              <a:lstStyle/>
              <a:p>
                <a:pPr algn="ctr">
                  <a:spcBef>
                    <a:spcPct val="50000"/>
                  </a:spcBef>
                </a:pPr>
                <a:r>
                  <a:rPr lang="zh-CN" altLang="en-US" sz="2400" b="1" dirty="0">
                    <a:latin typeface="Verdana" panose="020B0604030504040204" pitchFamily="34" charset="0"/>
                    <a:ea typeface="宋体" panose="02010600030101010101" pitchFamily="2" charset="-122"/>
                  </a:rPr>
                  <a:t>阵发性剑突下钻顶样疼痛</a:t>
                </a:r>
                <a:endParaRPr lang="zh-CN" altLang="en-US" sz="2400" b="1" dirty="0">
                  <a:latin typeface="Verdana" panose="020B0604030504040204" pitchFamily="34" charset="0"/>
                  <a:ea typeface="宋体" panose="02010600030101010101" pitchFamily="2" charset="-122"/>
                </a:endParaRPr>
              </a:p>
            </p:txBody>
          </p:sp>
        </p:grpSp>
        <p:grpSp>
          <p:nvGrpSpPr>
            <p:cNvPr id="10" name="组合 73746"/>
            <p:cNvGrpSpPr/>
            <p:nvPr/>
          </p:nvGrpSpPr>
          <p:grpSpPr>
            <a:xfrm>
              <a:off x="4608" y="7945"/>
              <a:ext cx="9282" cy="1713"/>
              <a:chOff x="0" y="0"/>
              <a:chExt cx="1854" cy="685"/>
            </a:xfrm>
          </p:grpSpPr>
          <p:sp>
            <p:nvSpPr>
              <p:cNvPr id="73747" name="圆角矩形 73747"/>
              <p:cNvSpPr/>
              <p:nvPr/>
            </p:nvSpPr>
            <p:spPr>
              <a:xfrm>
                <a:off x="0" y="0"/>
                <a:ext cx="1808" cy="685"/>
              </a:xfrm>
              <a:prstGeom prst="roundRect">
                <a:avLst>
                  <a:gd name="adj" fmla="val 16667"/>
                </a:avLst>
              </a:prstGeom>
              <a:pattFill prst="pct10">
                <a:fgClr>
                  <a:schemeClr val="accent2"/>
                </a:fgClr>
                <a:bgClr>
                  <a:schemeClr val="bg1"/>
                </a:bgClr>
              </a:pattFill>
              <a:ln w="9525" cap="flat" cmpd="sng">
                <a:solidFill>
                  <a:schemeClr val="bg1"/>
                </a:solidFill>
                <a:prstDash val="solid"/>
                <a:round/>
                <a:headEnd type="none" w="med" len="med"/>
                <a:tailEnd type="none" w="med" len="med"/>
              </a:ln>
            </p:spPr>
            <p:txBody>
              <a:bodyPr wrap="none" lIns="93345" tIns="46990" rIns="93345" bIns="46990" anchor="ctr"/>
              <a:lstStyle/>
              <a:p>
                <a:endParaRPr lang="zh-CN">
                  <a:latin typeface="Arial" panose="020B0604020202020204" pitchFamily="34" charset="0"/>
                  <a:ea typeface="宋体" panose="02010600030101010101" pitchFamily="2" charset="-122"/>
                </a:endParaRPr>
              </a:p>
            </p:txBody>
          </p:sp>
          <p:sp>
            <p:nvSpPr>
              <p:cNvPr id="73748" name="文本框 73748"/>
              <p:cNvSpPr txBox="1"/>
              <p:nvPr/>
            </p:nvSpPr>
            <p:spPr>
              <a:xfrm>
                <a:off x="0" y="46"/>
                <a:ext cx="1854" cy="587"/>
              </a:xfrm>
              <a:prstGeom prst="rect">
                <a:avLst/>
              </a:prstGeom>
              <a:pattFill prst="pct10">
                <a:fgClr>
                  <a:schemeClr val="accent2"/>
                </a:fgClr>
                <a:bgClr>
                  <a:schemeClr val="bg1"/>
                </a:bgClr>
              </a:pattFill>
              <a:ln w="9525">
                <a:noFill/>
              </a:ln>
            </p:spPr>
            <p:txBody>
              <a:bodyPr lIns="93345" tIns="46990" rIns="93345" bIns="46990" anchor="t">
                <a:spAutoFit/>
              </a:bodyPr>
              <a:lstStyle/>
              <a:p>
                <a:pPr algn="ctr">
                  <a:spcBef>
                    <a:spcPct val="50000"/>
                  </a:spcBef>
                </a:pPr>
                <a:r>
                  <a:rPr lang="zh-CN" altLang="en-US" sz="2400" b="1" dirty="0">
                    <a:latin typeface="Verdana" panose="020B0604030504040204" pitchFamily="34" charset="0"/>
                    <a:ea typeface="宋体" panose="02010600030101010101" pitchFamily="2" charset="-122"/>
                  </a:rPr>
                  <a:t>持续、广泛的剧烈腹痛，</a:t>
                </a:r>
                <a:endParaRPr lang="zh-CN" altLang="en-US" sz="2400" b="1" dirty="0">
                  <a:latin typeface="Verdana" panose="020B0604030504040204" pitchFamily="34" charset="0"/>
                  <a:ea typeface="宋体" panose="02010600030101010101" pitchFamily="2" charset="-122"/>
                </a:endParaRPr>
              </a:p>
              <a:p>
                <a:pPr algn="ctr">
                  <a:lnSpc>
                    <a:spcPct val="80000"/>
                  </a:lnSpc>
                  <a:spcBef>
                    <a:spcPct val="50000"/>
                  </a:spcBef>
                </a:pPr>
                <a:r>
                  <a:rPr lang="zh-CN" altLang="en-US" sz="2400" b="1" dirty="0">
                    <a:latin typeface="Verdana" panose="020B0604030504040204" pitchFamily="34" charset="0"/>
                    <a:ea typeface="宋体" panose="02010600030101010101" pitchFamily="2" charset="-122"/>
                  </a:rPr>
                  <a:t>伴腹壁肌紧张或板样强直</a:t>
                </a:r>
                <a:endParaRPr lang="zh-CN" altLang="en-US" sz="2400" b="1" dirty="0">
                  <a:latin typeface="Verdana" panose="020B0604030504040204" pitchFamily="34" charset="0"/>
                  <a:ea typeface="宋体" panose="02010600030101010101" pitchFamily="2" charset="-122"/>
                </a:endParaRPr>
              </a:p>
            </p:txBody>
          </p:sp>
        </p:grpSp>
        <p:grpSp>
          <p:nvGrpSpPr>
            <p:cNvPr id="11" name="组合 73749"/>
            <p:cNvGrpSpPr/>
            <p:nvPr/>
          </p:nvGrpSpPr>
          <p:grpSpPr>
            <a:xfrm>
              <a:off x="1755" y="7945"/>
              <a:ext cx="1721" cy="1599"/>
              <a:chOff x="0" y="0"/>
              <a:chExt cx="817" cy="802"/>
            </a:xfrm>
          </p:grpSpPr>
          <p:sp>
            <p:nvSpPr>
              <p:cNvPr id="73750" name="流程图: 联系 73750"/>
              <p:cNvSpPr/>
              <p:nvPr/>
            </p:nvSpPr>
            <p:spPr>
              <a:xfrm>
                <a:off x="0" y="22"/>
                <a:ext cx="771" cy="772"/>
              </a:xfrm>
              <a:prstGeom prst="flowChartConnector">
                <a:avLst/>
              </a:prstGeom>
              <a:gradFill rotWithShape="1">
                <a:gsLst>
                  <a:gs pos="0">
                    <a:schemeClr val="bg1"/>
                  </a:gs>
                  <a:gs pos="100000">
                    <a:schemeClr val="folHlink"/>
                  </a:gs>
                </a:gsLst>
                <a:path path="rect">
                  <a:fillToRect r="100000" b="100000"/>
                </a:path>
                <a:tileRect/>
              </a:gradFill>
              <a:ln w="9525" cap="flat" cmpd="sng">
                <a:solidFill>
                  <a:schemeClr val="bg1"/>
                </a:solidFill>
                <a:prstDash val="solid"/>
                <a:round/>
                <a:headEnd type="none" w="med" len="med"/>
                <a:tailEnd type="none" w="med" len="med"/>
              </a:ln>
            </p:spPr>
            <p:txBody>
              <a:bodyPr anchor="t"/>
              <a:lstStyle/>
              <a:p>
                <a:endParaRPr lang="zh-CN" altLang="en-US">
                  <a:latin typeface="Arial" panose="020B0604020202020204" pitchFamily="34" charset="0"/>
                  <a:ea typeface="宋体" panose="02010600030101010101" pitchFamily="2" charset="-122"/>
                </a:endParaRPr>
              </a:p>
            </p:txBody>
          </p:sp>
          <p:sp>
            <p:nvSpPr>
              <p:cNvPr id="73751" name="文本框 73751"/>
              <p:cNvSpPr txBox="1"/>
              <p:nvPr/>
            </p:nvSpPr>
            <p:spPr>
              <a:xfrm>
                <a:off x="46" y="0"/>
                <a:ext cx="771" cy="802"/>
              </a:xfrm>
              <a:prstGeom prst="rect">
                <a:avLst/>
              </a:prstGeom>
              <a:noFill/>
              <a:ln w="9525">
                <a:noFill/>
              </a:ln>
            </p:spPr>
            <p:txBody>
              <a:bodyPr lIns="92075" tIns="46038" rIns="92075" bIns="46038" anchor="t">
                <a:spAutoFit/>
              </a:bodyPr>
              <a:lstStyle/>
              <a:p>
                <a:pPr>
                  <a:spcBef>
                    <a:spcPct val="50000"/>
                  </a:spcBef>
                </a:pPr>
                <a:r>
                  <a:rPr lang="zh-CN" altLang="en-US" sz="2400" b="1" dirty="0">
                    <a:solidFill>
                      <a:schemeClr val="hlink"/>
                    </a:solidFill>
                    <a:latin typeface="Verdana" panose="020B0604030504040204" pitchFamily="34" charset="0"/>
                    <a:ea typeface="宋体" panose="02010600030101010101" pitchFamily="2" charset="-122"/>
                  </a:rPr>
                  <a:t> </a:t>
                </a:r>
                <a:r>
                  <a:rPr lang="zh-CN" altLang="en-US" sz="2000" b="1" dirty="0">
                    <a:solidFill>
                      <a:srgbClr val="005EC0"/>
                    </a:solidFill>
                    <a:latin typeface="Verdana" panose="020B0604030504040204" pitchFamily="34" charset="0"/>
                    <a:ea typeface="宋体" panose="02010600030101010101" pitchFamily="2" charset="-122"/>
                  </a:rPr>
                  <a:t>急性</a:t>
                </a:r>
                <a:endParaRPr lang="zh-CN" altLang="en-US" sz="2000" b="1" dirty="0">
                  <a:solidFill>
                    <a:srgbClr val="005EC0"/>
                  </a:solidFill>
                  <a:latin typeface="Verdana" panose="020B0604030504040204" pitchFamily="34" charset="0"/>
                  <a:ea typeface="宋体" panose="02010600030101010101" pitchFamily="2" charset="-122"/>
                </a:endParaRPr>
              </a:p>
              <a:p>
                <a:pPr>
                  <a:lnSpc>
                    <a:spcPct val="40000"/>
                  </a:lnSpc>
                  <a:spcBef>
                    <a:spcPct val="50000"/>
                  </a:spcBef>
                </a:pPr>
                <a:r>
                  <a:rPr lang="zh-CN" altLang="en-US" sz="2000" b="1" dirty="0">
                    <a:solidFill>
                      <a:srgbClr val="005EC0"/>
                    </a:solidFill>
                    <a:latin typeface="Verdana" panose="020B0604030504040204" pitchFamily="34" charset="0"/>
                    <a:ea typeface="宋体" panose="02010600030101010101" pitchFamily="2" charset="-122"/>
                  </a:rPr>
                  <a:t>弥漫性</a:t>
                </a:r>
                <a:endParaRPr lang="zh-CN" altLang="en-US" sz="2000" b="1" dirty="0">
                  <a:solidFill>
                    <a:srgbClr val="005EC0"/>
                  </a:solidFill>
                  <a:latin typeface="Verdana" panose="020B0604030504040204" pitchFamily="34" charset="0"/>
                  <a:ea typeface="宋体" panose="02010600030101010101" pitchFamily="2" charset="-122"/>
                </a:endParaRPr>
              </a:p>
              <a:p>
                <a:pPr>
                  <a:lnSpc>
                    <a:spcPct val="40000"/>
                  </a:lnSpc>
                  <a:spcBef>
                    <a:spcPct val="50000"/>
                  </a:spcBef>
                </a:pPr>
                <a:r>
                  <a:rPr lang="zh-CN" altLang="en-US" sz="2000" b="1" dirty="0">
                    <a:solidFill>
                      <a:srgbClr val="005EC0"/>
                    </a:solidFill>
                    <a:latin typeface="Verdana" panose="020B0604030504040204" pitchFamily="34" charset="0"/>
                    <a:ea typeface="宋体" panose="02010600030101010101" pitchFamily="2" charset="-122"/>
                  </a:rPr>
                  <a:t>腹膜炎</a:t>
                </a:r>
                <a:endParaRPr lang="zh-CN" altLang="en-US" sz="2400" b="1" dirty="0">
                  <a:solidFill>
                    <a:srgbClr val="005EC0"/>
                  </a:solidFill>
                  <a:latin typeface="Verdana" panose="020B0604030504040204" pitchFamily="34" charset="0"/>
                  <a:ea typeface="宋体" panose="02010600030101010101" pitchFamily="2" charset="-122"/>
                </a:endParaRPr>
              </a:p>
            </p:txBody>
          </p:sp>
        </p:grpSp>
        <p:sp>
          <p:nvSpPr>
            <p:cNvPr id="73752" name="右大括号 73752"/>
            <p:cNvSpPr/>
            <p:nvPr/>
          </p:nvSpPr>
          <p:spPr>
            <a:xfrm>
              <a:off x="3693" y="2783"/>
              <a:ext cx="225" cy="2040"/>
            </a:xfrm>
            <a:prstGeom prst="rightBrace">
              <a:avLst>
                <a:gd name="adj1" fmla="val 75513"/>
                <a:gd name="adj2" fmla="val 50000"/>
              </a:avLst>
            </a:prstGeom>
            <a:noFill/>
            <a:ln w="9525" cap="flat" cmpd="sng">
              <a:solidFill>
                <a:schemeClr val="tx1"/>
              </a:solidFill>
              <a:prstDash val="solid"/>
              <a:round/>
              <a:headEnd type="none" w="med" len="med"/>
              <a:tailEnd type="none" w="med" len="med"/>
            </a:ln>
          </p:spPr>
          <p:txBody>
            <a:bodyPr anchor="t"/>
            <a:lstStyle/>
            <a:p>
              <a:endParaRPr lang="zh-CN" altLang="en-US">
                <a:latin typeface="Arial" panose="020B0604020202020204" pitchFamily="34" charset="0"/>
                <a:ea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42620" y="920115"/>
            <a:ext cx="4197985" cy="460375"/>
          </a:xfrm>
          <a:prstGeom prst="rect">
            <a:avLst/>
          </a:prstGeom>
          <a:noFill/>
        </p:spPr>
        <p:txBody>
          <a:bodyPr wrap="square" rtlCol="0">
            <a:spAutoFit/>
          </a:bodyPr>
          <a:p>
            <a:r>
              <a:rPr lang="zh-CN" altLang="en-US" sz="2400"/>
              <a:t>（二）</a:t>
            </a:r>
            <a:r>
              <a:rPr lang="zh-CN" sz="2400"/>
              <a:t>临床表现</a:t>
            </a:r>
            <a:endParaRPr lang="zh-CN" sz="2400"/>
          </a:p>
        </p:txBody>
      </p:sp>
      <p:sp>
        <p:nvSpPr>
          <p:cNvPr id="6" name="Title 6"/>
          <p:cNvSpPr txBox="1"/>
          <p:nvPr>
            <p:custDataLst>
              <p:tags r:id="rId1"/>
            </p:custDataLst>
          </p:nvPr>
        </p:nvSpPr>
        <p:spPr>
          <a:xfrm>
            <a:off x="231407" y="97384"/>
            <a:ext cx="176149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九</a:t>
            </a: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腹痛</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6178" name="页脚占位符 1"/>
          <p:cNvSpPr>
            <a:spLocks noGrp="1"/>
          </p:cNvSpPr>
          <p:nvPr>
            <p:ph type="ftr" sz="quarter" idx="11"/>
          </p:nvPr>
        </p:nvSpPr>
        <p:spPr/>
        <p:txBody>
          <a:bodyPr anchor="t"/>
          <a:lst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5pPr>
          </a:lstStyle>
          <a:p>
            <a:pPr lvl="0" indent="0" algn="r"/>
            <a:r>
              <a:rPr lang="zh-CN" altLang="en-US" sz="1200" b="1">
                <a:solidFill>
                  <a:schemeClr val="bg1"/>
                </a:solidFill>
                <a:latin typeface="Verdana" panose="020B0604030504040204" pitchFamily="34" charset="0"/>
                <a:ea typeface="宋体" panose="02010600030101010101" pitchFamily="2" charset="-122"/>
              </a:rPr>
              <a:t>临床医学概论</a:t>
            </a:r>
            <a:endParaRPr lang="zh-CN" altLang="en-US" sz="1200" b="1">
              <a:solidFill>
                <a:schemeClr val="bg1"/>
              </a:solidFill>
              <a:latin typeface="Verdana" panose="020B0604030504040204" pitchFamily="34" charset="0"/>
              <a:ea typeface="宋体" panose="02010600030101010101" pitchFamily="2" charset="-122"/>
            </a:endParaRPr>
          </a:p>
        </p:txBody>
      </p:sp>
      <p:sp>
        <p:nvSpPr>
          <p:cNvPr id="5" name="页脚占位符 1"/>
          <p:cNvSpPr>
            <a:spLocks noGrp="1"/>
          </p:cNvSpPr>
          <p:nvPr/>
        </p:nvSpPr>
        <p:spPr>
          <a:xfrm>
            <a:off x="4116388" y="6350000"/>
            <a:ext cx="3959225" cy="315913"/>
          </a:xfrm>
          <a:prstGeom prst="rect">
            <a:avLst/>
          </a:prstGeom>
        </p:spPr>
        <p:txBody>
          <a:bodyPr vert="horz" lIns="91440" tIns="45720" rIns="91440" bIns="45720" rtlCol="0" anchor="t">
            <a:normAutofit/>
          </a:bodyPr>
          <a:lst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5pPr>
          </a:lstStyle>
          <a:p>
            <a:pPr lvl="0" indent="0" algn="r"/>
            <a:r>
              <a:rPr lang="zh-CN" altLang="en-US" sz="1200" b="1">
                <a:solidFill>
                  <a:schemeClr val="bg1"/>
                </a:solidFill>
                <a:latin typeface="Verdana" panose="020B0604030504040204" pitchFamily="34" charset="0"/>
                <a:ea typeface="宋体" panose="02010600030101010101" pitchFamily="2" charset="-122"/>
              </a:rPr>
              <a:t>临床医学概论</a:t>
            </a:r>
            <a:endParaRPr lang="zh-CN" altLang="en-US" sz="1200" b="1">
              <a:solidFill>
                <a:schemeClr val="bg1"/>
              </a:solidFill>
              <a:latin typeface="Verdana" panose="020B0604030504040204" pitchFamily="34" charset="0"/>
              <a:ea typeface="宋体" panose="02010600030101010101" pitchFamily="2" charset="-122"/>
            </a:endParaRPr>
          </a:p>
        </p:txBody>
      </p:sp>
      <p:grpSp>
        <p:nvGrpSpPr>
          <p:cNvPr id="4" name="组合 3"/>
          <p:cNvGrpSpPr/>
          <p:nvPr/>
        </p:nvGrpSpPr>
        <p:grpSpPr>
          <a:xfrm>
            <a:off x="1489393" y="600075"/>
            <a:ext cx="8697912" cy="5600700"/>
            <a:chOff x="958" y="320"/>
            <a:chExt cx="13697" cy="8820"/>
          </a:xfrm>
        </p:grpSpPr>
        <p:sp>
          <p:nvSpPr>
            <p:cNvPr id="74754" name="爆炸形 2 74754"/>
            <p:cNvSpPr/>
            <p:nvPr/>
          </p:nvSpPr>
          <p:spPr>
            <a:xfrm rot="1143181">
              <a:off x="10405" y="320"/>
              <a:ext cx="4250" cy="1928"/>
            </a:xfrm>
            <a:prstGeom prst="irregularSeal2">
              <a:avLst/>
            </a:prstGeom>
            <a:solidFill>
              <a:schemeClr val="accent1"/>
            </a:solidFill>
            <a:ln w="9525" cap="flat" cmpd="sng">
              <a:solidFill>
                <a:srgbClr val="FFFF00"/>
              </a:solidFill>
              <a:prstDash val="solid"/>
              <a:miter/>
              <a:headEnd type="none" w="med" len="med"/>
              <a:tailEnd type="none" w="med" len="med"/>
            </a:ln>
          </p:spPr>
          <p:txBody>
            <a:bodyPr wrap="none" lIns="92075" tIns="46038" rIns="92075" bIns="46038" anchor="ctr"/>
            <a:lstStyle/>
            <a:p>
              <a:pPr marL="838200" indent="-838200" algn="ctr">
                <a:lnSpc>
                  <a:spcPct val="120000"/>
                </a:lnSpc>
                <a:spcBef>
                  <a:spcPct val="20000"/>
                </a:spcBef>
                <a:buClr>
                  <a:schemeClr val="tx2"/>
                </a:buClr>
                <a:buSzPct val="70000"/>
                <a:buFont typeface="Wingdings" panose="05000000000000000000" pitchFamily="2" charset="2"/>
                <a:buNone/>
              </a:pPr>
              <a:r>
                <a:rPr lang="en-US" altLang="zh-CN" sz="2000" b="1" dirty="0">
                  <a:solidFill>
                    <a:srgbClr val="FFFF00"/>
                  </a:solidFill>
                  <a:latin typeface="Verdana" panose="020B0604030504040204" pitchFamily="34" charset="0"/>
                  <a:ea typeface="宋体" panose="02010600030101010101" pitchFamily="2" charset="-122"/>
                </a:rPr>
                <a:t>3.</a:t>
              </a:r>
              <a:r>
                <a:rPr lang="zh-CN" altLang="en-US" sz="2000" b="1" dirty="0">
                  <a:solidFill>
                    <a:srgbClr val="FFFF00"/>
                  </a:solidFill>
                  <a:latin typeface="Verdana" panose="020B0604030504040204" pitchFamily="34" charset="0"/>
                  <a:ea typeface="宋体" panose="02010600030101010101" pitchFamily="2" charset="-122"/>
                </a:rPr>
                <a:t>发作时间</a:t>
              </a:r>
              <a:endParaRPr lang="zh-CN" altLang="en-US" sz="2000" b="1" dirty="0">
                <a:solidFill>
                  <a:srgbClr val="FFFF00"/>
                </a:solidFill>
                <a:latin typeface="Verdana" panose="020B0604030504040204" pitchFamily="34" charset="0"/>
                <a:ea typeface="宋体" panose="02010600030101010101" pitchFamily="2" charset="-122"/>
              </a:endParaRPr>
            </a:p>
          </p:txBody>
        </p:sp>
        <p:sp>
          <p:nvSpPr>
            <p:cNvPr id="74755" name="六边形 74755"/>
            <p:cNvSpPr/>
            <p:nvPr/>
          </p:nvSpPr>
          <p:spPr>
            <a:xfrm>
              <a:off x="1185" y="2785"/>
              <a:ext cx="6238" cy="1360"/>
            </a:xfrm>
            <a:prstGeom prst="hexagon">
              <a:avLst>
                <a:gd name="adj" fmla="val 114659"/>
                <a:gd name="vf" fmla="val 115470"/>
              </a:avLst>
            </a:prstGeom>
            <a:pattFill prst="pct90">
              <a:fgClr>
                <a:schemeClr val="accent1">
                  <a:alpha val="50999"/>
                </a:schemeClr>
              </a:fgClr>
              <a:bgClr>
                <a:schemeClr val="bg1">
                  <a:alpha val="50999"/>
                </a:schemeClr>
              </a:bgClr>
            </a:pattFill>
            <a:ln w="9525" cap="flat" cmpd="sng">
              <a:solidFill>
                <a:schemeClr val="bg1"/>
              </a:solidFill>
              <a:prstDash val="solid"/>
              <a:miter/>
              <a:headEnd type="none" w="med" len="med"/>
              <a:tailEnd type="none" w="med" len="med"/>
            </a:ln>
          </p:spPr>
          <p:txBody>
            <a:bodyPr anchor="t"/>
            <a:lstStyle/>
            <a:p>
              <a:endParaRPr lang="zh-CN" altLang="en-US" sz="1600">
                <a:latin typeface="Arial" panose="020B0604020202020204" pitchFamily="34" charset="0"/>
                <a:ea typeface="宋体" panose="02010600030101010101" pitchFamily="2" charset="-122"/>
              </a:endParaRPr>
            </a:p>
          </p:txBody>
        </p:sp>
        <p:sp>
          <p:nvSpPr>
            <p:cNvPr id="74756" name="六边形 74756"/>
            <p:cNvSpPr/>
            <p:nvPr/>
          </p:nvSpPr>
          <p:spPr>
            <a:xfrm>
              <a:off x="7423" y="2785"/>
              <a:ext cx="6237" cy="1360"/>
            </a:xfrm>
            <a:prstGeom prst="hexagon">
              <a:avLst>
                <a:gd name="adj" fmla="val 114659"/>
                <a:gd name="vf" fmla="val 115470"/>
              </a:avLst>
            </a:prstGeom>
            <a:pattFill prst="pct90">
              <a:fgClr>
                <a:schemeClr val="bg1"/>
              </a:fgClr>
              <a:bgClr>
                <a:schemeClr val="accent1"/>
              </a:bgClr>
            </a:pattFill>
            <a:ln w="9525" cap="flat" cmpd="sng">
              <a:solidFill>
                <a:schemeClr val="tx2"/>
              </a:solidFill>
              <a:prstDash val="solid"/>
              <a:miter/>
              <a:headEnd type="none" w="med" len="med"/>
              <a:tailEnd type="none" w="med" len="med"/>
            </a:ln>
          </p:spPr>
          <p:txBody>
            <a:bodyPr anchor="t"/>
            <a:lstStyle/>
            <a:p>
              <a:endParaRPr lang="zh-CN" altLang="en-US" sz="1600">
                <a:latin typeface="Arial" panose="020B0604020202020204" pitchFamily="34" charset="0"/>
                <a:ea typeface="宋体" panose="02010600030101010101" pitchFamily="2" charset="-122"/>
              </a:endParaRPr>
            </a:p>
          </p:txBody>
        </p:sp>
        <p:sp>
          <p:nvSpPr>
            <p:cNvPr id="74757" name="文本框 74757"/>
            <p:cNvSpPr txBox="1"/>
            <p:nvPr/>
          </p:nvSpPr>
          <p:spPr>
            <a:xfrm>
              <a:off x="1865" y="3085"/>
              <a:ext cx="5218" cy="628"/>
            </a:xfrm>
            <a:prstGeom prst="rect">
              <a:avLst/>
            </a:prstGeom>
            <a:noFill/>
            <a:ln w="9525">
              <a:noFill/>
            </a:ln>
          </p:spPr>
          <p:txBody>
            <a:bodyPr lIns="92075" tIns="46038" rIns="92075" bIns="46038" anchor="t">
              <a:spAutoFit/>
            </a:bodyPr>
            <a:lstStyle/>
            <a:p>
              <a:pPr>
                <a:spcBef>
                  <a:spcPct val="50000"/>
                </a:spcBef>
              </a:pPr>
              <a:r>
                <a:rPr lang="zh-CN" altLang="en-US" sz="2000" b="1" dirty="0">
                  <a:solidFill>
                    <a:schemeClr val="tx2"/>
                  </a:solidFill>
                  <a:latin typeface="Verdana" panose="020B0604030504040204" pitchFamily="34" charset="0"/>
                  <a:ea typeface="宋体" panose="02010600030101010101" pitchFamily="2" charset="-122"/>
                </a:rPr>
                <a:t>周期性、节律性上腹痛</a:t>
              </a:r>
              <a:endParaRPr lang="zh-CN" altLang="en-US" sz="2000" b="1" dirty="0">
                <a:solidFill>
                  <a:schemeClr val="tx2"/>
                </a:solidFill>
                <a:latin typeface="Verdana" panose="020B0604030504040204" pitchFamily="34" charset="0"/>
                <a:ea typeface="宋体" panose="02010600030101010101" pitchFamily="2" charset="-122"/>
              </a:endParaRPr>
            </a:p>
          </p:txBody>
        </p:sp>
        <p:sp>
          <p:nvSpPr>
            <p:cNvPr id="74758" name="文本框 74758"/>
            <p:cNvSpPr txBox="1"/>
            <p:nvPr/>
          </p:nvSpPr>
          <p:spPr>
            <a:xfrm>
              <a:off x="7988" y="3125"/>
              <a:ext cx="5217" cy="628"/>
            </a:xfrm>
            <a:prstGeom prst="rect">
              <a:avLst/>
            </a:prstGeom>
            <a:noFill/>
            <a:ln w="9525">
              <a:noFill/>
            </a:ln>
          </p:spPr>
          <p:txBody>
            <a:bodyPr lIns="92075" tIns="46038" rIns="92075" bIns="46038" anchor="t">
              <a:spAutoFit/>
            </a:bodyPr>
            <a:lstStyle/>
            <a:p>
              <a:pPr algn="ctr">
                <a:spcBef>
                  <a:spcPct val="50000"/>
                </a:spcBef>
              </a:pPr>
              <a:r>
                <a:rPr lang="zh-CN" altLang="en-US" sz="2000" b="1" dirty="0">
                  <a:latin typeface="Verdana" panose="020B0604030504040204" pitchFamily="34" charset="0"/>
                  <a:ea typeface="宋体" panose="02010600030101010101" pitchFamily="2" charset="-122"/>
                </a:rPr>
                <a:t>消化性溃疡</a:t>
              </a:r>
              <a:endParaRPr lang="zh-CN" altLang="en-US" sz="2000" b="1" dirty="0">
                <a:latin typeface="Verdana" panose="020B0604030504040204" pitchFamily="34" charset="0"/>
                <a:ea typeface="宋体" panose="02010600030101010101" pitchFamily="2" charset="-122"/>
              </a:endParaRPr>
            </a:p>
          </p:txBody>
        </p:sp>
        <p:sp>
          <p:nvSpPr>
            <p:cNvPr id="74759" name="六边形 74759"/>
            <p:cNvSpPr/>
            <p:nvPr/>
          </p:nvSpPr>
          <p:spPr>
            <a:xfrm>
              <a:off x="1073" y="4490"/>
              <a:ext cx="6237" cy="1360"/>
            </a:xfrm>
            <a:prstGeom prst="hexagon">
              <a:avLst>
                <a:gd name="adj" fmla="val 114659"/>
                <a:gd name="vf" fmla="val 115470"/>
              </a:avLst>
            </a:prstGeom>
            <a:pattFill prst="pct90">
              <a:fgClr>
                <a:schemeClr val="accent1">
                  <a:alpha val="50000"/>
                </a:schemeClr>
              </a:fgClr>
              <a:bgClr>
                <a:schemeClr val="bg1">
                  <a:alpha val="50000"/>
                </a:schemeClr>
              </a:bgClr>
            </a:pattFill>
            <a:ln w="9525" cap="flat" cmpd="sng">
              <a:solidFill>
                <a:schemeClr val="bg1"/>
              </a:solidFill>
              <a:prstDash val="solid"/>
              <a:miter/>
              <a:headEnd type="none" w="med" len="med"/>
              <a:tailEnd type="none" w="med" len="med"/>
            </a:ln>
          </p:spPr>
          <p:txBody>
            <a:bodyPr anchor="t"/>
            <a:lstStyle/>
            <a:p>
              <a:endParaRPr lang="zh-CN" altLang="en-US" sz="1600">
                <a:latin typeface="Arial" panose="020B0604020202020204" pitchFamily="34" charset="0"/>
                <a:ea typeface="宋体" panose="02010600030101010101" pitchFamily="2" charset="-122"/>
              </a:endParaRPr>
            </a:p>
          </p:txBody>
        </p:sp>
        <p:sp>
          <p:nvSpPr>
            <p:cNvPr id="74760" name="六边形 74760"/>
            <p:cNvSpPr/>
            <p:nvPr/>
          </p:nvSpPr>
          <p:spPr>
            <a:xfrm>
              <a:off x="7310" y="4490"/>
              <a:ext cx="6238" cy="1360"/>
            </a:xfrm>
            <a:prstGeom prst="hexagon">
              <a:avLst>
                <a:gd name="adj" fmla="val 114659"/>
                <a:gd name="vf" fmla="val 115470"/>
              </a:avLst>
            </a:prstGeom>
            <a:pattFill prst="pct90">
              <a:fgClr>
                <a:schemeClr val="bg1"/>
              </a:fgClr>
              <a:bgClr>
                <a:schemeClr val="accent1"/>
              </a:bgClr>
            </a:pattFill>
            <a:ln w="9525" cap="flat" cmpd="sng">
              <a:solidFill>
                <a:schemeClr val="tx2"/>
              </a:solidFill>
              <a:prstDash val="solid"/>
              <a:miter/>
              <a:headEnd type="none" w="med" len="med"/>
              <a:tailEnd type="none" w="med" len="med"/>
            </a:ln>
          </p:spPr>
          <p:txBody>
            <a:bodyPr anchor="t"/>
            <a:lstStyle/>
            <a:p>
              <a:endParaRPr lang="zh-CN" altLang="en-US" sz="1600">
                <a:latin typeface="Arial" panose="020B0604020202020204" pitchFamily="34" charset="0"/>
                <a:ea typeface="宋体" panose="02010600030101010101" pitchFamily="2" charset="-122"/>
              </a:endParaRPr>
            </a:p>
          </p:txBody>
        </p:sp>
        <p:sp>
          <p:nvSpPr>
            <p:cNvPr id="74761" name="文本框 74761"/>
            <p:cNvSpPr txBox="1"/>
            <p:nvPr/>
          </p:nvSpPr>
          <p:spPr>
            <a:xfrm>
              <a:off x="1753" y="4790"/>
              <a:ext cx="5217" cy="628"/>
            </a:xfrm>
            <a:prstGeom prst="rect">
              <a:avLst/>
            </a:prstGeom>
            <a:noFill/>
            <a:ln w="9525">
              <a:noFill/>
            </a:ln>
          </p:spPr>
          <p:txBody>
            <a:bodyPr lIns="92075" tIns="46038" rIns="92075" bIns="46038" anchor="t">
              <a:spAutoFit/>
            </a:bodyPr>
            <a:lstStyle/>
            <a:p>
              <a:pPr algn="ctr">
                <a:spcBef>
                  <a:spcPct val="50000"/>
                </a:spcBef>
              </a:pPr>
              <a:r>
                <a:rPr lang="zh-CN" altLang="en-US" sz="2000" b="1" dirty="0">
                  <a:latin typeface="Verdana" panose="020B0604030504040204" pitchFamily="34" charset="0"/>
                  <a:ea typeface="宋体" panose="02010600030101010101" pitchFamily="2" charset="-122"/>
                </a:rPr>
                <a:t>餐后痛</a:t>
              </a:r>
              <a:endParaRPr lang="zh-CN" altLang="en-US" sz="2000" b="1" dirty="0">
                <a:latin typeface="Verdana" panose="020B0604030504040204" pitchFamily="34" charset="0"/>
                <a:ea typeface="宋体" panose="02010600030101010101" pitchFamily="2" charset="-122"/>
              </a:endParaRPr>
            </a:p>
          </p:txBody>
        </p:sp>
        <p:sp>
          <p:nvSpPr>
            <p:cNvPr id="74763" name="文本框 74762"/>
            <p:cNvSpPr txBox="1"/>
            <p:nvPr/>
          </p:nvSpPr>
          <p:spPr>
            <a:xfrm>
              <a:off x="8103" y="4707"/>
              <a:ext cx="4763" cy="1113"/>
            </a:xfrm>
            <a:prstGeom prst="rect">
              <a:avLst/>
            </a:prstGeom>
            <a:noFill/>
            <a:ln w="9525">
              <a:noFill/>
            </a:ln>
          </p:spPr>
          <p:txBody>
            <a:bodyPr lIns="92075" tIns="46038" rIns="92075" bIns="46038">
              <a:spAutoFit/>
            </a:bodyPr>
            <a:lstStyle/>
            <a:p>
              <a:pPr algn="ctr">
                <a:spcBef>
                  <a:spcPct val="50000"/>
                </a:spcBef>
              </a:pPr>
              <a:r>
                <a:rPr lang="zh-CN" altLang="en-US" sz="2000" b="1" noProof="1">
                  <a:effectLst>
                    <a:outerShdw blurRad="38100" dist="38100" dir="2700000">
                      <a:srgbClr val="C0C0C0"/>
                    </a:outerShdw>
                  </a:effectLst>
                  <a:latin typeface="Verdana" panose="020B0604030504040204" pitchFamily="34" charset="0"/>
                  <a:ea typeface="宋体" panose="02010600030101010101" pitchFamily="2" charset="-122"/>
                  <a:cs typeface="+mn-cs"/>
                </a:rPr>
                <a:t>胃部溃疡、肿瘤，胆胰疾病或消化不良</a:t>
              </a:r>
              <a:endParaRPr lang="zh-CN" altLang="en-US" sz="2000" b="1" noProof="1">
                <a:effectLst>
                  <a:outerShdw blurRad="38100" dist="38100" dir="2700000">
                    <a:srgbClr val="C0C0C0"/>
                  </a:outerShdw>
                </a:effectLst>
                <a:latin typeface="Verdana" panose="020B0604030504040204" pitchFamily="34" charset="0"/>
                <a:ea typeface="宋体" panose="02010600030101010101" pitchFamily="2" charset="-122"/>
                <a:cs typeface="+mn-cs"/>
              </a:endParaRPr>
            </a:p>
          </p:txBody>
        </p:sp>
        <p:sp>
          <p:nvSpPr>
            <p:cNvPr id="2" name="六边形 74763"/>
            <p:cNvSpPr/>
            <p:nvPr/>
          </p:nvSpPr>
          <p:spPr>
            <a:xfrm>
              <a:off x="958" y="6115"/>
              <a:ext cx="6237" cy="1365"/>
            </a:xfrm>
            <a:prstGeom prst="hexagon">
              <a:avLst>
                <a:gd name="adj" fmla="val 114239"/>
                <a:gd name="vf" fmla="val 115470"/>
              </a:avLst>
            </a:prstGeom>
            <a:pattFill prst="pct90">
              <a:fgClr>
                <a:schemeClr val="accent1">
                  <a:alpha val="39999"/>
                </a:schemeClr>
              </a:fgClr>
              <a:bgClr>
                <a:schemeClr val="bg1">
                  <a:alpha val="39999"/>
                </a:schemeClr>
              </a:bgClr>
            </a:pattFill>
            <a:ln w="9525" cap="flat" cmpd="sng">
              <a:solidFill>
                <a:schemeClr val="bg1"/>
              </a:solidFill>
              <a:prstDash val="solid"/>
              <a:miter/>
              <a:headEnd type="none" w="med" len="med"/>
              <a:tailEnd type="none" w="med" len="med"/>
            </a:ln>
          </p:spPr>
          <p:txBody>
            <a:bodyPr anchor="t"/>
            <a:lstStyle/>
            <a:p>
              <a:endParaRPr lang="zh-CN" altLang="en-US" sz="1600">
                <a:latin typeface="Arial" panose="020B0604020202020204" pitchFamily="34" charset="0"/>
                <a:ea typeface="宋体" panose="02010600030101010101" pitchFamily="2" charset="-122"/>
              </a:endParaRPr>
            </a:p>
          </p:txBody>
        </p:sp>
        <p:sp>
          <p:nvSpPr>
            <p:cNvPr id="74764" name="六边形 74764"/>
            <p:cNvSpPr/>
            <p:nvPr/>
          </p:nvSpPr>
          <p:spPr>
            <a:xfrm>
              <a:off x="7195" y="6115"/>
              <a:ext cx="6238" cy="1365"/>
            </a:xfrm>
            <a:prstGeom prst="hexagon">
              <a:avLst>
                <a:gd name="adj" fmla="val 114239"/>
                <a:gd name="vf" fmla="val 115470"/>
              </a:avLst>
            </a:prstGeom>
            <a:pattFill prst="pct90">
              <a:fgClr>
                <a:schemeClr val="bg1"/>
              </a:fgClr>
              <a:bgClr>
                <a:schemeClr val="accent1"/>
              </a:bgClr>
            </a:pattFill>
            <a:ln w="9525" cap="flat" cmpd="sng">
              <a:solidFill>
                <a:schemeClr val="tx2"/>
              </a:solidFill>
              <a:prstDash val="solid"/>
              <a:miter/>
              <a:headEnd type="none" w="med" len="med"/>
              <a:tailEnd type="none" w="med" len="med"/>
            </a:ln>
          </p:spPr>
          <p:txBody>
            <a:bodyPr anchor="t"/>
            <a:lstStyle/>
            <a:p>
              <a:endParaRPr lang="zh-CN" altLang="en-US" sz="1600">
                <a:latin typeface="Arial" panose="020B0604020202020204" pitchFamily="34" charset="0"/>
                <a:ea typeface="宋体" panose="02010600030101010101" pitchFamily="2" charset="-122"/>
              </a:endParaRPr>
            </a:p>
          </p:txBody>
        </p:sp>
        <p:sp>
          <p:nvSpPr>
            <p:cNvPr id="74765" name="文本框 74765"/>
            <p:cNvSpPr txBox="1"/>
            <p:nvPr/>
          </p:nvSpPr>
          <p:spPr>
            <a:xfrm>
              <a:off x="1638" y="6415"/>
              <a:ext cx="5217" cy="628"/>
            </a:xfrm>
            <a:prstGeom prst="rect">
              <a:avLst/>
            </a:prstGeom>
            <a:noFill/>
            <a:ln w="9525">
              <a:noFill/>
            </a:ln>
          </p:spPr>
          <p:txBody>
            <a:bodyPr lIns="92075" tIns="46038" rIns="92075" bIns="46038" anchor="t">
              <a:spAutoFit/>
            </a:bodyPr>
            <a:lstStyle/>
            <a:p>
              <a:pPr algn="ctr">
                <a:spcBef>
                  <a:spcPct val="50000"/>
                </a:spcBef>
              </a:pPr>
              <a:r>
                <a:rPr lang="zh-CN" altLang="en-US" sz="2000" b="1" dirty="0">
                  <a:latin typeface="Verdana" panose="020B0604030504040204" pitchFamily="34" charset="0"/>
                  <a:ea typeface="宋体" panose="02010600030101010101" pitchFamily="2" charset="-122"/>
                </a:rPr>
                <a:t>与月经来潮有关</a:t>
              </a:r>
              <a:endParaRPr lang="zh-CN" altLang="en-US" sz="2000" b="1" dirty="0">
                <a:latin typeface="Verdana" panose="020B0604030504040204" pitchFamily="34" charset="0"/>
                <a:ea typeface="宋体" panose="02010600030101010101" pitchFamily="2" charset="-122"/>
              </a:endParaRPr>
            </a:p>
          </p:txBody>
        </p:sp>
        <p:sp>
          <p:nvSpPr>
            <p:cNvPr id="74766" name="文本框 74766"/>
            <p:cNvSpPr txBox="1"/>
            <p:nvPr/>
          </p:nvSpPr>
          <p:spPr>
            <a:xfrm>
              <a:off x="7760" y="6455"/>
              <a:ext cx="5218" cy="628"/>
            </a:xfrm>
            <a:prstGeom prst="rect">
              <a:avLst/>
            </a:prstGeom>
            <a:noFill/>
            <a:ln w="9525">
              <a:noFill/>
            </a:ln>
          </p:spPr>
          <p:txBody>
            <a:bodyPr lIns="92075" tIns="46038" rIns="92075" bIns="46038" anchor="t">
              <a:spAutoFit/>
            </a:bodyPr>
            <a:lstStyle/>
            <a:p>
              <a:pPr algn="ctr">
                <a:spcBef>
                  <a:spcPct val="50000"/>
                </a:spcBef>
              </a:pPr>
              <a:r>
                <a:rPr lang="zh-CN" altLang="en-US" sz="2000" b="1" dirty="0">
                  <a:latin typeface="Verdana" panose="020B0604030504040204" pitchFamily="34" charset="0"/>
                  <a:ea typeface="宋体" panose="02010600030101010101" pitchFamily="2" charset="-122"/>
                </a:rPr>
                <a:t>子宫内膜异位症</a:t>
              </a:r>
              <a:endParaRPr lang="zh-CN" altLang="en-US" sz="2000" b="1" dirty="0">
                <a:latin typeface="Verdana" panose="020B0604030504040204" pitchFamily="34" charset="0"/>
                <a:ea typeface="宋体" panose="02010600030101010101" pitchFamily="2" charset="-122"/>
              </a:endParaRPr>
            </a:p>
          </p:txBody>
        </p:sp>
        <p:sp>
          <p:nvSpPr>
            <p:cNvPr id="74767" name="六边形 74767"/>
            <p:cNvSpPr/>
            <p:nvPr/>
          </p:nvSpPr>
          <p:spPr>
            <a:xfrm>
              <a:off x="1073" y="7775"/>
              <a:ext cx="6237" cy="1365"/>
            </a:xfrm>
            <a:prstGeom prst="hexagon">
              <a:avLst>
                <a:gd name="adj" fmla="val 114239"/>
                <a:gd name="vf" fmla="val 115470"/>
              </a:avLst>
            </a:prstGeom>
            <a:pattFill prst="pct90">
              <a:fgClr>
                <a:schemeClr val="accent1">
                  <a:alpha val="60999"/>
                </a:schemeClr>
              </a:fgClr>
              <a:bgClr>
                <a:schemeClr val="bg1">
                  <a:alpha val="60999"/>
                </a:schemeClr>
              </a:bgClr>
            </a:pattFill>
            <a:ln w="9525" cap="flat" cmpd="sng">
              <a:solidFill>
                <a:schemeClr val="bg1"/>
              </a:solidFill>
              <a:prstDash val="solid"/>
              <a:miter/>
              <a:headEnd type="none" w="med" len="med"/>
              <a:tailEnd type="none" w="med" len="med"/>
            </a:ln>
          </p:spPr>
          <p:txBody>
            <a:bodyPr anchor="t"/>
            <a:lstStyle/>
            <a:p>
              <a:endParaRPr lang="zh-CN" altLang="en-US" sz="1600">
                <a:latin typeface="Arial" panose="020B0604020202020204" pitchFamily="34" charset="0"/>
                <a:ea typeface="宋体" panose="02010600030101010101" pitchFamily="2" charset="-122"/>
              </a:endParaRPr>
            </a:p>
          </p:txBody>
        </p:sp>
        <p:sp>
          <p:nvSpPr>
            <p:cNvPr id="74768" name="六边形 74768"/>
            <p:cNvSpPr/>
            <p:nvPr/>
          </p:nvSpPr>
          <p:spPr>
            <a:xfrm>
              <a:off x="7310" y="7775"/>
              <a:ext cx="6238" cy="1365"/>
            </a:xfrm>
            <a:prstGeom prst="hexagon">
              <a:avLst>
                <a:gd name="adj" fmla="val 114239"/>
                <a:gd name="vf" fmla="val 115470"/>
              </a:avLst>
            </a:prstGeom>
            <a:pattFill prst="pct90">
              <a:fgClr>
                <a:schemeClr val="bg1"/>
              </a:fgClr>
              <a:bgClr>
                <a:schemeClr val="accent1"/>
              </a:bgClr>
            </a:pattFill>
            <a:ln w="9525" cap="flat" cmpd="sng">
              <a:solidFill>
                <a:schemeClr val="tx2"/>
              </a:solidFill>
              <a:prstDash val="solid"/>
              <a:miter/>
              <a:headEnd type="none" w="med" len="med"/>
              <a:tailEnd type="none" w="med" len="med"/>
            </a:ln>
          </p:spPr>
          <p:txBody>
            <a:bodyPr anchor="t"/>
            <a:lstStyle/>
            <a:p>
              <a:endParaRPr lang="zh-CN" altLang="en-US" sz="1600">
                <a:latin typeface="Arial" panose="020B0604020202020204" pitchFamily="34" charset="0"/>
                <a:ea typeface="宋体" panose="02010600030101010101" pitchFamily="2" charset="-122"/>
              </a:endParaRPr>
            </a:p>
          </p:txBody>
        </p:sp>
        <p:sp>
          <p:nvSpPr>
            <p:cNvPr id="74769" name="文本框 74769"/>
            <p:cNvSpPr txBox="1"/>
            <p:nvPr/>
          </p:nvSpPr>
          <p:spPr>
            <a:xfrm>
              <a:off x="1753" y="8075"/>
              <a:ext cx="5217" cy="628"/>
            </a:xfrm>
            <a:prstGeom prst="rect">
              <a:avLst/>
            </a:prstGeom>
            <a:noFill/>
            <a:ln w="9525">
              <a:noFill/>
            </a:ln>
          </p:spPr>
          <p:txBody>
            <a:bodyPr lIns="92075" tIns="46038" rIns="92075" bIns="46038" anchor="t">
              <a:spAutoFit/>
            </a:bodyPr>
            <a:lstStyle/>
            <a:p>
              <a:pPr algn="ctr">
                <a:spcBef>
                  <a:spcPct val="50000"/>
                </a:spcBef>
              </a:pPr>
              <a:r>
                <a:rPr lang="zh-CN" altLang="en-US" sz="2000" b="1" dirty="0">
                  <a:latin typeface="Verdana" panose="020B0604030504040204" pitchFamily="34" charset="0"/>
                  <a:ea typeface="宋体" panose="02010600030101010101" pitchFamily="2" charset="-122"/>
                </a:rPr>
                <a:t>月经间期腹痛</a:t>
              </a:r>
              <a:endParaRPr lang="zh-CN" altLang="en-US" sz="2000" b="1" dirty="0">
                <a:latin typeface="Verdana" panose="020B0604030504040204" pitchFamily="34" charset="0"/>
                <a:ea typeface="宋体" panose="02010600030101010101" pitchFamily="2" charset="-122"/>
              </a:endParaRPr>
            </a:p>
          </p:txBody>
        </p:sp>
        <p:sp>
          <p:nvSpPr>
            <p:cNvPr id="74770" name="文本框 74770"/>
            <p:cNvSpPr txBox="1"/>
            <p:nvPr/>
          </p:nvSpPr>
          <p:spPr>
            <a:xfrm>
              <a:off x="7875" y="8115"/>
              <a:ext cx="5218" cy="628"/>
            </a:xfrm>
            <a:prstGeom prst="rect">
              <a:avLst/>
            </a:prstGeom>
            <a:noFill/>
            <a:ln w="9525">
              <a:noFill/>
            </a:ln>
          </p:spPr>
          <p:txBody>
            <a:bodyPr lIns="92075" tIns="46038" rIns="92075" bIns="46038" anchor="t">
              <a:spAutoFit/>
            </a:bodyPr>
            <a:lstStyle/>
            <a:p>
              <a:pPr algn="ctr">
                <a:spcBef>
                  <a:spcPct val="50000"/>
                </a:spcBef>
              </a:pPr>
              <a:r>
                <a:rPr lang="zh-CN" altLang="en-US" sz="2000" b="1" dirty="0">
                  <a:latin typeface="Verdana" panose="020B0604030504040204" pitchFamily="34" charset="0"/>
                  <a:ea typeface="宋体" panose="02010600030101010101" pitchFamily="2" charset="-122"/>
                </a:rPr>
                <a:t>卵泡破裂</a:t>
              </a:r>
              <a:endParaRPr lang="zh-CN" altLang="en-US" sz="2000" b="1" dirty="0">
                <a:latin typeface="Verdana" panose="020B0604030504040204" pitchFamily="34" charset="0"/>
                <a:ea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6"/>
          <p:cNvSpPr txBox="1"/>
          <p:nvPr>
            <p:custDataLst>
              <p:tags r:id="rId1"/>
            </p:custDataLst>
          </p:nvPr>
        </p:nvSpPr>
        <p:spPr>
          <a:xfrm>
            <a:off x="231407" y="97384"/>
            <a:ext cx="176149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九</a:t>
            </a: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腹痛</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6178" name="页脚占位符 1"/>
          <p:cNvSpPr>
            <a:spLocks noGrp="1"/>
          </p:cNvSpPr>
          <p:nvPr>
            <p:ph type="ftr" sz="quarter" idx="11"/>
          </p:nvPr>
        </p:nvSpPr>
        <p:spPr/>
        <p:txBody>
          <a:bodyPr anchor="t"/>
          <a:lst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5pPr>
          </a:lstStyle>
          <a:p>
            <a:pPr lvl="0" indent="0" algn="r"/>
            <a:r>
              <a:rPr lang="zh-CN" altLang="en-US" sz="1200" b="1">
                <a:solidFill>
                  <a:schemeClr val="bg1"/>
                </a:solidFill>
                <a:latin typeface="Verdana" panose="020B0604030504040204" pitchFamily="34" charset="0"/>
                <a:ea typeface="宋体" panose="02010600030101010101" pitchFamily="2" charset="-122"/>
              </a:rPr>
              <a:t>临床医学概论</a:t>
            </a:r>
            <a:endParaRPr lang="zh-CN" altLang="en-US" sz="1200" b="1">
              <a:solidFill>
                <a:schemeClr val="bg1"/>
              </a:solidFill>
              <a:latin typeface="Verdana" panose="020B0604030504040204" pitchFamily="34" charset="0"/>
              <a:ea typeface="宋体" panose="02010600030101010101" pitchFamily="2" charset="-122"/>
            </a:endParaRPr>
          </a:p>
        </p:txBody>
      </p:sp>
      <p:sp>
        <p:nvSpPr>
          <p:cNvPr id="5" name="页脚占位符 1"/>
          <p:cNvSpPr>
            <a:spLocks noGrp="1"/>
          </p:cNvSpPr>
          <p:nvPr/>
        </p:nvSpPr>
        <p:spPr>
          <a:xfrm>
            <a:off x="4116388" y="6350000"/>
            <a:ext cx="3959225" cy="315913"/>
          </a:xfrm>
          <a:prstGeom prst="rect">
            <a:avLst/>
          </a:prstGeom>
        </p:spPr>
        <p:txBody>
          <a:bodyPr vert="horz" lIns="91440" tIns="45720" rIns="91440" bIns="45720" rtlCol="0" anchor="t">
            <a:normAutofit/>
          </a:bodyPr>
          <a:lst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5pPr>
          </a:lstStyle>
          <a:p>
            <a:pPr lvl="0" indent="0" algn="r"/>
            <a:r>
              <a:rPr lang="zh-CN" altLang="en-US" sz="1200" b="1">
                <a:solidFill>
                  <a:schemeClr val="bg1"/>
                </a:solidFill>
                <a:latin typeface="Verdana" panose="020B0604030504040204" pitchFamily="34" charset="0"/>
                <a:ea typeface="宋体" panose="02010600030101010101" pitchFamily="2" charset="-122"/>
              </a:rPr>
              <a:t>临床医学概论</a:t>
            </a:r>
            <a:endParaRPr lang="zh-CN" altLang="en-US" sz="1200" b="1">
              <a:solidFill>
                <a:schemeClr val="bg1"/>
              </a:solidFill>
              <a:latin typeface="Verdana" panose="020B0604030504040204" pitchFamily="34" charset="0"/>
              <a:ea typeface="宋体" panose="02010600030101010101" pitchFamily="2" charset="-122"/>
            </a:endParaRPr>
          </a:p>
        </p:txBody>
      </p:sp>
      <p:sp>
        <p:nvSpPr>
          <p:cNvPr id="75778" name="爆炸形 2 75778"/>
          <p:cNvSpPr/>
          <p:nvPr/>
        </p:nvSpPr>
        <p:spPr>
          <a:xfrm rot="1143181">
            <a:off x="8003540" y="704850"/>
            <a:ext cx="3036570" cy="1051560"/>
          </a:xfrm>
          <a:prstGeom prst="irregularSeal2">
            <a:avLst/>
          </a:prstGeom>
          <a:solidFill>
            <a:schemeClr val="accent1"/>
          </a:solidFill>
          <a:ln w="9525" cap="flat" cmpd="sng">
            <a:solidFill>
              <a:srgbClr val="FFFF00"/>
            </a:solidFill>
            <a:prstDash val="solid"/>
            <a:miter/>
            <a:headEnd type="none" w="med" len="med"/>
            <a:tailEnd type="none" w="med" len="med"/>
          </a:ln>
        </p:spPr>
        <p:txBody>
          <a:bodyPr wrap="none" lIns="92075" tIns="46038" rIns="92075" bIns="46038" anchor="ctr"/>
          <a:lstStyle/>
          <a:p>
            <a:pPr marL="838200" indent="-838200" algn="ctr">
              <a:lnSpc>
                <a:spcPct val="120000"/>
              </a:lnSpc>
              <a:spcBef>
                <a:spcPct val="20000"/>
              </a:spcBef>
              <a:buClr>
                <a:schemeClr val="tx2"/>
              </a:buClr>
              <a:buSzPct val="70000"/>
              <a:buFont typeface="Wingdings" panose="05000000000000000000" pitchFamily="2" charset="2"/>
              <a:buNone/>
            </a:pPr>
            <a:r>
              <a:rPr lang="en-US" altLang="zh-CN" sz="2000" b="1" dirty="0">
                <a:solidFill>
                  <a:srgbClr val="FFFF00"/>
                </a:solidFill>
                <a:latin typeface="Verdana" panose="020B0604030504040204" pitchFamily="34" charset="0"/>
                <a:ea typeface="宋体" panose="02010600030101010101" pitchFamily="2" charset="-122"/>
              </a:rPr>
              <a:t>4.</a:t>
            </a:r>
            <a:r>
              <a:rPr lang="zh-CN" altLang="en-US" sz="2000" b="1" dirty="0">
                <a:solidFill>
                  <a:srgbClr val="FFFF00"/>
                </a:solidFill>
                <a:latin typeface="Verdana" panose="020B0604030504040204" pitchFamily="34" charset="0"/>
                <a:ea typeface="宋体" panose="02010600030101010101" pitchFamily="2" charset="-122"/>
              </a:rPr>
              <a:t>诱发缓解因素</a:t>
            </a:r>
            <a:endParaRPr lang="zh-CN" altLang="en-US" sz="2000" b="1" dirty="0">
              <a:solidFill>
                <a:srgbClr val="FFFF00"/>
              </a:solidFill>
              <a:latin typeface="Verdana" panose="020B0604030504040204" pitchFamily="34" charset="0"/>
              <a:ea typeface="宋体" panose="02010600030101010101" pitchFamily="2" charset="-122"/>
            </a:endParaRPr>
          </a:p>
        </p:txBody>
      </p:sp>
      <p:grpSp>
        <p:nvGrpSpPr>
          <p:cNvPr id="2" name="组合 1"/>
          <p:cNvGrpSpPr/>
          <p:nvPr/>
        </p:nvGrpSpPr>
        <p:grpSpPr>
          <a:xfrm>
            <a:off x="1531620" y="1103630"/>
            <a:ext cx="8179118" cy="5131435"/>
            <a:chOff x="1012" y="1449"/>
            <a:chExt cx="12881" cy="8081"/>
          </a:xfrm>
        </p:grpSpPr>
        <p:sp>
          <p:nvSpPr>
            <p:cNvPr id="3" name="文本框 2"/>
            <p:cNvSpPr txBox="1"/>
            <p:nvPr/>
          </p:nvSpPr>
          <p:spPr>
            <a:xfrm>
              <a:off x="1012" y="1449"/>
              <a:ext cx="6611" cy="628"/>
            </a:xfrm>
            <a:prstGeom prst="rect">
              <a:avLst/>
            </a:prstGeom>
            <a:noFill/>
          </p:spPr>
          <p:txBody>
            <a:bodyPr wrap="square" rtlCol="0">
              <a:spAutoFit/>
            </a:bodyPr>
            <a:p>
              <a:r>
                <a:rPr lang="zh-CN" altLang="en-US" sz="2000"/>
                <a:t>（二）</a:t>
              </a:r>
              <a:r>
                <a:rPr lang="zh-CN" sz="2000"/>
                <a:t>临床表现</a:t>
              </a:r>
              <a:endParaRPr lang="zh-CN" sz="2000"/>
            </a:p>
          </p:txBody>
        </p:sp>
        <p:sp>
          <p:nvSpPr>
            <p:cNvPr id="75779" name="六边形 75779"/>
            <p:cNvSpPr/>
            <p:nvPr/>
          </p:nvSpPr>
          <p:spPr>
            <a:xfrm>
              <a:off x="1418" y="2650"/>
              <a:ext cx="6237" cy="1363"/>
            </a:xfrm>
            <a:prstGeom prst="hexagon">
              <a:avLst>
                <a:gd name="adj" fmla="val 114449"/>
                <a:gd name="vf" fmla="val 115470"/>
              </a:avLst>
            </a:prstGeom>
            <a:pattFill prst="pct90">
              <a:fgClr>
                <a:schemeClr val="accent1">
                  <a:alpha val="64000"/>
                </a:schemeClr>
              </a:fgClr>
              <a:bgClr>
                <a:schemeClr val="bg1">
                  <a:alpha val="64000"/>
                </a:schemeClr>
              </a:bgClr>
            </a:pattFill>
            <a:ln w="9525" cap="flat" cmpd="sng">
              <a:solidFill>
                <a:schemeClr val="bg1"/>
              </a:solidFill>
              <a:prstDash val="solid"/>
              <a:miter/>
              <a:headEnd type="none" w="med" len="med"/>
              <a:tailEnd type="none" w="med" len="med"/>
            </a:ln>
          </p:spPr>
          <p:txBody>
            <a:bodyPr anchor="t"/>
            <a:lstStyle/>
            <a:p>
              <a:endParaRPr lang="zh-CN" altLang="en-US" sz="1600">
                <a:latin typeface="Arial" panose="020B0604020202020204" pitchFamily="34" charset="0"/>
                <a:ea typeface="宋体" panose="02010600030101010101" pitchFamily="2" charset="-122"/>
              </a:endParaRPr>
            </a:p>
          </p:txBody>
        </p:sp>
        <p:sp>
          <p:nvSpPr>
            <p:cNvPr id="75780" name="六边形 75780"/>
            <p:cNvSpPr/>
            <p:nvPr/>
          </p:nvSpPr>
          <p:spPr>
            <a:xfrm>
              <a:off x="7655" y="2650"/>
              <a:ext cx="6238" cy="1363"/>
            </a:xfrm>
            <a:prstGeom prst="hexagon">
              <a:avLst>
                <a:gd name="adj" fmla="val 114449"/>
                <a:gd name="vf" fmla="val 115470"/>
              </a:avLst>
            </a:prstGeom>
            <a:pattFill prst="pct90">
              <a:fgClr>
                <a:schemeClr val="bg1"/>
              </a:fgClr>
              <a:bgClr>
                <a:schemeClr val="accent1"/>
              </a:bgClr>
            </a:pattFill>
            <a:ln w="9525" cap="flat" cmpd="sng">
              <a:solidFill>
                <a:schemeClr val="tx2"/>
              </a:solidFill>
              <a:prstDash val="solid"/>
              <a:miter/>
              <a:headEnd type="none" w="med" len="med"/>
              <a:tailEnd type="none" w="med" len="med"/>
            </a:ln>
          </p:spPr>
          <p:txBody>
            <a:bodyPr anchor="t"/>
            <a:lstStyle/>
            <a:p>
              <a:endParaRPr lang="zh-CN" altLang="en-US" sz="1600">
                <a:latin typeface="Arial" panose="020B0604020202020204" pitchFamily="34" charset="0"/>
                <a:ea typeface="宋体" panose="02010600030101010101" pitchFamily="2" charset="-122"/>
              </a:endParaRPr>
            </a:p>
          </p:txBody>
        </p:sp>
        <p:sp>
          <p:nvSpPr>
            <p:cNvPr id="75781" name="文本框 75781"/>
            <p:cNvSpPr txBox="1"/>
            <p:nvPr/>
          </p:nvSpPr>
          <p:spPr>
            <a:xfrm>
              <a:off x="2098" y="2950"/>
              <a:ext cx="5217" cy="628"/>
            </a:xfrm>
            <a:prstGeom prst="rect">
              <a:avLst/>
            </a:prstGeom>
            <a:noFill/>
            <a:ln w="9525">
              <a:noFill/>
            </a:ln>
          </p:spPr>
          <p:txBody>
            <a:bodyPr lIns="92075" tIns="46038" rIns="92075" bIns="46038" anchor="t">
              <a:spAutoFit/>
            </a:bodyPr>
            <a:lstStyle/>
            <a:p>
              <a:pPr algn="ctr">
                <a:spcBef>
                  <a:spcPct val="50000"/>
                </a:spcBef>
              </a:pPr>
              <a:r>
                <a:rPr lang="zh-CN" altLang="en-US" sz="2000" b="1" dirty="0">
                  <a:latin typeface="Verdana" panose="020B0604030504040204" pitchFamily="34" charset="0"/>
                  <a:ea typeface="宋体" panose="02010600030101010101" pitchFamily="2" charset="-122"/>
                </a:rPr>
                <a:t>进食油腻</a:t>
              </a:r>
              <a:endParaRPr lang="zh-CN" altLang="en-US" sz="2000" b="1" dirty="0">
                <a:latin typeface="Verdana" panose="020B0604030504040204" pitchFamily="34" charset="0"/>
                <a:ea typeface="宋体" panose="02010600030101010101" pitchFamily="2" charset="-122"/>
              </a:endParaRPr>
            </a:p>
          </p:txBody>
        </p:sp>
        <p:sp>
          <p:nvSpPr>
            <p:cNvPr id="75782" name="文本框 75782"/>
            <p:cNvSpPr txBox="1"/>
            <p:nvPr/>
          </p:nvSpPr>
          <p:spPr>
            <a:xfrm>
              <a:off x="8220" y="2990"/>
              <a:ext cx="5218" cy="628"/>
            </a:xfrm>
            <a:prstGeom prst="rect">
              <a:avLst/>
            </a:prstGeom>
            <a:noFill/>
            <a:ln w="9525">
              <a:noFill/>
            </a:ln>
          </p:spPr>
          <p:txBody>
            <a:bodyPr lIns="92075" tIns="46038" rIns="92075" bIns="46038" anchor="t">
              <a:spAutoFit/>
            </a:bodyPr>
            <a:lstStyle/>
            <a:p>
              <a:pPr algn="ctr">
                <a:spcBef>
                  <a:spcPct val="50000"/>
                </a:spcBef>
              </a:pPr>
              <a:r>
                <a:rPr lang="zh-CN" altLang="en-US" sz="2000" b="1" dirty="0">
                  <a:latin typeface="Verdana" panose="020B0604030504040204" pitchFamily="34" charset="0"/>
                  <a:ea typeface="宋体" panose="02010600030101010101" pitchFamily="2" charset="-122"/>
                </a:rPr>
                <a:t>胆囊炎或胆石症</a:t>
              </a:r>
              <a:endParaRPr lang="zh-CN" altLang="en-US" sz="2000" b="1" dirty="0">
                <a:latin typeface="Verdana" panose="020B0604030504040204" pitchFamily="34" charset="0"/>
                <a:ea typeface="宋体" panose="02010600030101010101" pitchFamily="2" charset="-122"/>
              </a:endParaRPr>
            </a:p>
          </p:txBody>
        </p:sp>
        <p:sp>
          <p:nvSpPr>
            <p:cNvPr id="75783" name="六边形 75783"/>
            <p:cNvSpPr/>
            <p:nvPr/>
          </p:nvSpPr>
          <p:spPr>
            <a:xfrm>
              <a:off x="1303" y="4465"/>
              <a:ext cx="6237" cy="1363"/>
            </a:xfrm>
            <a:prstGeom prst="hexagon">
              <a:avLst>
                <a:gd name="adj" fmla="val 114449"/>
                <a:gd name="vf" fmla="val 115470"/>
              </a:avLst>
            </a:prstGeom>
            <a:pattFill prst="pct90">
              <a:fgClr>
                <a:schemeClr val="accent1">
                  <a:alpha val="53000"/>
                </a:schemeClr>
              </a:fgClr>
              <a:bgClr>
                <a:schemeClr val="bg1">
                  <a:alpha val="53000"/>
                </a:schemeClr>
              </a:bgClr>
            </a:pattFill>
            <a:ln w="9525" cap="flat" cmpd="sng">
              <a:solidFill>
                <a:schemeClr val="bg1"/>
              </a:solidFill>
              <a:prstDash val="solid"/>
              <a:miter/>
              <a:headEnd type="none" w="med" len="med"/>
              <a:tailEnd type="none" w="med" len="med"/>
            </a:ln>
          </p:spPr>
          <p:txBody>
            <a:bodyPr anchor="t"/>
            <a:lstStyle/>
            <a:p>
              <a:endParaRPr lang="zh-CN" altLang="en-US" sz="1600">
                <a:latin typeface="Arial" panose="020B0604020202020204" pitchFamily="34" charset="0"/>
                <a:ea typeface="宋体" panose="02010600030101010101" pitchFamily="2" charset="-122"/>
              </a:endParaRPr>
            </a:p>
          </p:txBody>
        </p:sp>
        <p:sp>
          <p:nvSpPr>
            <p:cNvPr id="75784" name="六边形 75784"/>
            <p:cNvSpPr/>
            <p:nvPr/>
          </p:nvSpPr>
          <p:spPr>
            <a:xfrm>
              <a:off x="7540" y="4465"/>
              <a:ext cx="6238" cy="1363"/>
            </a:xfrm>
            <a:prstGeom prst="hexagon">
              <a:avLst>
                <a:gd name="adj" fmla="val 114449"/>
                <a:gd name="vf" fmla="val 115470"/>
              </a:avLst>
            </a:prstGeom>
            <a:pattFill prst="pct90">
              <a:fgClr>
                <a:schemeClr val="bg1"/>
              </a:fgClr>
              <a:bgClr>
                <a:schemeClr val="accent1"/>
              </a:bgClr>
            </a:pattFill>
            <a:ln w="9525" cap="flat" cmpd="sng">
              <a:solidFill>
                <a:schemeClr val="tx2"/>
              </a:solidFill>
              <a:prstDash val="solid"/>
              <a:miter/>
              <a:headEnd type="none" w="med" len="med"/>
              <a:tailEnd type="none" w="med" len="med"/>
            </a:ln>
          </p:spPr>
          <p:txBody>
            <a:bodyPr anchor="t"/>
            <a:lstStyle/>
            <a:p>
              <a:endParaRPr lang="zh-CN" altLang="en-US" sz="1600">
                <a:latin typeface="Arial" panose="020B0604020202020204" pitchFamily="34" charset="0"/>
                <a:ea typeface="宋体" panose="02010600030101010101" pitchFamily="2" charset="-122"/>
              </a:endParaRPr>
            </a:p>
          </p:txBody>
        </p:sp>
        <p:sp>
          <p:nvSpPr>
            <p:cNvPr id="75785" name="文本框 75785"/>
            <p:cNvSpPr txBox="1"/>
            <p:nvPr/>
          </p:nvSpPr>
          <p:spPr>
            <a:xfrm>
              <a:off x="1983" y="4765"/>
              <a:ext cx="5217" cy="628"/>
            </a:xfrm>
            <a:prstGeom prst="rect">
              <a:avLst/>
            </a:prstGeom>
            <a:noFill/>
            <a:ln w="9525">
              <a:noFill/>
            </a:ln>
          </p:spPr>
          <p:txBody>
            <a:bodyPr lIns="92075" tIns="46038" rIns="92075" bIns="46038" anchor="t">
              <a:spAutoFit/>
            </a:bodyPr>
            <a:lstStyle/>
            <a:p>
              <a:pPr algn="ctr">
                <a:spcBef>
                  <a:spcPct val="50000"/>
                </a:spcBef>
              </a:pPr>
              <a:r>
                <a:rPr lang="zh-CN" altLang="en-US" sz="2000" b="1" dirty="0">
                  <a:latin typeface="Verdana" panose="020B0604030504040204" pitchFamily="34" charset="0"/>
                  <a:ea typeface="宋体" panose="02010600030101010101" pitchFamily="2" charset="-122"/>
                </a:rPr>
                <a:t>酗酒、暴饮暴食</a:t>
              </a:r>
              <a:endParaRPr lang="zh-CN" altLang="en-US" sz="2000" b="1" dirty="0">
                <a:latin typeface="Verdana" panose="020B0604030504040204" pitchFamily="34" charset="0"/>
                <a:ea typeface="宋体" panose="02010600030101010101" pitchFamily="2" charset="-122"/>
              </a:endParaRPr>
            </a:p>
          </p:txBody>
        </p:sp>
        <p:sp>
          <p:nvSpPr>
            <p:cNvPr id="75786" name="文本框 75786"/>
            <p:cNvSpPr txBox="1"/>
            <p:nvPr/>
          </p:nvSpPr>
          <p:spPr>
            <a:xfrm>
              <a:off x="8105" y="4805"/>
              <a:ext cx="5218" cy="628"/>
            </a:xfrm>
            <a:prstGeom prst="rect">
              <a:avLst/>
            </a:prstGeom>
            <a:noFill/>
            <a:ln w="9525">
              <a:noFill/>
            </a:ln>
          </p:spPr>
          <p:txBody>
            <a:bodyPr lIns="92075" tIns="46038" rIns="92075" bIns="46038" anchor="t">
              <a:spAutoFit/>
            </a:bodyPr>
            <a:lstStyle/>
            <a:p>
              <a:pPr algn="ctr">
                <a:spcBef>
                  <a:spcPct val="50000"/>
                </a:spcBef>
              </a:pPr>
              <a:r>
                <a:rPr lang="zh-CN" altLang="en-US" sz="2000" b="1" dirty="0">
                  <a:latin typeface="Verdana" panose="020B0604030504040204" pitchFamily="34" charset="0"/>
                  <a:ea typeface="宋体" panose="02010600030101010101" pitchFamily="2" charset="-122"/>
                </a:rPr>
                <a:t>急性胰腺炎</a:t>
              </a:r>
              <a:endParaRPr lang="zh-CN" altLang="en-US" sz="2000" b="1" dirty="0">
                <a:latin typeface="Verdana" panose="020B0604030504040204" pitchFamily="34" charset="0"/>
                <a:ea typeface="宋体" panose="02010600030101010101" pitchFamily="2" charset="-122"/>
              </a:endParaRPr>
            </a:p>
          </p:txBody>
        </p:sp>
        <p:sp>
          <p:nvSpPr>
            <p:cNvPr id="75787" name="六边形 75787"/>
            <p:cNvSpPr/>
            <p:nvPr/>
          </p:nvSpPr>
          <p:spPr>
            <a:xfrm>
              <a:off x="1188" y="8168"/>
              <a:ext cx="6237" cy="1362"/>
            </a:xfrm>
            <a:prstGeom prst="hexagon">
              <a:avLst>
                <a:gd name="adj" fmla="val 114449"/>
                <a:gd name="vf" fmla="val 115470"/>
              </a:avLst>
            </a:prstGeom>
            <a:pattFill prst="pct90">
              <a:fgClr>
                <a:schemeClr val="accent1">
                  <a:alpha val="31999"/>
                </a:schemeClr>
              </a:fgClr>
              <a:bgClr>
                <a:schemeClr val="bg1">
                  <a:alpha val="31999"/>
                </a:schemeClr>
              </a:bgClr>
            </a:pattFill>
            <a:ln w="9525" cap="flat" cmpd="sng">
              <a:solidFill>
                <a:schemeClr val="bg1"/>
              </a:solidFill>
              <a:prstDash val="solid"/>
              <a:miter/>
              <a:headEnd type="none" w="med" len="med"/>
              <a:tailEnd type="none" w="med" len="med"/>
            </a:ln>
          </p:spPr>
          <p:txBody>
            <a:bodyPr anchor="t"/>
            <a:lstStyle/>
            <a:p>
              <a:endParaRPr lang="zh-CN" altLang="en-US" sz="1600">
                <a:latin typeface="Arial" panose="020B0604020202020204" pitchFamily="34" charset="0"/>
                <a:ea typeface="宋体" panose="02010600030101010101" pitchFamily="2" charset="-122"/>
              </a:endParaRPr>
            </a:p>
          </p:txBody>
        </p:sp>
        <p:sp>
          <p:nvSpPr>
            <p:cNvPr id="75788" name="六边形 75788"/>
            <p:cNvSpPr/>
            <p:nvPr/>
          </p:nvSpPr>
          <p:spPr>
            <a:xfrm>
              <a:off x="7425" y="8168"/>
              <a:ext cx="6238" cy="1362"/>
            </a:xfrm>
            <a:prstGeom prst="hexagon">
              <a:avLst>
                <a:gd name="adj" fmla="val 114449"/>
                <a:gd name="vf" fmla="val 115470"/>
              </a:avLst>
            </a:prstGeom>
            <a:pattFill prst="pct90">
              <a:fgClr>
                <a:schemeClr val="bg1"/>
              </a:fgClr>
              <a:bgClr>
                <a:schemeClr val="accent1"/>
              </a:bgClr>
            </a:pattFill>
            <a:ln w="9525" cap="flat" cmpd="sng">
              <a:solidFill>
                <a:schemeClr val="tx2"/>
              </a:solidFill>
              <a:prstDash val="solid"/>
              <a:miter/>
              <a:headEnd type="none" w="med" len="med"/>
              <a:tailEnd type="none" w="med" len="med"/>
            </a:ln>
          </p:spPr>
          <p:txBody>
            <a:bodyPr anchor="t"/>
            <a:lstStyle/>
            <a:p>
              <a:endParaRPr lang="zh-CN" altLang="en-US" sz="1600">
                <a:latin typeface="Arial" panose="020B0604020202020204" pitchFamily="34" charset="0"/>
                <a:ea typeface="宋体" panose="02010600030101010101" pitchFamily="2" charset="-122"/>
              </a:endParaRPr>
            </a:p>
          </p:txBody>
        </p:sp>
        <p:sp>
          <p:nvSpPr>
            <p:cNvPr id="75789" name="文本框 75789"/>
            <p:cNvSpPr txBox="1"/>
            <p:nvPr/>
          </p:nvSpPr>
          <p:spPr>
            <a:xfrm>
              <a:off x="1868" y="8468"/>
              <a:ext cx="5217" cy="628"/>
            </a:xfrm>
            <a:prstGeom prst="rect">
              <a:avLst/>
            </a:prstGeom>
            <a:noFill/>
            <a:ln w="9525">
              <a:noFill/>
            </a:ln>
          </p:spPr>
          <p:txBody>
            <a:bodyPr lIns="92075" tIns="46038" rIns="92075" bIns="46038" anchor="t">
              <a:spAutoFit/>
            </a:bodyPr>
            <a:lstStyle/>
            <a:p>
              <a:pPr algn="ctr">
                <a:spcBef>
                  <a:spcPct val="50000"/>
                </a:spcBef>
              </a:pPr>
              <a:r>
                <a:rPr lang="zh-CN" altLang="en-US" sz="2000" b="1" dirty="0">
                  <a:latin typeface="Verdana" panose="020B0604030504040204" pitchFamily="34" charset="0"/>
                  <a:ea typeface="宋体" panose="02010600030101010101" pitchFamily="2" charset="-122"/>
                </a:rPr>
                <a:t>与暴力有关，伴休克</a:t>
              </a:r>
              <a:endParaRPr lang="zh-CN" altLang="en-US" sz="2000" b="1" dirty="0">
                <a:latin typeface="Verdana" panose="020B0604030504040204" pitchFamily="34" charset="0"/>
                <a:ea typeface="宋体" panose="02010600030101010101" pitchFamily="2" charset="-122"/>
              </a:endParaRPr>
            </a:p>
          </p:txBody>
        </p:sp>
        <p:sp>
          <p:nvSpPr>
            <p:cNvPr id="75790" name="文本框 75790"/>
            <p:cNvSpPr txBox="1"/>
            <p:nvPr/>
          </p:nvSpPr>
          <p:spPr>
            <a:xfrm>
              <a:off x="7990" y="8508"/>
              <a:ext cx="5218" cy="628"/>
            </a:xfrm>
            <a:prstGeom prst="rect">
              <a:avLst/>
            </a:prstGeom>
            <a:noFill/>
            <a:ln w="9525">
              <a:noFill/>
            </a:ln>
          </p:spPr>
          <p:txBody>
            <a:bodyPr lIns="92075" tIns="46038" rIns="92075" bIns="46038" anchor="t">
              <a:spAutoFit/>
            </a:bodyPr>
            <a:lstStyle/>
            <a:p>
              <a:pPr algn="ctr">
                <a:spcBef>
                  <a:spcPct val="50000"/>
                </a:spcBef>
              </a:pPr>
              <a:r>
                <a:rPr lang="zh-CN" altLang="en-US" sz="2000" b="1" dirty="0">
                  <a:latin typeface="Verdana" panose="020B0604030504040204" pitchFamily="34" charset="0"/>
                  <a:ea typeface="宋体" panose="02010600030101010101" pitchFamily="2" charset="-122"/>
                </a:rPr>
                <a:t>肝、脾破裂</a:t>
              </a:r>
              <a:endParaRPr lang="zh-CN" altLang="en-US" sz="2000" b="1" dirty="0">
                <a:latin typeface="Verdana" panose="020B0604030504040204" pitchFamily="34" charset="0"/>
                <a:ea typeface="宋体" panose="02010600030101010101" pitchFamily="2" charset="-122"/>
              </a:endParaRPr>
            </a:p>
          </p:txBody>
        </p:sp>
        <p:sp>
          <p:nvSpPr>
            <p:cNvPr id="75791" name="六边形 75791"/>
            <p:cNvSpPr/>
            <p:nvPr/>
          </p:nvSpPr>
          <p:spPr>
            <a:xfrm>
              <a:off x="1190" y="6393"/>
              <a:ext cx="6238" cy="1362"/>
            </a:xfrm>
            <a:prstGeom prst="hexagon">
              <a:avLst>
                <a:gd name="adj" fmla="val 114449"/>
                <a:gd name="vf" fmla="val 115470"/>
              </a:avLst>
            </a:prstGeom>
            <a:pattFill prst="pct90">
              <a:fgClr>
                <a:schemeClr val="accent1">
                  <a:alpha val="45000"/>
                </a:schemeClr>
              </a:fgClr>
              <a:bgClr>
                <a:schemeClr val="bg1">
                  <a:alpha val="45000"/>
                </a:schemeClr>
              </a:bgClr>
            </a:pattFill>
            <a:ln w="9525" cap="flat" cmpd="sng">
              <a:solidFill>
                <a:schemeClr val="bg1"/>
              </a:solidFill>
              <a:prstDash val="solid"/>
              <a:miter/>
              <a:headEnd type="none" w="med" len="med"/>
              <a:tailEnd type="none" w="med" len="med"/>
            </a:ln>
          </p:spPr>
          <p:txBody>
            <a:bodyPr anchor="t"/>
            <a:lstStyle/>
            <a:p>
              <a:endParaRPr lang="zh-CN" altLang="en-US" sz="1600">
                <a:latin typeface="Arial" panose="020B0604020202020204" pitchFamily="34" charset="0"/>
                <a:ea typeface="宋体" panose="02010600030101010101" pitchFamily="2" charset="-122"/>
              </a:endParaRPr>
            </a:p>
          </p:txBody>
        </p:sp>
        <p:sp>
          <p:nvSpPr>
            <p:cNvPr id="75792" name="六边形 75792"/>
            <p:cNvSpPr/>
            <p:nvPr/>
          </p:nvSpPr>
          <p:spPr>
            <a:xfrm>
              <a:off x="7428" y="6393"/>
              <a:ext cx="6237" cy="1362"/>
            </a:xfrm>
            <a:prstGeom prst="hexagon">
              <a:avLst>
                <a:gd name="adj" fmla="val 114449"/>
                <a:gd name="vf" fmla="val 115470"/>
              </a:avLst>
            </a:prstGeom>
            <a:pattFill prst="pct90">
              <a:fgClr>
                <a:schemeClr val="bg1"/>
              </a:fgClr>
              <a:bgClr>
                <a:schemeClr val="accent1"/>
              </a:bgClr>
            </a:pattFill>
            <a:ln w="9525" cap="flat" cmpd="sng">
              <a:solidFill>
                <a:schemeClr val="tx2"/>
              </a:solidFill>
              <a:prstDash val="solid"/>
              <a:miter/>
              <a:headEnd type="none" w="med" len="med"/>
              <a:tailEnd type="none" w="med" len="med"/>
            </a:ln>
          </p:spPr>
          <p:txBody>
            <a:bodyPr anchor="t"/>
            <a:lstStyle/>
            <a:p>
              <a:endParaRPr lang="zh-CN" altLang="en-US" sz="1600">
                <a:latin typeface="Arial" panose="020B0604020202020204" pitchFamily="34" charset="0"/>
                <a:ea typeface="宋体" panose="02010600030101010101" pitchFamily="2" charset="-122"/>
              </a:endParaRPr>
            </a:p>
          </p:txBody>
        </p:sp>
        <p:sp>
          <p:nvSpPr>
            <p:cNvPr id="75793" name="文本框 75793"/>
            <p:cNvSpPr txBox="1"/>
            <p:nvPr/>
          </p:nvSpPr>
          <p:spPr>
            <a:xfrm>
              <a:off x="1870" y="6693"/>
              <a:ext cx="5218" cy="628"/>
            </a:xfrm>
            <a:prstGeom prst="rect">
              <a:avLst/>
            </a:prstGeom>
            <a:noFill/>
            <a:ln w="9525">
              <a:noFill/>
            </a:ln>
          </p:spPr>
          <p:txBody>
            <a:bodyPr lIns="92075" tIns="46038" rIns="92075" bIns="46038" anchor="t">
              <a:spAutoFit/>
            </a:bodyPr>
            <a:lstStyle/>
            <a:p>
              <a:pPr algn="ctr">
                <a:spcBef>
                  <a:spcPct val="50000"/>
                </a:spcBef>
              </a:pPr>
              <a:r>
                <a:rPr lang="zh-CN" altLang="en-US" sz="2000" b="1" dirty="0">
                  <a:latin typeface="Verdana" panose="020B0604030504040204" pitchFamily="34" charset="0"/>
                  <a:ea typeface="宋体" panose="02010600030101010101" pitchFamily="2" charset="-122"/>
                </a:rPr>
                <a:t>腹部手术</a:t>
              </a:r>
              <a:endParaRPr lang="zh-CN" altLang="en-US" sz="2000" b="1" dirty="0">
                <a:latin typeface="Verdana" panose="020B0604030504040204" pitchFamily="34" charset="0"/>
                <a:ea typeface="宋体" panose="02010600030101010101" pitchFamily="2" charset="-122"/>
              </a:endParaRPr>
            </a:p>
          </p:txBody>
        </p:sp>
        <p:sp>
          <p:nvSpPr>
            <p:cNvPr id="75794" name="文本框 75794"/>
            <p:cNvSpPr txBox="1"/>
            <p:nvPr/>
          </p:nvSpPr>
          <p:spPr>
            <a:xfrm>
              <a:off x="7995" y="6693"/>
              <a:ext cx="5218" cy="628"/>
            </a:xfrm>
            <a:prstGeom prst="rect">
              <a:avLst/>
            </a:prstGeom>
            <a:noFill/>
            <a:ln w="9525">
              <a:noFill/>
            </a:ln>
          </p:spPr>
          <p:txBody>
            <a:bodyPr lIns="92075" tIns="46038" rIns="92075" bIns="46038" anchor="t">
              <a:spAutoFit/>
            </a:bodyPr>
            <a:lstStyle/>
            <a:p>
              <a:pPr algn="ctr">
                <a:spcBef>
                  <a:spcPct val="50000"/>
                </a:spcBef>
              </a:pPr>
              <a:r>
                <a:rPr lang="zh-CN" altLang="en-US" sz="2000" b="1" dirty="0">
                  <a:latin typeface="Verdana" panose="020B0604030504040204" pitchFamily="34" charset="0"/>
                  <a:ea typeface="宋体" panose="02010600030101010101" pitchFamily="2" charset="-122"/>
                </a:rPr>
                <a:t>机械性肠梗阻</a:t>
              </a:r>
              <a:endParaRPr lang="zh-CN" altLang="en-US" sz="2000" b="1" dirty="0">
                <a:latin typeface="Verdana" panose="020B0604030504040204" pitchFamily="34" charset="0"/>
                <a:ea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6"/>
          <p:cNvSpPr txBox="1"/>
          <p:nvPr>
            <p:custDataLst>
              <p:tags r:id="rId1"/>
            </p:custDataLst>
          </p:nvPr>
        </p:nvSpPr>
        <p:spPr>
          <a:xfrm>
            <a:off x="231407" y="97384"/>
            <a:ext cx="176149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九</a:t>
            </a: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腹痛</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3" name="文本框 2"/>
          <p:cNvSpPr txBox="1"/>
          <p:nvPr/>
        </p:nvSpPr>
        <p:spPr>
          <a:xfrm>
            <a:off x="1036955" y="962025"/>
            <a:ext cx="4197985" cy="398780"/>
          </a:xfrm>
          <a:prstGeom prst="rect">
            <a:avLst/>
          </a:prstGeom>
          <a:noFill/>
        </p:spPr>
        <p:txBody>
          <a:bodyPr wrap="square" rtlCol="0">
            <a:spAutoFit/>
          </a:bodyPr>
          <a:p>
            <a:r>
              <a:rPr lang="zh-CN" altLang="en-US" sz="2000"/>
              <a:t>（三）</a:t>
            </a:r>
            <a:r>
              <a:rPr lang="zh-CN" sz="2000"/>
              <a:t>伴随症状</a:t>
            </a:r>
            <a:endParaRPr lang="zh-CN" sz="2000"/>
          </a:p>
        </p:txBody>
      </p:sp>
      <p:sp>
        <p:nvSpPr>
          <p:cNvPr id="4" name="Rectangle 3"/>
          <p:cNvSpPr>
            <a:spLocks noGrp="1"/>
          </p:cNvSpPr>
          <p:nvPr>
            <p:ph type="body" idx="4294967295"/>
          </p:nvPr>
        </p:nvSpPr>
        <p:spPr>
          <a:xfrm>
            <a:off x="4567238" y="1545908"/>
            <a:ext cx="4824412" cy="4464050"/>
          </a:xfrm>
          <a:pattFill prst="pct90">
            <a:fgClr>
              <a:schemeClr val="bg1"/>
            </a:fgClr>
            <a:bgClr>
              <a:schemeClr val="accent1"/>
            </a:bgClr>
          </a:pattFill>
        </p:spPr>
        <p:txBody>
          <a:bodyPr wrap="square" anchor="t">
            <a:normAutofit/>
          </a:bodyPr>
          <a:lstStyle/>
          <a:p>
            <a:pPr marL="609600" indent="-609600">
              <a:lnSpc>
                <a:spcPct val="130000"/>
              </a:lnSpc>
              <a:buNone/>
            </a:pPr>
            <a:r>
              <a:rPr lang="en-US" altLang="zh-CN" sz="2000" b="1">
                <a:solidFill>
                  <a:srgbClr val="025081"/>
                </a:solidFill>
              </a:rPr>
              <a:t> </a:t>
            </a:r>
            <a:r>
              <a:rPr lang="zh-CN" altLang="en-US" sz="2000" b="1">
                <a:solidFill>
                  <a:srgbClr val="025081"/>
                </a:solidFill>
              </a:rPr>
              <a:t>急性胆道感染、   胆囊炎</a:t>
            </a:r>
            <a:endParaRPr lang="zh-CN" altLang="en-US" sz="2000" b="1">
              <a:solidFill>
                <a:srgbClr val="025081"/>
              </a:solidFill>
            </a:endParaRPr>
          </a:p>
          <a:p>
            <a:pPr marL="609600" indent="-609600">
              <a:lnSpc>
                <a:spcPct val="130000"/>
              </a:lnSpc>
              <a:buNone/>
            </a:pPr>
            <a:r>
              <a:rPr lang="zh-CN" altLang="en-US" sz="2000" b="1">
                <a:solidFill>
                  <a:srgbClr val="025081"/>
                </a:solidFill>
              </a:rPr>
              <a:t> 肝脓肿、腹腔脓肿。</a:t>
            </a:r>
            <a:endParaRPr lang="zh-CN" altLang="en-US" sz="2000" b="1">
              <a:solidFill>
                <a:srgbClr val="025081"/>
              </a:solidFill>
            </a:endParaRPr>
          </a:p>
          <a:p>
            <a:pPr marL="609600" indent="-609600">
              <a:lnSpc>
                <a:spcPct val="130000"/>
              </a:lnSpc>
              <a:buNone/>
            </a:pPr>
            <a:endParaRPr lang="zh-CN" altLang="en-US" sz="2000" b="1">
              <a:solidFill>
                <a:srgbClr val="025081"/>
              </a:solidFill>
            </a:endParaRPr>
          </a:p>
          <a:p>
            <a:pPr marL="609600" indent="-609600">
              <a:lnSpc>
                <a:spcPct val="130000"/>
              </a:lnSpc>
              <a:buNone/>
            </a:pPr>
            <a:endParaRPr lang="zh-CN" altLang="en-US" sz="2000" b="1">
              <a:solidFill>
                <a:srgbClr val="025081"/>
              </a:solidFill>
            </a:endParaRPr>
          </a:p>
          <a:p>
            <a:pPr marL="609600" indent="-609600">
              <a:lnSpc>
                <a:spcPct val="100000"/>
              </a:lnSpc>
              <a:buNone/>
            </a:pPr>
            <a:r>
              <a:rPr lang="en-US" altLang="zh-CN" sz="2000" b="1">
                <a:solidFill>
                  <a:srgbClr val="025081"/>
                </a:solidFill>
              </a:rPr>
              <a:t> </a:t>
            </a:r>
            <a:r>
              <a:rPr lang="zh-CN" altLang="en-US" sz="2000" b="1">
                <a:solidFill>
                  <a:srgbClr val="025081"/>
                </a:solidFill>
              </a:rPr>
              <a:t>肝胆胰疾病，急性溶血性贫血。</a:t>
            </a:r>
            <a:endParaRPr lang="zh-CN" altLang="en-US" sz="2000" b="1">
              <a:solidFill>
                <a:srgbClr val="025081"/>
              </a:solidFill>
            </a:endParaRPr>
          </a:p>
          <a:p>
            <a:pPr marL="609600" indent="-609600">
              <a:lnSpc>
                <a:spcPct val="130000"/>
              </a:lnSpc>
              <a:buNone/>
            </a:pPr>
            <a:endParaRPr lang="zh-CN" altLang="en-US" sz="2000" b="1">
              <a:solidFill>
                <a:srgbClr val="025081"/>
              </a:solidFill>
            </a:endParaRPr>
          </a:p>
          <a:p>
            <a:pPr marL="609600" indent="-609600">
              <a:lnSpc>
                <a:spcPct val="130000"/>
              </a:lnSpc>
              <a:buNone/>
            </a:pPr>
            <a:endParaRPr lang="zh-CN" altLang="en-US" sz="2000" b="1">
              <a:solidFill>
                <a:srgbClr val="025081"/>
              </a:solidFill>
            </a:endParaRPr>
          </a:p>
          <a:p>
            <a:pPr marL="609600" indent="-609600">
              <a:lnSpc>
                <a:spcPct val="130000"/>
              </a:lnSpc>
              <a:buNone/>
            </a:pPr>
            <a:r>
              <a:rPr lang="en-US" altLang="zh-CN" sz="2000" b="1">
                <a:solidFill>
                  <a:srgbClr val="025081"/>
                </a:solidFill>
              </a:rPr>
              <a:t> </a:t>
            </a:r>
            <a:r>
              <a:rPr lang="zh-CN" altLang="en-US" sz="2000" b="1">
                <a:solidFill>
                  <a:srgbClr val="025081"/>
                </a:solidFill>
              </a:rPr>
              <a:t>泌尿系疾病。</a:t>
            </a:r>
            <a:r>
              <a:rPr lang="zh-CN" altLang="en-US" sz="1600" b="1">
                <a:solidFill>
                  <a:srgbClr val="025081"/>
                </a:solidFill>
                <a:latin typeface="幼圆" panose="02010509060101010101" pitchFamily="1" charset="-122"/>
              </a:rPr>
              <a:t>   </a:t>
            </a:r>
            <a:r>
              <a:rPr lang="zh-CN" altLang="en-US" sz="1600" b="1">
                <a:latin typeface="幼圆" panose="02010509060101010101" pitchFamily="1" charset="-122"/>
              </a:rPr>
              <a:t> </a:t>
            </a:r>
            <a:endParaRPr lang="zh-CN" altLang="en-US" sz="1600" b="1">
              <a:latin typeface="幼圆" panose="02010509060101010101" pitchFamily="1" charset="-122"/>
            </a:endParaRPr>
          </a:p>
        </p:txBody>
      </p:sp>
      <p:grpSp>
        <p:nvGrpSpPr>
          <p:cNvPr id="7" name="组合 77827"/>
          <p:cNvGrpSpPr/>
          <p:nvPr/>
        </p:nvGrpSpPr>
        <p:grpSpPr>
          <a:xfrm>
            <a:off x="2615565" y="1545908"/>
            <a:ext cx="1296988" cy="1225550"/>
            <a:chOff x="0" y="0"/>
            <a:chExt cx="817" cy="772"/>
          </a:xfrm>
        </p:grpSpPr>
        <p:sp>
          <p:nvSpPr>
            <p:cNvPr id="77828" name="流程图: 联系 77828"/>
            <p:cNvSpPr/>
            <p:nvPr/>
          </p:nvSpPr>
          <p:spPr>
            <a:xfrm>
              <a:off x="0" y="0"/>
              <a:ext cx="771" cy="772"/>
            </a:xfrm>
            <a:prstGeom prst="flowChartConnector">
              <a:avLst/>
            </a:prstGeom>
            <a:gradFill rotWithShape="1">
              <a:gsLst>
                <a:gs pos="0">
                  <a:schemeClr val="bg1"/>
                </a:gs>
                <a:gs pos="100000">
                  <a:schemeClr val="folHlink"/>
                </a:gs>
              </a:gsLst>
              <a:path path="rect">
                <a:fillToRect r="100000" b="100000"/>
              </a:path>
              <a:tileRect/>
            </a:gradFill>
            <a:ln w="9525" cap="flat" cmpd="sng">
              <a:solidFill>
                <a:schemeClr val="bg1"/>
              </a:solidFill>
              <a:prstDash val="solid"/>
              <a:round/>
              <a:headEnd type="none" w="med" len="med"/>
              <a:tailEnd type="none" w="med" len="med"/>
            </a:ln>
          </p:spPr>
          <p:txBody>
            <a:bodyPr anchor="t"/>
            <a:lstStyle/>
            <a:p>
              <a:endParaRPr lang="zh-CN" altLang="en-US" sz="1600">
                <a:latin typeface="Arial" panose="020B0604020202020204" pitchFamily="34" charset="0"/>
                <a:ea typeface="宋体" panose="02010600030101010101" pitchFamily="2" charset="-122"/>
              </a:endParaRPr>
            </a:p>
          </p:txBody>
        </p:sp>
        <p:sp>
          <p:nvSpPr>
            <p:cNvPr id="77829" name="文本框 77829"/>
            <p:cNvSpPr txBox="1"/>
            <p:nvPr/>
          </p:nvSpPr>
          <p:spPr>
            <a:xfrm>
              <a:off x="46" y="136"/>
              <a:ext cx="771" cy="445"/>
            </a:xfrm>
            <a:prstGeom prst="rect">
              <a:avLst/>
            </a:prstGeom>
            <a:noFill/>
            <a:ln w="9525">
              <a:noFill/>
            </a:ln>
          </p:spPr>
          <p:txBody>
            <a:bodyPr lIns="92075" tIns="46038" rIns="92075" bIns="46038" anchor="t">
              <a:spAutoFit/>
            </a:bodyPr>
            <a:lstStyle/>
            <a:p>
              <a:pPr>
                <a:spcBef>
                  <a:spcPct val="50000"/>
                </a:spcBef>
              </a:pPr>
              <a:r>
                <a:rPr lang="zh-CN" altLang="en-US" sz="2000" b="1" dirty="0">
                  <a:solidFill>
                    <a:schemeClr val="hlink"/>
                  </a:solidFill>
                  <a:latin typeface="Verdana" panose="020B0604030504040204" pitchFamily="34" charset="0"/>
                  <a:ea typeface="宋体" panose="02010600030101010101" pitchFamily="2" charset="-122"/>
                </a:rPr>
                <a:t> 发热</a:t>
              </a:r>
              <a:endParaRPr lang="en-US" altLang="zh-CN" sz="2000" b="1" dirty="0">
                <a:solidFill>
                  <a:schemeClr val="hlink"/>
                </a:solidFill>
                <a:latin typeface="Verdana" panose="020B0604030504040204" pitchFamily="34" charset="0"/>
                <a:ea typeface="宋体" panose="02010600030101010101" pitchFamily="2" charset="-122"/>
              </a:endParaRPr>
            </a:p>
            <a:p>
              <a:pPr>
                <a:lnSpc>
                  <a:spcPct val="50000"/>
                </a:lnSpc>
                <a:spcBef>
                  <a:spcPct val="50000"/>
                </a:spcBef>
              </a:pPr>
              <a:r>
                <a:rPr lang="zh-CN" altLang="en-US" sz="2000" b="1" dirty="0">
                  <a:solidFill>
                    <a:schemeClr val="hlink"/>
                  </a:solidFill>
                  <a:latin typeface="Verdana" panose="020B0604030504040204" pitchFamily="34" charset="0"/>
                  <a:ea typeface="宋体" panose="02010600030101010101" pitchFamily="2" charset="-122"/>
                </a:rPr>
                <a:t> 寒战</a:t>
              </a:r>
              <a:endParaRPr lang="zh-CN" altLang="en-US" sz="2000" b="1" dirty="0">
                <a:solidFill>
                  <a:schemeClr val="hlink"/>
                </a:solidFill>
                <a:latin typeface="Verdana" panose="020B0604030504040204" pitchFamily="34" charset="0"/>
                <a:ea typeface="宋体" panose="02010600030101010101" pitchFamily="2" charset="-122"/>
              </a:endParaRPr>
            </a:p>
          </p:txBody>
        </p:sp>
      </p:grpSp>
      <p:grpSp>
        <p:nvGrpSpPr>
          <p:cNvPr id="8" name="组合 77830"/>
          <p:cNvGrpSpPr/>
          <p:nvPr/>
        </p:nvGrpSpPr>
        <p:grpSpPr>
          <a:xfrm>
            <a:off x="2615565" y="3223895"/>
            <a:ext cx="1298575" cy="1225550"/>
            <a:chOff x="0" y="0"/>
            <a:chExt cx="817" cy="772"/>
          </a:xfrm>
        </p:grpSpPr>
        <p:sp>
          <p:nvSpPr>
            <p:cNvPr id="77831" name="流程图: 联系 77831"/>
            <p:cNvSpPr/>
            <p:nvPr/>
          </p:nvSpPr>
          <p:spPr>
            <a:xfrm>
              <a:off x="0" y="0"/>
              <a:ext cx="771" cy="772"/>
            </a:xfrm>
            <a:prstGeom prst="flowChartConnector">
              <a:avLst/>
            </a:prstGeom>
            <a:gradFill rotWithShape="1">
              <a:gsLst>
                <a:gs pos="0">
                  <a:schemeClr val="bg1"/>
                </a:gs>
                <a:gs pos="100000">
                  <a:schemeClr val="folHlink"/>
                </a:gs>
              </a:gsLst>
              <a:path path="rect">
                <a:fillToRect r="100000" b="100000"/>
              </a:path>
              <a:tileRect/>
            </a:gradFill>
            <a:ln w="9525" cap="flat" cmpd="sng">
              <a:solidFill>
                <a:schemeClr val="bg1"/>
              </a:solidFill>
              <a:prstDash val="solid"/>
              <a:round/>
              <a:headEnd type="none" w="med" len="med"/>
              <a:tailEnd type="none" w="med" len="med"/>
            </a:ln>
          </p:spPr>
          <p:txBody>
            <a:bodyPr anchor="t"/>
            <a:lstStyle/>
            <a:p>
              <a:endParaRPr lang="zh-CN" altLang="en-US" sz="1600">
                <a:latin typeface="Arial" panose="020B0604020202020204" pitchFamily="34" charset="0"/>
                <a:ea typeface="宋体" panose="02010600030101010101" pitchFamily="2" charset="-122"/>
              </a:endParaRPr>
            </a:p>
          </p:txBody>
        </p:sp>
        <p:sp>
          <p:nvSpPr>
            <p:cNvPr id="77832" name="文本框 77832"/>
            <p:cNvSpPr txBox="1"/>
            <p:nvPr/>
          </p:nvSpPr>
          <p:spPr>
            <a:xfrm>
              <a:off x="46" y="256"/>
              <a:ext cx="771" cy="251"/>
            </a:xfrm>
            <a:prstGeom prst="rect">
              <a:avLst/>
            </a:prstGeom>
            <a:noFill/>
            <a:ln w="9525">
              <a:noFill/>
            </a:ln>
          </p:spPr>
          <p:txBody>
            <a:bodyPr lIns="92075" tIns="46038" rIns="92075" bIns="46038" anchor="t">
              <a:spAutoFit/>
            </a:bodyPr>
            <a:lstStyle/>
            <a:p>
              <a:pPr>
                <a:spcBef>
                  <a:spcPct val="50000"/>
                </a:spcBef>
              </a:pPr>
              <a:r>
                <a:rPr lang="zh-CN" altLang="en-US" sz="2000" b="1" dirty="0">
                  <a:solidFill>
                    <a:schemeClr val="hlink"/>
                  </a:solidFill>
                  <a:latin typeface="Verdana" panose="020B0604030504040204" pitchFamily="34" charset="0"/>
                  <a:ea typeface="宋体" panose="02010600030101010101" pitchFamily="2" charset="-122"/>
                </a:rPr>
                <a:t> 黄疸</a:t>
              </a:r>
              <a:endParaRPr lang="zh-CN" altLang="en-US" sz="2000" b="1" dirty="0">
                <a:solidFill>
                  <a:schemeClr val="hlink"/>
                </a:solidFill>
                <a:latin typeface="Verdana" panose="020B0604030504040204" pitchFamily="34" charset="0"/>
                <a:ea typeface="宋体" panose="02010600030101010101" pitchFamily="2" charset="-122"/>
              </a:endParaRPr>
            </a:p>
          </p:txBody>
        </p:sp>
      </p:grpSp>
      <p:grpSp>
        <p:nvGrpSpPr>
          <p:cNvPr id="9" name="组合 77833"/>
          <p:cNvGrpSpPr/>
          <p:nvPr/>
        </p:nvGrpSpPr>
        <p:grpSpPr>
          <a:xfrm>
            <a:off x="2615565" y="4765358"/>
            <a:ext cx="1298575" cy="1225550"/>
            <a:chOff x="0" y="0"/>
            <a:chExt cx="817" cy="772"/>
          </a:xfrm>
        </p:grpSpPr>
        <p:sp>
          <p:nvSpPr>
            <p:cNvPr id="77834" name="流程图: 联系 77834"/>
            <p:cNvSpPr/>
            <p:nvPr/>
          </p:nvSpPr>
          <p:spPr>
            <a:xfrm>
              <a:off x="0" y="0"/>
              <a:ext cx="771" cy="772"/>
            </a:xfrm>
            <a:prstGeom prst="flowChartConnector">
              <a:avLst/>
            </a:prstGeom>
            <a:gradFill rotWithShape="1">
              <a:gsLst>
                <a:gs pos="0">
                  <a:schemeClr val="bg1"/>
                </a:gs>
                <a:gs pos="100000">
                  <a:schemeClr val="folHlink"/>
                </a:gs>
              </a:gsLst>
              <a:path path="rect">
                <a:fillToRect r="100000" b="100000"/>
              </a:path>
              <a:tileRect/>
            </a:gradFill>
            <a:ln w="9525" cap="flat" cmpd="sng">
              <a:solidFill>
                <a:schemeClr val="bg1"/>
              </a:solidFill>
              <a:prstDash val="solid"/>
              <a:round/>
              <a:headEnd type="none" w="med" len="med"/>
              <a:tailEnd type="none" w="med" len="med"/>
            </a:ln>
          </p:spPr>
          <p:txBody>
            <a:bodyPr anchor="t"/>
            <a:lstStyle/>
            <a:p>
              <a:endParaRPr lang="zh-CN" altLang="en-US" sz="1600">
                <a:latin typeface="Arial" panose="020B0604020202020204" pitchFamily="34" charset="0"/>
                <a:ea typeface="宋体" panose="02010600030101010101" pitchFamily="2" charset="-122"/>
              </a:endParaRPr>
            </a:p>
          </p:txBody>
        </p:sp>
        <p:sp>
          <p:nvSpPr>
            <p:cNvPr id="77835" name="文本框 77835"/>
            <p:cNvSpPr txBox="1"/>
            <p:nvPr/>
          </p:nvSpPr>
          <p:spPr>
            <a:xfrm>
              <a:off x="46" y="256"/>
              <a:ext cx="771" cy="251"/>
            </a:xfrm>
            <a:prstGeom prst="rect">
              <a:avLst/>
            </a:prstGeom>
            <a:noFill/>
            <a:ln w="9525">
              <a:noFill/>
            </a:ln>
          </p:spPr>
          <p:txBody>
            <a:bodyPr lIns="92075" tIns="46038" rIns="92075" bIns="46038" anchor="t">
              <a:spAutoFit/>
            </a:bodyPr>
            <a:lstStyle/>
            <a:p>
              <a:pPr>
                <a:spcBef>
                  <a:spcPct val="50000"/>
                </a:spcBef>
              </a:pPr>
              <a:r>
                <a:rPr lang="zh-CN" altLang="en-US" sz="2000" b="1" dirty="0">
                  <a:solidFill>
                    <a:schemeClr val="hlink"/>
                  </a:solidFill>
                  <a:latin typeface="Verdana" panose="020B0604030504040204" pitchFamily="34" charset="0"/>
                  <a:ea typeface="宋体" panose="02010600030101010101" pitchFamily="2" charset="-122"/>
                </a:rPr>
                <a:t> 血尿</a:t>
              </a:r>
              <a:endParaRPr lang="zh-CN" altLang="en-US" sz="2000" b="1" dirty="0">
                <a:solidFill>
                  <a:schemeClr val="hlink"/>
                </a:solidFill>
                <a:latin typeface="Verdana" panose="020B0604030504040204" pitchFamily="34" charset="0"/>
                <a:ea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6"/>
          <p:cNvSpPr txBox="1"/>
          <p:nvPr>
            <p:custDataLst>
              <p:tags r:id="rId1"/>
            </p:custDataLst>
          </p:nvPr>
        </p:nvSpPr>
        <p:spPr>
          <a:xfrm>
            <a:off x="231407" y="97384"/>
            <a:ext cx="176149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九</a:t>
            </a: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腹痛</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6178" name="页脚占位符 1"/>
          <p:cNvSpPr>
            <a:spLocks noGrp="1"/>
          </p:cNvSpPr>
          <p:nvPr>
            <p:ph type="ftr" sz="quarter" idx="11"/>
          </p:nvPr>
        </p:nvSpPr>
        <p:spPr/>
        <p:txBody>
          <a:bodyPr anchor="t"/>
          <a:lst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5pPr>
          </a:lstStyle>
          <a:p>
            <a:pPr lvl="0" indent="0" algn="r"/>
            <a:r>
              <a:rPr lang="zh-CN" altLang="en-US" sz="1200" b="1">
                <a:solidFill>
                  <a:schemeClr val="bg1"/>
                </a:solidFill>
                <a:latin typeface="Verdana" panose="020B0604030504040204" pitchFamily="34" charset="0"/>
                <a:ea typeface="宋体" panose="02010600030101010101" pitchFamily="2" charset="-122"/>
              </a:rPr>
              <a:t>临床医学概论</a:t>
            </a:r>
            <a:endParaRPr lang="zh-CN" altLang="en-US" sz="1200" b="1">
              <a:solidFill>
                <a:schemeClr val="bg1"/>
              </a:solidFill>
              <a:latin typeface="Verdana" panose="020B0604030504040204" pitchFamily="34" charset="0"/>
              <a:ea typeface="宋体" panose="02010600030101010101" pitchFamily="2" charset="-122"/>
            </a:endParaRPr>
          </a:p>
        </p:txBody>
      </p:sp>
      <p:sp>
        <p:nvSpPr>
          <p:cNvPr id="4" name="文本框 3"/>
          <p:cNvSpPr txBox="1"/>
          <p:nvPr/>
        </p:nvSpPr>
        <p:spPr>
          <a:xfrm>
            <a:off x="1036955" y="962025"/>
            <a:ext cx="4197985" cy="398780"/>
          </a:xfrm>
          <a:prstGeom prst="rect">
            <a:avLst/>
          </a:prstGeom>
          <a:noFill/>
        </p:spPr>
        <p:txBody>
          <a:bodyPr wrap="square" rtlCol="0">
            <a:spAutoFit/>
          </a:bodyPr>
          <a:p>
            <a:r>
              <a:rPr lang="zh-CN" altLang="en-US" sz="2000"/>
              <a:t>（三）</a:t>
            </a:r>
            <a:r>
              <a:rPr lang="zh-CN" sz="2000"/>
              <a:t>伴随症状</a:t>
            </a:r>
            <a:endParaRPr lang="zh-CN" sz="2000"/>
          </a:p>
        </p:txBody>
      </p:sp>
      <p:grpSp>
        <p:nvGrpSpPr>
          <p:cNvPr id="7" name="组合 6"/>
          <p:cNvGrpSpPr/>
          <p:nvPr/>
        </p:nvGrpSpPr>
        <p:grpSpPr>
          <a:xfrm>
            <a:off x="2484755" y="1722755"/>
            <a:ext cx="7513955" cy="4320540"/>
            <a:chOff x="1985" y="1880"/>
            <a:chExt cx="11833" cy="6804"/>
          </a:xfrm>
        </p:grpSpPr>
        <p:sp>
          <p:nvSpPr>
            <p:cNvPr id="8" name="Rectangle 3"/>
            <p:cNvSpPr/>
            <p:nvPr/>
          </p:nvSpPr>
          <p:spPr>
            <a:xfrm>
              <a:off x="4933" y="1880"/>
              <a:ext cx="8885" cy="1930"/>
            </a:xfrm>
            <a:prstGeom prst="rect">
              <a:avLst/>
            </a:prstGeom>
            <a:pattFill prst="pct90">
              <a:fgClr>
                <a:schemeClr val="bg1"/>
              </a:fgClr>
              <a:bgClr>
                <a:schemeClr val="accent1"/>
              </a:bgClr>
            </a:pattFill>
            <a:ln w="9525">
              <a:noFill/>
            </a:ln>
          </p:spPr>
          <p:txBody>
            <a:bodyPr anchor="t"/>
            <a:lstStyle/>
            <a:p>
              <a:pPr marL="609600" indent="-609600">
                <a:lnSpc>
                  <a:spcPct val="130000"/>
                </a:lnSpc>
                <a:spcBef>
                  <a:spcPts val="1800"/>
                </a:spcBef>
                <a:buClr>
                  <a:srgbClr val="035388"/>
                </a:buClr>
                <a:buSzPct val="80000"/>
                <a:buFont typeface="Wingdings 2" panose="05020102010507070707" pitchFamily="2" charset="2"/>
                <a:buNone/>
              </a:pPr>
              <a:r>
                <a:rPr lang="zh-CN" altLang="en-US" sz="2000" b="1">
                  <a:solidFill>
                    <a:srgbClr val="025081"/>
                  </a:solidFill>
                  <a:latin typeface="Calibri" panose="020F0502020204030204" charset="0"/>
                  <a:ea typeface="幼圆" panose="02010509060101010101" pitchFamily="1" charset="-122"/>
                </a:rPr>
                <a:t>腹腔脏器破裂，胃肠穿孔、绞窄性肠梗阻、肠扭转、急性出血坏死性胰腺炎</a:t>
              </a:r>
              <a:endParaRPr lang="zh-CN" altLang="en-US" sz="2000" b="1">
                <a:solidFill>
                  <a:srgbClr val="025081"/>
                </a:solidFill>
                <a:latin typeface="Calibri" panose="020F0502020204030204" charset="0"/>
                <a:ea typeface="幼圆" panose="02010509060101010101" pitchFamily="1" charset="-122"/>
              </a:endParaRPr>
            </a:p>
          </p:txBody>
        </p:sp>
        <p:grpSp>
          <p:nvGrpSpPr>
            <p:cNvPr id="9" name="组合 78851"/>
            <p:cNvGrpSpPr/>
            <p:nvPr/>
          </p:nvGrpSpPr>
          <p:grpSpPr>
            <a:xfrm>
              <a:off x="1985" y="1880"/>
              <a:ext cx="2083" cy="1360"/>
              <a:chOff x="0" y="0"/>
              <a:chExt cx="833" cy="544"/>
            </a:xfrm>
          </p:grpSpPr>
          <p:sp>
            <p:nvSpPr>
              <p:cNvPr id="78852" name="流程图: 联系 78852"/>
              <p:cNvSpPr/>
              <p:nvPr/>
            </p:nvSpPr>
            <p:spPr>
              <a:xfrm>
                <a:off x="0" y="0"/>
                <a:ext cx="587" cy="544"/>
              </a:xfrm>
              <a:prstGeom prst="flowChartConnector">
                <a:avLst/>
              </a:prstGeom>
              <a:gradFill rotWithShape="1">
                <a:gsLst>
                  <a:gs pos="0">
                    <a:schemeClr val="bg1"/>
                  </a:gs>
                  <a:gs pos="100000">
                    <a:schemeClr val="folHlink"/>
                  </a:gs>
                </a:gsLst>
                <a:path path="rect">
                  <a:fillToRect r="100000" b="100000"/>
                </a:path>
                <a:tileRect/>
              </a:gradFill>
              <a:ln w="9525" cap="flat" cmpd="sng">
                <a:solidFill>
                  <a:schemeClr val="bg1"/>
                </a:solidFill>
                <a:prstDash val="solid"/>
                <a:round/>
                <a:headEnd type="none" w="med" len="med"/>
                <a:tailEnd type="none" w="med" len="med"/>
              </a:ln>
            </p:spPr>
            <p:txBody>
              <a:bodyPr anchor="t"/>
              <a:lstStyle/>
              <a:p>
                <a:endParaRPr lang="zh-CN" altLang="en-US" sz="1600">
                  <a:latin typeface="Arial" panose="020B0604020202020204" pitchFamily="34" charset="0"/>
                  <a:ea typeface="宋体" panose="02010600030101010101" pitchFamily="2" charset="-122"/>
                </a:endParaRPr>
              </a:p>
            </p:txBody>
          </p:sp>
          <p:sp>
            <p:nvSpPr>
              <p:cNvPr id="78853" name="文本框 78853"/>
              <p:cNvSpPr txBox="1"/>
              <p:nvPr/>
            </p:nvSpPr>
            <p:spPr>
              <a:xfrm>
                <a:off x="62" y="146"/>
                <a:ext cx="771" cy="251"/>
              </a:xfrm>
              <a:prstGeom prst="rect">
                <a:avLst/>
              </a:prstGeom>
              <a:noFill/>
              <a:ln w="9525">
                <a:noFill/>
              </a:ln>
            </p:spPr>
            <p:txBody>
              <a:bodyPr lIns="92075" tIns="46038" rIns="92075" bIns="46038" anchor="t">
                <a:spAutoFit/>
              </a:bodyPr>
              <a:lstStyle/>
              <a:p>
                <a:pPr>
                  <a:spcBef>
                    <a:spcPct val="50000"/>
                  </a:spcBef>
                </a:pPr>
                <a:r>
                  <a:rPr lang="zh-CN" altLang="en-US" sz="2000" b="1" dirty="0">
                    <a:solidFill>
                      <a:schemeClr val="hlink"/>
                    </a:solidFill>
                    <a:latin typeface="Verdana" panose="020B0604030504040204" pitchFamily="34" charset="0"/>
                    <a:ea typeface="宋体" panose="02010600030101010101" pitchFamily="2" charset="-122"/>
                  </a:rPr>
                  <a:t>休克</a:t>
                </a:r>
                <a:endParaRPr lang="zh-CN" altLang="en-US" sz="2000" b="1" dirty="0">
                  <a:solidFill>
                    <a:schemeClr val="hlink"/>
                  </a:solidFill>
                  <a:latin typeface="Verdana" panose="020B0604030504040204" pitchFamily="34" charset="0"/>
                  <a:ea typeface="宋体" panose="02010600030101010101" pitchFamily="2" charset="-122"/>
                </a:endParaRPr>
              </a:p>
            </p:txBody>
          </p:sp>
        </p:grpSp>
        <p:grpSp>
          <p:nvGrpSpPr>
            <p:cNvPr id="10" name="组合 78854"/>
            <p:cNvGrpSpPr/>
            <p:nvPr/>
          </p:nvGrpSpPr>
          <p:grpSpPr>
            <a:xfrm>
              <a:off x="1985" y="3850"/>
              <a:ext cx="2075" cy="1515"/>
              <a:chOff x="0" y="-198"/>
              <a:chExt cx="829" cy="606"/>
            </a:xfrm>
          </p:grpSpPr>
          <p:sp>
            <p:nvSpPr>
              <p:cNvPr id="78855" name="流程图: 联系 78855"/>
              <p:cNvSpPr/>
              <p:nvPr/>
            </p:nvSpPr>
            <p:spPr>
              <a:xfrm>
                <a:off x="0" y="-198"/>
                <a:ext cx="637" cy="606"/>
              </a:xfrm>
              <a:prstGeom prst="flowChartConnector">
                <a:avLst/>
              </a:prstGeom>
              <a:gradFill rotWithShape="1">
                <a:gsLst>
                  <a:gs pos="0">
                    <a:schemeClr val="bg1"/>
                  </a:gs>
                  <a:gs pos="100000">
                    <a:schemeClr val="folHlink"/>
                  </a:gs>
                </a:gsLst>
                <a:path path="rect">
                  <a:fillToRect r="100000" b="100000"/>
                </a:path>
                <a:tileRect/>
              </a:gradFill>
              <a:ln w="9525" cap="flat" cmpd="sng">
                <a:solidFill>
                  <a:schemeClr val="bg1"/>
                </a:solidFill>
                <a:prstDash val="solid"/>
                <a:round/>
                <a:headEnd type="none" w="med" len="med"/>
                <a:tailEnd type="none" w="med" len="med"/>
              </a:ln>
            </p:spPr>
            <p:txBody>
              <a:bodyPr anchor="t"/>
              <a:lstStyle/>
              <a:p>
                <a:endParaRPr lang="zh-CN" altLang="en-US" sz="1600">
                  <a:latin typeface="Arial" panose="020B0604020202020204" pitchFamily="34" charset="0"/>
                  <a:ea typeface="宋体" panose="02010600030101010101" pitchFamily="2" charset="-122"/>
                </a:endParaRPr>
              </a:p>
            </p:txBody>
          </p:sp>
          <p:sp>
            <p:nvSpPr>
              <p:cNvPr id="78856" name="文本框 78856"/>
              <p:cNvSpPr txBox="1"/>
              <p:nvPr/>
            </p:nvSpPr>
            <p:spPr>
              <a:xfrm>
                <a:off x="58" y="-21"/>
                <a:ext cx="771" cy="251"/>
              </a:xfrm>
              <a:prstGeom prst="rect">
                <a:avLst/>
              </a:prstGeom>
              <a:noFill/>
              <a:ln w="9525">
                <a:noFill/>
              </a:ln>
            </p:spPr>
            <p:txBody>
              <a:bodyPr lIns="92075" tIns="46038" rIns="92075" bIns="46038" anchor="t">
                <a:spAutoFit/>
              </a:bodyPr>
              <a:lstStyle/>
              <a:p>
                <a:pPr>
                  <a:spcBef>
                    <a:spcPct val="50000"/>
                  </a:spcBef>
                </a:pPr>
                <a:r>
                  <a:rPr lang="zh-CN" altLang="en-US" sz="2000" b="1" dirty="0">
                    <a:solidFill>
                      <a:schemeClr val="hlink"/>
                    </a:solidFill>
                    <a:latin typeface="Verdana" panose="020B0604030504040204" pitchFamily="34" charset="0"/>
                    <a:ea typeface="宋体" panose="02010600030101010101" pitchFamily="2" charset="-122"/>
                  </a:rPr>
                  <a:t> 呕吐</a:t>
                </a:r>
                <a:endParaRPr lang="zh-CN" altLang="en-US" sz="2000" b="1" dirty="0">
                  <a:solidFill>
                    <a:schemeClr val="hlink"/>
                  </a:solidFill>
                  <a:latin typeface="Verdana" panose="020B0604030504040204" pitchFamily="34" charset="0"/>
                  <a:ea typeface="宋体" panose="02010600030101010101" pitchFamily="2" charset="-122"/>
                </a:endParaRPr>
              </a:p>
            </p:txBody>
          </p:sp>
        </p:grpSp>
        <p:grpSp>
          <p:nvGrpSpPr>
            <p:cNvPr id="11" name="组合 78857"/>
            <p:cNvGrpSpPr/>
            <p:nvPr/>
          </p:nvGrpSpPr>
          <p:grpSpPr>
            <a:xfrm>
              <a:off x="1988" y="5700"/>
              <a:ext cx="2155" cy="1478"/>
              <a:chOff x="1" y="-262"/>
              <a:chExt cx="861" cy="591"/>
            </a:xfrm>
          </p:grpSpPr>
          <p:sp>
            <p:nvSpPr>
              <p:cNvPr id="78858" name="流程图: 联系 78858"/>
              <p:cNvSpPr/>
              <p:nvPr/>
            </p:nvSpPr>
            <p:spPr>
              <a:xfrm>
                <a:off x="1" y="-262"/>
                <a:ext cx="637" cy="591"/>
              </a:xfrm>
              <a:prstGeom prst="flowChartConnector">
                <a:avLst/>
              </a:prstGeom>
              <a:gradFill rotWithShape="1">
                <a:gsLst>
                  <a:gs pos="0">
                    <a:schemeClr val="bg1"/>
                  </a:gs>
                  <a:gs pos="100000">
                    <a:schemeClr val="folHlink"/>
                  </a:gs>
                </a:gsLst>
                <a:path path="rect">
                  <a:fillToRect r="100000" b="100000"/>
                </a:path>
                <a:tileRect/>
              </a:gradFill>
              <a:ln w="9525" cap="flat" cmpd="sng">
                <a:solidFill>
                  <a:schemeClr val="bg1"/>
                </a:solidFill>
                <a:prstDash val="solid"/>
                <a:round/>
                <a:headEnd type="none" w="med" len="med"/>
                <a:tailEnd type="none" w="med" len="med"/>
              </a:ln>
            </p:spPr>
            <p:txBody>
              <a:bodyPr anchor="t"/>
              <a:lstStyle/>
              <a:p>
                <a:endParaRPr lang="zh-CN" altLang="en-US" sz="1600">
                  <a:latin typeface="Arial" panose="020B0604020202020204" pitchFamily="34" charset="0"/>
                  <a:ea typeface="宋体" panose="02010600030101010101" pitchFamily="2" charset="-122"/>
                </a:endParaRPr>
              </a:p>
            </p:txBody>
          </p:sp>
          <p:sp>
            <p:nvSpPr>
              <p:cNvPr id="78859" name="文本框 78859"/>
              <p:cNvSpPr txBox="1"/>
              <p:nvPr/>
            </p:nvSpPr>
            <p:spPr>
              <a:xfrm>
                <a:off x="91" y="-95"/>
                <a:ext cx="771" cy="251"/>
              </a:xfrm>
              <a:prstGeom prst="rect">
                <a:avLst/>
              </a:prstGeom>
              <a:noFill/>
              <a:ln w="9525">
                <a:noFill/>
              </a:ln>
            </p:spPr>
            <p:txBody>
              <a:bodyPr lIns="92075" tIns="46038" rIns="92075" bIns="46038" anchor="t">
                <a:spAutoFit/>
              </a:bodyPr>
              <a:lstStyle/>
              <a:p>
                <a:pPr>
                  <a:spcBef>
                    <a:spcPct val="50000"/>
                  </a:spcBef>
                </a:pPr>
                <a:r>
                  <a:rPr lang="zh-CN" altLang="en-US" sz="2000" b="1" dirty="0">
                    <a:solidFill>
                      <a:schemeClr val="hlink"/>
                    </a:solidFill>
                    <a:latin typeface="Verdana" panose="020B0604030504040204" pitchFamily="34" charset="0"/>
                    <a:ea typeface="宋体" panose="02010600030101010101" pitchFamily="2" charset="-122"/>
                  </a:rPr>
                  <a:t> 反酸</a:t>
                </a:r>
                <a:endParaRPr lang="zh-CN" altLang="en-US" sz="2000" b="1" dirty="0">
                  <a:solidFill>
                    <a:schemeClr val="hlink"/>
                  </a:solidFill>
                  <a:latin typeface="Verdana" panose="020B0604030504040204" pitchFamily="34" charset="0"/>
                  <a:ea typeface="宋体" panose="02010600030101010101" pitchFamily="2" charset="-122"/>
                </a:endParaRPr>
              </a:p>
            </p:txBody>
          </p:sp>
        </p:grpSp>
        <p:sp>
          <p:nvSpPr>
            <p:cNvPr id="78863" name="Rectangle 3"/>
            <p:cNvSpPr/>
            <p:nvPr/>
          </p:nvSpPr>
          <p:spPr>
            <a:xfrm>
              <a:off x="4933" y="4265"/>
              <a:ext cx="8505" cy="905"/>
            </a:xfrm>
            <a:prstGeom prst="rect">
              <a:avLst/>
            </a:prstGeom>
            <a:pattFill prst="pct90">
              <a:fgClr>
                <a:schemeClr val="bg1"/>
              </a:fgClr>
              <a:bgClr>
                <a:schemeClr val="accent1"/>
              </a:bgClr>
            </a:pattFill>
            <a:ln w="9525">
              <a:noFill/>
            </a:ln>
          </p:spPr>
          <p:txBody>
            <a:bodyPr anchor="t"/>
            <a:lstStyle/>
            <a:p>
              <a:pPr marL="609600" indent="-609600" algn="ctr">
                <a:lnSpc>
                  <a:spcPct val="130000"/>
                </a:lnSpc>
                <a:spcBef>
                  <a:spcPts val="1800"/>
                </a:spcBef>
                <a:buClr>
                  <a:srgbClr val="035388"/>
                </a:buClr>
                <a:buSzPct val="80000"/>
                <a:buFont typeface="Wingdings 2" panose="05020102010507070707" pitchFamily="2" charset="2"/>
                <a:buNone/>
              </a:pPr>
              <a:r>
                <a:rPr lang="zh-CN" altLang="en-US" sz="2000" b="1">
                  <a:solidFill>
                    <a:srgbClr val="025081"/>
                  </a:solidFill>
                  <a:latin typeface="Calibri" panose="020F0502020204030204" charset="0"/>
                  <a:ea typeface="幼圆" panose="02010509060101010101" pitchFamily="1" charset="-122"/>
                </a:rPr>
                <a:t>胃肠道梗阻</a:t>
              </a:r>
              <a:endParaRPr lang="zh-CN" altLang="en-US" sz="2000" b="1">
                <a:solidFill>
                  <a:srgbClr val="025081"/>
                </a:solidFill>
                <a:latin typeface="Calibri" panose="020F0502020204030204" charset="0"/>
                <a:ea typeface="幼圆" panose="02010509060101010101" pitchFamily="1" charset="-122"/>
              </a:endParaRPr>
            </a:p>
          </p:txBody>
        </p:sp>
        <p:sp>
          <p:nvSpPr>
            <p:cNvPr id="78864" name="Rectangle 3"/>
            <p:cNvSpPr/>
            <p:nvPr/>
          </p:nvSpPr>
          <p:spPr>
            <a:xfrm>
              <a:off x="4933" y="5973"/>
              <a:ext cx="8505" cy="905"/>
            </a:xfrm>
            <a:prstGeom prst="rect">
              <a:avLst/>
            </a:prstGeom>
            <a:pattFill prst="pct90">
              <a:fgClr>
                <a:schemeClr val="bg1"/>
              </a:fgClr>
              <a:bgClr>
                <a:schemeClr val="accent1"/>
              </a:bgClr>
            </a:pattFill>
            <a:ln w="9525">
              <a:noFill/>
            </a:ln>
          </p:spPr>
          <p:txBody>
            <a:bodyPr anchor="t"/>
            <a:lstStyle/>
            <a:p>
              <a:pPr marL="609600" indent="-609600" algn="ctr">
                <a:lnSpc>
                  <a:spcPct val="130000"/>
                </a:lnSpc>
                <a:spcBef>
                  <a:spcPts val="1800"/>
                </a:spcBef>
                <a:buClr>
                  <a:srgbClr val="035388"/>
                </a:buClr>
                <a:buSzPct val="80000"/>
                <a:buFont typeface="Wingdings 2" panose="05020102010507070707" pitchFamily="2" charset="2"/>
                <a:buNone/>
              </a:pPr>
              <a:r>
                <a:rPr lang="zh-CN" altLang="en-US" sz="2000" b="1">
                  <a:solidFill>
                    <a:srgbClr val="025081"/>
                  </a:solidFill>
                  <a:latin typeface="Calibri" panose="020F0502020204030204" charset="0"/>
                  <a:ea typeface="幼圆" panose="02010509060101010101" pitchFamily="1" charset="-122"/>
                </a:rPr>
                <a:t>胃炎或消化性溃疡</a:t>
              </a:r>
              <a:endParaRPr lang="zh-CN" altLang="en-US" sz="2000" b="1">
                <a:solidFill>
                  <a:srgbClr val="025081"/>
                </a:solidFill>
                <a:latin typeface="Calibri" panose="020F0502020204030204" charset="0"/>
                <a:ea typeface="幼圆" panose="02010509060101010101" pitchFamily="1" charset="-122"/>
              </a:endParaRPr>
            </a:p>
          </p:txBody>
        </p:sp>
        <p:sp>
          <p:nvSpPr>
            <p:cNvPr id="78865" name="Rectangle 3"/>
            <p:cNvSpPr/>
            <p:nvPr/>
          </p:nvSpPr>
          <p:spPr>
            <a:xfrm>
              <a:off x="4933" y="7776"/>
              <a:ext cx="8505" cy="908"/>
            </a:xfrm>
            <a:prstGeom prst="rect">
              <a:avLst/>
            </a:prstGeom>
            <a:pattFill prst="pct90">
              <a:fgClr>
                <a:schemeClr val="bg1"/>
              </a:fgClr>
              <a:bgClr>
                <a:schemeClr val="accent1"/>
              </a:bgClr>
            </a:pattFill>
            <a:ln w="9525">
              <a:noFill/>
            </a:ln>
          </p:spPr>
          <p:txBody>
            <a:bodyPr anchor="t"/>
            <a:lstStyle/>
            <a:p>
              <a:pPr marL="609600" indent="-609600" algn="ctr">
                <a:lnSpc>
                  <a:spcPct val="130000"/>
                </a:lnSpc>
                <a:spcBef>
                  <a:spcPts val="1800"/>
                </a:spcBef>
                <a:buClr>
                  <a:srgbClr val="035388"/>
                </a:buClr>
                <a:buSzPct val="80000"/>
                <a:buFont typeface="Wingdings 2" panose="05020102010507070707" pitchFamily="2" charset="2"/>
                <a:buNone/>
              </a:pPr>
              <a:r>
                <a:rPr lang="zh-CN" altLang="en-US" sz="2000" b="1">
                  <a:solidFill>
                    <a:srgbClr val="025081"/>
                  </a:solidFill>
                  <a:latin typeface="Calibri" panose="020F0502020204030204" charset="0"/>
                  <a:ea typeface="幼圆" panose="02010509060101010101" pitchFamily="1" charset="-122"/>
                </a:rPr>
                <a:t>消化吸收障碍或肠道炎症、溃疡、肿瘤</a:t>
              </a:r>
              <a:endParaRPr lang="zh-CN" altLang="en-US" sz="2000" b="1">
                <a:solidFill>
                  <a:srgbClr val="025081"/>
                </a:solidFill>
                <a:latin typeface="Calibri" panose="020F0502020204030204" charset="0"/>
                <a:ea typeface="幼圆" panose="02010509060101010101" pitchFamily="1" charset="-122"/>
              </a:endParaRPr>
            </a:p>
          </p:txBody>
        </p:sp>
      </p:grpSp>
      <p:grpSp>
        <p:nvGrpSpPr>
          <p:cNvPr id="12" name="组合 78860"/>
          <p:cNvGrpSpPr/>
          <p:nvPr/>
        </p:nvGrpSpPr>
        <p:grpSpPr>
          <a:xfrm>
            <a:off x="2486925" y="5376545"/>
            <a:ext cx="1013594" cy="902970"/>
            <a:chOff x="-6" y="0"/>
            <a:chExt cx="905" cy="772"/>
          </a:xfrm>
        </p:grpSpPr>
        <p:sp>
          <p:nvSpPr>
            <p:cNvPr id="78861" name="流程图: 联系 78861"/>
            <p:cNvSpPr/>
            <p:nvPr/>
          </p:nvSpPr>
          <p:spPr>
            <a:xfrm>
              <a:off x="0" y="0"/>
              <a:ext cx="818" cy="772"/>
            </a:xfrm>
            <a:prstGeom prst="flowChartConnector">
              <a:avLst/>
            </a:prstGeom>
            <a:gradFill rotWithShape="1">
              <a:gsLst>
                <a:gs pos="0">
                  <a:schemeClr val="bg1"/>
                </a:gs>
                <a:gs pos="100000">
                  <a:schemeClr val="folHlink"/>
                </a:gs>
              </a:gsLst>
              <a:path path="rect">
                <a:fillToRect r="100000" b="100000"/>
              </a:path>
              <a:tileRect/>
            </a:gradFill>
            <a:ln w="9525" cap="flat" cmpd="sng">
              <a:solidFill>
                <a:schemeClr val="bg1"/>
              </a:solidFill>
              <a:prstDash val="solid"/>
              <a:round/>
              <a:headEnd type="none" w="med" len="med"/>
              <a:tailEnd type="none" w="med" len="med"/>
            </a:ln>
          </p:spPr>
          <p:txBody>
            <a:bodyPr anchor="t"/>
            <a:lstStyle/>
            <a:p>
              <a:endParaRPr lang="zh-CN" altLang="en-US">
                <a:latin typeface="Arial" panose="020B0604020202020204" pitchFamily="34" charset="0"/>
                <a:ea typeface="宋体" panose="02010600030101010101" pitchFamily="2" charset="-122"/>
              </a:endParaRPr>
            </a:p>
          </p:txBody>
        </p:sp>
        <p:sp>
          <p:nvSpPr>
            <p:cNvPr id="78862" name="文本框 78862"/>
            <p:cNvSpPr txBox="1"/>
            <p:nvPr/>
          </p:nvSpPr>
          <p:spPr>
            <a:xfrm>
              <a:off x="-6" y="176"/>
              <a:ext cx="905" cy="394"/>
            </a:xfrm>
            <a:prstGeom prst="rect">
              <a:avLst/>
            </a:prstGeom>
            <a:noFill/>
            <a:ln w="9525">
              <a:noFill/>
            </a:ln>
          </p:spPr>
          <p:txBody>
            <a:bodyPr wrap="square" lIns="92075" tIns="46038" rIns="92075" bIns="46038" anchor="t">
              <a:spAutoFit/>
            </a:bodyPr>
            <a:lstStyle/>
            <a:p>
              <a:pPr>
                <a:spcBef>
                  <a:spcPct val="50000"/>
                </a:spcBef>
              </a:pPr>
              <a:r>
                <a:rPr lang="zh-CN" altLang="en-US" sz="2400" b="1" dirty="0">
                  <a:solidFill>
                    <a:schemeClr val="hlink"/>
                  </a:solidFill>
                  <a:latin typeface="Verdana" panose="020B0604030504040204" pitchFamily="34" charset="0"/>
                  <a:ea typeface="宋体" panose="02010600030101010101" pitchFamily="2" charset="-122"/>
                </a:rPr>
                <a:t> </a:t>
              </a:r>
              <a:r>
                <a:rPr lang="zh-CN" altLang="en-US" sz="2000" b="1" dirty="0">
                  <a:solidFill>
                    <a:schemeClr val="hlink"/>
                  </a:solidFill>
                  <a:latin typeface="Verdana" panose="020B0604030504040204" pitchFamily="34" charset="0"/>
                  <a:ea typeface="宋体" panose="02010600030101010101" pitchFamily="2" charset="-122"/>
                </a:rPr>
                <a:t>腹泻</a:t>
              </a:r>
              <a:endParaRPr lang="zh-CN" altLang="en-US" sz="2000" b="1" dirty="0">
                <a:solidFill>
                  <a:schemeClr val="hlink"/>
                </a:solidFill>
                <a:latin typeface="Verdana" panose="020B0604030504040204" pitchFamily="34" charset="0"/>
                <a:ea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6"/>
          <p:cNvSpPr txBox="1"/>
          <p:nvPr>
            <p:custDataLst>
              <p:tags r:id="rId1"/>
            </p:custDataLst>
          </p:nvPr>
        </p:nvSpPr>
        <p:spPr>
          <a:xfrm>
            <a:off x="231407" y="97384"/>
            <a:ext cx="176149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九</a:t>
            </a: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腹痛</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6178" name="页脚占位符 1"/>
          <p:cNvSpPr>
            <a:spLocks noGrp="1"/>
          </p:cNvSpPr>
          <p:nvPr>
            <p:ph type="ftr" sz="quarter" idx="11"/>
          </p:nvPr>
        </p:nvSpPr>
        <p:spPr/>
        <p:txBody>
          <a:bodyPr anchor="t"/>
          <a:lst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5pPr>
          </a:lstStyle>
          <a:p>
            <a:pPr lvl="0" indent="0" algn="r"/>
            <a:r>
              <a:rPr lang="zh-CN" altLang="en-US" sz="1200" b="1">
                <a:solidFill>
                  <a:schemeClr val="bg1"/>
                </a:solidFill>
                <a:latin typeface="Verdana" panose="020B0604030504040204" pitchFamily="34" charset="0"/>
                <a:ea typeface="宋体" panose="02010600030101010101" pitchFamily="2" charset="-122"/>
              </a:rPr>
              <a:t>临床医学概论</a:t>
            </a:r>
            <a:endParaRPr lang="zh-CN" altLang="en-US" sz="1200" b="1">
              <a:solidFill>
                <a:schemeClr val="bg1"/>
              </a:solidFill>
              <a:latin typeface="Verdana" panose="020B0604030504040204" pitchFamily="34" charset="0"/>
              <a:ea typeface="宋体" panose="02010600030101010101" pitchFamily="2" charset="-122"/>
            </a:endParaRPr>
          </a:p>
        </p:txBody>
      </p:sp>
      <p:sp>
        <p:nvSpPr>
          <p:cNvPr id="4" name="文本框 3"/>
          <p:cNvSpPr txBox="1"/>
          <p:nvPr/>
        </p:nvSpPr>
        <p:spPr>
          <a:xfrm>
            <a:off x="1036955" y="962025"/>
            <a:ext cx="4197985" cy="398780"/>
          </a:xfrm>
          <a:prstGeom prst="rect">
            <a:avLst/>
          </a:prstGeom>
          <a:noFill/>
        </p:spPr>
        <p:txBody>
          <a:bodyPr wrap="square" rtlCol="0">
            <a:spAutoFit/>
          </a:bodyPr>
          <a:p>
            <a:r>
              <a:rPr lang="zh-CN" altLang="en-US" sz="2000"/>
              <a:t>（四）</a:t>
            </a:r>
            <a:r>
              <a:rPr lang="zh-CN" sz="2000"/>
              <a:t>问诊要点</a:t>
            </a:r>
            <a:endParaRPr lang="zh-CN" sz="2000"/>
          </a:p>
        </p:txBody>
      </p:sp>
      <p:sp>
        <p:nvSpPr>
          <p:cNvPr id="2" name="文本框 1"/>
          <p:cNvSpPr txBox="1"/>
          <p:nvPr/>
        </p:nvSpPr>
        <p:spPr>
          <a:xfrm>
            <a:off x="1725295" y="1722755"/>
            <a:ext cx="8731250" cy="4707890"/>
          </a:xfrm>
          <a:prstGeom prst="rect">
            <a:avLst/>
          </a:prstGeom>
          <a:noFill/>
        </p:spPr>
        <p:txBody>
          <a:bodyPr wrap="square" rtlCol="0" anchor="t">
            <a:spAutoFit/>
          </a:bodyPr>
          <a:p>
            <a:pPr>
              <a:lnSpc>
                <a:spcPct val="150000"/>
              </a:lnSpc>
            </a:pPr>
            <a:r>
              <a:rPr lang="zh-CN" altLang="en-US" sz="2000">
                <a:latin typeface="微软雅黑" panose="020B0503020204020204" charset="-122"/>
                <a:ea typeface="微软雅黑" panose="020B0503020204020204" charset="-122"/>
                <a:cs typeface="微软雅黑" panose="020B0503020204020204" charset="-122"/>
              </a:rPr>
              <a:t>(1)询问腹痛的诱因、部位、起病情况、病程长短、疼痛性质、发作频率、加重与缓解因素。</a:t>
            </a:r>
            <a:endParaRPr lang="zh-CN" altLang="en-US" sz="2000">
              <a:latin typeface="微软雅黑" panose="020B0503020204020204" charset="-122"/>
              <a:ea typeface="微软雅黑" panose="020B0503020204020204" charset="-122"/>
              <a:cs typeface="微软雅黑" panose="020B0503020204020204" charset="-122"/>
            </a:endParaRPr>
          </a:p>
          <a:p>
            <a:pPr>
              <a:lnSpc>
                <a:spcPct val="150000"/>
              </a:lnSpc>
            </a:pPr>
            <a:r>
              <a:rPr lang="zh-CN" altLang="en-US" sz="2000">
                <a:latin typeface="微软雅黑" panose="020B0503020204020204" charset="-122"/>
                <a:ea typeface="微软雅黑" panose="020B0503020204020204" charset="-122"/>
                <a:cs typeface="微软雅黑" panose="020B0503020204020204" charset="-122"/>
              </a:rPr>
              <a:t>(2)患者年龄、性别、职业特点，有无外伤史、腹部手术史、毒物接触史。</a:t>
            </a:r>
            <a:endParaRPr lang="zh-CN" altLang="en-US" sz="2000">
              <a:latin typeface="微软雅黑" panose="020B0503020204020204" charset="-122"/>
              <a:ea typeface="微软雅黑" panose="020B0503020204020204" charset="-122"/>
              <a:cs typeface="微软雅黑" panose="020B0503020204020204" charset="-122"/>
            </a:endParaRPr>
          </a:p>
          <a:p>
            <a:pPr>
              <a:lnSpc>
                <a:spcPct val="150000"/>
              </a:lnSpc>
            </a:pPr>
            <a:r>
              <a:rPr lang="zh-CN" altLang="en-US" sz="2000">
                <a:latin typeface="微软雅黑" panose="020B0503020204020204" charset="-122"/>
                <a:ea typeface="微软雅黑" panose="020B0503020204020204" charset="-122"/>
                <a:cs typeface="微软雅黑" panose="020B0503020204020204" charset="-122"/>
              </a:rPr>
              <a:t>(3)既往病史，是否接受过治疗，治疗经过及效果。如腹痛既往有消化性溃疡要考虑溃疡穿孔，有酗酒史要考虑急性胰腺炎、急性胃炎，有心血管意外史要考虑血管栓塞。</a:t>
            </a:r>
            <a:endParaRPr lang="zh-CN" altLang="en-US" sz="2000">
              <a:latin typeface="微软雅黑" panose="020B0503020204020204" charset="-122"/>
              <a:ea typeface="微软雅黑" panose="020B0503020204020204" charset="-122"/>
              <a:cs typeface="微软雅黑" panose="020B0503020204020204" charset="-122"/>
            </a:endParaRPr>
          </a:p>
          <a:p>
            <a:pPr>
              <a:lnSpc>
                <a:spcPct val="150000"/>
              </a:lnSpc>
            </a:pPr>
            <a:r>
              <a:rPr lang="zh-CN" altLang="en-US" sz="2000">
                <a:latin typeface="微软雅黑" panose="020B0503020204020204" charset="-122"/>
                <a:ea typeface="微软雅黑" panose="020B0503020204020204" charset="-122"/>
                <a:cs typeface="微软雅黑" panose="020B0503020204020204" charset="-122"/>
              </a:rPr>
              <a:t>(4)腹痛是否与进食、活动、体位有关。如饥饿性疼痛，进食后缓解对十二指肠溃疡诊断有利。</a:t>
            </a:r>
            <a:endParaRPr lang="zh-CN" altLang="en-US" sz="2000">
              <a:latin typeface="微软雅黑" panose="020B0503020204020204" charset="-122"/>
              <a:ea typeface="微软雅黑" panose="020B0503020204020204" charset="-122"/>
              <a:cs typeface="微软雅黑" panose="020B0503020204020204" charset="-122"/>
            </a:endParaRPr>
          </a:p>
          <a:p>
            <a:pPr>
              <a:lnSpc>
                <a:spcPct val="150000"/>
              </a:lnSpc>
            </a:pPr>
            <a:r>
              <a:rPr lang="zh-CN" altLang="en-US" sz="2000">
                <a:latin typeface="微软雅黑" panose="020B0503020204020204" charset="-122"/>
                <a:ea typeface="微软雅黑" panose="020B0503020204020204" charset="-122"/>
                <a:cs typeface="微软雅黑" panose="020B0503020204020204" charset="-122"/>
              </a:rPr>
              <a:t>(5)急性起病者要警惕急腹症的发生，需外科紧急处理，应仔细询问病史，以免延误。</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176149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十</a:t>
            </a: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腹泻</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1493520" y="1929130"/>
            <a:ext cx="9398635" cy="1753235"/>
          </a:xfrm>
          <a:prstGeom prst="rect">
            <a:avLst/>
          </a:prstGeom>
          <a:noFill/>
        </p:spPr>
        <p:txBody>
          <a:bodyPr wrap="square" rtlCol="0">
            <a:spAutoFit/>
          </a:bodyPr>
          <a:lstStyle/>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b="1" dirty="0">
                <a:solidFill>
                  <a:srgbClr val="2E75B6"/>
                </a:solidFill>
                <a:latin typeface="微软雅黑" panose="020B0503020204020204" charset="-122"/>
                <a:ea typeface="微软雅黑" panose="020B0503020204020204" charset="-122"/>
              </a:rPr>
              <a:t>定义：</a:t>
            </a:r>
            <a:r>
              <a:rPr lang="zh-CN" altLang="en-US" dirty="0">
                <a:latin typeface="微软雅黑" panose="020B0503020204020204" charset="-122"/>
                <a:ea typeface="微软雅黑" panose="020B0503020204020204" charset="-122"/>
              </a:rPr>
              <a:t>腹泻(diarrhea)主要是指粪便水分增加，通常伴有大便次数增加。正常人大便次数一般为每周3次至每天3次，每天粪便量一般不少于200 g,粪便含水量为60%~80%。当粪便稀薄(含水量超过85%),且次数增加(每日超过3次)、排粪量增加(每日超过200g),可视为腹泻。腹泻可分为急性和慢性两种。</a:t>
            </a:r>
            <a:r>
              <a:rPr lang="zh-CN" altLang="en-US" dirty="0">
                <a:latin typeface="微软雅黑" panose="020B0503020204020204" charset="-122"/>
                <a:ea typeface="微软雅黑" panose="020B0503020204020204" charset="-122"/>
              </a:rPr>
              <a:t>根据病程分为慢性与急性，病程超过两个月者属慢性腹泻。</a:t>
            </a:r>
            <a:endParaRPr lang="zh-CN" altLang="en-US" dirty="0">
              <a:latin typeface="微软雅黑" panose="020B0503020204020204" charset="-122"/>
              <a:ea typeface="微软雅黑" panose="020B0503020204020204" charset="-122"/>
            </a:endParaRPr>
          </a:p>
        </p:txBody>
      </p:sp>
      <p:grpSp>
        <p:nvGrpSpPr>
          <p:cNvPr id="3" name="组合 49154"/>
          <p:cNvGrpSpPr/>
          <p:nvPr/>
        </p:nvGrpSpPr>
        <p:grpSpPr>
          <a:xfrm>
            <a:off x="2839720" y="4336415"/>
            <a:ext cx="6546850" cy="936625"/>
            <a:chOff x="0" y="0"/>
            <a:chExt cx="6546850" cy="938213"/>
          </a:xfrm>
        </p:grpSpPr>
        <p:sp>
          <p:nvSpPr>
            <p:cNvPr id="49156" name="Line 4"/>
            <p:cNvSpPr/>
            <p:nvPr/>
          </p:nvSpPr>
          <p:spPr>
            <a:xfrm>
              <a:off x="573088" y="936625"/>
              <a:ext cx="5905500" cy="1588"/>
            </a:xfrm>
            <a:prstGeom prst="line">
              <a:avLst/>
            </a:prstGeom>
            <a:ln w="101600" cap="flat" cmpd="sng">
              <a:solidFill>
                <a:srgbClr val="FF0000"/>
              </a:solidFill>
              <a:prstDash val="solid"/>
              <a:headEnd type="none" w="med" len="med"/>
              <a:tailEnd type="triangle" w="med" len="med"/>
            </a:ln>
          </p:spPr>
        </p:sp>
        <p:sp>
          <p:nvSpPr>
            <p:cNvPr id="49157" name="Line 5"/>
            <p:cNvSpPr/>
            <p:nvPr/>
          </p:nvSpPr>
          <p:spPr>
            <a:xfrm>
              <a:off x="3240088" y="649288"/>
              <a:ext cx="0" cy="287337"/>
            </a:xfrm>
            <a:prstGeom prst="line">
              <a:avLst/>
            </a:prstGeom>
            <a:ln w="101600" cap="flat" cmpd="sng">
              <a:solidFill>
                <a:srgbClr val="FF0000"/>
              </a:solidFill>
              <a:prstDash val="solid"/>
              <a:headEnd type="none" w="med" len="med"/>
              <a:tailEnd type="none" w="med" len="med"/>
            </a:ln>
          </p:spPr>
        </p:sp>
        <p:sp>
          <p:nvSpPr>
            <p:cNvPr id="49158" name="Text Box 6"/>
            <p:cNvSpPr txBox="1"/>
            <p:nvPr/>
          </p:nvSpPr>
          <p:spPr>
            <a:xfrm>
              <a:off x="2735263" y="0"/>
              <a:ext cx="1303337" cy="517525"/>
            </a:xfrm>
            <a:prstGeom prst="rect">
              <a:avLst/>
            </a:prstGeom>
            <a:noFill/>
            <a:ln w="9525">
              <a:noFill/>
            </a:ln>
          </p:spPr>
          <p:txBody>
            <a:bodyPr vert="horz" wrap="square" anchor="t">
              <a:spAutoFit/>
            </a:bodyPr>
            <a:lstStyle/>
            <a:p>
              <a:r>
                <a:rPr lang="zh-CN" altLang="en-US" sz="2800" b="1" dirty="0">
                  <a:latin typeface="宋体" panose="02010600030101010101" pitchFamily="2" charset="-122"/>
                </a:rPr>
                <a:t>2个月</a:t>
              </a:r>
              <a:endParaRPr lang="zh-CN" altLang="en-US" sz="2800" b="1" dirty="0">
                <a:latin typeface="宋体" panose="02010600030101010101" pitchFamily="2" charset="-122"/>
              </a:endParaRPr>
            </a:p>
          </p:txBody>
        </p:sp>
        <p:sp>
          <p:nvSpPr>
            <p:cNvPr id="49159" name="Oval 7"/>
            <p:cNvSpPr/>
            <p:nvPr/>
          </p:nvSpPr>
          <p:spPr>
            <a:xfrm>
              <a:off x="0" y="144463"/>
              <a:ext cx="2514600" cy="609600"/>
            </a:xfrm>
            <a:prstGeom prst="ellipse">
              <a:avLst/>
            </a:prstGeom>
            <a:solidFill>
              <a:srgbClr val="FFFF00">
                <a:alpha val="100000"/>
              </a:srgbClr>
            </a:solidFill>
            <a:ln w="9525" cap="flat" cmpd="sng">
              <a:solidFill>
                <a:schemeClr val="tx1"/>
              </a:solidFill>
              <a:prstDash val="solid"/>
              <a:headEnd type="none" w="med" len="med"/>
              <a:tailEnd type="none" w="med" len="med"/>
            </a:ln>
          </p:spPr>
          <p:txBody>
            <a:bodyPr vert="horz" wrap="none" anchor="ctr"/>
            <a:lstStyle/>
            <a:p>
              <a:pPr algn="ctr"/>
              <a:r>
                <a:rPr lang="zh-CN" altLang="en-US" sz="2800" b="1" dirty="0">
                  <a:solidFill>
                    <a:srgbClr val="005EC0"/>
                  </a:solidFill>
                  <a:latin typeface="Arial" panose="020B0604020202020204" pitchFamily="34" charset="0"/>
                </a:rPr>
                <a:t>急性腹泻</a:t>
              </a:r>
              <a:endParaRPr lang="zh-CN" altLang="en-US" sz="2800" b="1" dirty="0">
                <a:solidFill>
                  <a:srgbClr val="005EC0"/>
                </a:solidFill>
                <a:latin typeface="Arial" panose="020B0604020202020204" pitchFamily="34" charset="0"/>
              </a:endParaRPr>
            </a:p>
          </p:txBody>
        </p:sp>
        <p:sp>
          <p:nvSpPr>
            <p:cNvPr id="49160" name="Oval 8"/>
            <p:cNvSpPr/>
            <p:nvPr/>
          </p:nvSpPr>
          <p:spPr>
            <a:xfrm>
              <a:off x="4032250" y="144463"/>
              <a:ext cx="2514600" cy="609600"/>
            </a:xfrm>
            <a:prstGeom prst="ellipse">
              <a:avLst/>
            </a:prstGeom>
            <a:solidFill>
              <a:srgbClr val="FFFF00">
                <a:alpha val="100000"/>
              </a:srgbClr>
            </a:solidFill>
            <a:ln w="9525" cap="flat" cmpd="sng">
              <a:solidFill>
                <a:schemeClr val="tx1"/>
              </a:solidFill>
              <a:prstDash val="solid"/>
              <a:headEnd type="none" w="med" len="med"/>
              <a:tailEnd type="none" w="med" len="med"/>
            </a:ln>
          </p:spPr>
          <p:txBody>
            <a:bodyPr vert="horz" wrap="none" anchor="ctr"/>
            <a:lstStyle/>
            <a:p>
              <a:pPr algn="ctr"/>
              <a:r>
                <a:rPr lang="zh-CN" altLang="en-US" sz="2800" b="1" dirty="0">
                  <a:solidFill>
                    <a:srgbClr val="0000CC"/>
                  </a:solidFill>
                  <a:latin typeface="Arial" panose="020B0604020202020204" pitchFamily="34" charset="0"/>
                </a:rPr>
                <a:t>慢性腹泻</a:t>
              </a:r>
              <a:endParaRPr lang="zh-CN" altLang="en-US" sz="2800" b="1" dirty="0">
                <a:solidFill>
                  <a:srgbClr val="0000CC"/>
                </a:solidFill>
                <a:latin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6"/>
          <p:cNvSpPr txBox="1"/>
          <p:nvPr>
            <p:custDataLst>
              <p:tags r:id="rId1"/>
            </p:custDataLst>
          </p:nvPr>
        </p:nvSpPr>
        <p:spPr>
          <a:xfrm>
            <a:off x="231407" y="97384"/>
            <a:ext cx="176149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十、腹泻</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6178" name="页脚占位符 1"/>
          <p:cNvSpPr>
            <a:spLocks noGrp="1"/>
          </p:cNvSpPr>
          <p:nvPr>
            <p:ph type="ftr" sz="quarter" idx="11"/>
          </p:nvPr>
        </p:nvSpPr>
        <p:spPr/>
        <p:txBody>
          <a:bodyPr anchor="t"/>
          <a:lst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5pPr>
          </a:lstStyle>
          <a:p>
            <a:pPr lvl="0" indent="0" algn="r"/>
            <a:r>
              <a:rPr lang="zh-CN" altLang="en-US" sz="1200" b="1">
                <a:solidFill>
                  <a:schemeClr val="bg1"/>
                </a:solidFill>
                <a:latin typeface="Verdana" panose="020B0604030504040204" pitchFamily="34" charset="0"/>
                <a:ea typeface="宋体" panose="02010600030101010101" pitchFamily="2" charset="-122"/>
              </a:rPr>
              <a:t>临床医学概论</a:t>
            </a:r>
            <a:endParaRPr lang="zh-CN" altLang="en-US" sz="1200" b="1">
              <a:solidFill>
                <a:schemeClr val="bg1"/>
              </a:solidFill>
              <a:latin typeface="Verdana" panose="020B0604030504040204" pitchFamily="34" charset="0"/>
              <a:ea typeface="宋体" panose="02010600030101010101" pitchFamily="2" charset="-122"/>
            </a:endParaRPr>
          </a:p>
        </p:txBody>
      </p:sp>
      <p:sp>
        <p:nvSpPr>
          <p:cNvPr id="4" name="文本框 3"/>
          <p:cNvSpPr txBox="1"/>
          <p:nvPr/>
        </p:nvSpPr>
        <p:spPr>
          <a:xfrm>
            <a:off x="1036955" y="962025"/>
            <a:ext cx="4197985" cy="398780"/>
          </a:xfrm>
          <a:prstGeom prst="rect">
            <a:avLst/>
          </a:prstGeom>
          <a:noFill/>
        </p:spPr>
        <p:txBody>
          <a:bodyPr wrap="square" rtlCol="0">
            <a:spAutoFit/>
          </a:bodyPr>
          <a:p>
            <a:r>
              <a:rPr lang="zh-CN" altLang="en-US" sz="2000"/>
              <a:t>（一）</a:t>
            </a:r>
            <a:r>
              <a:rPr lang="zh-CN" sz="2000"/>
              <a:t>病因</a:t>
            </a:r>
            <a:endParaRPr lang="zh-CN" sz="2000"/>
          </a:p>
        </p:txBody>
      </p:sp>
      <p:sp>
        <p:nvSpPr>
          <p:cNvPr id="51204" name="Rectangle 3"/>
          <p:cNvSpPr>
            <a:spLocks noGrp="1"/>
          </p:cNvSpPr>
          <p:nvPr>
            <p:ph idx="4294967295"/>
          </p:nvPr>
        </p:nvSpPr>
        <p:spPr>
          <a:xfrm>
            <a:off x="1774190" y="2708910"/>
            <a:ext cx="3635375" cy="3096895"/>
          </a:xfrm>
          <a:ln w="63500">
            <a:solidFill>
              <a:srgbClr val="0000CC"/>
            </a:solidFill>
            <a:miter/>
          </a:ln>
        </p:spPr>
        <p:txBody>
          <a:bodyPr vert="horz" wrap="square" anchor="t"/>
          <a:lstStyle/>
          <a:p>
            <a:pPr>
              <a:lnSpc>
                <a:spcPts val="3700"/>
              </a:lnSpc>
            </a:pPr>
            <a:r>
              <a:rPr lang="zh-CN" altLang="en-US" sz="2000" dirty="0">
                <a:solidFill>
                  <a:srgbClr val="FF0000"/>
                </a:solidFill>
                <a:latin typeface="微软雅黑" panose="020B0503020204020204" charset="-122"/>
                <a:ea typeface="微软雅黑" panose="020B0503020204020204" charset="-122"/>
              </a:rPr>
              <a:t>肠道急性感染或慢性炎症急性发作</a:t>
            </a:r>
            <a:endParaRPr lang="zh-CN" altLang="en-US" sz="2000" dirty="0">
              <a:solidFill>
                <a:srgbClr val="FF0000"/>
              </a:solidFill>
              <a:latin typeface="微软雅黑" panose="020B0503020204020204" charset="-122"/>
              <a:ea typeface="微软雅黑" panose="020B0503020204020204" charset="-122"/>
            </a:endParaRPr>
          </a:p>
          <a:p>
            <a:pPr>
              <a:lnSpc>
                <a:spcPts val="3700"/>
              </a:lnSpc>
            </a:pPr>
            <a:r>
              <a:rPr lang="zh-CN" altLang="en-US" sz="2000" dirty="0">
                <a:solidFill>
                  <a:srgbClr val="FF0000"/>
                </a:solidFill>
                <a:latin typeface="微软雅黑" panose="020B0503020204020204" charset="-122"/>
                <a:ea typeface="微软雅黑" panose="020B0503020204020204" charset="-122"/>
              </a:rPr>
              <a:t>急性中毒</a:t>
            </a:r>
            <a:endParaRPr lang="zh-CN" altLang="en-US" sz="2000" dirty="0">
              <a:solidFill>
                <a:srgbClr val="FF0000"/>
              </a:solidFill>
              <a:latin typeface="微软雅黑" panose="020B0503020204020204" charset="-122"/>
              <a:ea typeface="微软雅黑" panose="020B0503020204020204" charset="-122"/>
            </a:endParaRPr>
          </a:p>
          <a:p>
            <a:pPr>
              <a:lnSpc>
                <a:spcPts val="3700"/>
              </a:lnSpc>
            </a:pPr>
            <a:r>
              <a:rPr lang="zh-CN" altLang="en-US" sz="2000" dirty="0">
                <a:latin typeface="微软雅黑" panose="020B0503020204020204" charset="-122"/>
                <a:ea typeface="微软雅黑" panose="020B0503020204020204" charset="-122"/>
              </a:rPr>
              <a:t>全身性疾病</a:t>
            </a:r>
            <a:endParaRPr lang="zh-CN" altLang="en-US" sz="2000" dirty="0">
              <a:latin typeface="微软雅黑" panose="020B0503020204020204" charset="-122"/>
              <a:ea typeface="微软雅黑" panose="020B0503020204020204" charset="-122"/>
            </a:endParaRPr>
          </a:p>
        </p:txBody>
      </p:sp>
      <p:sp>
        <p:nvSpPr>
          <p:cNvPr id="51205" name="Rectangle 4"/>
          <p:cNvSpPr txBox="1"/>
          <p:nvPr/>
        </p:nvSpPr>
        <p:spPr>
          <a:xfrm>
            <a:off x="6166803" y="2708275"/>
            <a:ext cx="3827462" cy="3097213"/>
          </a:xfrm>
          <a:prstGeom prst="rect">
            <a:avLst/>
          </a:prstGeom>
          <a:noFill/>
          <a:ln w="63500" cap="flat" cmpd="sng">
            <a:solidFill>
              <a:srgbClr val="0000CC"/>
            </a:solidFill>
            <a:prstDash val="solid"/>
            <a:miter/>
            <a:headEnd type="none" w="med" len="med"/>
            <a:tailEnd type="none" w="med" len="med"/>
          </a:ln>
        </p:spPr>
        <p:txBody>
          <a:bodyPr/>
          <a:lstStyle/>
          <a:p>
            <a:pPr marL="342900" indent="-342900">
              <a:lnSpc>
                <a:spcPts val="3700"/>
              </a:lnSpc>
              <a:spcBef>
                <a:spcPct val="20000"/>
              </a:spcBef>
              <a:buClr>
                <a:schemeClr val="hlink"/>
              </a:buClr>
              <a:buFont typeface="Wingdings" panose="05000000000000000000" pitchFamily="2" charset="2"/>
              <a:buChar char="v"/>
            </a:pPr>
            <a:r>
              <a:rPr lang="zh-CN" altLang="en-US" sz="2000" dirty="0">
                <a:latin typeface="微软雅黑" panose="020B0503020204020204" charset="-122"/>
                <a:ea typeface="微软雅黑" panose="020B0503020204020204" charset="-122"/>
              </a:rPr>
              <a:t>肠道慢性疾病</a:t>
            </a:r>
            <a:endParaRPr lang="zh-CN" altLang="en-US" sz="2000" dirty="0">
              <a:latin typeface="微软雅黑" panose="020B0503020204020204" charset="-122"/>
              <a:ea typeface="微软雅黑" panose="020B0503020204020204" charset="-122"/>
            </a:endParaRPr>
          </a:p>
          <a:p>
            <a:pPr marL="342900" indent="-342900">
              <a:lnSpc>
                <a:spcPts val="3700"/>
              </a:lnSpc>
              <a:spcBef>
                <a:spcPct val="20000"/>
              </a:spcBef>
              <a:buClr>
                <a:schemeClr val="hlink"/>
              </a:buClr>
              <a:buFont typeface="Wingdings" panose="05000000000000000000" pitchFamily="2" charset="2"/>
              <a:buChar char="v"/>
            </a:pPr>
            <a:r>
              <a:rPr lang="zh-CN" altLang="en-US" sz="2000" dirty="0">
                <a:latin typeface="微软雅黑" panose="020B0503020204020204" charset="-122"/>
                <a:ea typeface="微软雅黑" panose="020B0503020204020204" charset="-122"/>
              </a:rPr>
              <a:t>胃、肝、胆、胰疾病</a:t>
            </a:r>
            <a:endParaRPr lang="zh-CN" altLang="en-US" sz="2000" dirty="0">
              <a:latin typeface="微软雅黑" panose="020B0503020204020204" charset="-122"/>
              <a:ea typeface="微软雅黑" panose="020B0503020204020204" charset="-122"/>
            </a:endParaRPr>
          </a:p>
          <a:p>
            <a:pPr marL="342900" indent="-342900">
              <a:lnSpc>
                <a:spcPts val="3700"/>
              </a:lnSpc>
              <a:spcBef>
                <a:spcPct val="20000"/>
              </a:spcBef>
              <a:buClr>
                <a:schemeClr val="hlink"/>
              </a:buClr>
              <a:buFont typeface="Wingdings" panose="05000000000000000000" pitchFamily="2" charset="2"/>
              <a:buChar char="v"/>
            </a:pPr>
            <a:r>
              <a:rPr lang="zh-CN" altLang="en-US" sz="2000" dirty="0">
                <a:latin typeface="微软雅黑" panose="020B0503020204020204" charset="-122"/>
                <a:ea typeface="微软雅黑" panose="020B0503020204020204" charset="-122"/>
              </a:rPr>
              <a:t>全身性疾病</a:t>
            </a:r>
            <a:endParaRPr lang="zh-CN" altLang="en-US" sz="2000" dirty="0">
              <a:latin typeface="微软雅黑" panose="020B0503020204020204" charset="-122"/>
              <a:ea typeface="微软雅黑" panose="020B0503020204020204" charset="-122"/>
            </a:endParaRPr>
          </a:p>
          <a:p>
            <a:pPr marL="342900" indent="-342900">
              <a:lnSpc>
                <a:spcPts val="3700"/>
              </a:lnSpc>
              <a:spcBef>
                <a:spcPct val="20000"/>
              </a:spcBef>
              <a:buClr>
                <a:schemeClr val="hlink"/>
              </a:buClr>
              <a:buFont typeface="Wingdings" panose="05000000000000000000" pitchFamily="2" charset="2"/>
              <a:buChar char="v"/>
            </a:pPr>
            <a:r>
              <a:rPr lang="zh-CN" altLang="en-US" sz="2000" dirty="0">
                <a:latin typeface="微软雅黑" panose="020B0503020204020204" charset="-122"/>
                <a:ea typeface="微软雅黑" panose="020B0503020204020204" charset="-122"/>
              </a:rPr>
              <a:t>药物副作用</a:t>
            </a:r>
            <a:endParaRPr lang="en-US" altLang="zh-CN" sz="2000" dirty="0">
              <a:latin typeface="微软雅黑" panose="020B0503020204020204" charset="-122"/>
              <a:ea typeface="微软雅黑" panose="020B0503020204020204" charset="-122"/>
            </a:endParaRPr>
          </a:p>
          <a:p>
            <a:pPr marL="342900" indent="-342900">
              <a:lnSpc>
                <a:spcPts val="3700"/>
              </a:lnSpc>
              <a:spcBef>
                <a:spcPct val="20000"/>
              </a:spcBef>
              <a:buClr>
                <a:schemeClr val="hlink"/>
              </a:buClr>
              <a:buFont typeface="Wingdings" panose="05000000000000000000" pitchFamily="2" charset="2"/>
              <a:buChar char="v"/>
            </a:pPr>
            <a:r>
              <a:rPr lang="zh-CN" altLang="en-US" sz="2000" dirty="0">
                <a:latin typeface="微软雅黑" panose="020B0503020204020204" charset="-122"/>
                <a:ea typeface="微软雅黑" panose="020B0503020204020204" charset="-122"/>
              </a:rPr>
              <a:t>肠易激综合征</a:t>
            </a:r>
            <a:endParaRPr lang="zh-CN" altLang="en-US" sz="2000" dirty="0">
              <a:latin typeface="微软雅黑" panose="020B0503020204020204" charset="-122"/>
              <a:ea typeface="微软雅黑" panose="020B0503020204020204" charset="-122"/>
            </a:endParaRPr>
          </a:p>
          <a:p>
            <a:pPr marL="342900" indent="-342900">
              <a:spcBef>
                <a:spcPct val="20000"/>
              </a:spcBef>
              <a:buClr>
                <a:schemeClr val="hlink"/>
              </a:buClr>
            </a:pPr>
            <a:endParaRPr lang="zh-CN" altLang="en-US" sz="2000" dirty="0">
              <a:latin typeface="微软雅黑" panose="020B0503020204020204" charset="-122"/>
              <a:ea typeface="微软雅黑" panose="020B0503020204020204" charset="-122"/>
            </a:endParaRPr>
          </a:p>
        </p:txBody>
      </p:sp>
      <p:sp>
        <p:nvSpPr>
          <p:cNvPr id="51206" name="Text Box 5"/>
          <p:cNvSpPr txBox="1"/>
          <p:nvPr/>
        </p:nvSpPr>
        <p:spPr>
          <a:xfrm>
            <a:off x="2205990" y="1844675"/>
            <a:ext cx="2254250" cy="398780"/>
          </a:xfrm>
          <a:prstGeom prst="rect">
            <a:avLst/>
          </a:prstGeom>
          <a:noFill/>
          <a:ln w="9525">
            <a:noFill/>
          </a:ln>
        </p:spPr>
        <p:txBody>
          <a:bodyPr>
            <a:spAutoFit/>
          </a:bodyPr>
          <a:lstStyle/>
          <a:p>
            <a:pPr algn="ctr"/>
            <a:r>
              <a:rPr lang="zh-CN" altLang="en-US" sz="2000" dirty="0">
                <a:latin typeface="微软雅黑" panose="020B0503020204020204" charset="-122"/>
                <a:ea typeface="微软雅黑" panose="020B0503020204020204" charset="-122"/>
              </a:rPr>
              <a:t>急性腹泻</a:t>
            </a:r>
            <a:endParaRPr lang="zh-CN" altLang="en-US" sz="2000" dirty="0">
              <a:latin typeface="微软雅黑" panose="020B0503020204020204" charset="-122"/>
              <a:ea typeface="微软雅黑" panose="020B0503020204020204" charset="-122"/>
            </a:endParaRPr>
          </a:p>
        </p:txBody>
      </p:sp>
      <p:sp>
        <p:nvSpPr>
          <p:cNvPr id="51207" name="Text Box 6"/>
          <p:cNvSpPr txBox="1"/>
          <p:nvPr/>
        </p:nvSpPr>
        <p:spPr>
          <a:xfrm>
            <a:off x="6670040" y="1773238"/>
            <a:ext cx="2149475" cy="398780"/>
          </a:xfrm>
          <a:prstGeom prst="rect">
            <a:avLst/>
          </a:prstGeom>
          <a:noFill/>
          <a:ln w="9525">
            <a:noFill/>
          </a:ln>
        </p:spPr>
        <p:txBody>
          <a:bodyPr wrap="square">
            <a:spAutoFit/>
          </a:bodyPr>
          <a:lstStyle/>
          <a:p>
            <a:pPr algn="ctr"/>
            <a:r>
              <a:rPr lang="zh-CN" altLang="en-US" sz="2000" dirty="0">
                <a:latin typeface="微软雅黑" panose="020B0503020204020204" charset="-122"/>
                <a:ea typeface="微软雅黑" panose="020B0503020204020204" charset="-122"/>
              </a:rPr>
              <a:t>慢性腹泻</a:t>
            </a:r>
            <a:endParaRPr lang="zh-CN" altLang="en-US" sz="2000" dirty="0">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itle 6"/>
          <p:cNvSpPr txBox="1"/>
          <p:nvPr>
            <p:custDataLst>
              <p:tags r:id="rId1"/>
            </p:custDataLst>
          </p:nvPr>
        </p:nvSpPr>
        <p:spPr>
          <a:xfrm>
            <a:off x="164732" y="1069569"/>
            <a:ext cx="165227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algn="ctr" eaLnBrk="1" hangingPunct="1">
              <a:lnSpc>
                <a:spcPct val="100000"/>
              </a:lnSpc>
              <a:buClrTx/>
              <a:buSzTx/>
              <a:buNone/>
            </a:pPr>
            <a:r>
              <a:rPr lang="zh-CN" altLang="en-US" sz="3000" b="1">
                <a:solidFill>
                  <a:srgbClr val="FFFFFF"/>
                </a:solidFill>
                <a:sym typeface="+mn-ea"/>
              </a:rPr>
              <a:t>案例导入</a:t>
            </a:r>
            <a:endParaRPr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695960" y="1178560"/>
            <a:ext cx="10715625" cy="5113020"/>
          </a:xfrm>
          <a:prstGeom prst="rect">
            <a:avLst/>
          </a:prstGeom>
          <a:noFill/>
        </p:spPr>
        <p:txBody>
          <a:bodyPr wrap="square" rtlCol="0" anchor="t">
            <a:spAutoFit/>
          </a:bodyPr>
          <a:p>
            <a:pPr marL="0" indent="0">
              <a:buNone/>
            </a:pPr>
            <a:r>
              <a:rPr lang="zh-CN" altLang="en-US" sz="2400" b="1" dirty="0">
                <a:solidFill>
                  <a:srgbClr val="C00000"/>
                </a:solidFill>
                <a:latin typeface="宋体" panose="02010600030101010101" pitchFamily="2" charset="-122"/>
                <a:ea typeface="宋体" panose="02010600030101010101" pitchFamily="2" charset="-122"/>
                <a:sym typeface="+mn-ea"/>
              </a:rPr>
              <a:t>（</a:t>
            </a:r>
            <a:r>
              <a:rPr lang="en-US" altLang="zh-CN" sz="2400" b="1" dirty="0">
                <a:solidFill>
                  <a:srgbClr val="C00000"/>
                </a:solidFill>
                <a:latin typeface="宋体" panose="02010600030101010101" pitchFamily="2" charset="-122"/>
                <a:ea typeface="宋体" panose="02010600030101010101" pitchFamily="2" charset="-122"/>
                <a:sym typeface="+mn-ea"/>
              </a:rPr>
              <a:t>2</a:t>
            </a:r>
            <a:r>
              <a:rPr lang="zh-CN" altLang="en-US" sz="2400" b="1" dirty="0">
                <a:solidFill>
                  <a:srgbClr val="C00000"/>
                </a:solidFill>
                <a:latin typeface="宋体" panose="02010600030101010101" pitchFamily="2" charset="-122"/>
                <a:ea typeface="宋体" panose="02010600030101010101" pitchFamily="2" charset="-122"/>
                <a:sym typeface="+mn-ea"/>
              </a:rPr>
              <a:t>）主要症状的特点：</a:t>
            </a:r>
            <a:endParaRPr lang="zh-CN" altLang="en-US" sz="2400" b="1" dirty="0">
              <a:solidFill>
                <a:srgbClr val="C00000"/>
              </a:solidFill>
              <a:latin typeface="宋体" panose="02010600030101010101" pitchFamily="2" charset="-122"/>
              <a:ea typeface="宋体" panose="02010600030101010101" pitchFamily="2" charset="-122"/>
            </a:endParaRPr>
          </a:p>
          <a:p>
            <a:pPr marL="0" indent="0">
              <a:buNone/>
            </a:pPr>
            <a:r>
              <a:rPr lang="zh-CN" altLang="en-US" sz="2400" b="1" dirty="0">
                <a:solidFill>
                  <a:srgbClr val="000000"/>
                </a:solidFill>
                <a:latin typeface="宋体" panose="02010600030101010101" pitchFamily="2" charset="-122"/>
                <a:ea typeface="宋体" panose="02010600030101010101" pitchFamily="2" charset="-122"/>
                <a:sym typeface="+mn-ea"/>
              </a:rPr>
              <a:t>    包括主要症状出现的部位、性质、持续时间和程度，缓解或加剧的因素。</a:t>
            </a:r>
            <a:endParaRPr lang="zh-CN" altLang="en-US" sz="2400" b="1" dirty="0">
              <a:solidFill>
                <a:srgbClr val="000000"/>
              </a:solidFill>
              <a:latin typeface="宋体" panose="02010600030101010101" pitchFamily="2" charset="-122"/>
              <a:ea typeface="宋体" panose="02010600030101010101" pitchFamily="2" charset="-122"/>
            </a:endParaRPr>
          </a:p>
          <a:p>
            <a:pPr marL="0" indent="0">
              <a:buNone/>
            </a:pPr>
            <a:r>
              <a:rPr lang="zh-CN" altLang="en-US" sz="2400" dirty="0">
                <a:latin typeface="宋体" panose="02010600030101010101" pitchFamily="2" charset="-122"/>
                <a:ea typeface="宋体" panose="02010600030101010101" pitchFamily="2" charset="-122"/>
                <a:sym typeface="+mn-ea"/>
              </a:rPr>
              <a:t>    </a:t>
            </a:r>
            <a:r>
              <a:rPr lang="zh-CN" altLang="en-US" sz="2400" b="1" dirty="0">
                <a:solidFill>
                  <a:srgbClr val="003399"/>
                </a:solidFill>
                <a:latin typeface="宋体" panose="02010600030101010101" pitchFamily="2" charset="-122"/>
                <a:ea typeface="宋体" panose="02010600030101010101" pitchFamily="2" charset="-122"/>
                <a:sym typeface="+mn-ea"/>
              </a:rPr>
              <a:t>例如：典型心绞痛多位于中上段胸骨后深部，疼痛范围约拳头大小，呈压榨性疼痛，每次持续</a:t>
            </a:r>
            <a:r>
              <a:rPr lang="en-US" altLang="zh-CN" sz="2400" b="1" dirty="0">
                <a:solidFill>
                  <a:srgbClr val="003399"/>
                </a:solidFill>
                <a:latin typeface="宋体" panose="02010600030101010101" pitchFamily="2" charset="-122"/>
                <a:ea typeface="宋体" panose="02010600030101010101" pitchFamily="2" charset="-122"/>
                <a:sym typeface="+mn-ea"/>
              </a:rPr>
              <a:t>1</a:t>
            </a:r>
            <a:r>
              <a:rPr lang="zh-CN" altLang="en-US" sz="2400" b="1" dirty="0">
                <a:solidFill>
                  <a:srgbClr val="003399"/>
                </a:solidFill>
                <a:latin typeface="宋体" panose="02010600030101010101" pitchFamily="2" charset="-122"/>
                <a:ea typeface="宋体" panose="02010600030101010101" pitchFamily="2" charset="-122"/>
                <a:sym typeface="+mn-ea"/>
              </a:rPr>
              <a:t>～</a:t>
            </a:r>
            <a:r>
              <a:rPr lang="en-US" altLang="zh-CN" sz="2400" b="1" dirty="0">
                <a:solidFill>
                  <a:srgbClr val="003399"/>
                </a:solidFill>
                <a:latin typeface="宋体" panose="02010600030101010101" pitchFamily="2" charset="-122"/>
                <a:ea typeface="宋体" panose="02010600030101010101" pitchFamily="2" charset="-122"/>
                <a:sym typeface="+mn-ea"/>
              </a:rPr>
              <a:t>15</a:t>
            </a:r>
            <a:r>
              <a:rPr lang="zh-CN" altLang="en-US" sz="2400" b="1" dirty="0">
                <a:solidFill>
                  <a:srgbClr val="003399"/>
                </a:solidFill>
                <a:latin typeface="宋体" panose="02010600030101010101" pitchFamily="2" charset="-122"/>
                <a:ea typeface="宋体" panose="02010600030101010101" pitchFamily="2" charset="-122"/>
                <a:sym typeface="+mn-ea"/>
              </a:rPr>
              <a:t>分钟，休息或含服硝酸甘油后</a:t>
            </a:r>
            <a:r>
              <a:rPr lang="en-US" altLang="zh-CN" sz="2400" b="1" dirty="0">
                <a:solidFill>
                  <a:srgbClr val="003399"/>
                </a:solidFill>
                <a:latin typeface="宋体" panose="02010600030101010101" pitchFamily="2" charset="-122"/>
                <a:ea typeface="宋体" panose="02010600030101010101" pitchFamily="2" charset="-122"/>
                <a:sym typeface="+mn-ea"/>
              </a:rPr>
              <a:t>1</a:t>
            </a:r>
            <a:r>
              <a:rPr lang="zh-CN" altLang="en-US" sz="2400" b="1" dirty="0">
                <a:solidFill>
                  <a:srgbClr val="003399"/>
                </a:solidFill>
                <a:latin typeface="宋体" panose="02010600030101010101" pitchFamily="2" charset="-122"/>
                <a:ea typeface="宋体" panose="02010600030101010101" pitchFamily="2" charset="-122"/>
                <a:sym typeface="+mn-ea"/>
              </a:rPr>
              <a:t>～</a:t>
            </a:r>
            <a:r>
              <a:rPr lang="en-US" altLang="zh-CN" sz="2400" b="1" dirty="0">
                <a:solidFill>
                  <a:srgbClr val="003399"/>
                </a:solidFill>
                <a:latin typeface="宋体" panose="02010600030101010101" pitchFamily="2" charset="-122"/>
                <a:ea typeface="宋体" panose="02010600030101010101" pitchFamily="2" charset="-122"/>
                <a:sym typeface="+mn-ea"/>
              </a:rPr>
              <a:t>2</a:t>
            </a:r>
            <a:r>
              <a:rPr lang="zh-CN" altLang="en-US" sz="2400" b="1" dirty="0">
                <a:solidFill>
                  <a:srgbClr val="003399"/>
                </a:solidFill>
                <a:latin typeface="宋体" panose="02010600030101010101" pitchFamily="2" charset="-122"/>
                <a:ea typeface="宋体" panose="02010600030101010101" pitchFamily="2" charset="-122"/>
                <a:sym typeface="+mn-ea"/>
              </a:rPr>
              <a:t>分钟缓解，疼痛持续时间不超过</a:t>
            </a:r>
            <a:r>
              <a:rPr lang="en-US" altLang="zh-CN" sz="2400" b="1" dirty="0">
                <a:solidFill>
                  <a:srgbClr val="003399"/>
                </a:solidFill>
                <a:latin typeface="宋体" panose="02010600030101010101" pitchFamily="2" charset="-122"/>
                <a:ea typeface="宋体" panose="02010600030101010101" pitchFamily="2" charset="-122"/>
                <a:sym typeface="+mn-ea"/>
              </a:rPr>
              <a:t>5</a:t>
            </a:r>
            <a:r>
              <a:rPr lang="zh-CN" altLang="en-US" sz="2400" b="1" dirty="0">
                <a:solidFill>
                  <a:srgbClr val="003399"/>
                </a:solidFill>
                <a:latin typeface="宋体" panose="02010600030101010101" pitchFamily="2" charset="-122"/>
                <a:ea typeface="宋体" panose="02010600030101010101" pitchFamily="2" charset="-122"/>
                <a:sym typeface="+mn-ea"/>
              </a:rPr>
              <a:t>分钟。</a:t>
            </a:r>
            <a:r>
              <a:rPr lang="zh-CN" altLang="en-US" sz="2400" dirty="0">
                <a:solidFill>
                  <a:srgbClr val="8B5DE7"/>
                </a:solidFill>
                <a:latin typeface="宋体" panose="02010600030101010101" pitchFamily="2" charset="-122"/>
                <a:ea typeface="宋体" panose="02010600030101010101" pitchFamily="2" charset="-122"/>
                <a:sym typeface="+mn-ea"/>
              </a:rPr>
              <a:t>   </a:t>
            </a:r>
            <a:endParaRPr lang="zh-CN" altLang="en-US" sz="2400" dirty="0">
              <a:solidFill>
                <a:srgbClr val="8B5DE7"/>
              </a:solidFill>
              <a:latin typeface="宋体" panose="02010600030101010101" pitchFamily="2" charset="-122"/>
              <a:ea typeface="宋体" panose="02010600030101010101" pitchFamily="2" charset="-122"/>
              <a:sym typeface="+mn-ea"/>
            </a:endParaRPr>
          </a:p>
          <a:p>
            <a:pPr marL="0" indent="0">
              <a:lnSpc>
                <a:spcPct val="100000"/>
              </a:lnSpc>
              <a:buNone/>
            </a:pPr>
            <a:r>
              <a:rPr lang="zh-CN" altLang="en-US" sz="2400" dirty="0">
                <a:solidFill>
                  <a:srgbClr val="8B5DE7"/>
                </a:solidFill>
                <a:latin typeface="宋体" panose="02010600030101010101" pitchFamily="2" charset="-122"/>
                <a:ea typeface="宋体" panose="02010600030101010101" pitchFamily="2" charset="-122"/>
                <a:sym typeface="+mn-ea"/>
              </a:rPr>
              <a:t> </a:t>
            </a:r>
            <a:r>
              <a:rPr lang="zh-CN" altLang="en-US" sz="2400" dirty="0">
                <a:solidFill>
                  <a:srgbClr val="C00000"/>
                </a:solidFill>
                <a:latin typeface="宋体" panose="02010600030101010101" pitchFamily="2" charset="-122"/>
                <a:ea typeface="宋体" panose="02010600030101010101" pitchFamily="2" charset="-122"/>
                <a:sym typeface="+mn-ea"/>
              </a:rPr>
              <a:t> </a:t>
            </a:r>
            <a:r>
              <a:rPr lang="zh-CN" altLang="en-US" sz="2400" b="1" dirty="0">
                <a:solidFill>
                  <a:srgbClr val="C00000"/>
                </a:solidFill>
                <a:latin typeface="宋体" panose="02010600030101010101" pitchFamily="2" charset="-122"/>
                <a:ea typeface="宋体" panose="02010600030101010101" pitchFamily="2" charset="-122"/>
                <a:sym typeface="+mn-ea"/>
              </a:rPr>
              <a:t>（</a:t>
            </a:r>
            <a:r>
              <a:rPr lang="en-US" altLang="zh-CN" sz="2400" b="1" dirty="0">
                <a:solidFill>
                  <a:srgbClr val="C00000"/>
                </a:solidFill>
                <a:latin typeface="宋体" panose="02010600030101010101" pitchFamily="2" charset="-122"/>
                <a:ea typeface="宋体" panose="02010600030101010101" pitchFamily="2" charset="-122"/>
                <a:sym typeface="+mn-ea"/>
              </a:rPr>
              <a:t>3</a:t>
            </a:r>
            <a:r>
              <a:rPr lang="zh-CN" altLang="en-US" sz="2400" b="1" dirty="0">
                <a:solidFill>
                  <a:srgbClr val="C00000"/>
                </a:solidFill>
                <a:latin typeface="宋体" panose="02010600030101010101" pitchFamily="2" charset="-122"/>
                <a:ea typeface="宋体" panose="02010600030101010101" pitchFamily="2" charset="-122"/>
                <a:sym typeface="+mn-ea"/>
              </a:rPr>
              <a:t>）病因与诱因：</a:t>
            </a:r>
            <a:endParaRPr lang="zh-CN" altLang="en-US" sz="2400" b="1" dirty="0">
              <a:solidFill>
                <a:srgbClr val="C00000"/>
              </a:solidFill>
              <a:latin typeface="宋体" panose="02010600030101010101" pitchFamily="2" charset="-122"/>
              <a:ea typeface="宋体" panose="02010600030101010101" pitchFamily="2" charset="-122"/>
            </a:endParaRPr>
          </a:p>
          <a:p>
            <a:pPr marL="0" indent="0">
              <a:lnSpc>
                <a:spcPct val="100000"/>
              </a:lnSpc>
              <a:buNone/>
            </a:pPr>
            <a:r>
              <a:rPr lang="zh-CN" altLang="en-US" sz="2400" b="1" dirty="0">
                <a:solidFill>
                  <a:srgbClr val="000000"/>
                </a:solidFill>
                <a:latin typeface="宋体" panose="02010600030101010101" pitchFamily="2" charset="-122"/>
                <a:ea typeface="宋体" panose="02010600030101010101" pitchFamily="2" charset="-122"/>
                <a:sym typeface="+mn-ea"/>
              </a:rPr>
              <a:t>    尽可能了解与本次发病有关的病因（如外伤、中毒、感染等）和诱因（如气候、环境、情绪、饮食）。</a:t>
            </a:r>
            <a:endParaRPr lang="zh-CN" altLang="en-US" sz="2400" b="1" dirty="0">
              <a:solidFill>
                <a:srgbClr val="000000"/>
              </a:solidFill>
              <a:latin typeface="宋体" panose="02010600030101010101" pitchFamily="2" charset="-122"/>
              <a:ea typeface="宋体" panose="02010600030101010101" pitchFamily="2" charset="-122"/>
            </a:endParaRPr>
          </a:p>
          <a:p>
            <a:pPr marL="0" indent="0">
              <a:lnSpc>
                <a:spcPct val="80000"/>
              </a:lnSpc>
              <a:buNone/>
            </a:pPr>
            <a:r>
              <a:rPr lang="zh-CN" altLang="en-US" sz="2400" dirty="0">
                <a:latin typeface="宋体" panose="02010600030101010101" pitchFamily="2" charset="-122"/>
                <a:ea typeface="宋体" panose="02010600030101010101" pitchFamily="2" charset="-122"/>
                <a:sym typeface="+mn-ea"/>
              </a:rPr>
              <a:t>    </a:t>
            </a:r>
            <a:r>
              <a:rPr lang="zh-CN" altLang="en-US" sz="2400" b="1" dirty="0">
                <a:solidFill>
                  <a:srgbClr val="003399"/>
                </a:solidFill>
                <a:latin typeface="宋体" panose="02010600030101010101" pitchFamily="2" charset="-122"/>
                <a:ea typeface="宋体" panose="02010600030101010101" pitchFamily="2" charset="-122"/>
                <a:sym typeface="+mn-ea"/>
              </a:rPr>
              <a:t>例如：在睡眠中发病昏迷，全家集体发病，应想到煤气中毒的可能性。</a:t>
            </a:r>
            <a:endParaRPr lang="zh-CN" altLang="en-US" sz="2400" b="1" dirty="0">
              <a:solidFill>
                <a:srgbClr val="003399"/>
              </a:solidFill>
              <a:latin typeface="宋体" panose="02010600030101010101" pitchFamily="2" charset="-122"/>
              <a:ea typeface="宋体" panose="02010600030101010101" pitchFamily="2" charset="-122"/>
            </a:endParaRPr>
          </a:p>
          <a:p>
            <a:pPr marL="0" indent="0">
              <a:lnSpc>
                <a:spcPct val="120000"/>
              </a:lnSpc>
              <a:buNone/>
            </a:pPr>
            <a:r>
              <a:rPr lang="zh-CN" altLang="en-US" sz="2400" b="1" dirty="0">
                <a:solidFill>
                  <a:srgbClr val="C00000"/>
                </a:solidFill>
                <a:latin typeface="宋体" panose="02010600030101010101" pitchFamily="2" charset="-122"/>
                <a:ea typeface="宋体" panose="02010600030101010101" pitchFamily="2" charset="-122"/>
                <a:sym typeface="+mn-ea"/>
              </a:rPr>
              <a:t>（</a:t>
            </a:r>
            <a:r>
              <a:rPr lang="en-US" altLang="zh-CN" sz="2400" b="1" dirty="0">
                <a:solidFill>
                  <a:srgbClr val="C00000"/>
                </a:solidFill>
                <a:latin typeface="宋体" panose="02010600030101010101" pitchFamily="2" charset="-122"/>
                <a:ea typeface="宋体" panose="02010600030101010101" pitchFamily="2" charset="-122"/>
                <a:sym typeface="+mn-ea"/>
              </a:rPr>
              <a:t>4</a:t>
            </a:r>
            <a:r>
              <a:rPr lang="zh-CN" altLang="en-US" sz="2400" b="1" dirty="0">
                <a:solidFill>
                  <a:srgbClr val="C00000"/>
                </a:solidFill>
                <a:latin typeface="宋体" panose="02010600030101010101" pitchFamily="2" charset="-122"/>
                <a:ea typeface="宋体" panose="02010600030101010101" pitchFamily="2" charset="-122"/>
                <a:sym typeface="+mn-ea"/>
              </a:rPr>
              <a:t>）病情发展与演变：</a:t>
            </a:r>
            <a:endParaRPr lang="zh-CN" altLang="en-US" sz="2400" b="1" dirty="0">
              <a:solidFill>
                <a:srgbClr val="C00000"/>
              </a:solidFill>
              <a:latin typeface="宋体" panose="02010600030101010101" pitchFamily="2" charset="-122"/>
              <a:ea typeface="宋体" panose="02010600030101010101" pitchFamily="2" charset="-122"/>
            </a:endParaRPr>
          </a:p>
          <a:p>
            <a:pPr marL="0" indent="0">
              <a:lnSpc>
                <a:spcPct val="120000"/>
              </a:lnSpc>
              <a:buNone/>
            </a:pPr>
            <a:r>
              <a:rPr lang="zh-CN" altLang="en-US" sz="2400" b="1" dirty="0">
                <a:solidFill>
                  <a:srgbClr val="000000"/>
                </a:solidFill>
                <a:latin typeface="宋体" panose="02010600030101010101" pitchFamily="2" charset="-122"/>
                <a:ea typeface="宋体" panose="02010600030101010101" pitchFamily="2" charset="-122"/>
                <a:sym typeface="+mn-ea"/>
              </a:rPr>
              <a:t>    包括病程中主要症状的变化或新症状的出现。</a:t>
            </a:r>
            <a:endParaRPr lang="zh-CN" altLang="en-US" sz="2400" b="1" dirty="0">
              <a:solidFill>
                <a:srgbClr val="000000"/>
              </a:solidFill>
              <a:latin typeface="宋体" panose="02010600030101010101" pitchFamily="2" charset="-122"/>
              <a:ea typeface="宋体" panose="02010600030101010101" pitchFamily="2" charset="-122"/>
            </a:endParaRPr>
          </a:p>
          <a:p>
            <a:pPr marL="0" indent="0">
              <a:lnSpc>
                <a:spcPct val="120000"/>
              </a:lnSpc>
              <a:buNone/>
            </a:pPr>
            <a:r>
              <a:rPr lang="zh-CN" altLang="en-US" sz="2400" dirty="0">
                <a:latin typeface="宋体" panose="02010600030101010101" pitchFamily="2" charset="-122"/>
                <a:ea typeface="宋体" panose="02010600030101010101" pitchFamily="2" charset="-122"/>
                <a:sym typeface="+mn-ea"/>
              </a:rPr>
              <a:t>    </a:t>
            </a:r>
            <a:r>
              <a:rPr lang="zh-CN" altLang="en-US" sz="2400" b="1" dirty="0">
                <a:solidFill>
                  <a:srgbClr val="003399"/>
                </a:solidFill>
                <a:latin typeface="宋体" panose="02010600030101010101" pitchFamily="2" charset="-122"/>
                <a:ea typeface="宋体" panose="02010600030101010101" pitchFamily="2" charset="-122"/>
                <a:sym typeface="+mn-ea"/>
              </a:rPr>
              <a:t>例如：手术卧床病人，既往健康，第一次下地或者去厕所后突发呼吸困难，甚至晕倒，应考虑到肺栓塞的可能性。</a:t>
            </a:r>
            <a:endParaRPr lang="zh-CN" altLang="en-US" sz="2400" dirty="0">
              <a:solidFill>
                <a:srgbClr val="8B5DE7"/>
              </a:solidFill>
              <a:latin typeface="宋体" panose="02010600030101010101" pitchFamily="2" charset="-122"/>
              <a:ea typeface="宋体" panose="02010600030101010101" pitchFamily="2" charset="-122"/>
              <a:sym typeface="+mn-ea"/>
            </a:endParaRPr>
          </a:p>
        </p:txBody>
      </p:sp>
    </p:spTree>
  </p:cSld>
  <p:clrMapOvr>
    <a:masterClrMapping/>
  </p:clrMapOvr>
  <p:timing>
    <p:tnLst>
      <p:par>
        <p:cTn id="1" dur="indefinite" restart="never" nodeType="tmRoot"/>
      </p:par>
    </p:tn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6"/>
          <p:cNvSpPr txBox="1"/>
          <p:nvPr>
            <p:custDataLst>
              <p:tags r:id="rId1"/>
            </p:custDataLst>
          </p:nvPr>
        </p:nvSpPr>
        <p:spPr>
          <a:xfrm>
            <a:off x="231407" y="97384"/>
            <a:ext cx="176149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十、腹泻</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6178" name="页脚占位符 1"/>
          <p:cNvSpPr>
            <a:spLocks noGrp="1"/>
          </p:cNvSpPr>
          <p:nvPr>
            <p:ph type="ftr" sz="quarter" idx="11"/>
          </p:nvPr>
        </p:nvSpPr>
        <p:spPr/>
        <p:txBody>
          <a:bodyPr anchor="t"/>
          <a:lst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5pPr>
          </a:lstStyle>
          <a:p>
            <a:pPr lvl="0" indent="0" algn="r"/>
            <a:r>
              <a:rPr lang="zh-CN" altLang="en-US" sz="1200" b="1">
                <a:solidFill>
                  <a:schemeClr val="bg1"/>
                </a:solidFill>
                <a:latin typeface="Verdana" panose="020B0604030504040204" pitchFamily="34" charset="0"/>
                <a:ea typeface="宋体" panose="02010600030101010101" pitchFamily="2" charset="-122"/>
              </a:rPr>
              <a:t>临床医学概论</a:t>
            </a:r>
            <a:endParaRPr lang="zh-CN" altLang="en-US" sz="1200" b="1">
              <a:solidFill>
                <a:schemeClr val="bg1"/>
              </a:solidFill>
              <a:latin typeface="Verdana" panose="020B0604030504040204" pitchFamily="34" charset="0"/>
              <a:ea typeface="宋体" panose="02010600030101010101" pitchFamily="2" charset="-122"/>
            </a:endParaRPr>
          </a:p>
        </p:txBody>
      </p:sp>
      <p:sp>
        <p:nvSpPr>
          <p:cNvPr id="4" name="文本框 3"/>
          <p:cNvSpPr txBox="1"/>
          <p:nvPr/>
        </p:nvSpPr>
        <p:spPr>
          <a:xfrm>
            <a:off x="1036955" y="962025"/>
            <a:ext cx="4197985" cy="398780"/>
          </a:xfrm>
          <a:prstGeom prst="rect">
            <a:avLst/>
          </a:prstGeom>
          <a:noFill/>
        </p:spPr>
        <p:txBody>
          <a:bodyPr wrap="square" rtlCol="0">
            <a:spAutoFit/>
          </a:bodyPr>
          <a:p>
            <a:r>
              <a:rPr lang="zh-CN" altLang="en-US" sz="2000"/>
              <a:t>（二）</a:t>
            </a:r>
            <a:r>
              <a:rPr lang="zh-CN" sz="2000"/>
              <a:t>临床表现</a:t>
            </a:r>
            <a:endParaRPr lang="zh-CN" sz="2000"/>
          </a:p>
        </p:txBody>
      </p:sp>
      <p:grpSp>
        <p:nvGrpSpPr>
          <p:cNvPr id="2" name="组合 1"/>
          <p:cNvGrpSpPr/>
          <p:nvPr/>
        </p:nvGrpSpPr>
        <p:grpSpPr>
          <a:xfrm>
            <a:off x="2379663" y="1572895"/>
            <a:ext cx="7239317" cy="4062730"/>
            <a:chOff x="2173" y="2470"/>
            <a:chExt cx="11400" cy="6398"/>
          </a:xfrm>
        </p:grpSpPr>
        <p:sp>
          <p:nvSpPr>
            <p:cNvPr id="52227" name="椭圆 52226"/>
            <p:cNvSpPr/>
            <p:nvPr/>
          </p:nvSpPr>
          <p:spPr>
            <a:xfrm>
              <a:off x="2173" y="3555"/>
              <a:ext cx="1680" cy="1440"/>
            </a:xfrm>
            <a:prstGeom prst="ellipse">
              <a:avLst/>
            </a:prstGeom>
            <a:solidFill>
              <a:schemeClr val="hlink">
                <a:alpha val="42000"/>
              </a:schemeClr>
            </a:solidFill>
            <a:ln w="9525" cap="flat" cmpd="sng">
              <a:prstDash val="solid"/>
              <a:headEnd type="none" w="med" len="med"/>
              <a:tailEnd type="none" w="med" len="med"/>
            </a:ln>
            <a:scene3d>
              <a:camera prst="legacyPerspectiveTop">
                <a:rot lat="0" lon="0" rev="0"/>
              </a:camera>
              <a:lightRig rig="legacyFlat3" dir="b"/>
            </a:scene3d>
            <a:sp3d extrusionH="887400" prstMaterial="legacyMatte">
              <a:bevelT w="13500" h="13500" prst="angle"/>
              <a:bevelB w="13500" h="13500" prst="angle"/>
              <a:extrusionClr>
                <a:schemeClr val="hlink"/>
              </a:extrusionClr>
            </a:sp3d>
          </p:spPr>
          <p:txBody>
            <a:bodyPr wrap="none" lIns="90170" tIns="46990" rIns="90170" bIns="46990" anchor="ctr">
              <a:flatTx/>
            </a:bodyPr>
            <a:lstStyle/>
            <a:p>
              <a:pPr algn="ctr"/>
              <a:r>
                <a:rPr lang="zh-CN" altLang="en-US" sz="2000" b="1" dirty="0">
                  <a:latin typeface="Verdana" panose="020B0604030504040204" pitchFamily="34" charset="0"/>
                  <a:ea typeface="宋体" panose="02010600030101010101" pitchFamily="2" charset="-122"/>
                </a:rPr>
                <a:t>急性</a:t>
              </a:r>
              <a:endParaRPr lang="zh-CN" altLang="en-US" sz="2000" b="1" dirty="0">
                <a:latin typeface="Verdana" panose="020B0604030504040204" pitchFamily="34" charset="0"/>
                <a:ea typeface="宋体" panose="02010600030101010101" pitchFamily="2" charset="-122"/>
              </a:endParaRPr>
            </a:p>
          </p:txBody>
        </p:sp>
        <p:sp>
          <p:nvSpPr>
            <p:cNvPr id="52228" name="文本框 52227"/>
            <p:cNvSpPr txBox="1"/>
            <p:nvPr/>
          </p:nvSpPr>
          <p:spPr>
            <a:xfrm>
              <a:off x="4573" y="5350"/>
              <a:ext cx="9000" cy="1598"/>
            </a:xfrm>
            <a:prstGeom prst="rect">
              <a:avLst/>
            </a:prstGeom>
            <a:pattFill prst="pct80">
              <a:fgClr>
                <a:schemeClr val="accent2"/>
              </a:fgClr>
              <a:bgClr>
                <a:schemeClr val="bg1"/>
              </a:bgClr>
            </a:pattFill>
            <a:ln w="28575" cap="flat" cmpd="sng">
              <a:noFill/>
              <a:prstDash val="lgDashDotDot"/>
              <a:miter/>
              <a:headEnd type="none" w="med" len="med"/>
              <a:tailEnd type="none" w="med" len="med"/>
            </a:ln>
          </p:spPr>
          <p:txBody>
            <a:bodyPr>
              <a:spAutoFit/>
            </a:bodyPr>
            <a:lstStyle/>
            <a:p>
              <a:pPr algn="just">
                <a:spcBef>
                  <a:spcPct val="50000"/>
                </a:spcBef>
              </a:pPr>
              <a:r>
                <a:rPr lang="zh-CN" altLang="en-US" sz="2000" b="1" dirty="0">
                  <a:solidFill>
                    <a:srgbClr val="003399"/>
                  </a:solidFill>
                  <a:latin typeface="Verdana" panose="020B0604030504040204" pitchFamily="34" charset="0"/>
                  <a:ea typeface="宋体" panose="02010600030101010101" pitchFamily="2" charset="-122"/>
                </a:rPr>
                <a:t>感染性腹泻常在不洁饮食后</a:t>
              </a:r>
              <a:r>
                <a:rPr lang="en-US" altLang="zh-CN" sz="2000" b="1" dirty="0">
                  <a:solidFill>
                    <a:srgbClr val="003399"/>
                  </a:solidFill>
                  <a:latin typeface="Verdana" panose="020B0604030504040204" pitchFamily="34" charset="0"/>
                  <a:ea typeface="宋体" panose="02010600030101010101" pitchFamily="2" charset="-122"/>
                </a:rPr>
                <a:t>24</a:t>
              </a:r>
              <a:r>
                <a:rPr lang="zh-CN" altLang="en-US" sz="2000" b="1" dirty="0">
                  <a:solidFill>
                    <a:srgbClr val="003399"/>
                  </a:solidFill>
                  <a:latin typeface="Verdana" panose="020B0604030504040204" pitchFamily="34" charset="0"/>
                  <a:ea typeface="宋体" panose="02010600030101010101" pitchFamily="2" charset="-122"/>
                </a:rPr>
                <a:t>小时内发病，便次多可达数十次；粪便呈糊状或水样，少数含有脓血。 </a:t>
              </a:r>
              <a:endParaRPr lang="zh-CN" altLang="en-US" sz="2000" b="1" dirty="0">
                <a:solidFill>
                  <a:srgbClr val="003399"/>
                </a:solidFill>
                <a:latin typeface="Verdana" panose="020B0604030504040204" pitchFamily="34" charset="0"/>
                <a:ea typeface="宋体" panose="02010600030101010101" pitchFamily="2" charset="-122"/>
              </a:endParaRPr>
            </a:p>
          </p:txBody>
        </p:sp>
        <p:sp>
          <p:nvSpPr>
            <p:cNvPr id="52229" name="直接连接符 52228"/>
            <p:cNvSpPr/>
            <p:nvPr/>
          </p:nvSpPr>
          <p:spPr>
            <a:xfrm flipV="1">
              <a:off x="3973" y="3195"/>
              <a:ext cx="840" cy="480"/>
            </a:xfrm>
            <a:prstGeom prst="line">
              <a:avLst/>
            </a:prstGeom>
            <a:ln w="9525" cap="flat" cmpd="sng">
              <a:solidFill>
                <a:schemeClr val="tx1"/>
              </a:solidFill>
              <a:prstDash val="solid"/>
              <a:headEnd type="none" w="med" len="med"/>
              <a:tailEnd type="triangle" w="med" len="med"/>
            </a:ln>
          </p:spPr>
        </p:sp>
        <p:sp>
          <p:nvSpPr>
            <p:cNvPr id="52230" name="文本框 52229"/>
            <p:cNvSpPr txBox="1"/>
            <p:nvPr/>
          </p:nvSpPr>
          <p:spPr>
            <a:xfrm>
              <a:off x="5413" y="2470"/>
              <a:ext cx="4320" cy="628"/>
            </a:xfrm>
            <a:prstGeom prst="rect">
              <a:avLst/>
            </a:prstGeom>
            <a:pattFill prst="pct80">
              <a:fgClr>
                <a:schemeClr val="accent2"/>
              </a:fgClr>
              <a:bgClr>
                <a:schemeClr val="bg1"/>
              </a:bgClr>
            </a:pattFill>
            <a:ln w="28575" cap="flat" cmpd="sng">
              <a:noFill/>
              <a:prstDash val="lgDashDotDot"/>
              <a:miter/>
              <a:headEnd type="none" w="med" len="med"/>
              <a:tailEnd type="none" w="med" len="med"/>
            </a:ln>
          </p:spPr>
          <p:txBody>
            <a:bodyPr>
              <a:spAutoFit/>
            </a:bodyPr>
            <a:lstStyle/>
            <a:p>
              <a:pPr algn="just">
                <a:spcBef>
                  <a:spcPct val="50000"/>
                </a:spcBef>
              </a:pPr>
              <a:r>
                <a:rPr lang="zh-CN" altLang="en-US" sz="2000" b="1" dirty="0">
                  <a:solidFill>
                    <a:srgbClr val="003399"/>
                  </a:solidFill>
                  <a:latin typeface="Verdana" panose="020B0604030504040204" pitchFamily="34" charset="0"/>
                  <a:ea typeface="宋体" panose="02010600030101010101" pitchFamily="2" charset="-122"/>
                </a:rPr>
                <a:t>起病急，病程短</a:t>
              </a:r>
              <a:endParaRPr lang="zh-CN" altLang="en-US" sz="2000" b="1" dirty="0">
                <a:solidFill>
                  <a:srgbClr val="003399"/>
                </a:solidFill>
                <a:latin typeface="Verdana" panose="020B0604030504040204" pitchFamily="34" charset="0"/>
                <a:ea typeface="宋体" panose="02010600030101010101" pitchFamily="2" charset="-122"/>
              </a:endParaRPr>
            </a:p>
          </p:txBody>
        </p:sp>
        <p:sp>
          <p:nvSpPr>
            <p:cNvPr id="52231" name="直接连接符 52230"/>
            <p:cNvSpPr/>
            <p:nvPr/>
          </p:nvSpPr>
          <p:spPr>
            <a:xfrm>
              <a:off x="4093" y="4275"/>
              <a:ext cx="1080" cy="120"/>
            </a:xfrm>
            <a:prstGeom prst="line">
              <a:avLst/>
            </a:prstGeom>
            <a:ln w="9525" cap="flat" cmpd="sng">
              <a:solidFill>
                <a:schemeClr val="tx1"/>
              </a:solidFill>
              <a:prstDash val="solid"/>
              <a:headEnd type="none" w="med" len="med"/>
              <a:tailEnd type="triangle" w="med" len="med"/>
            </a:ln>
          </p:spPr>
        </p:sp>
        <p:sp>
          <p:nvSpPr>
            <p:cNvPr id="52232" name="文本框 52231"/>
            <p:cNvSpPr txBox="1"/>
            <p:nvPr/>
          </p:nvSpPr>
          <p:spPr>
            <a:xfrm>
              <a:off x="5653" y="3790"/>
              <a:ext cx="5400" cy="628"/>
            </a:xfrm>
            <a:prstGeom prst="rect">
              <a:avLst/>
            </a:prstGeom>
            <a:pattFill prst="pct80">
              <a:fgClr>
                <a:schemeClr val="accent2"/>
              </a:fgClr>
              <a:bgClr>
                <a:schemeClr val="bg1"/>
              </a:bgClr>
            </a:pattFill>
            <a:ln w="28575" cap="flat" cmpd="sng">
              <a:noFill/>
              <a:prstDash val="lgDashDotDot"/>
              <a:miter/>
              <a:headEnd type="none" w="med" len="med"/>
              <a:tailEnd type="none" w="med" len="med"/>
            </a:ln>
          </p:spPr>
          <p:txBody>
            <a:bodyPr>
              <a:spAutoFit/>
            </a:bodyPr>
            <a:lstStyle/>
            <a:p>
              <a:pPr algn="just">
                <a:spcBef>
                  <a:spcPct val="50000"/>
                </a:spcBef>
              </a:pPr>
              <a:r>
                <a:rPr lang="zh-CN" altLang="en-US" sz="2000" b="1" dirty="0">
                  <a:solidFill>
                    <a:srgbClr val="003399"/>
                  </a:solidFill>
                  <a:latin typeface="Verdana" panose="020B0604030504040204" pitchFamily="34" charset="0"/>
                  <a:ea typeface="宋体" panose="02010600030101010101" pitchFamily="2" charset="-122"/>
                </a:rPr>
                <a:t>常见于感染或食物中毒 </a:t>
              </a:r>
              <a:endParaRPr lang="zh-CN" altLang="en-US" sz="2000" b="1" dirty="0">
                <a:solidFill>
                  <a:srgbClr val="003399"/>
                </a:solidFill>
                <a:latin typeface="Verdana" panose="020B0604030504040204" pitchFamily="34" charset="0"/>
                <a:ea typeface="宋体" panose="02010600030101010101" pitchFamily="2" charset="-122"/>
              </a:endParaRPr>
            </a:p>
          </p:txBody>
        </p:sp>
        <p:sp>
          <p:nvSpPr>
            <p:cNvPr id="52233" name="直接连接符 52232"/>
            <p:cNvSpPr/>
            <p:nvPr/>
          </p:nvSpPr>
          <p:spPr>
            <a:xfrm>
              <a:off x="3493" y="4995"/>
              <a:ext cx="840" cy="960"/>
            </a:xfrm>
            <a:prstGeom prst="line">
              <a:avLst/>
            </a:prstGeom>
            <a:ln w="9525" cap="flat" cmpd="sng">
              <a:solidFill>
                <a:schemeClr val="tx1"/>
              </a:solidFill>
              <a:prstDash val="solid"/>
              <a:headEnd type="none" w="med" len="med"/>
              <a:tailEnd type="triangle" w="med" len="med"/>
            </a:ln>
          </p:spPr>
        </p:sp>
        <p:sp>
          <p:nvSpPr>
            <p:cNvPr id="52234" name="直接连接符 52233"/>
            <p:cNvSpPr/>
            <p:nvPr/>
          </p:nvSpPr>
          <p:spPr>
            <a:xfrm>
              <a:off x="2773" y="5235"/>
              <a:ext cx="0" cy="2280"/>
            </a:xfrm>
            <a:prstGeom prst="line">
              <a:avLst/>
            </a:prstGeom>
            <a:ln w="9525" cap="flat" cmpd="sng">
              <a:solidFill>
                <a:schemeClr val="tx1"/>
              </a:solidFill>
              <a:prstDash val="solid"/>
              <a:headEnd type="none" w="med" len="med"/>
              <a:tailEnd type="triangle" w="med" len="med"/>
            </a:ln>
          </p:spPr>
        </p:sp>
        <p:sp>
          <p:nvSpPr>
            <p:cNvPr id="52235" name="文本框 52234"/>
            <p:cNvSpPr txBox="1"/>
            <p:nvPr/>
          </p:nvSpPr>
          <p:spPr>
            <a:xfrm>
              <a:off x="3613" y="7755"/>
              <a:ext cx="9000" cy="1113"/>
            </a:xfrm>
            <a:prstGeom prst="rect">
              <a:avLst/>
            </a:prstGeom>
            <a:pattFill prst="pct80">
              <a:fgClr>
                <a:schemeClr val="accent2"/>
              </a:fgClr>
              <a:bgClr>
                <a:schemeClr val="bg1"/>
              </a:bgClr>
            </a:pattFill>
            <a:ln w="28575" cap="flat" cmpd="sng">
              <a:noFill/>
              <a:prstDash val="lgDashDotDot"/>
              <a:miter/>
              <a:headEnd type="none" w="med" len="med"/>
              <a:tailEnd type="none" w="med" len="med"/>
            </a:ln>
          </p:spPr>
          <p:txBody>
            <a:bodyPr>
              <a:spAutoFit/>
            </a:bodyPr>
            <a:lstStyle/>
            <a:p>
              <a:pPr algn="just">
                <a:spcBef>
                  <a:spcPct val="50000"/>
                </a:spcBef>
              </a:pPr>
              <a:r>
                <a:rPr lang="zh-CN" altLang="en-US" sz="2000" b="1" dirty="0">
                  <a:solidFill>
                    <a:srgbClr val="003399"/>
                  </a:solidFill>
                  <a:latin typeface="Verdana" panose="020B0604030504040204" pitchFamily="34" charset="0"/>
                  <a:ea typeface="宋体" panose="02010600030101010101" pitchFamily="2" charset="-122"/>
                </a:rPr>
                <a:t>腹痛部位在脐周，且便后缓解不明显者为小肠疾病；若在下腹部，便后腹痛缓解者为结肠病变。 </a:t>
              </a:r>
              <a:endParaRPr lang="zh-CN" altLang="en-US" sz="2000" b="1" dirty="0">
                <a:solidFill>
                  <a:srgbClr val="003399"/>
                </a:solidFill>
                <a:latin typeface="Verdana" panose="020B0604030504040204" pitchFamily="34" charset="0"/>
                <a:ea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6"/>
          <p:cNvSpPr txBox="1"/>
          <p:nvPr>
            <p:custDataLst>
              <p:tags r:id="rId1"/>
            </p:custDataLst>
          </p:nvPr>
        </p:nvSpPr>
        <p:spPr>
          <a:xfrm>
            <a:off x="231407" y="97384"/>
            <a:ext cx="176149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十、腹泻</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6178" name="页脚占位符 1"/>
          <p:cNvSpPr>
            <a:spLocks noGrp="1"/>
          </p:cNvSpPr>
          <p:nvPr>
            <p:ph type="ftr" sz="quarter" idx="11"/>
          </p:nvPr>
        </p:nvSpPr>
        <p:spPr/>
        <p:txBody>
          <a:bodyPr anchor="t"/>
          <a:lst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5pPr>
          </a:lstStyle>
          <a:p>
            <a:pPr lvl="0" indent="0" algn="r"/>
            <a:r>
              <a:rPr lang="zh-CN" altLang="en-US" sz="1200" b="1">
                <a:solidFill>
                  <a:schemeClr val="bg1"/>
                </a:solidFill>
                <a:latin typeface="Verdana" panose="020B0604030504040204" pitchFamily="34" charset="0"/>
                <a:ea typeface="宋体" panose="02010600030101010101" pitchFamily="2" charset="-122"/>
              </a:rPr>
              <a:t>临床医学概论</a:t>
            </a:r>
            <a:endParaRPr lang="zh-CN" altLang="en-US" sz="1200" b="1">
              <a:solidFill>
                <a:schemeClr val="bg1"/>
              </a:solidFill>
              <a:latin typeface="Verdana" panose="020B0604030504040204" pitchFamily="34" charset="0"/>
              <a:ea typeface="宋体" panose="02010600030101010101" pitchFamily="2" charset="-122"/>
            </a:endParaRPr>
          </a:p>
        </p:txBody>
      </p:sp>
      <p:sp>
        <p:nvSpPr>
          <p:cNvPr id="4" name="文本框 3"/>
          <p:cNvSpPr txBox="1"/>
          <p:nvPr/>
        </p:nvSpPr>
        <p:spPr>
          <a:xfrm>
            <a:off x="1036955" y="962025"/>
            <a:ext cx="4197985" cy="398780"/>
          </a:xfrm>
          <a:prstGeom prst="rect">
            <a:avLst/>
          </a:prstGeom>
          <a:noFill/>
        </p:spPr>
        <p:txBody>
          <a:bodyPr wrap="square" rtlCol="0">
            <a:spAutoFit/>
          </a:bodyPr>
          <a:p>
            <a:r>
              <a:rPr lang="zh-CN" altLang="en-US" sz="2000"/>
              <a:t>（二）</a:t>
            </a:r>
            <a:r>
              <a:rPr lang="zh-CN" sz="2000"/>
              <a:t>临床表现</a:t>
            </a:r>
            <a:endParaRPr lang="zh-CN" sz="2000"/>
          </a:p>
        </p:txBody>
      </p:sp>
      <p:grpSp>
        <p:nvGrpSpPr>
          <p:cNvPr id="2" name="组合 1"/>
          <p:cNvGrpSpPr/>
          <p:nvPr/>
        </p:nvGrpSpPr>
        <p:grpSpPr>
          <a:xfrm>
            <a:off x="1676400" y="1608455"/>
            <a:ext cx="8458200" cy="4371975"/>
            <a:chOff x="600" y="2787"/>
            <a:chExt cx="13320" cy="6885"/>
          </a:xfrm>
        </p:grpSpPr>
        <p:sp>
          <p:nvSpPr>
            <p:cNvPr id="53251" name="椭圆 53250"/>
            <p:cNvSpPr/>
            <p:nvPr/>
          </p:nvSpPr>
          <p:spPr>
            <a:xfrm>
              <a:off x="600" y="3240"/>
              <a:ext cx="1680" cy="1560"/>
            </a:xfrm>
            <a:prstGeom prst="ellipse">
              <a:avLst/>
            </a:prstGeom>
            <a:solidFill>
              <a:schemeClr val="hlink">
                <a:alpha val="40999"/>
              </a:schemeClr>
            </a:solidFill>
            <a:ln w="9525" cap="flat" cmpd="sng">
              <a:prstDash val="solid"/>
              <a:headEnd type="none" w="med" len="med"/>
              <a:tailEnd type="none" w="med" len="med"/>
            </a:ln>
            <a:scene3d>
              <a:camera prst="legacyPerspectiveTop">
                <a:rot lat="0" lon="0" rev="0"/>
              </a:camera>
              <a:lightRig rig="legacyFlat3" dir="b"/>
            </a:scene3d>
            <a:sp3d extrusionH="887400" prstMaterial="legacyMatte">
              <a:bevelT w="13500" h="13500" prst="angle"/>
              <a:bevelB w="13500" h="13500" prst="angle"/>
              <a:extrusionClr>
                <a:schemeClr val="hlink"/>
              </a:extrusionClr>
            </a:sp3d>
          </p:spPr>
          <p:txBody>
            <a:bodyPr wrap="none" lIns="90170" tIns="46990" rIns="90170" bIns="46990" anchor="ctr">
              <a:flatTx/>
            </a:bodyPr>
            <a:lstStyle/>
            <a:p>
              <a:pPr algn="ctr"/>
              <a:r>
                <a:rPr lang="zh-CN" altLang="en-US" sz="2000" b="1" dirty="0">
                  <a:latin typeface="Verdana" panose="020B0604030504040204" pitchFamily="34" charset="0"/>
                  <a:ea typeface="宋体" panose="02010600030101010101" pitchFamily="2" charset="-122"/>
                </a:rPr>
                <a:t>慢性</a:t>
              </a:r>
              <a:endParaRPr lang="zh-CN" altLang="en-US" sz="2000" b="1" dirty="0">
                <a:latin typeface="Verdana" panose="020B0604030504040204" pitchFamily="34" charset="0"/>
                <a:ea typeface="宋体" panose="02010600030101010101" pitchFamily="2" charset="-122"/>
              </a:endParaRPr>
            </a:p>
          </p:txBody>
        </p:sp>
        <p:sp>
          <p:nvSpPr>
            <p:cNvPr id="53252" name="文本框 53251"/>
            <p:cNvSpPr txBox="1"/>
            <p:nvPr/>
          </p:nvSpPr>
          <p:spPr>
            <a:xfrm>
              <a:off x="3280" y="6177"/>
              <a:ext cx="5777" cy="628"/>
            </a:xfrm>
            <a:prstGeom prst="rect">
              <a:avLst/>
            </a:prstGeom>
            <a:pattFill prst="pct80">
              <a:fgClr>
                <a:schemeClr val="accent2"/>
              </a:fgClr>
              <a:bgClr>
                <a:schemeClr val="bg1"/>
              </a:bgClr>
            </a:pattFill>
            <a:ln w="28575" cap="flat" cmpd="sng">
              <a:noFill/>
              <a:prstDash val="lgDashDotDot"/>
              <a:miter/>
              <a:headEnd type="none" w="med" len="med"/>
              <a:tailEnd type="none" w="med" len="med"/>
            </a:ln>
          </p:spPr>
          <p:txBody>
            <a:bodyPr wrap="square">
              <a:spAutoFit/>
            </a:bodyPr>
            <a:lstStyle/>
            <a:p>
              <a:pPr algn="just">
                <a:spcBef>
                  <a:spcPct val="50000"/>
                </a:spcBef>
              </a:pPr>
              <a:r>
                <a:rPr lang="zh-CN" altLang="en-US" sz="2000" b="1" dirty="0">
                  <a:solidFill>
                    <a:srgbClr val="003399"/>
                  </a:solidFill>
                  <a:latin typeface="Verdana" panose="020B0604030504040204" pitchFamily="34" charset="0"/>
                  <a:ea typeface="宋体" panose="02010600030101010101" pitchFamily="2" charset="-122"/>
                </a:rPr>
                <a:t>便次增多，粪质稀薄 </a:t>
              </a:r>
              <a:endParaRPr lang="zh-CN" altLang="en-US" sz="2000" b="1" dirty="0">
                <a:solidFill>
                  <a:srgbClr val="003399"/>
                </a:solidFill>
                <a:latin typeface="Verdana" panose="020B0604030504040204" pitchFamily="34" charset="0"/>
                <a:ea typeface="宋体" panose="02010600030101010101" pitchFamily="2" charset="-122"/>
              </a:endParaRPr>
            </a:p>
          </p:txBody>
        </p:sp>
        <p:sp>
          <p:nvSpPr>
            <p:cNvPr id="53253" name="文本框 53252"/>
            <p:cNvSpPr txBox="1"/>
            <p:nvPr/>
          </p:nvSpPr>
          <p:spPr>
            <a:xfrm>
              <a:off x="4914" y="2787"/>
              <a:ext cx="4320" cy="628"/>
            </a:xfrm>
            <a:prstGeom prst="rect">
              <a:avLst/>
            </a:prstGeom>
            <a:pattFill prst="pct80">
              <a:fgClr>
                <a:schemeClr val="accent2"/>
              </a:fgClr>
              <a:bgClr>
                <a:schemeClr val="bg1"/>
              </a:bgClr>
            </a:pattFill>
            <a:ln w="28575" cap="flat" cmpd="sng">
              <a:noFill/>
              <a:prstDash val="lgDashDotDot"/>
              <a:miter/>
              <a:headEnd type="none" w="med" len="med"/>
              <a:tailEnd type="none" w="med" len="med"/>
            </a:ln>
          </p:spPr>
          <p:txBody>
            <a:bodyPr>
              <a:spAutoFit/>
            </a:bodyPr>
            <a:lstStyle/>
            <a:p>
              <a:pPr algn="just">
                <a:spcBef>
                  <a:spcPct val="50000"/>
                </a:spcBef>
              </a:pPr>
              <a:r>
                <a:rPr lang="zh-CN" altLang="en-US" sz="2000" b="1" dirty="0">
                  <a:solidFill>
                    <a:srgbClr val="003399"/>
                  </a:solidFill>
                  <a:latin typeface="Verdana" panose="020B0604030504040204" pitchFamily="34" charset="0"/>
                  <a:ea typeface="宋体" panose="02010600030101010101" pitchFamily="2" charset="-122"/>
                </a:rPr>
                <a:t>起病缓，病程长</a:t>
              </a:r>
              <a:endParaRPr lang="zh-CN" altLang="en-US" sz="2000" b="1" dirty="0">
                <a:solidFill>
                  <a:srgbClr val="003399"/>
                </a:solidFill>
                <a:latin typeface="Verdana" panose="020B0604030504040204" pitchFamily="34" charset="0"/>
                <a:ea typeface="宋体" panose="02010600030101010101" pitchFamily="2" charset="-122"/>
              </a:endParaRPr>
            </a:p>
          </p:txBody>
        </p:sp>
        <p:sp>
          <p:nvSpPr>
            <p:cNvPr id="53254" name="文本框 53253"/>
            <p:cNvSpPr txBox="1"/>
            <p:nvPr/>
          </p:nvSpPr>
          <p:spPr>
            <a:xfrm>
              <a:off x="4440" y="3952"/>
              <a:ext cx="8760" cy="1113"/>
            </a:xfrm>
            <a:prstGeom prst="rect">
              <a:avLst/>
            </a:prstGeom>
            <a:pattFill prst="pct80">
              <a:fgClr>
                <a:schemeClr val="accent2"/>
              </a:fgClr>
              <a:bgClr>
                <a:schemeClr val="bg1"/>
              </a:bgClr>
            </a:pattFill>
            <a:ln w="28575" cap="flat" cmpd="sng">
              <a:noFill/>
              <a:prstDash val="lgDashDotDot"/>
              <a:miter/>
              <a:headEnd type="none" w="med" len="med"/>
              <a:tailEnd type="none" w="med" len="med"/>
            </a:ln>
          </p:spPr>
          <p:txBody>
            <a:bodyPr>
              <a:spAutoFit/>
            </a:bodyPr>
            <a:lstStyle/>
            <a:p>
              <a:pPr algn="just">
                <a:spcBef>
                  <a:spcPct val="50000"/>
                </a:spcBef>
              </a:pPr>
              <a:r>
                <a:rPr lang="zh-CN" altLang="en-US" sz="2000" b="1" dirty="0">
                  <a:solidFill>
                    <a:srgbClr val="003399"/>
                  </a:solidFill>
                  <a:latin typeface="Verdana" panose="020B0604030504040204" pitchFamily="34" charset="0"/>
                  <a:ea typeface="宋体" panose="02010600030101010101" pitchFamily="2" charset="-122"/>
                </a:rPr>
                <a:t>常见于慢性感染、吸收不良、消化功能障碍、非特异性炎症、肠道肿瘤或神经功能紊乱等 </a:t>
              </a:r>
              <a:endParaRPr lang="zh-CN" altLang="en-US" sz="2000" b="1" dirty="0">
                <a:solidFill>
                  <a:srgbClr val="003399"/>
                </a:solidFill>
                <a:latin typeface="Verdana" panose="020B0604030504040204" pitchFamily="34" charset="0"/>
                <a:ea typeface="宋体" panose="02010600030101010101" pitchFamily="2" charset="-122"/>
              </a:endParaRPr>
            </a:p>
          </p:txBody>
        </p:sp>
        <p:sp>
          <p:nvSpPr>
            <p:cNvPr id="53255" name="文本框 53254"/>
            <p:cNvSpPr txBox="1"/>
            <p:nvPr/>
          </p:nvSpPr>
          <p:spPr>
            <a:xfrm>
              <a:off x="960" y="7590"/>
              <a:ext cx="12960" cy="2082"/>
            </a:xfrm>
            <a:prstGeom prst="rect">
              <a:avLst/>
            </a:prstGeom>
            <a:pattFill prst="pct80">
              <a:fgClr>
                <a:schemeClr val="accent2"/>
              </a:fgClr>
              <a:bgClr>
                <a:schemeClr val="bg1"/>
              </a:bgClr>
            </a:pattFill>
            <a:ln w="28575" cap="flat" cmpd="sng">
              <a:noFill/>
              <a:prstDash val="lgDashDotDot"/>
              <a:miter/>
              <a:headEnd type="none" w="med" len="med"/>
              <a:tailEnd type="none" w="med" len="med"/>
            </a:ln>
          </p:spPr>
          <p:txBody>
            <a:bodyPr>
              <a:spAutoFit/>
            </a:bodyPr>
            <a:lstStyle/>
            <a:p>
              <a:pPr algn="just">
                <a:spcBef>
                  <a:spcPct val="50000"/>
                </a:spcBef>
              </a:pPr>
              <a:r>
                <a:rPr lang="zh-CN" altLang="en-US" sz="2000" b="1" dirty="0">
                  <a:solidFill>
                    <a:srgbClr val="003399"/>
                  </a:solidFill>
                  <a:latin typeface="Verdana" panose="020B0604030504040204" pitchFamily="34" charset="0"/>
                  <a:ea typeface="宋体" panose="02010600030101010101" pitchFamily="2" charset="-122"/>
                </a:rPr>
                <a:t>黏液、脓血便</a:t>
              </a:r>
              <a:r>
                <a:rPr lang="en-US" altLang="zh-CN" sz="2000" b="1" dirty="0">
                  <a:solidFill>
                    <a:srgbClr val="003399"/>
                  </a:solidFill>
                  <a:latin typeface="Arial" panose="020B0604020202020204" pitchFamily="34" charset="0"/>
                  <a:ea typeface="宋体" panose="02010600030101010101" pitchFamily="2" charset="-122"/>
                </a:rPr>
                <a:t>——</a:t>
              </a:r>
              <a:r>
                <a:rPr lang="zh-CN" altLang="en-US" sz="2000" b="1" dirty="0">
                  <a:solidFill>
                    <a:srgbClr val="003399"/>
                  </a:solidFill>
                  <a:latin typeface="Verdana" panose="020B0604030504040204" pitchFamily="34" charset="0"/>
                  <a:ea typeface="宋体" panose="02010600030101010101" pitchFamily="2" charset="-122"/>
                </a:rPr>
                <a:t>慢性痢疾、炎症性肠病或结肠、直肠癌</a:t>
              </a:r>
              <a:endParaRPr lang="zh-CN" altLang="en-US" sz="2000" b="1" dirty="0">
                <a:solidFill>
                  <a:srgbClr val="003399"/>
                </a:solidFill>
                <a:latin typeface="Verdana" panose="020B0604030504040204" pitchFamily="34" charset="0"/>
                <a:ea typeface="宋体" panose="02010600030101010101" pitchFamily="2" charset="-122"/>
              </a:endParaRPr>
            </a:p>
            <a:p>
              <a:pPr algn="just">
                <a:spcBef>
                  <a:spcPct val="50000"/>
                </a:spcBef>
              </a:pPr>
              <a:r>
                <a:rPr lang="zh-CN" altLang="en-US" sz="2000" b="1" dirty="0">
                  <a:solidFill>
                    <a:srgbClr val="003399"/>
                  </a:solidFill>
                  <a:latin typeface="Verdana" panose="020B0604030504040204" pitchFamily="34" charset="0"/>
                  <a:ea typeface="宋体" panose="02010600030101010101" pitchFamily="2" charset="-122"/>
                </a:rPr>
                <a:t>暗红色果酱样便</a:t>
              </a:r>
              <a:r>
                <a:rPr lang="en-US" altLang="zh-CN" sz="2000" b="1" dirty="0">
                  <a:solidFill>
                    <a:srgbClr val="003399"/>
                  </a:solidFill>
                  <a:latin typeface="Arial" panose="020B0604020202020204" pitchFamily="34" charset="0"/>
                  <a:ea typeface="宋体" panose="02010600030101010101" pitchFamily="2" charset="-122"/>
                </a:rPr>
                <a:t>——</a:t>
              </a:r>
              <a:r>
                <a:rPr lang="zh-CN" altLang="en-US" sz="2000" b="1" dirty="0">
                  <a:solidFill>
                    <a:srgbClr val="003399"/>
                  </a:solidFill>
                  <a:latin typeface="Verdana" panose="020B0604030504040204" pitchFamily="34" charset="0"/>
                  <a:ea typeface="宋体" panose="02010600030101010101" pitchFamily="2" charset="-122"/>
                </a:rPr>
                <a:t>阿米巴痢疾</a:t>
              </a:r>
              <a:endParaRPr lang="zh-CN" altLang="en-US" sz="2000" b="1" dirty="0">
                <a:solidFill>
                  <a:srgbClr val="003399"/>
                </a:solidFill>
                <a:latin typeface="Verdana" panose="020B0604030504040204" pitchFamily="34" charset="0"/>
                <a:ea typeface="宋体" panose="02010600030101010101" pitchFamily="2" charset="-122"/>
              </a:endParaRPr>
            </a:p>
            <a:p>
              <a:pPr algn="just">
                <a:spcBef>
                  <a:spcPct val="50000"/>
                </a:spcBef>
              </a:pPr>
              <a:r>
                <a:rPr lang="zh-CN" altLang="en-US" sz="2000" b="1" dirty="0">
                  <a:solidFill>
                    <a:srgbClr val="003399"/>
                  </a:solidFill>
                  <a:latin typeface="Verdana" panose="020B0604030504040204" pitchFamily="34" charset="0"/>
                  <a:ea typeface="宋体" panose="02010600030101010101" pitchFamily="2" charset="-122"/>
                </a:rPr>
                <a:t>只有黏液而无病理成分者</a:t>
              </a:r>
              <a:r>
                <a:rPr lang="en-US" altLang="zh-CN" sz="2000" b="1" dirty="0">
                  <a:solidFill>
                    <a:srgbClr val="003399"/>
                  </a:solidFill>
                  <a:latin typeface="Arial" panose="020B0604020202020204" pitchFamily="34" charset="0"/>
                  <a:ea typeface="宋体" panose="02010600030101010101" pitchFamily="2" charset="-122"/>
                </a:rPr>
                <a:t>——</a:t>
              </a:r>
              <a:r>
                <a:rPr lang="zh-CN" altLang="en-US" sz="2000" b="1" dirty="0">
                  <a:solidFill>
                    <a:srgbClr val="003399"/>
                  </a:solidFill>
                  <a:latin typeface="Verdana" panose="020B0604030504040204" pitchFamily="34" charset="0"/>
                  <a:ea typeface="宋体" panose="02010600030101010101" pitchFamily="2" charset="-122"/>
                </a:rPr>
                <a:t>肠易激综合征患者。</a:t>
              </a:r>
              <a:r>
                <a:rPr lang="zh-CN" altLang="en-US" sz="2000" b="1" dirty="0">
                  <a:solidFill>
                    <a:schemeClr val="bg1"/>
                  </a:solidFill>
                  <a:latin typeface="Verdana" panose="020B0604030504040204" pitchFamily="34" charset="0"/>
                  <a:ea typeface="宋体" panose="02010600030101010101" pitchFamily="2" charset="-122"/>
                </a:rPr>
                <a:t> </a:t>
              </a:r>
              <a:endParaRPr lang="zh-CN" altLang="en-US" sz="2000" b="1" dirty="0">
                <a:solidFill>
                  <a:schemeClr val="bg1"/>
                </a:solidFill>
                <a:latin typeface="Verdana" panose="020B0604030504040204" pitchFamily="34" charset="0"/>
                <a:ea typeface="宋体" panose="02010600030101010101" pitchFamily="2" charset="-122"/>
              </a:endParaRPr>
            </a:p>
          </p:txBody>
        </p:sp>
        <p:sp>
          <p:nvSpPr>
            <p:cNvPr id="53256" name="直接连接符 53255"/>
            <p:cNvSpPr/>
            <p:nvPr/>
          </p:nvSpPr>
          <p:spPr>
            <a:xfrm flipV="1">
              <a:off x="2760" y="3360"/>
              <a:ext cx="1680" cy="480"/>
            </a:xfrm>
            <a:prstGeom prst="line">
              <a:avLst/>
            </a:prstGeom>
            <a:ln w="9525" cap="flat" cmpd="sng">
              <a:solidFill>
                <a:schemeClr val="tx1"/>
              </a:solidFill>
              <a:prstDash val="solid"/>
              <a:headEnd type="none" w="med" len="med"/>
              <a:tailEnd type="triangle" w="med" len="med"/>
            </a:ln>
          </p:spPr>
        </p:sp>
        <p:sp>
          <p:nvSpPr>
            <p:cNvPr id="53257" name="直接连接符 53256"/>
            <p:cNvSpPr/>
            <p:nvPr/>
          </p:nvSpPr>
          <p:spPr>
            <a:xfrm>
              <a:off x="2640" y="4440"/>
              <a:ext cx="1560" cy="360"/>
            </a:xfrm>
            <a:prstGeom prst="line">
              <a:avLst/>
            </a:prstGeom>
            <a:ln w="9525" cap="flat" cmpd="sng">
              <a:solidFill>
                <a:schemeClr val="tx1"/>
              </a:solidFill>
              <a:prstDash val="solid"/>
              <a:headEnd type="none" w="med" len="med"/>
              <a:tailEnd type="triangle" w="med" len="med"/>
            </a:ln>
          </p:spPr>
        </p:sp>
        <p:sp>
          <p:nvSpPr>
            <p:cNvPr id="53258" name="直接连接符 53257"/>
            <p:cNvSpPr/>
            <p:nvPr/>
          </p:nvSpPr>
          <p:spPr>
            <a:xfrm>
              <a:off x="2040" y="4920"/>
              <a:ext cx="960" cy="1080"/>
            </a:xfrm>
            <a:prstGeom prst="line">
              <a:avLst/>
            </a:prstGeom>
            <a:ln w="9525" cap="flat" cmpd="sng">
              <a:solidFill>
                <a:schemeClr val="tx1"/>
              </a:solidFill>
              <a:prstDash val="solid"/>
              <a:headEnd type="none" w="med" len="med"/>
              <a:tailEnd type="triangle" w="med" len="med"/>
            </a:ln>
          </p:spPr>
        </p:sp>
        <p:sp>
          <p:nvSpPr>
            <p:cNvPr id="53259" name="直接连接符 53258"/>
            <p:cNvSpPr/>
            <p:nvPr/>
          </p:nvSpPr>
          <p:spPr>
            <a:xfrm>
              <a:off x="1560" y="5160"/>
              <a:ext cx="0" cy="2040"/>
            </a:xfrm>
            <a:prstGeom prst="line">
              <a:avLst/>
            </a:prstGeom>
            <a:ln w="9525" cap="flat" cmpd="sng">
              <a:solidFill>
                <a:schemeClr val="tx1"/>
              </a:solidFill>
              <a:prstDash val="solid"/>
              <a:headEnd type="none" w="med" len="med"/>
              <a:tailEnd type="triangle" w="med" len="med"/>
            </a:ln>
          </p:spPr>
        </p:sp>
      </p:gr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6"/>
          <p:cNvSpPr txBox="1"/>
          <p:nvPr>
            <p:custDataLst>
              <p:tags r:id="rId1"/>
            </p:custDataLst>
          </p:nvPr>
        </p:nvSpPr>
        <p:spPr>
          <a:xfrm>
            <a:off x="231407" y="97384"/>
            <a:ext cx="176149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十、腹泻</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6178" name="页脚占位符 1"/>
          <p:cNvSpPr>
            <a:spLocks noGrp="1"/>
          </p:cNvSpPr>
          <p:nvPr>
            <p:ph type="ftr" sz="quarter" idx="11"/>
          </p:nvPr>
        </p:nvSpPr>
        <p:spPr/>
        <p:txBody>
          <a:bodyPr anchor="t"/>
          <a:lst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5pPr>
          </a:lstStyle>
          <a:p>
            <a:pPr lvl="0" indent="0" algn="r"/>
            <a:r>
              <a:rPr lang="zh-CN" altLang="en-US" sz="1200" b="1">
                <a:solidFill>
                  <a:schemeClr val="bg1"/>
                </a:solidFill>
                <a:latin typeface="Verdana" panose="020B0604030504040204" pitchFamily="34" charset="0"/>
                <a:ea typeface="宋体" panose="02010600030101010101" pitchFamily="2" charset="-122"/>
              </a:rPr>
              <a:t>临床医学概论</a:t>
            </a:r>
            <a:endParaRPr lang="zh-CN" altLang="en-US" sz="1200" b="1">
              <a:solidFill>
                <a:schemeClr val="bg1"/>
              </a:solidFill>
              <a:latin typeface="Verdana" panose="020B0604030504040204" pitchFamily="34" charset="0"/>
              <a:ea typeface="宋体" panose="02010600030101010101" pitchFamily="2" charset="-122"/>
            </a:endParaRPr>
          </a:p>
        </p:txBody>
      </p:sp>
      <p:grpSp>
        <p:nvGrpSpPr>
          <p:cNvPr id="12" name="组合 11"/>
          <p:cNvGrpSpPr/>
          <p:nvPr/>
        </p:nvGrpSpPr>
        <p:grpSpPr>
          <a:xfrm>
            <a:off x="1108075" y="927735"/>
            <a:ext cx="8270240" cy="5544820"/>
            <a:chOff x="536" y="833"/>
            <a:chExt cx="13024" cy="8732"/>
          </a:xfrm>
        </p:grpSpPr>
        <p:sp>
          <p:nvSpPr>
            <p:cNvPr id="4" name="文本框 3"/>
            <p:cNvSpPr txBox="1"/>
            <p:nvPr/>
          </p:nvSpPr>
          <p:spPr>
            <a:xfrm>
              <a:off x="536" y="833"/>
              <a:ext cx="6611" cy="628"/>
            </a:xfrm>
            <a:prstGeom prst="rect">
              <a:avLst/>
            </a:prstGeom>
            <a:noFill/>
          </p:spPr>
          <p:txBody>
            <a:bodyPr wrap="square" rtlCol="0">
              <a:spAutoFit/>
            </a:bodyPr>
            <a:p>
              <a:r>
                <a:rPr lang="zh-CN" altLang="en-US" sz="2000"/>
                <a:t>（三）伴随症状</a:t>
              </a:r>
              <a:endParaRPr lang="zh-CN" sz="2000"/>
            </a:p>
          </p:txBody>
        </p:sp>
        <p:sp>
          <p:nvSpPr>
            <p:cNvPr id="54277" name="文本框 54276"/>
            <p:cNvSpPr txBox="1"/>
            <p:nvPr/>
          </p:nvSpPr>
          <p:spPr>
            <a:xfrm>
              <a:off x="6480" y="1977"/>
              <a:ext cx="7079" cy="1598"/>
            </a:xfrm>
            <a:prstGeom prst="rect">
              <a:avLst/>
            </a:prstGeom>
            <a:noFill/>
            <a:ln w="9525">
              <a:noFill/>
            </a:ln>
          </p:spPr>
          <p:txBody>
            <a:bodyPr wrap="square">
              <a:spAutoFit/>
            </a:bodyPr>
            <a:lstStyle/>
            <a:p>
              <a:pPr>
                <a:spcBef>
                  <a:spcPct val="50000"/>
                </a:spcBef>
              </a:pPr>
              <a:r>
                <a:rPr lang="zh-CN" altLang="en-US" sz="2000" dirty="0">
                  <a:solidFill>
                    <a:srgbClr val="000000"/>
                  </a:solidFill>
                  <a:latin typeface="Verdana" panose="020B0604030504040204" pitchFamily="34" charset="0"/>
                  <a:ea typeface="宋体" panose="02010600030101010101" pitchFamily="2" charset="-122"/>
                </a:rPr>
                <a:t>急性细菌性痢疾、伤寒或副伤寒、肠结核、溃疡性结肠炎急性发作期、败血症</a:t>
              </a:r>
              <a:r>
                <a:rPr lang="zh-CN" altLang="en-US" sz="2000" dirty="0">
                  <a:latin typeface="Verdana" panose="020B0604030504040204" pitchFamily="34" charset="0"/>
                  <a:ea typeface="宋体" panose="02010600030101010101" pitchFamily="2" charset="-122"/>
                </a:rPr>
                <a:t> </a:t>
              </a:r>
              <a:endParaRPr lang="zh-CN" altLang="en-US" sz="2000" dirty="0">
                <a:latin typeface="Verdana" panose="020B0604030504040204" pitchFamily="34" charset="0"/>
                <a:ea typeface="宋体" panose="02010600030101010101" pitchFamily="2" charset="-122"/>
              </a:endParaRPr>
            </a:p>
          </p:txBody>
        </p:sp>
        <p:sp>
          <p:nvSpPr>
            <p:cNvPr id="54278" name="文本框 54277"/>
            <p:cNvSpPr txBox="1"/>
            <p:nvPr/>
          </p:nvSpPr>
          <p:spPr>
            <a:xfrm>
              <a:off x="6360" y="4220"/>
              <a:ext cx="7080" cy="725"/>
            </a:xfrm>
            <a:prstGeom prst="rect">
              <a:avLst/>
            </a:prstGeom>
            <a:noFill/>
            <a:ln w="9525">
              <a:noFill/>
            </a:ln>
          </p:spPr>
          <p:txBody>
            <a:bodyPr>
              <a:spAutoFit/>
            </a:bodyPr>
            <a:lstStyle/>
            <a:p>
              <a:pPr algn="ctr">
                <a:lnSpc>
                  <a:spcPct val="120000"/>
                </a:lnSpc>
                <a:spcBef>
                  <a:spcPct val="50000"/>
                </a:spcBef>
              </a:pPr>
              <a:r>
                <a:rPr lang="zh-CN" altLang="en-US" sz="2000" dirty="0">
                  <a:solidFill>
                    <a:srgbClr val="000000"/>
                  </a:solidFill>
                  <a:latin typeface="Verdana" panose="020B0604030504040204" pitchFamily="34" charset="0"/>
                  <a:ea typeface="宋体" panose="02010600030101010101" pitchFamily="2" charset="-122"/>
                </a:rPr>
                <a:t>痢疾、直肠炎、直肠肿瘤</a:t>
              </a:r>
              <a:r>
                <a:rPr lang="zh-CN" altLang="en-US" sz="2000" dirty="0">
                  <a:latin typeface="Verdana" panose="020B0604030504040204" pitchFamily="34" charset="0"/>
                  <a:ea typeface="宋体" panose="02010600030101010101" pitchFamily="2" charset="-122"/>
                </a:rPr>
                <a:t> </a:t>
              </a:r>
              <a:endParaRPr lang="zh-CN" altLang="en-US" sz="2000" dirty="0">
                <a:latin typeface="Verdana" panose="020B0604030504040204" pitchFamily="34" charset="0"/>
                <a:ea typeface="宋体" panose="02010600030101010101" pitchFamily="2" charset="-122"/>
              </a:endParaRPr>
            </a:p>
          </p:txBody>
        </p:sp>
        <p:sp>
          <p:nvSpPr>
            <p:cNvPr id="54279" name="直接连接符 54278"/>
            <p:cNvSpPr/>
            <p:nvPr/>
          </p:nvSpPr>
          <p:spPr>
            <a:xfrm>
              <a:off x="6540" y="4117"/>
              <a:ext cx="6720" cy="0"/>
            </a:xfrm>
            <a:prstGeom prst="line">
              <a:avLst/>
            </a:prstGeom>
            <a:ln w="19050" cap="flat" cmpd="sng">
              <a:solidFill>
                <a:schemeClr val="accent2"/>
              </a:solidFill>
              <a:prstDash val="lgDashDot"/>
              <a:headEnd type="triangle" w="med" len="med"/>
              <a:tailEnd type="triangle" w="med" len="med"/>
            </a:ln>
          </p:spPr>
        </p:sp>
        <p:sp>
          <p:nvSpPr>
            <p:cNvPr id="54280" name="直接连接符 54279"/>
            <p:cNvSpPr/>
            <p:nvPr/>
          </p:nvSpPr>
          <p:spPr>
            <a:xfrm>
              <a:off x="6360" y="5283"/>
              <a:ext cx="6720" cy="0"/>
            </a:xfrm>
            <a:prstGeom prst="line">
              <a:avLst/>
            </a:prstGeom>
            <a:ln w="19050" cap="flat" cmpd="sng">
              <a:solidFill>
                <a:schemeClr val="accent2"/>
              </a:solidFill>
              <a:prstDash val="lgDashDot"/>
              <a:headEnd type="triangle" w="med" len="med"/>
              <a:tailEnd type="triangle" w="med" len="med"/>
            </a:ln>
          </p:spPr>
        </p:sp>
        <p:grpSp>
          <p:nvGrpSpPr>
            <p:cNvPr id="2" name="组合 78851"/>
            <p:cNvGrpSpPr/>
            <p:nvPr/>
          </p:nvGrpSpPr>
          <p:grpSpPr>
            <a:xfrm>
              <a:off x="2280" y="1977"/>
              <a:ext cx="1928" cy="1606"/>
              <a:chOff x="0" y="0"/>
              <a:chExt cx="862" cy="772"/>
            </a:xfrm>
          </p:grpSpPr>
          <p:sp>
            <p:nvSpPr>
              <p:cNvPr id="78852" name="流程图: 联系 78852"/>
              <p:cNvSpPr/>
              <p:nvPr/>
            </p:nvSpPr>
            <p:spPr>
              <a:xfrm>
                <a:off x="0" y="0"/>
                <a:ext cx="771" cy="772"/>
              </a:xfrm>
              <a:prstGeom prst="flowChartConnector">
                <a:avLst/>
              </a:prstGeom>
              <a:gradFill rotWithShape="1">
                <a:gsLst>
                  <a:gs pos="0">
                    <a:schemeClr val="bg1"/>
                  </a:gs>
                  <a:gs pos="100000">
                    <a:schemeClr val="folHlink"/>
                  </a:gs>
                </a:gsLst>
                <a:path path="rect">
                  <a:fillToRect r="100000" b="100000"/>
                </a:path>
                <a:tileRect/>
              </a:gradFill>
              <a:ln w="9525" cap="flat" cmpd="sng">
                <a:solidFill>
                  <a:schemeClr val="bg1"/>
                </a:solidFill>
                <a:prstDash val="solid"/>
                <a:round/>
                <a:headEnd type="none" w="med" len="med"/>
                <a:tailEnd type="none" w="med" len="med"/>
              </a:ln>
            </p:spPr>
            <p:txBody>
              <a:bodyPr anchor="t"/>
              <a:lstStyle/>
              <a:p>
                <a:endParaRPr lang="zh-CN" altLang="en-US">
                  <a:latin typeface="Arial" panose="020B0604020202020204" pitchFamily="34" charset="0"/>
                  <a:ea typeface="宋体" panose="02010600030101010101" pitchFamily="2" charset="-122"/>
                </a:endParaRPr>
              </a:p>
            </p:txBody>
          </p:sp>
          <p:sp>
            <p:nvSpPr>
              <p:cNvPr id="78853" name="文本框 78853"/>
              <p:cNvSpPr txBox="1"/>
              <p:nvPr/>
            </p:nvSpPr>
            <p:spPr>
              <a:xfrm>
                <a:off x="91" y="241"/>
                <a:ext cx="771" cy="302"/>
              </a:xfrm>
              <a:prstGeom prst="rect">
                <a:avLst/>
              </a:prstGeom>
              <a:noFill/>
              <a:ln w="9525">
                <a:noFill/>
              </a:ln>
            </p:spPr>
            <p:txBody>
              <a:bodyPr lIns="92075" tIns="46038" rIns="92075" bIns="46038" anchor="t">
                <a:spAutoFit/>
              </a:bodyPr>
              <a:lstStyle/>
              <a:p>
                <a:pPr>
                  <a:spcBef>
                    <a:spcPct val="50000"/>
                  </a:spcBef>
                </a:pPr>
                <a:r>
                  <a:rPr lang="zh-CN" altLang="en-US" sz="2000" b="1" dirty="0">
                    <a:solidFill>
                      <a:schemeClr val="hlink"/>
                    </a:solidFill>
                    <a:latin typeface="Verdana" panose="020B0604030504040204" pitchFamily="34" charset="0"/>
                    <a:ea typeface="宋体" panose="02010600030101010101" pitchFamily="2" charset="-122"/>
                  </a:rPr>
                  <a:t>发热</a:t>
                </a:r>
                <a:endParaRPr lang="zh-CN" altLang="en-US" sz="2000" b="1" dirty="0">
                  <a:solidFill>
                    <a:schemeClr val="hlink"/>
                  </a:solidFill>
                  <a:latin typeface="Verdana" panose="020B0604030504040204" pitchFamily="34" charset="0"/>
                  <a:ea typeface="宋体" panose="02010600030101010101" pitchFamily="2" charset="-122"/>
                </a:endParaRPr>
              </a:p>
            </p:txBody>
          </p:sp>
        </p:grpSp>
        <p:grpSp>
          <p:nvGrpSpPr>
            <p:cNvPr id="3" name="组合 78851"/>
            <p:cNvGrpSpPr/>
            <p:nvPr/>
          </p:nvGrpSpPr>
          <p:grpSpPr>
            <a:xfrm>
              <a:off x="2280" y="3946"/>
              <a:ext cx="1927" cy="1613"/>
              <a:chOff x="0" y="0"/>
              <a:chExt cx="862" cy="772"/>
            </a:xfrm>
          </p:grpSpPr>
          <p:sp>
            <p:nvSpPr>
              <p:cNvPr id="5" name="流程图: 联系 78852"/>
              <p:cNvSpPr/>
              <p:nvPr/>
            </p:nvSpPr>
            <p:spPr>
              <a:xfrm>
                <a:off x="0" y="0"/>
                <a:ext cx="771" cy="772"/>
              </a:xfrm>
              <a:prstGeom prst="flowChartConnector">
                <a:avLst/>
              </a:prstGeom>
              <a:gradFill rotWithShape="1">
                <a:gsLst>
                  <a:gs pos="0">
                    <a:schemeClr val="bg1"/>
                  </a:gs>
                  <a:gs pos="100000">
                    <a:schemeClr val="folHlink"/>
                  </a:gs>
                </a:gsLst>
                <a:path path="rect">
                  <a:fillToRect r="100000" b="100000"/>
                </a:path>
                <a:tileRect/>
              </a:gradFill>
              <a:ln w="9525" cap="flat" cmpd="sng">
                <a:solidFill>
                  <a:schemeClr val="bg1"/>
                </a:solidFill>
                <a:prstDash val="solid"/>
                <a:round/>
                <a:headEnd type="none" w="med" len="med"/>
                <a:tailEnd type="none" w="med" len="med"/>
              </a:ln>
            </p:spPr>
            <p:txBody>
              <a:bodyPr anchor="t"/>
              <a:lstStyle/>
              <a:p>
                <a:endParaRPr lang="zh-CN" altLang="en-US">
                  <a:latin typeface="Arial" panose="020B0604020202020204" pitchFamily="34" charset="0"/>
                  <a:ea typeface="宋体" panose="02010600030101010101" pitchFamily="2" charset="-122"/>
                </a:endParaRPr>
              </a:p>
            </p:txBody>
          </p:sp>
          <p:sp>
            <p:nvSpPr>
              <p:cNvPr id="7" name="文本框 78853"/>
              <p:cNvSpPr txBox="1"/>
              <p:nvPr/>
            </p:nvSpPr>
            <p:spPr>
              <a:xfrm>
                <a:off x="91" y="131"/>
                <a:ext cx="771" cy="509"/>
              </a:xfrm>
              <a:prstGeom prst="rect">
                <a:avLst/>
              </a:prstGeom>
              <a:noFill/>
              <a:ln w="9525">
                <a:noFill/>
              </a:ln>
            </p:spPr>
            <p:txBody>
              <a:bodyPr lIns="92075" tIns="46038" rIns="92075" bIns="46038" anchor="t">
                <a:spAutoFit/>
              </a:bodyPr>
              <a:lstStyle/>
              <a:p>
                <a:pPr>
                  <a:lnSpc>
                    <a:spcPct val="70000"/>
                  </a:lnSpc>
                  <a:spcBef>
                    <a:spcPct val="50000"/>
                  </a:spcBef>
                </a:pPr>
                <a:r>
                  <a:rPr lang="zh-CN" altLang="en-US" sz="2000" b="1" dirty="0">
                    <a:solidFill>
                      <a:schemeClr val="hlink"/>
                    </a:solidFill>
                    <a:latin typeface="Verdana" panose="020B0604030504040204" pitchFamily="34" charset="0"/>
                    <a:ea typeface="宋体" panose="02010600030101010101" pitchFamily="2" charset="-122"/>
                  </a:rPr>
                  <a:t>里急</a:t>
                </a:r>
                <a:endParaRPr lang="zh-CN" altLang="en-US" sz="2000" b="1" dirty="0">
                  <a:solidFill>
                    <a:schemeClr val="hlink"/>
                  </a:solidFill>
                  <a:latin typeface="Verdana" panose="020B0604030504040204" pitchFamily="34" charset="0"/>
                  <a:ea typeface="宋体" panose="02010600030101010101" pitchFamily="2" charset="-122"/>
                </a:endParaRPr>
              </a:p>
              <a:p>
                <a:pPr>
                  <a:lnSpc>
                    <a:spcPct val="70000"/>
                  </a:lnSpc>
                  <a:spcBef>
                    <a:spcPct val="50000"/>
                  </a:spcBef>
                </a:pPr>
                <a:r>
                  <a:rPr lang="zh-CN" altLang="en-US" sz="2000" b="1" dirty="0">
                    <a:solidFill>
                      <a:schemeClr val="hlink"/>
                    </a:solidFill>
                    <a:latin typeface="Verdana" panose="020B0604030504040204" pitchFamily="34" charset="0"/>
                    <a:ea typeface="宋体" panose="02010600030101010101" pitchFamily="2" charset="-122"/>
                  </a:rPr>
                  <a:t>后重</a:t>
                </a:r>
                <a:endParaRPr lang="zh-CN" altLang="en-US" sz="2000" b="1" dirty="0">
                  <a:solidFill>
                    <a:schemeClr val="hlink"/>
                  </a:solidFill>
                  <a:latin typeface="Verdana" panose="020B0604030504040204" pitchFamily="34" charset="0"/>
                  <a:ea typeface="宋体" panose="02010600030101010101" pitchFamily="2" charset="-122"/>
                </a:endParaRPr>
              </a:p>
            </p:txBody>
          </p:sp>
        </p:grpSp>
        <p:grpSp>
          <p:nvGrpSpPr>
            <p:cNvPr id="8" name="组合 78851"/>
            <p:cNvGrpSpPr/>
            <p:nvPr/>
          </p:nvGrpSpPr>
          <p:grpSpPr>
            <a:xfrm>
              <a:off x="2279" y="7959"/>
              <a:ext cx="1928" cy="1606"/>
              <a:chOff x="0" y="0"/>
              <a:chExt cx="862" cy="772"/>
            </a:xfrm>
          </p:grpSpPr>
          <p:sp>
            <p:nvSpPr>
              <p:cNvPr id="13" name="流程图: 联系 78852"/>
              <p:cNvSpPr/>
              <p:nvPr/>
            </p:nvSpPr>
            <p:spPr>
              <a:xfrm>
                <a:off x="0" y="0"/>
                <a:ext cx="771" cy="772"/>
              </a:xfrm>
              <a:prstGeom prst="flowChartConnector">
                <a:avLst/>
              </a:prstGeom>
              <a:gradFill rotWithShape="1">
                <a:gsLst>
                  <a:gs pos="0">
                    <a:schemeClr val="bg1"/>
                  </a:gs>
                  <a:gs pos="100000">
                    <a:schemeClr val="folHlink"/>
                  </a:gs>
                </a:gsLst>
                <a:path path="rect">
                  <a:fillToRect r="100000" b="100000"/>
                </a:path>
                <a:tileRect/>
              </a:gradFill>
              <a:ln w="9525" cap="flat" cmpd="sng">
                <a:solidFill>
                  <a:schemeClr val="bg1"/>
                </a:solidFill>
                <a:prstDash val="solid"/>
                <a:round/>
                <a:headEnd type="none" w="med" len="med"/>
                <a:tailEnd type="none" w="med" len="med"/>
              </a:ln>
            </p:spPr>
            <p:txBody>
              <a:bodyPr anchor="t"/>
              <a:lstStyle/>
              <a:p>
                <a:endParaRPr lang="zh-CN" altLang="en-US">
                  <a:latin typeface="Arial" panose="020B0604020202020204" pitchFamily="34" charset="0"/>
                  <a:ea typeface="宋体" panose="02010600030101010101" pitchFamily="2" charset="-122"/>
                </a:endParaRPr>
              </a:p>
            </p:txBody>
          </p:sp>
          <p:sp>
            <p:nvSpPr>
              <p:cNvPr id="14" name="文本框 78853"/>
              <p:cNvSpPr txBox="1"/>
              <p:nvPr/>
            </p:nvSpPr>
            <p:spPr>
              <a:xfrm>
                <a:off x="91" y="241"/>
                <a:ext cx="771" cy="419"/>
              </a:xfrm>
              <a:prstGeom prst="rect">
                <a:avLst/>
              </a:prstGeom>
              <a:noFill/>
              <a:ln w="9525">
                <a:noFill/>
              </a:ln>
            </p:spPr>
            <p:txBody>
              <a:bodyPr lIns="92075" tIns="46038" rIns="92075" bIns="46038" anchor="t">
                <a:spAutoFit/>
              </a:bodyPr>
              <a:lstStyle/>
              <a:p>
                <a:pPr>
                  <a:lnSpc>
                    <a:spcPct val="50000"/>
                  </a:lnSpc>
                  <a:spcBef>
                    <a:spcPct val="50000"/>
                  </a:spcBef>
                </a:pPr>
                <a:r>
                  <a:rPr lang="zh-CN" altLang="en-US" sz="2000" b="1" dirty="0">
                    <a:solidFill>
                      <a:schemeClr val="hlink"/>
                    </a:solidFill>
                    <a:latin typeface="Verdana" panose="020B0604030504040204" pitchFamily="34" charset="0"/>
                    <a:ea typeface="宋体" panose="02010600030101010101" pitchFamily="2" charset="-122"/>
                  </a:rPr>
                  <a:t>重度</a:t>
                </a:r>
                <a:endParaRPr lang="zh-CN" altLang="en-US" sz="2000" b="1" dirty="0">
                  <a:solidFill>
                    <a:schemeClr val="hlink"/>
                  </a:solidFill>
                  <a:latin typeface="Verdana" panose="020B0604030504040204" pitchFamily="34" charset="0"/>
                  <a:ea typeface="宋体" panose="02010600030101010101" pitchFamily="2" charset="-122"/>
                </a:endParaRPr>
              </a:p>
              <a:p>
                <a:pPr>
                  <a:lnSpc>
                    <a:spcPct val="50000"/>
                  </a:lnSpc>
                  <a:spcBef>
                    <a:spcPct val="50000"/>
                  </a:spcBef>
                </a:pPr>
                <a:r>
                  <a:rPr lang="zh-CN" altLang="en-US" sz="2000" b="1" dirty="0">
                    <a:solidFill>
                      <a:schemeClr val="hlink"/>
                    </a:solidFill>
                    <a:latin typeface="Verdana" panose="020B0604030504040204" pitchFamily="34" charset="0"/>
                    <a:ea typeface="宋体" panose="02010600030101010101" pitchFamily="2" charset="-122"/>
                  </a:rPr>
                  <a:t>失水</a:t>
                </a:r>
                <a:endParaRPr lang="zh-CN" altLang="en-US" sz="2000" b="1" dirty="0">
                  <a:solidFill>
                    <a:schemeClr val="hlink"/>
                  </a:solidFill>
                  <a:latin typeface="Verdana" panose="020B0604030504040204" pitchFamily="34" charset="0"/>
                  <a:ea typeface="宋体" panose="02010600030101010101" pitchFamily="2" charset="-122"/>
                </a:endParaRPr>
              </a:p>
            </p:txBody>
          </p:sp>
        </p:grpSp>
        <p:grpSp>
          <p:nvGrpSpPr>
            <p:cNvPr id="9" name="组合 78851"/>
            <p:cNvGrpSpPr/>
            <p:nvPr/>
          </p:nvGrpSpPr>
          <p:grpSpPr>
            <a:xfrm>
              <a:off x="2280" y="5920"/>
              <a:ext cx="1928" cy="1606"/>
              <a:chOff x="0" y="0"/>
              <a:chExt cx="862" cy="772"/>
            </a:xfrm>
          </p:grpSpPr>
          <p:sp>
            <p:nvSpPr>
              <p:cNvPr id="16" name="流程图: 联系 78852"/>
              <p:cNvSpPr/>
              <p:nvPr/>
            </p:nvSpPr>
            <p:spPr>
              <a:xfrm>
                <a:off x="0" y="0"/>
                <a:ext cx="771" cy="772"/>
              </a:xfrm>
              <a:prstGeom prst="flowChartConnector">
                <a:avLst/>
              </a:prstGeom>
              <a:gradFill rotWithShape="1">
                <a:gsLst>
                  <a:gs pos="0">
                    <a:schemeClr val="bg1"/>
                  </a:gs>
                  <a:gs pos="100000">
                    <a:schemeClr val="folHlink"/>
                  </a:gs>
                </a:gsLst>
                <a:path path="rect">
                  <a:fillToRect r="100000" b="100000"/>
                </a:path>
                <a:tileRect/>
              </a:gradFill>
              <a:ln w="9525" cap="flat" cmpd="sng">
                <a:solidFill>
                  <a:schemeClr val="bg1"/>
                </a:solidFill>
                <a:prstDash val="solid"/>
                <a:round/>
                <a:headEnd type="none" w="med" len="med"/>
                <a:tailEnd type="none" w="med" len="med"/>
              </a:ln>
            </p:spPr>
            <p:txBody>
              <a:bodyPr anchor="t"/>
              <a:lstStyle/>
              <a:p>
                <a:endParaRPr lang="zh-CN" altLang="en-US">
                  <a:latin typeface="Arial" panose="020B0604020202020204" pitchFamily="34" charset="0"/>
                  <a:ea typeface="宋体" panose="02010600030101010101" pitchFamily="2" charset="-122"/>
                </a:endParaRPr>
              </a:p>
            </p:txBody>
          </p:sp>
          <p:sp>
            <p:nvSpPr>
              <p:cNvPr id="17" name="文本框 78853"/>
              <p:cNvSpPr txBox="1"/>
              <p:nvPr/>
            </p:nvSpPr>
            <p:spPr>
              <a:xfrm>
                <a:off x="91" y="241"/>
                <a:ext cx="771" cy="302"/>
              </a:xfrm>
              <a:prstGeom prst="rect">
                <a:avLst/>
              </a:prstGeom>
              <a:noFill/>
              <a:ln w="9525">
                <a:noFill/>
              </a:ln>
            </p:spPr>
            <p:txBody>
              <a:bodyPr lIns="92075" tIns="46038" rIns="92075" bIns="46038" anchor="t">
                <a:spAutoFit/>
              </a:bodyPr>
              <a:lstStyle/>
              <a:p>
                <a:pPr>
                  <a:spcBef>
                    <a:spcPct val="50000"/>
                  </a:spcBef>
                </a:pPr>
                <a:r>
                  <a:rPr lang="zh-CN" altLang="en-US" sz="2000" b="1" dirty="0">
                    <a:solidFill>
                      <a:schemeClr val="hlink"/>
                    </a:solidFill>
                    <a:latin typeface="Verdana" panose="020B0604030504040204" pitchFamily="34" charset="0"/>
                    <a:ea typeface="宋体" panose="02010600030101010101" pitchFamily="2" charset="-122"/>
                  </a:rPr>
                  <a:t>消瘦</a:t>
                </a:r>
                <a:endParaRPr lang="zh-CN" altLang="en-US" sz="2000" b="1" dirty="0">
                  <a:solidFill>
                    <a:schemeClr val="hlink"/>
                  </a:solidFill>
                  <a:latin typeface="Verdana" panose="020B0604030504040204" pitchFamily="34" charset="0"/>
                  <a:ea typeface="宋体" panose="02010600030101010101" pitchFamily="2" charset="-122"/>
                </a:endParaRPr>
              </a:p>
            </p:txBody>
          </p:sp>
        </p:grpSp>
        <p:grpSp>
          <p:nvGrpSpPr>
            <p:cNvPr id="10" name="组合 17"/>
            <p:cNvGrpSpPr/>
            <p:nvPr/>
          </p:nvGrpSpPr>
          <p:grpSpPr>
            <a:xfrm>
              <a:off x="6480" y="5559"/>
              <a:ext cx="7080" cy="1780"/>
              <a:chOff x="6360" y="3608"/>
              <a:chExt cx="7080" cy="1780"/>
            </a:xfrm>
          </p:grpSpPr>
          <p:sp>
            <p:nvSpPr>
              <p:cNvPr id="55303" name="文本框 55302"/>
              <p:cNvSpPr txBox="1"/>
              <p:nvPr/>
            </p:nvSpPr>
            <p:spPr>
              <a:xfrm>
                <a:off x="6360" y="3608"/>
                <a:ext cx="7080" cy="1307"/>
              </a:xfrm>
              <a:prstGeom prst="rect">
                <a:avLst/>
              </a:prstGeom>
              <a:noFill/>
              <a:ln w="9525">
                <a:noFill/>
              </a:ln>
            </p:spPr>
            <p:txBody>
              <a:bodyPr>
                <a:spAutoFit/>
              </a:bodyPr>
              <a:lstStyle/>
              <a:p>
                <a:pPr>
                  <a:lnSpc>
                    <a:spcPct val="120000"/>
                  </a:lnSpc>
                  <a:spcBef>
                    <a:spcPct val="50000"/>
                  </a:spcBef>
                </a:pPr>
                <a:r>
                  <a:rPr lang="zh-CN" altLang="en-US" sz="2000" dirty="0">
                    <a:solidFill>
                      <a:srgbClr val="000000"/>
                    </a:solidFill>
                    <a:latin typeface="Verdana" panose="020B0604030504040204" pitchFamily="34" charset="0"/>
                    <a:ea typeface="宋体" panose="02010600030101010101" pitchFamily="2" charset="-122"/>
                  </a:rPr>
                  <a:t>吸收不良综合征、胃肠道恶性肿瘤、肠结核，后两者可触及包块</a:t>
                </a:r>
                <a:endParaRPr lang="zh-CN" altLang="en-US" sz="2000" dirty="0">
                  <a:solidFill>
                    <a:srgbClr val="000000"/>
                  </a:solidFill>
                  <a:latin typeface="Verdana" panose="020B0604030504040204" pitchFamily="34" charset="0"/>
                  <a:ea typeface="宋体" panose="02010600030101010101" pitchFamily="2" charset="-122"/>
                </a:endParaRPr>
              </a:p>
            </p:txBody>
          </p:sp>
          <p:sp>
            <p:nvSpPr>
              <p:cNvPr id="55304" name="直接连接符 55303"/>
              <p:cNvSpPr/>
              <p:nvPr/>
            </p:nvSpPr>
            <p:spPr>
              <a:xfrm>
                <a:off x="6480" y="5388"/>
                <a:ext cx="6720" cy="0"/>
              </a:xfrm>
              <a:prstGeom prst="line">
                <a:avLst/>
              </a:prstGeom>
              <a:ln w="19050" cap="flat" cmpd="sng">
                <a:solidFill>
                  <a:schemeClr val="accent2"/>
                </a:solidFill>
                <a:prstDash val="lgDashDot"/>
                <a:headEnd type="triangle" w="med" len="med"/>
                <a:tailEnd type="triangle" w="med" len="med"/>
              </a:ln>
            </p:spPr>
          </p:sp>
        </p:grpSp>
        <p:grpSp>
          <p:nvGrpSpPr>
            <p:cNvPr id="11" name="组合 18"/>
            <p:cNvGrpSpPr/>
            <p:nvPr/>
          </p:nvGrpSpPr>
          <p:grpSpPr>
            <a:xfrm>
              <a:off x="6480" y="7822"/>
              <a:ext cx="7080" cy="1560"/>
              <a:chOff x="6360" y="7200"/>
              <a:chExt cx="7080" cy="1560"/>
            </a:xfrm>
          </p:grpSpPr>
          <p:sp>
            <p:nvSpPr>
              <p:cNvPr id="55300" name="文本框 55299"/>
              <p:cNvSpPr txBox="1"/>
              <p:nvPr/>
            </p:nvSpPr>
            <p:spPr>
              <a:xfrm>
                <a:off x="6360" y="7200"/>
                <a:ext cx="7080" cy="1307"/>
              </a:xfrm>
              <a:prstGeom prst="rect">
                <a:avLst/>
              </a:prstGeom>
              <a:noFill/>
              <a:ln w="9525">
                <a:noFill/>
              </a:ln>
            </p:spPr>
            <p:txBody>
              <a:bodyPr>
                <a:spAutoFit/>
              </a:bodyPr>
              <a:lstStyle/>
              <a:p>
                <a:pPr algn="ctr">
                  <a:lnSpc>
                    <a:spcPct val="120000"/>
                  </a:lnSpc>
                  <a:spcBef>
                    <a:spcPct val="50000"/>
                  </a:spcBef>
                </a:pPr>
                <a:r>
                  <a:rPr lang="zh-CN" altLang="en-US" sz="2000" dirty="0">
                    <a:solidFill>
                      <a:srgbClr val="000000"/>
                    </a:solidFill>
                    <a:latin typeface="Verdana" panose="020B0604030504040204" pitchFamily="34" charset="0"/>
                    <a:ea typeface="宋体" panose="02010600030101010101" pitchFamily="2" charset="-122"/>
                  </a:rPr>
                  <a:t>分泌性腹泻，如霍乱、细菌性食物中毒</a:t>
                </a:r>
                <a:endParaRPr lang="zh-CN" altLang="en-US" sz="2000" dirty="0">
                  <a:solidFill>
                    <a:srgbClr val="000000"/>
                  </a:solidFill>
                  <a:latin typeface="Verdana" panose="020B0604030504040204" pitchFamily="34" charset="0"/>
                  <a:ea typeface="宋体" panose="02010600030101010101" pitchFamily="2" charset="-122"/>
                </a:endParaRPr>
              </a:p>
            </p:txBody>
          </p:sp>
          <p:sp>
            <p:nvSpPr>
              <p:cNvPr id="55301" name="直接连接符 55300"/>
              <p:cNvSpPr/>
              <p:nvPr/>
            </p:nvSpPr>
            <p:spPr>
              <a:xfrm>
                <a:off x="6480" y="8760"/>
                <a:ext cx="6720" cy="0"/>
              </a:xfrm>
              <a:prstGeom prst="line">
                <a:avLst/>
              </a:prstGeom>
              <a:ln w="19050" cap="flat" cmpd="sng">
                <a:solidFill>
                  <a:schemeClr val="accent2"/>
                </a:solidFill>
                <a:prstDash val="lgDashDot"/>
                <a:headEnd type="triangle" w="med" len="med"/>
                <a:tailEnd type="triangle" w="med" len="med"/>
              </a:ln>
            </p:spPr>
          </p:sp>
        </p:grpSp>
      </p:gr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6"/>
          <p:cNvSpPr txBox="1"/>
          <p:nvPr>
            <p:custDataLst>
              <p:tags r:id="rId1"/>
            </p:custDataLst>
          </p:nvPr>
        </p:nvSpPr>
        <p:spPr>
          <a:xfrm>
            <a:off x="231407" y="97384"/>
            <a:ext cx="176149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十、腹泻</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6178" name="页脚占位符 1"/>
          <p:cNvSpPr>
            <a:spLocks noGrp="1"/>
          </p:cNvSpPr>
          <p:nvPr>
            <p:ph type="ftr" sz="quarter" idx="11"/>
          </p:nvPr>
        </p:nvSpPr>
        <p:spPr/>
        <p:txBody>
          <a:bodyPr anchor="t"/>
          <a:lst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5pPr>
          </a:lstStyle>
          <a:p>
            <a:pPr lvl="0" indent="0" algn="r"/>
            <a:r>
              <a:rPr lang="zh-CN" altLang="en-US" sz="1200" b="1">
                <a:solidFill>
                  <a:schemeClr val="bg1"/>
                </a:solidFill>
                <a:latin typeface="Verdana" panose="020B0604030504040204" pitchFamily="34" charset="0"/>
                <a:ea typeface="宋体" panose="02010600030101010101" pitchFamily="2" charset="-122"/>
              </a:rPr>
              <a:t>临床医学概论</a:t>
            </a:r>
            <a:endParaRPr lang="zh-CN" altLang="en-US" sz="1200" b="1">
              <a:solidFill>
                <a:schemeClr val="bg1"/>
              </a:solidFill>
              <a:latin typeface="Verdana" panose="020B0604030504040204" pitchFamily="34" charset="0"/>
              <a:ea typeface="宋体" panose="02010600030101010101" pitchFamily="2" charset="-122"/>
            </a:endParaRPr>
          </a:p>
        </p:txBody>
      </p:sp>
      <p:sp>
        <p:nvSpPr>
          <p:cNvPr id="4" name="文本框 3"/>
          <p:cNvSpPr txBox="1"/>
          <p:nvPr/>
        </p:nvSpPr>
        <p:spPr>
          <a:xfrm>
            <a:off x="1036955" y="962025"/>
            <a:ext cx="4197985" cy="398780"/>
          </a:xfrm>
          <a:prstGeom prst="rect">
            <a:avLst/>
          </a:prstGeom>
          <a:noFill/>
        </p:spPr>
        <p:txBody>
          <a:bodyPr wrap="square" rtlCol="0">
            <a:spAutoFit/>
          </a:bodyPr>
          <a:p>
            <a:r>
              <a:rPr lang="zh-CN" altLang="en-US" sz="2000"/>
              <a:t>（四）问诊</a:t>
            </a:r>
            <a:endParaRPr lang="zh-CN" sz="2000"/>
          </a:p>
        </p:txBody>
      </p:sp>
      <p:sp>
        <p:nvSpPr>
          <p:cNvPr id="2" name="文本框 1"/>
          <p:cNvSpPr txBox="1"/>
          <p:nvPr/>
        </p:nvSpPr>
        <p:spPr>
          <a:xfrm>
            <a:off x="2255520" y="2077720"/>
            <a:ext cx="7680960" cy="2399665"/>
          </a:xfrm>
          <a:prstGeom prst="rect">
            <a:avLst/>
          </a:prstGeom>
          <a:noFill/>
        </p:spPr>
        <p:txBody>
          <a:bodyPr wrap="square" rtlCol="0" anchor="t">
            <a:spAutoFit/>
          </a:bodyPr>
          <a:p>
            <a:pPr>
              <a:lnSpc>
                <a:spcPct val="150000"/>
              </a:lnSpc>
            </a:pPr>
            <a:r>
              <a:rPr lang="zh-CN" altLang="en-US" sz="2000">
                <a:latin typeface="微软雅黑" panose="020B0503020204020204" charset="-122"/>
                <a:ea typeface="微软雅黑" panose="020B0503020204020204" charset="-122"/>
                <a:cs typeface="微软雅黑" panose="020B0503020204020204" charset="-122"/>
              </a:rPr>
              <a:t>1.腹泻的诱因 有无不洁饮食史，是否与进食高脂饮食、精神紧张、焦虑有关。</a:t>
            </a:r>
            <a:endParaRPr lang="zh-CN" altLang="en-US" sz="2000">
              <a:latin typeface="微软雅黑" panose="020B0503020204020204" charset="-122"/>
              <a:ea typeface="微软雅黑" panose="020B0503020204020204" charset="-122"/>
              <a:cs typeface="微软雅黑" panose="020B0503020204020204" charset="-122"/>
            </a:endParaRPr>
          </a:p>
          <a:p>
            <a:pPr>
              <a:lnSpc>
                <a:spcPct val="150000"/>
              </a:lnSpc>
            </a:pPr>
            <a:r>
              <a:rPr lang="zh-CN" altLang="en-US" sz="2000">
                <a:latin typeface="微软雅黑" panose="020B0503020204020204" charset="-122"/>
                <a:ea typeface="微软雅黑" panose="020B0503020204020204" charset="-122"/>
                <a:cs typeface="微软雅黑" panose="020B0503020204020204" charset="-122"/>
              </a:rPr>
              <a:t>2.腹泻的次数、性状与大便量 有助于判断腹泻的类型及病变部位。</a:t>
            </a:r>
            <a:endParaRPr lang="zh-CN" altLang="en-US" sz="2000">
              <a:latin typeface="微软雅黑" panose="020B0503020204020204" charset="-122"/>
              <a:ea typeface="微软雅黑" panose="020B0503020204020204" charset="-122"/>
              <a:cs typeface="微软雅黑" panose="020B0503020204020204" charset="-122"/>
            </a:endParaRPr>
          </a:p>
          <a:p>
            <a:pPr>
              <a:lnSpc>
                <a:spcPct val="150000"/>
              </a:lnSpc>
            </a:pPr>
            <a:r>
              <a:rPr lang="zh-CN" altLang="en-US" sz="2000">
                <a:latin typeface="微软雅黑" panose="020B0503020204020204" charset="-122"/>
                <a:ea typeface="微软雅黑" panose="020B0503020204020204" charset="-122"/>
                <a:cs typeface="微软雅黑" panose="020B0503020204020204" charset="-122"/>
              </a:rPr>
              <a:t>3.腹泻加重、缓解的因素 某些腹泻加重、缓解可分析病因。</a:t>
            </a:r>
            <a:endParaRPr lang="zh-CN" altLang="en-US" sz="2000">
              <a:latin typeface="微软雅黑" panose="020B0503020204020204" charset="-122"/>
              <a:ea typeface="微软雅黑" panose="020B0503020204020204" charset="-122"/>
              <a:cs typeface="微软雅黑" panose="020B0503020204020204" charset="-122"/>
            </a:endParaRPr>
          </a:p>
          <a:p>
            <a:pPr>
              <a:lnSpc>
                <a:spcPct val="150000"/>
              </a:lnSpc>
            </a:pPr>
            <a:r>
              <a:rPr lang="zh-CN" altLang="en-US" sz="2000">
                <a:latin typeface="微软雅黑" panose="020B0503020204020204" charset="-122"/>
                <a:ea typeface="微软雅黑" panose="020B0503020204020204" charset="-122"/>
                <a:cs typeface="微软雅黑" panose="020B0503020204020204" charset="-122"/>
              </a:rPr>
              <a:t>4.患者一般情况 有无脱水、消瘦、乏力及四肢抽搐等症状。</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16598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十一</a:t>
            </a: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黄疸</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1160145" y="2444115"/>
            <a:ext cx="4660265" cy="2584450"/>
          </a:xfrm>
          <a:prstGeom prst="rect">
            <a:avLst/>
          </a:prstGeom>
          <a:noFill/>
        </p:spPr>
        <p:txBody>
          <a:bodyPr wrap="square" rtlCol="0">
            <a:spAutoFit/>
          </a:bodyPr>
          <a:lstStyle/>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b="1" dirty="0">
                <a:solidFill>
                  <a:srgbClr val="2E75B6"/>
                </a:solidFill>
                <a:latin typeface="微软雅黑" panose="020B0503020204020204" charset="-122"/>
                <a:ea typeface="微软雅黑" panose="020B0503020204020204" charset="-122"/>
              </a:rPr>
              <a:t>定义：</a:t>
            </a:r>
            <a:r>
              <a:rPr lang="zh-CN" altLang="en-US" dirty="0">
                <a:latin typeface="微软雅黑" panose="020B0503020204020204" charset="-122"/>
                <a:ea typeface="微软雅黑" panose="020B0503020204020204" charset="-122"/>
              </a:rPr>
              <a:t>黄疸(jaundice)是血清中胆红素升高导致皮肤、黏膜和巩膜发黄的症状和体征。血清总胆红素的正常范围为1.7～17.1 μmol/L,当超过34.2 μmol/L时可见黄疸，在17.1～34.2 μmol/L时则不易察觉，称为隐性黄疸。</a:t>
            </a:r>
            <a:endParaRPr lang="zh-CN" altLang="en-US" dirty="0">
              <a:latin typeface="微软雅黑" panose="020B0503020204020204" charset="-122"/>
              <a:ea typeface="微软雅黑" panose="020B0503020204020204" charset="-122"/>
            </a:endParaRPr>
          </a:p>
        </p:txBody>
      </p:sp>
      <p:pic>
        <p:nvPicPr>
          <p:cNvPr id="17412" name="图片 7172"/>
          <p:cNvPicPr>
            <a:picLocks noChangeAspect="1"/>
          </p:cNvPicPr>
          <p:nvPr/>
        </p:nvPicPr>
        <p:blipFill>
          <a:blip r:embed="rId3"/>
          <a:srcRect l="12453" t="-286" r="17202"/>
          <a:stretch>
            <a:fillRect/>
          </a:stretch>
        </p:blipFill>
        <p:spPr>
          <a:xfrm>
            <a:off x="7298055" y="2218690"/>
            <a:ext cx="3172460" cy="339280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988185" y="474345"/>
            <a:ext cx="8215313" cy="928688"/>
          </a:xfrm>
        </p:spPr>
        <p:txBody>
          <a:bodyPr>
            <a:normAutofit fontScale="90000"/>
          </a:bodyPr>
          <a:lstStyle/>
          <a:p>
            <a:pPr algn="ctr" fontAlgn="base"/>
            <a:r>
              <a:rPr lang="zh-CN" altLang="zh-CN" strike="noStrike" noProof="1">
                <a:ln w="12700" cmpd="sng">
                  <a:solidFill>
                    <a:sysClr val="windowText" lastClr="000000"/>
                  </a:solidFill>
                  <a:prstDash val="solid"/>
                </a:ln>
                <a:solidFill>
                  <a:schemeClr val="bg1"/>
                </a:solidFill>
                <a:effectLst/>
              </a:rPr>
              <a:t>正常胆红素代谢图</a:t>
            </a:r>
            <a:br>
              <a:rPr lang="zh-CN" altLang="zh-CN"/>
            </a:br>
            <a:endParaRPr lang="zh-CN" altLang="zh-CN" strike="noStrike" noProof="1"/>
          </a:p>
        </p:txBody>
      </p:sp>
      <p:pic>
        <p:nvPicPr>
          <p:cNvPr id="23554" name="内容占位符 3" descr="QQ图片20180509110846"/>
          <p:cNvPicPr>
            <a:picLocks noGrp="1" noChangeAspect="1"/>
          </p:cNvPicPr>
          <p:nvPr>
            <p:ph idx="1"/>
          </p:nvPr>
        </p:nvPicPr>
        <p:blipFill>
          <a:blip r:embed="rId1"/>
          <a:stretch>
            <a:fillRect/>
          </a:stretch>
        </p:blipFill>
        <p:spPr>
          <a:xfrm>
            <a:off x="1151255" y="1069975"/>
            <a:ext cx="10242550" cy="5931535"/>
          </a:xfrm>
        </p:spPr>
      </p:pic>
      <p:sp>
        <p:nvSpPr>
          <p:cNvPr id="6178" name="页脚占位符 1"/>
          <p:cNvSpPr>
            <a:spLocks noGrp="1"/>
          </p:cNvSpPr>
          <p:nvPr>
            <p:ph type="ftr" sz="quarter" idx="11"/>
          </p:nvPr>
        </p:nvSpPr>
        <p:spPr/>
        <p:txBody>
          <a:bodyPr anchor="t"/>
          <a:lst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5pPr>
          </a:lstStyle>
          <a:p>
            <a:pPr lvl="0" indent="0" algn="r"/>
            <a:r>
              <a:rPr lang="zh-CN" altLang="en-US" sz="1200" b="1">
                <a:solidFill>
                  <a:schemeClr val="bg1"/>
                </a:solidFill>
                <a:latin typeface="Verdana" panose="020B0604030504040204" pitchFamily="34" charset="0"/>
                <a:ea typeface="宋体" panose="02010600030101010101" pitchFamily="2" charset="-122"/>
              </a:rPr>
              <a:t>临床医学概论</a:t>
            </a:r>
            <a:endParaRPr lang="zh-CN" altLang="en-US" sz="1200" b="1">
              <a:solidFill>
                <a:schemeClr val="bg1"/>
              </a:solidFill>
              <a:latin typeface="Verdana" panose="020B0604030504040204" pitchFamily="34" charset="0"/>
              <a:ea typeface="宋体" panose="02010600030101010101" pitchFamily="2" charset="-122"/>
            </a:endParaRPr>
          </a:p>
        </p:txBody>
      </p:sp>
    </p:spTree>
  </p:cSld>
  <p:clrMapOvr>
    <a:masterClrMapping/>
  </p:clrMapOvr>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标题 12289"/>
          <p:cNvSpPr>
            <a:spLocks noGrp="1"/>
          </p:cNvSpPr>
          <p:nvPr>
            <p:ph type="title"/>
          </p:nvPr>
        </p:nvSpPr>
        <p:spPr>
          <a:xfrm>
            <a:off x="2226945" y="871220"/>
            <a:ext cx="8300720" cy="762000"/>
          </a:xfrm>
        </p:spPr>
        <p:txBody>
          <a:bodyPr anchor="ctr">
            <a:noAutofit/>
          </a:bodyPr>
          <a:lstStyle/>
          <a:p>
            <a:r>
              <a:rPr lang="zh-CN" altLang="en-US" sz="2800" b="1">
                <a:ea typeface="宋体" panose="02010600030101010101" pitchFamily="2" charset="-122"/>
              </a:rPr>
              <a:t>非结合胆红素(游离)         结合胆红素</a:t>
            </a:r>
            <a:endParaRPr lang="zh-CN" altLang="en-US" sz="2800" b="1">
              <a:solidFill>
                <a:srgbClr val="2FB600"/>
              </a:solidFill>
              <a:latin typeface="华文新魏" panose="02010800040101010101" pitchFamily="2" charset="-122"/>
              <a:ea typeface="宋体" panose="02010600030101010101" pitchFamily="2" charset="-122"/>
            </a:endParaRPr>
          </a:p>
        </p:txBody>
      </p:sp>
      <p:graphicFrame>
        <p:nvGraphicFramePr>
          <p:cNvPr id="12291" name="表格 12290"/>
          <p:cNvGraphicFramePr/>
          <p:nvPr/>
        </p:nvGraphicFramePr>
        <p:xfrm>
          <a:off x="2019300" y="1937385"/>
          <a:ext cx="8153400" cy="4115117"/>
        </p:xfrm>
        <a:graphic>
          <a:graphicData uri="http://schemas.openxmlformats.org/drawingml/2006/table">
            <a:tbl>
              <a:tblPr/>
              <a:tblGrid>
                <a:gridCol w="4076700"/>
                <a:gridCol w="4076700"/>
              </a:tblGrid>
              <a:tr h="970280">
                <a:tc>
                  <a:txBody>
                    <a:bodyPr/>
                    <a:lstStyle>
                      <a:lvl1pPr marL="357505" lvl="0" indent="-357505" algn="just" defTabSz="914400" eaLnBrk="1" fontAlgn="base" latinLnBrk="0" hangingPunct="1">
                        <a:lnSpc>
                          <a:spcPct val="110000"/>
                        </a:lnSpc>
                        <a:spcBef>
                          <a:spcPts val="600"/>
                        </a:spcBef>
                        <a:spcAft>
                          <a:spcPct val="0"/>
                        </a:spcAft>
                        <a:buClr>
                          <a:schemeClr val="accent1"/>
                        </a:buClr>
                        <a:buSzPct val="70000"/>
                        <a:buFont typeface="Wingdings 2" panose="05020102010507070707" pitchFamily="2" charset="2"/>
                        <a:buChar char="!"/>
                        <a:defRPr sz="2000" b="0" i="0" u="none" kern="1200" baseline="0">
                          <a:solidFill>
                            <a:srgbClr val="976A4F"/>
                          </a:solidFill>
                          <a:latin typeface="幼圆" panose="02010509060101010101" pitchFamily="1" charset="-122"/>
                          <a:ea typeface="幼圆" panose="02010509060101010101" pitchFamily="1" charset="-122"/>
                        </a:defRPr>
                      </a:lvl1pPr>
                      <a:lvl2pPr lvl="1">
                        <a:lnSpc>
                          <a:spcPct val="120000"/>
                        </a:lnSpc>
                        <a:spcBef>
                          <a:spcPct val="0"/>
                        </a:spcBef>
                        <a:spcAft>
                          <a:spcPts val="600"/>
                        </a:spcAft>
                        <a:buFont typeface="幼圆" panose="02010509060101010101" pitchFamily="1" charset="-122"/>
                        <a:defRPr sz="1400" kern="1200">
                          <a:solidFill>
                            <a:schemeClr val="tx1"/>
                          </a:solidFill>
                        </a:defRPr>
                      </a:lvl2pPr>
                      <a:lvl3pPr marL="1143000" lvl="2" indent="-228600" algn="l">
                        <a:lnSpc>
                          <a:spcPct val="90000"/>
                        </a:lnSpc>
                        <a:spcBef>
                          <a:spcPts val="500"/>
                        </a:spcBef>
                        <a:spcAft>
                          <a:spcPct val="0"/>
                        </a:spcAft>
                        <a:buFont typeface="Arial" panose="020B0604020202020204" pitchFamily="34" charset="0"/>
                        <a:defRPr sz="1800" kern="1200">
                          <a:latin typeface="Arial" panose="020B0604020202020204" pitchFamily="34" charset="0"/>
                        </a:defRPr>
                      </a:lvl3pPr>
                      <a:lvl4pPr marL="1600200" lvl="3" indent="-228600">
                        <a:defRPr sz="1600" kern="1200"/>
                      </a:lvl4pPr>
                      <a:lvl5pPr marL="2057400" lvl="4" indent="-228600">
                        <a:defRPr sz="1600" kern="1200"/>
                      </a:lvl5pPr>
                    </a:lstStyle>
                    <a:p>
                      <a:pPr marL="0" lvl="0" indent="0" algn="ctr">
                        <a:spcBef>
                          <a:spcPct val="0"/>
                        </a:spcBef>
                        <a:buNone/>
                      </a:pPr>
                      <a:r>
                        <a:rPr lang="zh-CN" altLang="en-US" sz="2800" b="1">
                          <a:solidFill>
                            <a:schemeClr val="accent5">
                              <a:lumMod val="50000"/>
                            </a:schemeClr>
                          </a:solidFill>
                          <a:latin typeface="华文新魏" panose="02010800040101010101" pitchFamily="2" charset="-122"/>
                          <a:ea typeface="华文新魏" panose="02010800040101010101" pitchFamily="2" charset="-122"/>
                        </a:rPr>
                        <a:t>与血清白蛋白结合</a:t>
                      </a:r>
                      <a:endParaRPr lang="zh-CN" altLang="en-US" sz="2800" b="1">
                        <a:solidFill>
                          <a:schemeClr val="accent5">
                            <a:lumMod val="50000"/>
                          </a:schemeClr>
                        </a:solidFill>
                        <a:latin typeface="华文新魏" panose="02010800040101010101" pitchFamily="2" charset="-122"/>
                        <a:ea typeface="华文新魏" panose="02010800040101010101" pitchFamily="2" charset="-122"/>
                      </a:endParaRPr>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57505" lvl="0" indent="-357505" algn="just" defTabSz="914400" eaLnBrk="1" fontAlgn="base" latinLnBrk="0" hangingPunct="1">
                        <a:lnSpc>
                          <a:spcPct val="110000"/>
                        </a:lnSpc>
                        <a:spcBef>
                          <a:spcPts val="600"/>
                        </a:spcBef>
                        <a:spcAft>
                          <a:spcPct val="0"/>
                        </a:spcAft>
                        <a:buClr>
                          <a:schemeClr val="accent1"/>
                        </a:buClr>
                        <a:buSzPct val="70000"/>
                        <a:buFont typeface="Wingdings 2" panose="05020102010507070707" pitchFamily="2" charset="2"/>
                        <a:buChar char="!"/>
                        <a:defRPr sz="2000" b="0" i="0" u="none" kern="1200" baseline="0">
                          <a:solidFill>
                            <a:srgbClr val="976A4F"/>
                          </a:solidFill>
                          <a:latin typeface="幼圆" panose="02010509060101010101" pitchFamily="1" charset="-122"/>
                          <a:ea typeface="幼圆" panose="02010509060101010101" pitchFamily="1" charset="-122"/>
                        </a:defRPr>
                      </a:lvl1pPr>
                      <a:lvl2pPr lvl="1">
                        <a:lnSpc>
                          <a:spcPct val="120000"/>
                        </a:lnSpc>
                        <a:spcBef>
                          <a:spcPct val="0"/>
                        </a:spcBef>
                        <a:spcAft>
                          <a:spcPts val="600"/>
                        </a:spcAft>
                        <a:buFont typeface="幼圆" panose="02010509060101010101" pitchFamily="1" charset="-122"/>
                        <a:defRPr sz="1400" kern="1200">
                          <a:solidFill>
                            <a:schemeClr val="tx1"/>
                          </a:solidFill>
                        </a:defRPr>
                      </a:lvl2pPr>
                      <a:lvl3pPr marL="1143000" lvl="2" indent="-228600" algn="l">
                        <a:lnSpc>
                          <a:spcPct val="90000"/>
                        </a:lnSpc>
                        <a:spcBef>
                          <a:spcPts val="500"/>
                        </a:spcBef>
                        <a:spcAft>
                          <a:spcPct val="0"/>
                        </a:spcAft>
                        <a:buFont typeface="Arial" panose="020B0604020202020204" pitchFamily="34" charset="0"/>
                        <a:defRPr sz="1800" kern="1200">
                          <a:latin typeface="Arial" panose="020B0604020202020204" pitchFamily="34" charset="0"/>
                        </a:defRPr>
                      </a:lvl3pPr>
                      <a:lvl4pPr marL="1600200" lvl="3" indent="-228600">
                        <a:defRPr sz="1600" kern="1200"/>
                      </a:lvl4pPr>
                      <a:lvl5pPr marL="2057400" lvl="4" indent="-228600">
                        <a:defRPr sz="1600" kern="1200"/>
                      </a:lvl5pPr>
                    </a:lstStyle>
                    <a:p>
                      <a:pPr marL="0" lvl="0" indent="0" algn="ctr">
                        <a:spcBef>
                          <a:spcPct val="0"/>
                        </a:spcBef>
                        <a:buNone/>
                      </a:pPr>
                      <a:r>
                        <a:rPr lang="zh-CN" altLang="en-US" sz="2800" b="1">
                          <a:solidFill>
                            <a:schemeClr val="accent5">
                              <a:lumMod val="50000"/>
                            </a:schemeClr>
                          </a:solidFill>
                          <a:latin typeface="华文新魏" panose="02010800040101010101" pitchFamily="2" charset="-122"/>
                          <a:ea typeface="华文新魏" panose="02010800040101010101" pitchFamily="2" charset="-122"/>
                        </a:rPr>
                        <a:t>与葡萄糖醛酸结合</a:t>
                      </a:r>
                      <a:endParaRPr lang="zh-CN" altLang="en-US" sz="2800" b="1">
                        <a:solidFill>
                          <a:schemeClr val="accent5">
                            <a:lumMod val="50000"/>
                          </a:schemeClr>
                        </a:solidFill>
                        <a:latin typeface="华文新魏" panose="02010800040101010101" pitchFamily="2" charset="-122"/>
                        <a:ea typeface="华文新魏" panose="02010800040101010101" pitchFamily="2" charset="-122"/>
                      </a:endParaRPr>
                    </a:p>
                  </a:txBody>
                  <a:tcP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1049337">
                <a:tc>
                  <a:txBody>
                    <a:bodyPr/>
                    <a:lstStyle>
                      <a:lvl1pPr marL="357505" lvl="0" indent="-357505" algn="just" defTabSz="914400" eaLnBrk="1" fontAlgn="base" latinLnBrk="0" hangingPunct="1">
                        <a:lnSpc>
                          <a:spcPct val="110000"/>
                        </a:lnSpc>
                        <a:spcBef>
                          <a:spcPts val="600"/>
                        </a:spcBef>
                        <a:spcAft>
                          <a:spcPct val="0"/>
                        </a:spcAft>
                        <a:buClr>
                          <a:schemeClr val="accent1"/>
                        </a:buClr>
                        <a:buSzPct val="70000"/>
                        <a:buFont typeface="Wingdings 2" panose="05020102010507070707" pitchFamily="2" charset="2"/>
                        <a:buChar char="!"/>
                        <a:defRPr sz="2000" b="0" i="0" u="none" kern="1200" baseline="0">
                          <a:solidFill>
                            <a:srgbClr val="976A4F"/>
                          </a:solidFill>
                          <a:latin typeface="幼圆" panose="02010509060101010101" pitchFamily="1" charset="-122"/>
                          <a:ea typeface="幼圆" panose="02010509060101010101" pitchFamily="1" charset="-122"/>
                        </a:defRPr>
                      </a:lvl1pPr>
                      <a:lvl2pPr lvl="1">
                        <a:lnSpc>
                          <a:spcPct val="120000"/>
                        </a:lnSpc>
                        <a:spcBef>
                          <a:spcPct val="0"/>
                        </a:spcBef>
                        <a:spcAft>
                          <a:spcPts val="600"/>
                        </a:spcAft>
                        <a:buFont typeface="幼圆" panose="02010509060101010101" pitchFamily="1" charset="-122"/>
                        <a:defRPr sz="1400" kern="1200">
                          <a:solidFill>
                            <a:schemeClr val="tx1"/>
                          </a:solidFill>
                        </a:defRPr>
                      </a:lvl2pPr>
                      <a:lvl3pPr marL="1143000" lvl="2" indent="-228600" algn="l">
                        <a:lnSpc>
                          <a:spcPct val="90000"/>
                        </a:lnSpc>
                        <a:spcBef>
                          <a:spcPts val="500"/>
                        </a:spcBef>
                        <a:spcAft>
                          <a:spcPct val="0"/>
                        </a:spcAft>
                        <a:buFont typeface="Arial" panose="020B0604020202020204" pitchFamily="34" charset="0"/>
                        <a:defRPr sz="1800" kern="1200">
                          <a:latin typeface="Arial" panose="020B0604020202020204" pitchFamily="34" charset="0"/>
                        </a:defRPr>
                      </a:lvl3pPr>
                      <a:lvl4pPr marL="1600200" lvl="3" indent="-228600">
                        <a:defRPr sz="1600" kern="1200"/>
                      </a:lvl4pPr>
                      <a:lvl5pPr marL="2057400" lvl="4" indent="-228600">
                        <a:defRPr sz="1600" kern="1200"/>
                      </a:lvl5pPr>
                    </a:lstStyle>
                    <a:p>
                      <a:pPr marL="0" lvl="0" indent="0" algn="ctr">
                        <a:spcBef>
                          <a:spcPct val="0"/>
                        </a:spcBef>
                        <a:buNone/>
                      </a:pPr>
                      <a:r>
                        <a:rPr lang="zh-CN" altLang="en-US" sz="2800" b="1">
                          <a:solidFill>
                            <a:schemeClr val="accent5">
                              <a:lumMod val="50000"/>
                            </a:schemeClr>
                          </a:solidFill>
                          <a:latin typeface="华文新魏" panose="02010800040101010101" pitchFamily="2" charset="-122"/>
                          <a:ea typeface="华文新魏" panose="02010800040101010101" pitchFamily="2" charset="-122"/>
                        </a:rPr>
                        <a:t>不溶于水</a:t>
                      </a:r>
                      <a:endParaRPr lang="zh-CN" altLang="en-US" sz="2800" b="1">
                        <a:solidFill>
                          <a:schemeClr val="accent5">
                            <a:lumMod val="50000"/>
                          </a:schemeClr>
                        </a:solidFill>
                        <a:latin typeface="华文新魏" panose="02010800040101010101" pitchFamily="2" charset="-122"/>
                        <a:ea typeface="华文新魏" panose="02010800040101010101" pitchFamily="2" charset="-122"/>
                      </a:endParaRPr>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57505" lvl="0" indent="-357505" algn="just" defTabSz="914400" eaLnBrk="1" fontAlgn="base" latinLnBrk="0" hangingPunct="1">
                        <a:lnSpc>
                          <a:spcPct val="110000"/>
                        </a:lnSpc>
                        <a:spcBef>
                          <a:spcPts val="600"/>
                        </a:spcBef>
                        <a:spcAft>
                          <a:spcPct val="0"/>
                        </a:spcAft>
                        <a:buClr>
                          <a:schemeClr val="accent1"/>
                        </a:buClr>
                        <a:buSzPct val="70000"/>
                        <a:buFont typeface="Wingdings 2" panose="05020102010507070707" pitchFamily="2" charset="2"/>
                        <a:buChar char="!"/>
                        <a:defRPr sz="2000" b="0" i="0" u="none" kern="1200" baseline="0">
                          <a:solidFill>
                            <a:srgbClr val="976A4F"/>
                          </a:solidFill>
                          <a:latin typeface="幼圆" panose="02010509060101010101" pitchFamily="1" charset="-122"/>
                          <a:ea typeface="幼圆" panose="02010509060101010101" pitchFamily="1" charset="-122"/>
                        </a:defRPr>
                      </a:lvl1pPr>
                      <a:lvl2pPr lvl="1">
                        <a:lnSpc>
                          <a:spcPct val="120000"/>
                        </a:lnSpc>
                        <a:spcBef>
                          <a:spcPct val="0"/>
                        </a:spcBef>
                        <a:spcAft>
                          <a:spcPts val="600"/>
                        </a:spcAft>
                        <a:buFont typeface="幼圆" panose="02010509060101010101" pitchFamily="1" charset="-122"/>
                        <a:defRPr sz="1400" kern="1200">
                          <a:solidFill>
                            <a:schemeClr val="tx1"/>
                          </a:solidFill>
                        </a:defRPr>
                      </a:lvl2pPr>
                      <a:lvl3pPr marL="1143000" lvl="2" indent="-228600" algn="l">
                        <a:lnSpc>
                          <a:spcPct val="90000"/>
                        </a:lnSpc>
                        <a:spcBef>
                          <a:spcPts val="500"/>
                        </a:spcBef>
                        <a:spcAft>
                          <a:spcPct val="0"/>
                        </a:spcAft>
                        <a:buFont typeface="Arial" panose="020B0604020202020204" pitchFamily="34" charset="0"/>
                        <a:defRPr sz="1800" kern="1200">
                          <a:latin typeface="Arial" panose="020B0604020202020204" pitchFamily="34" charset="0"/>
                        </a:defRPr>
                      </a:lvl3pPr>
                      <a:lvl4pPr marL="1600200" lvl="3" indent="-228600">
                        <a:defRPr sz="1600" kern="1200"/>
                      </a:lvl4pPr>
                      <a:lvl5pPr marL="2057400" lvl="4" indent="-228600">
                        <a:defRPr sz="1600" kern="1200"/>
                      </a:lvl5pPr>
                    </a:lstStyle>
                    <a:p>
                      <a:pPr marL="0" lvl="0" indent="0" algn="ctr">
                        <a:spcBef>
                          <a:spcPct val="0"/>
                        </a:spcBef>
                        <a:buNone/>
                      </a:pPr>
                      <a:r>
                        <a:rPr lang="zh-CN" altLang="en-US" sz="2800" b="1">
                          <a:solidFill>
                            <a:schemeClr val="accent5">
                              <a:lumMod val="50000"/>
                            </a:schemeClr>
                          </a:solidFill>
                          <a:latin typeface="华文新魏" panose="02010800040101010101" pitchFamily="2" charset="-122"/>
                          <a:ea typeface="华文新魏" panose="02010800040101010101" pitchFamily="2" charset="-122"/>
                        </a:rPr>
                        <a:t>溶于水</a:t>
                      </a:r>
                      <a:endParaRPr lang="zh-CN" altLang="en-US" sz="2800" b="1">
                        <a:solidFill>
                          <a:schemeClr val="accent5">
                            <a:lumMod val="50000"/>
                          </a:schemeClr>
                        </a:solidFill>
                        <a:latin typeface="华文新魏" panose="02010800040101010101" pitchFamily="2" charset="-122"/>
                        <a:ea typeface="华文新魏" panose="02010800040101010101" pitchFamily="2" charset="-122"/>
                      </a:endParaRPr>
                    </a:p>
                  </a:txBody>
                  <a:tcP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1047750">
                <a:tc>
                  <a:txBody>
                    <a:bodyPr/>
                    <a:lstStyle>
                      <a:lvl1pPr marL="357505" lvl="0" indent="-357505" algn="just" defTabSz="914400" eaLnBrk="1" fontAlgn="base" latinLnBrk="0" hangingPunct="1">
                        <a:lnSpc>
                          <a:spcPct val="110000"/>
                        </a:lnSpc>
                        <a:spcBef>
                          <a:spcPts val="600"/>
                        </a:spcBef>
                        <a:spcAft>
                          <a:spcPct val="0"/>
                        </a:spcAft>
                        <a:buClr>
                          <a:schemeClr val="accent1"/>
                        </a:buClr>
                        <a:buSzPct val="70000"/>
                        <a:buFont typeface="Wingdings 2" panose="05020102010507070707" pitchFamily="2" charset="2"/>
                        <a:buChar char="!"/>
                        <a:defRPr sz="2000" b="0" i="0" u="none" kern="1200" baseline="0">
                          <a:solidFill>
                            <a:srgbClr val="976A4F"/>
                          </a:solidFill>
                          <a:latin typeface="幼圆" panose="02010509060101010101" pitchFamily="1" charset="-122"/>
                          <a:ea typeface="幼圆" panose="02010509060101010101" pitchFamily="1" charset="-122"/>
                        </a:defRPr>
                      </a:lvl1pPr>
                      <a:lvl2pPr lvl="1">
                        <a:lnSpc>
                          <a:spcPct val="120000"/>
                        </a:lnSpc>
                        <a:spcBef>
                          <a:spcPct val="0"/>
                        </a:spcBef>
                        <a:spcAft>
                          <a:spcPts val="600"/>
                        </a:spcAft>
                        <a:buFont typeface="幼圆" panose="02010509060101010101" pitchFamily="1" charset="-122"/>
                        <a:defRPr sz="1400" kern="1200">
                          <a:solidFill>
                            <a:schemeClr val="tx1"/>
                          </a:solidFill>
                        </a:defRPr>
                      </a:lvl2pPr>
                      <a:lvl3pPr marL="1143000" lvl="2" indent="-228600" algn="l">
                        <a:lnSpc>
                          <a:spcPct val="90000"/>
                        </a:lnSpc>
                        <a:spcBef>
                          <a:spcPts val="500"/>
                        </a:spcBef>
                        <a:spcAft>
                          <a:spcPct val="0"/>
                        </a:spcAft>
                        <a:buFont typeface="Arial" panose="020B0604020202020204" pitchFamily="34" charset="0"/>
                        <a:defRPr sz="1800" kern="1200">
                          <a:latin typeface="Arial" panose="020B0604020202020204" pitchFamily="34" charset="0"/>
                        </a:defRPr>
                      </a:lvl3pPr>
                      <a:lvl4pPr marL="1600200" lvl="3" indent="-228600">
                        <a:defRPr sz="1600" kern="1200"/>
                      </a:lvl4pPr>
                      <a:lvl5pPr marL="2057400" lvl="4" indent="-228600">
                        <a:defRPr sz="1600" kern="1200"/>
                      </a:lvl5pPr>
                    </a:lstStyle>
                    <a:p>
                      <a:pPr marL="0" lvl="0" indent="0" algn="ctr">
                        <a:spcBef>
                          <a:spcPct val="0"/>
                        </a:spcBef>
                        <a:buNone/>
                      </a:pPr>
                      <a:r>
                        <a:rPr lang="zh-CN" altLang="en-US" sz="2800" b="1">
                          <a:solidFill>
                            <a:schemeClr val="accent5">
                              <a:lumMod val="50000"/>
                            </a:schemeClr>
                          </a:solidFill>
                          <a:latin typeface="华文新魏" panose="02010800040101010101" pitchFamily="2" charset="-122"/>
                          <a:ea typeface="华文新魏" panose="02010800040101010101" pitchFamily="2" charset="-122"/>
                        </a:rPr>
                        <a:t>不</a:t>
                      </a:r>
                      <a:r>
                        <a:rPr lang="en-US" altLang="zh-CN" sz="2800" b="1">
                          <a:solidFill>
                            <a:schemeClr val="accent5">
                              <a:lumMod val="50000"/>
                            </a:schemeClr>
                          </a:solidFill>
                          <a:latin typeface="华文新魏" panose="02010800040101010101" pitchFamily="2" charset="-122"/>
                          <a:ea typeface="华文新魏" panose="02010800040101010101" pitchFamily="2" charset="-122"/>
                        </a:rPr>
                        <a:t>–</a:t>
                      </a:r>
                      <a:r>
                        <a:rPr lang="zh-CN" altLang="en-US" sz="2800" b="1">
                          <a:solidFill>
                            <a:schemeClr val="accent5">
                              <a:lumMod val="50000"/>
                            </a:schemeClr>
                          </a:solidFill>
                          <a:latin typeface="华文新魏" panose="02010800040101010101" pitchFamily="2" charset="-122"/>
                          <a:ea typeface="华文新魏" panose="02010800040101010101" pitchFamily="2" charset="-122"/>
                        </a:rPr>
                        <a:t>滤过肾小球</a:t>
                      </a:r>
                      <a:endParaRPr lang="zh-CN" altLang="en-US" sz="2800" b="1">
                        <a:solidFill>
                          <a:schemeClr val="accent5">
                            <a:lumMod val="50000"/>
                          </a:schemeClr>
                        </a:solidFill>
                        <a:latin typeface="华文新魏" panose="02010800040101010101" pitchFamily="2" charset="-122"/>
                        <a:ea typeface="华文新魏" panose="02010800040101010101" pitchFamily="2" charset="-122"/>
                      </a:endParaRPr>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57505" lvl="0" indent="-357505" algn="just" defTabSz="914400" eaLnBrk="1" fontAlgn="base" latinLnBrk="0" hangingPunct="1">
                        <a:lnSpc>
                          <a:spcPct val="110000"/>
                        </a:lnSpc>
                        <a:spcBef>
                          <a:spcPts val="600"/>
                        </a:spcBef>
                        <a:spcAft>
                          <a:spcPct val="0"/>
                        </a:spcAft>
                        <a:buClr>
                          <a:schemeClr val="accent1"/>
                        </a:buClr>
                        <a:buSzPct val="70000"/>
                        <a:buFont typeface="Wingdings 2" panose="05020102010507070707" pitchFamily="2" charset="2"/>
                        <a:buChar char="!"/>
                        <a:defRPr sz="2000" b="0" i="0" u="none" kern="1200" baseline="0">
                          <a:solidFill>
                            <a:srgbClr val="976A4F"/>
                          </a:solidFill>
                          <a:latin typeface="幼圆" panose="02010509060101010101" pitchFamily="1" charset="-122"/>
                          <a:ea typeface="幼圆" panose="02010509060101010101" pitchFamily="1" charset="-122"/>
                        </a:defRPr>
                      </a:lvl1pPr>
                      <a:lvl2pPr lvl="1">
                        <a:lnSpc>
                          <a:spcPct val="120000"/>
                        </a:lnSpc>
                        <a:spcBef>
                          <a:spcPct val="0"/>
                        </a:spcBef>
                        <a:spcAft>
                          <a:spcPts val="600"/>
                        </a:spcAft>
                        <a:buFont typeface="幼圆" panose="02010509060101010101" pitchFamily="1" charset="-122"/>
                        <a:defRPr sz="1400" kern="1200">
                          <a:solidFill>
                            <a:schemeClr val="tx1"/>
                          </a:solidFill>
                        </a:defRPr>
                      </a:lvl2pPr>
                      <a:lvl3pPr marL="1143000" lvl="2" indent="-228600" algn="l">
                        <a:lnSpc>
                          <a:spcPct val="90000"/>
                        </a:lnSpc>
                        <a:spcBef>
                          <a:spcPts val="500"/>
                        </a:spcBef>
                        <a:spcAft>
                          <a:spcPct val="0"/>
                        </a:spcAft>
                        <a:buFont typeface="Arial" panose="020B0604020202020204" pitchFamily="34" charset="0"/>
                        <a:defRPr sz="1800" kern="1200">
                          <a:latin typeface="Arial" panose="020B0604020202020204" pitchFamily="34" charset="0"/>
                        </a:defRPr>
                      </a:lvl3pPr>
                      <a:lvl4pPr marL="1600200" lvl="3" indent="-228600">
                        <a:defRPr sz="1600" kern="1200"/>
                      </a:lvl4pPr>
                      <a:lvl5pPr marL="2057400" lvl="4" indent="-228600">
                        <a:defRPr sz="1600" kern="1200"/>
                      </a:lvl5pPr>
                    </a:lstStyle>
                    <a:p>
                      <a:pPr marL="0" lvl="0" indent="0" algn="ctr">
                        <a:spcBef>
                          <a:spcPct val="0"/>
                        </a:spcBef>
                        <a:buNone/>
                      </a:pPr>
                      <a:r>
                        <a:rPr lang="zh-CN" altLang="en-US" sz="2800" b="1">
                          <a:solidFill>
                            <a:schemeClr val="accent5">
                              <a:lumMod val="50000"/>
                            </a:schemeClr>
                          </a:solidFill>
                          <a:latin typeface="华文新魏" panose="02010800040101010101" pitchFamily="2" charset="-122"/>
                          <a:ea typeface="华文新魏" panose="02010800040101010101" pitchFamily="2" charset="-122"/>
                        </a:rPr>
                        <a:t>滤过肾小球</a:t>
                      </a:r>
                      <a:endParaRPr lang="zh-CN" altLang="en-US" sz="2800" b="1">
                        <a:solidFill>
                          <a:schemeClr val="accent5">
                            <a:lumMod val="50000"/>
                          </a:schemeClr>
                        </a:solidFill>
                        <a:latin typeface="华文新魏" panose="02010800040101010101" pitchFamily="2" charset="-122"/>
                        <a:ea typeface="华文新魏" panose="02010800040101010101" pitchFamily="2" charset="-122"/>
                      </a:endParaRPr>
                    </a:p>
                  </a:txBody>
                  <a:tcP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1047750">
                <a:tc>
                  <a:txBody>
                    <a:bodyPr/>
                    <a:lstStyle>
                      <a:lvl1pPr marL="357505" lvl="0" indent="-357505" algn="just" defTabSz="914400" eaLnBrk="1" fontAlgn="base" latinLnBrk="0" hangingPunct="1">
                        <a:lnSpc>
                          <a:spcPct val="110000"/>
                        </a:lnSpc>
                        <a:spcBef>
                          <a:spcPts val="600"/>
                        </a:spcBef>
                        <a:spcAft>
                          <a:spcPct val="0"/>
                        </a:spcAft>
                        <a:buClr>
                          <a:schemeClr val="accent1"/>
                        </a:buClr>
                        <a:buSzPct val="70000"/>
                        <a:buFont typeface="Wingdings 2" panose="05020102010507070707" pitchFamily="2" charset="2"/>
                        <a:buChar char="!"/>
                        <a:defRPr sz="2000" b="0" i="0" u="none" kern="1200" baseline="0">
                          <a:solidFill>
                            <a:srgbClr val="976A4F"/>
                          </a:solidFill>
                          <a:latin typeface="幼圆" panose="02010509060101010101" pitchFamily="1" charset="-122"/>
                          <a:ea typeface="幼圆" panose="02010509060101010101" pitchFamily="1" charset="-122"/>
                        </a:defRPr>
                      </a:lvl1pPr>
                      <a:lvl2pPr lvl="1">
                        <a:lnSpc>
                          <a:spcPct val="120000"/>
                        </a:lnSpc>
                        <a:spcBef>
                          <a:spcPct val="0"/>
                        </a:spcBef>
                        <a:spcAft>
                          <a:spcPts val="600"/>
                        </a:spcAft>
                        <a:buFont typeface="幼圆" panose="02010509060101010101" pitchFamily="1" charset="-122"/>
                        <a:defRPr sz="1400" kern="1200">
                          <a:solidFill>
                            <a:schemeClr val="tx1"/>
                          </a:solidFill>
                        </a:defRPr>
                      </a:lvl2pPr>
                      <a:lvl3pPr marL="1143000" lvl="2" indent="-228600" algn="l">
                        <a:lnSpc>
                          <a:spcPct val="90000"/>
                        </a:lnSpc>
                        <a:spcBef>
                          <a:spcPts val="500"/>
                        </a:spcBef>
                        <a:spcAft>
                          <a:spcPct val="0"/>
                        </a:spcAft>
                        <a:buFont typeface="Arial" panose="020B0604020202020204" pitchFamily="34" charset="0"/>
                        <a:defRPr sz="1800" kern="1200">
                          <a:latin typeface="Arial" panose="020B0604020202020204" pitchFamily="34" charset="0"/>
                        </a:defRPr>
                      </a:lvl3pPr>
                      <a:lvl4pPr marL="1600200" lvl="3" indent="-228600">
                        <a:defRPr sz="1600" kern="1200"/>
                      </a:lvl4pPr>
                      <a:lvl5pPr marL="2057400" lvl="4" indent="-228600">
                        <a:defRPr sz="1600" kern="1200"/>
                      </a:lvl5pPr>
                    </a:lstStyle>
                    <a:p>
                      <a:pPr marL="0" lvl="0" indent="0" algn="ctr">
                        <a:spcBef>
                          <a:spcPct val="0"/>
                        </a:spcBef>
                        <a:buNone/>
                      </a:pPr>
                      <a:r>
                        <a:rPr lang="zh-CN" altLang="en-US" sz="2800" b="1">
                          <a:solidFill>
                            <a:schemeClr val="accent5">
                              <a:lumMod val="50000"/>
                            </a:schemeClr>
                          </a:solidFill>
                          <a:latin typeface="华文新魏" panose="02010800040101010101" pitchFamily="2" charset="-122"/>
                          <a:ea typeface="华文新魏" panose="02010800040101010101" pitchFamily="2" charset="-122"/>
                        </a:rPr>
                        <a:t>尿中无</a:t>
                      </a:r>
                      <a:endParaRPr lang="zh-CN" altLang="en-US" sz="2800" b="1">
                        <a:solidFill>
                          <a:schemeClr val="accent5">
                            <a:lumMod val="50000"/>
                          </a:schemeClr>
                        </a:solidFill>
                        <a:latin typeface="华文新魏" panose="02010800040101010101" pitchFamily="2" charset="-122"/>
                        <a:ea typeface="华文新魏" panose="02010800040101010101" pitchFamily="2" charset="-122"/>
                      </a:endParaRPr>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a:txBody>
                    <a:bodyPr/>
                    <a:lstStyle>
                      <a:lvl1pPr marL="357505" lvl="0" indent="-357505" algn="just" defTabSz="914400" eaLnBrk="1" fontAlgn="base" latinLnBrk="0" hangingPunct="1">
                        <a:lnSpc>
                          <a:spcPct val="110000"/>
                        </a:lnSpc>
                        <a:spcBef>
                          <a:spcPts val="600"/>
                        </a:spcBef>
                        <a:spcAft>
                          <a:spcPct val="0"/>
                        </a:spcAft>
                        <a:buClr>
                          <a:schemeClr val="accent1"/>
                        </a:buClr>
                        <a:buSzPct val="70000"/>
                        <a:buFont typeface="Wingdings 2" panose="05020102010507070707" pitchFamily="2" charset="2"/>
                        <a:buChar char="!"/>
                        <a:defRPr sz="2000" b="0" i="0" u="none" kern="1200" baseline="0">
                          <a:solidFill>
                            <a:srgbClr val="976A4F"/>
                          </a:solidFill>
                          <a:latin typeface="幼圆" panose="02010509060101010101" pitchFamily="1" charset="-122"/>
                          <a:ea typeface="幼圆" panose="02010509060101010101" pitchFamily="1" charset="-122"/>
                        </a:defRPr>
                      </a:lvl1pPr>
                      <a:lvl2pPr lvl="1">
                        <a:lnSpc>
                          <a:spcPct val="120000"/>
                        </a:lnSpc>
                        <a:spcBef>
                          <a:spcPct val="0"/>
                        </a:spcBef>
                        <a:spcAft>
                          <a:spcPts val="600"/>
                        </a:spcAft>
                        <a:buFont typeface="幼圆" panose="02010509060101010101" pitchFamily="1" charset="-122"/>
                        <a:defRPr sz="1400" kern="1200">
                          <a:solidFill>
                            <a:schemeClr val="tx1"/>
                          </a:solidFill>
                        </a:defRPr>
                      </a:lvl2pPr>
                      <a:lvl3pPr marL="1143000" lvl="2" indent="-228600" algn="l">
                        <a:lnSpc>
                          <a:spcPct val="90000"/>
                        </a:lnSpc>
                        <a:spcBef>
                          <a:spcPts val="500"/>
                        </a:spcBef>
                        <a:spcAft>
                          <a:spcPct val="0"/>
                        </a:spcAft>
                        <a:buFont typeface="Arial" panose="020B0604020202020204" pitchFamily="34" charset="0"/>
                        <a:defRPr sz="1800" kern="1200">
                          <a:latin typeface="Arial" panose="020B0604020202020204" pitchFamily="34" charset="0"/>
                        </a:defRPr>
                      </a:lvl3pPr>
                      <a:lvl4pPr marL="1600200" lvl="3" indent="-228600">
                        <a:defRPr sz="1600" kern="1200"/>
                      </a:lvl4pPr>
                      <a:lvl5pPr marL="2057400" lvl="4" indent="-228600">
                        <a:defRPr sz="1600" kern="1200"/>
                      </a:lvl5pPr>
                    </a:lstStyle>
                    <a:p>
                      <a:pPr marL="0" lvl="0" indent="0" algn="ctr">
                        <a:spcBef>
                          <a:spcPct val="0"/>
                        </a:spcBef>
                        <a:buNone/>
                      </a:pPr>
                      <a:r>
                        <a:rPr lang="zh-CN" altLang="en-US" sz="2800" b="1">
                          <a:solidFill>
                            <a:schemeClr val="accent5">
                              <a:lumMod val="50000"/>
                            </a:schemeClr>
                          </a:solidFill>
                          <a:latin typeface="华文新魏" panose="02010800040101010101" pitchFamily="2" charset="-122"/>
                          <a:ea typeface="华文新魏" panose="02010800040101010101" pitchFamily="2" charset="-122"/>
                        </a:rPr>
                        <a:t>尿中有</a:t>
                      </a:r>
                      <a:endParaRPr lang="zh-CN" altLang="en-US" sz="2800" b="1">
                        <a:solidFill>
                          <a:schemeClr val="accent5">
                            <a:lumMod val="50000"/>
                          </a:schemeClr>
                        </a:solidFill>
                        <a:latin typeface="华文新魏" panose="02010800040101010101" pitchFamily="2" charset="-122"/>
                        <a:ea typeface="华文新魏" panose="02010800040101010101" pitchFamily="2" charset="-122"/>
                      </a:endParaRPr>
                    </a:p>
                  </a:txBody>
                  <a:tcP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r>
            </a:tbl>
          </a:graphicData>
        </a:graphic>
      </p:graphicFrame>
      <p:sp>
        <p:nvSpPr>
          <p:cNvPr id="6178" name="页脚占位符 1"/>
          <p:cNvSpPr>
            <a:spLocks noGrp="1"/>
          </p:cNvSpPr>
          <p:nvPr>
            <p:ph type="ftr" sz="quarter" idx="11"/>
          </p:nvPr>
        </p:nvSpPr>
        <p:spPr/>
        <p:txBody>
          <a:bodyPr anchor="t"/>
          <a:lst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5pPr>
          </a:lstStyle>
          <a:p>
            <a:pPr lvl="0" indent="0" algn="r"/>
            <a:r>
              <a:rPr lang="zh-CN" altLang="en-US" sz="1200" b="1">
                <a:solidFill>
                  <a:schemeClr val="bg1"/>
                </a:solidFill>
                <a:latin typeface="Verdana" panose="020B0604030504040204" pitchFamily="34" charset="0"/>
                <a:ea typeface="宋体" panose="02010600030101010101" pitchFamily="2" charset="-122"/>
              </a:rPr>
              <a:t>临床医学概论</a:t>
            </a:r>
            <a:endParaRPr lang="zh-CN" altLang="en-US" sz="1200" b="1">
              <a:solidFill>
                <a:schemeClr val="bg1"/>
              </a:solidFill>
              <a:latin typeface="Verdana" panose="020B0604030504040204" pitchFamily="34" charset="0"/>
              <a:ea typeface="宋体" panose="02010600030101010101" pitchFamily="2" charset="-122"/>
            </a:endParaRPr>
          </a:p>
        </p:txBody>
      </p:sp>
    </p:spTree>
  </p:cSld>
  <p:clrMapOvr>
    <a:masterClrMapping/>
  </p:clrMapOvr>
  <p:transition>
    <p:split orient="vert"/>
  </p:transition>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6"/>
          <p:cNvSpPr txBox="1"/>
          <p:nvPr>
            <p:custDataLst>
              <p:tags r:id="rId1"/>
            </p:custDataLst>
          </p:nvPr>
        </p:nvSpPr>
        <p:spPr>
          <a:xfrm>
            <a:off x="231407" y="97384"/>
            <a:ext cx="216598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十一、黄疸</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6178" name="页脚占位符 1"/>
          <p:cNvSpPr>
            <a:spLocks noGrp="1"/>
          </p:cNvSpPr>
          <p:nvPr>
            <p:ph type="ftr" sz="quarter" idx="11"/>
          </p:nvPr>
        </p:nvSpPr>
        <p:spPr/>
        <p:txBody>
          <a:bodyPr anchor="t"/>
          <a:lst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5pPr>
          </a:lstStyle>
          <a:p>
            <a:pPr lvl="0" indent="0" algn="r"/>
            <a:r>
              <a:rPr lang="zh-CN" altLang="en-US" sz="1200" b="1">
                <a:solidFill>
                  <a:schemeClr val="bg1"/>
                </a:solidFill>
                <a:latin typeface="Verdana" panose="020B0604030504040204" pitchFamily="34" charset="0"/>
                <a:ea typeface="宋体" panose="02010600030101010101" pitchFamily="2" charset="-122"/>
              </a:rPr>
              <a:t>临床医学概论</a:t>
            </a:r>
            <a:endParaRPr lang="zh-CN" altLang="en-US" sz="1200" b="1">
              <a:solidFill>
                <a:schemeClr val="bg1"/>
              </a:solidFill>
              <a:latin typeface="Verdana" panose="020B0604030504040204" pitchFamily="34" charset="0"/>
              <a:ea typeface="宋体" panose="02010600030101010101" pitchFamily="2" charset="-122"/>
            </a:endParaRPr>
          </a:p>
        </p:txBody>
      </p:sp>
      <p:sp>
        <p:nvSpPr>
          <p:cNvPr id="4" name="文本框 3"/>
          <p:cNvSpPr txBox="1"/>
          <p:nvPr/>
        </p:nvSpPr>
        <p:spPr>
          <a:xfrm>
            <a:off x="1036955" y="962025"/>
            <a:ext cx="4197985" cy="398780"/>
          </a:xfrm>
          <a:prstGeom prst="rect">
            <a:avLst/>
          </a:prstGeom>
          <a:noFill/>
        </p:spPr>
        <p:txBody>
          <a:bodyPr wrap="square" rtlCol="0">
            <a:spAutoFit/>
          </a:bodyPr>
          <a:p>
            <a:r>
              <a:rPr lang="zh-CN" altLang="en-US" sz="2000"/>
              <a:t>（一）病因</a:t>
            </a:r>
            <a:endParaRPr lang="zh-CN" sz="2000"/>
          </a:p>
        </p:txBody>
      </p:sp>
      <p:sp>
        <p:nvSpPr>
          <p:cNvPr id="14338" name="文本框 14337"/>
          <p:cNvSpPr txBox="1"/>
          <p:nvPr/>
        </p:nvSpPr>
        <p:spPr>
          <a:xfrm>
            <a:off x="3529648" y="2105978"/>
            <a:ext cx="5500687" cy="2768600"/>
          </a:xfrm>
          <a:prstGeom prst="rect">
            <a:avLst/>
          </a:prstGeom>
          <a:noFill/>
          <a:ln w="9525">
            <a:noFill/>
          </a:ln>
        </p:spPr>
        <p:txBody>
          <a:bodyPr anchor="t">
            <a:spAutoFit/>
          </a:bodyPr>
          <a:lstStyle/>
          <a:p>
            <a:pPr lvl="1">
              <a:spcBef>
                <a:spcPct val="50000"/>
              </a:spcBef>
              <a:buFont typeface="Arial" panose="020B0604020202020204" pitchFamily="34" charset="0"/>
            </a:pPr>
            <a:r>
              <a:rPr lang="en-US" altLang="zh-CN" sz="2400" dirty="0">
                <a:latin typeface="微软雅黑" panose="020B0503020204020204" charset="-122"/>
                <a:ea typeface="微软雅黑" panose="020B0503020204020204" charset="-122"/>
                <a:cs typeface="微软雅黑" panose="020B0503020204020204" charset="-122"/>
              </a:rPr>
              <a:t>1.</a:t>
            </a:r>
            <a:r>
              <a:rPr lang="zh-CN" altLang="en-US" sz="2400" dirty="0">
                <a:latin typeface="微软雅黑" panose="020B0503020204020204" charset="-122"/>
                <a:ea typeface="微软雅黑" panose="020B0503020204020204" charset="-122"/>
                <a:cs typeface="微软雅黑" panose="020B0503020204020204" charset="-122"/>
              </a:rPr>
              <a:t>溶血性黄疸</a:t>
            </a:r>
            <a:endParaRPr lang="zh-CN" altLang="en-US" sz="2400" dirty="0">
              <a:latin typeface="微软雅黑" panose="020B0503020204020204" charset="-122"/>
              <a:ea typeface="微软雅黑" panose="020B0503020204020204" charset="-122"/>
              <a:cs typeface="微软雅黑" panose="020B0503020204020204" charset="-122"/>
            </a:endParaRPr>
          </a:p>
          <a:p>
            <a:pPr lvl="1">
              <a:spcBef>
                <a:spcPct val="50000"/>
              </a:spcBef>
              <a:buFont typeface="Arial" panose="020B0604020202020204" pitchFamily="34" charset="0"/>
            </a:pPr>
            <a:r>
              <a:rPr lang="en-US" altLang="zh-CN" sz="2400" dirty="0">
                <a:latin typeface="微软雅黑" panose="020B0503020204020204" charset="-122"/>
                <a:ea typeface="微软雅黑" panose="020B0503020204020204" charset="-122"/>
                <a:cs typeface="微软雅黑" panose="020B0503020204020204" charset="-122"/>
              </a:rPr>
              <a:t>2.</a:t>
            </a:r>
            <a:r>
              <a:rPr lang="zh-CN" altLang="en-US" sz="2400" dirty="0">
                <a:latin typeface="微软雅黑" panose="020B0503020204020204" charset="-122"/>
                <a:ea typeface="微软雅黑" panose="020B0503020204020204" charset="-122"/>
                <a:cs typeface="微软雅黑" panose="020B0503020204020204" charset="-122"/>
              </a:rPr>
              <a:t>肝细胞性黄疸</a:t>
            </a:r>
            <a:endParaRPr lang="zh-CN" altLang="en-US" sz="2400" dirty="0">
              <a:latin typeface="微软雅黑" panose="020B0503020204020204" charset="-122"/>
              <a:ea typeface="微软雅黑" panose="020B0503020204020204" charset="-122"/>
              <a:cs typeface="微软雅黑" panose="020B0503020204020204" charset="-122"/>
            </a:endParaRPr>
          </a:p>
          <a:p>
            <a:pPr lvl="1">
              <a:spcBef>
                <a:spcPct val="50000"/>
              </a:spcBef>
              <a:buFont typeface="Arial" panose="020B0604020202020204" pitchFamily="34" charset="0"/>
            </a:pPr>
            <a:r>
              <a:rPr lang="en-US" altLang="zh-CN" sz="2400" dirty="0">
                <a:latin typeface="微软雅黑" panose="020B0503020204020204" charset="-122"/>
                <a:ea typeface="微软雅黑" panose="020B0503020204020204" charset="-122"/>
                <a:cs typeface="微软雅黑" panose="020B0503020204020204" charset="-122"/>
              </a:rPr>
              <a:t>3.</a:t>
            </a:r>
            <a:r>
              <a:rPr lang="zh-CN" altLang="en-US" sz="2400" dirty="0">
                <a:latin typeface="微软雅黑" panose="020B0503020204020204" charset="-122"/>
                <a:ea typeface="微软雅黑" panose="020B0503020204020204" charset="-122"/>
                <a:cs typeface="微软雅黑" panose="020B0503020204020204" charset="-122"/>
              </a:rPr>
              <a:t>胆汁淤积性黄疸</a:t>
            </a:r>
            <a:endParaRPr lang="zh-CN" altLang="en-US" sz="2400" dirty="0">
              <a:latin typeface="微软雅黑" panose="020B0503020204020204" charset="-122"/>
              <a:ea typeface="微软雅黑" panose="020B0503020204020204" charset="-122"/>
              <a:cs typeface="微软雅黑" panose="020B0503020204020204" charset="-122"/>
            </a:endParaRPr>
          </a:p>
          <a:p>
            <a:pPr lvl="1">
              <a:spcBef>
                <a:spcPct val="50000"/>
              </a:spcBef>
              <a:buFont typeface="Arial" panose="020B0604020202020204" pitchFamily="34" charset="0"/>
            </a:pPr>
            <a:r>
              <a:rPr lang="en-US" altLang="zh-CN" sz="2400" dirty="0">
                <a:latin typeface="微软雅黑" panose="020B0503020204020204" charset="-122"/>
                <a:ea typeface="微软雅黑" panose="020B0503020204020204" charset="-122"/>
                <a:cs typeface="微软雅黑" panose="020B0503020204020204" charset="-122"/>
              </a:rPr>
              <a:t>4.</a:t>
            </a:r>
            <a:r>
              <a:rPr lang="zh-CN" altLang="en-US" sz="2400" dirty="0">
                <a:latin typeface="微软雅黑" panose="020B0503020204020204" charset="-122"/>
                <a:ea typeface="微软雅黑" panose="020B0503020204020204" charset="-122"/>
                <a:cs typeface="微软雅黑" panose="020B0503020204020204" charset="-122"/>
              </a:rPr>
              <a:t>先天性非溶血性黄疸</a:t>
            </a:r>
            <a:endParaRPr lang="zh-CN" altLang="en-US" sz="2800" dirty="0">
              <a:latin typeface="微软雅黑" panose="020B0503020204020204" charset="-122"/>
              <a:ea typeface="微软雅黑" panose="020B0503020204020204" charset="-122"/>
              <a:cs typeface="微软雅黑" panose="020B0503020204020204" charset="-122"/>
            </a:endParaRPr>
          </a:p>
          <a:p>
            <a:pPr lvl="1" indent="0">
              <a:spcBef>
                <a:spcPct val="50000"/>
              </a:spcBef>
            </a:pPr>
            <a:endParaRPr lang="zh-CN" altLang="en-US" sz="2800" dirty="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4338"/>
                                        </p:tgtEl>
                                        <p:attrNameLst>
                                          <p:attrName>style.visibility</p:attrName>
                                        </p:attrNameLst>
                                      </p:cBhvr>
                                      <p:to>
                                        <p:strVal val="visible"/>
                                      </p:to>
                                    </p:set>
                                    <p:anim calcmode="lin" valueType="num">
                                      <p:cBhvr additive="base">
                                        <p:cTn id="7" dur="500" fill="hold"/>
                                        <p:tgtEl>
                                          <p:spTgt spid="14338"/>
                                        </p:tgtEl>
                                        <p:attrNameLst>
                                          <p:attrName>ppt_x</p:attrName>
                                        </p:attrNameLst>
                                      </p:cBhvr>
                                      <p:tavLst>
                                        <p:tav tm="0">
                                          <p:val>
                                            <p:strVal val="0-#ppt_w/2"/>
                                          </p:val>
                                        </p:tav>
                                        <p:tav tm="100000">
                                          <p:val>
                                            <p:strVal val="#ppt_x"/>
                                          </p:val>
                                        </p:tav>
                                      </p:tavLst>
                                    </p:anim>
                                    <p:anim calcmode="lin" valueType="num">
                                      <p:cBhvr additive="base">
                                        <p:cTn id="8" dur="500" fill="hold"/>
                                        <p:tgtEl>
                                          <p:spTgt spid="1433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8" grpId="0"/>
    </p:bldLst>
  </p:timing>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6"/>
          <p:cNvSpPr txBox="1"/>
          <p:nvPr>
            <p:custDataLst>
              <p:tags r:id="rId1"/>
            </p:custDataLst>
          </p:nvPr>
        </p:nvSpPr>
        <p:spPr>
          <a:xfrm>
            <a:off x="231407" y="97384"/>
            <a:ext cx="216598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十一、黄疸</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6178" name="页脚占位符 1"/>
          <p:cNvSpPr>
            <a:spLocks noGrp="1"/>
          </p:cNvSpPr>
          <p:nvPr>
            <p:ph type="ftr" sz="quarter" idx="11"/>
          </p:nvPr>
        </p:nvSpPr>
        <p:spPr/>
        <p:txBody>
          <a:bodyPr anchor="t"/>
          <a:lst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5pPr>
          </a:lstStyle>
          <a:p>
            <a:pPr lvl="0" indent="0" algn="r"/>
            <a:r>
              <a:rPr lang="zh-CN" altLang="en-US" sz="1200" b="1">
                <a:solidFill>
                  <a:schemeClr val="bg1"/>
                </a:solidFill>
                <a:latin typeface="Verdana" panose="020B0604030504040204" pitchFamily="34" charset="0"/>
                <a:ea typeface="宋体" panose="02010600030101010101" pitchFamily="2" charset="-122"/>
              </a:rPr>
              <a:t>临床医学概论</a:t>
            </a:r>
            <a:endParaRPr lang="zh-CN" altLang="en-US" sz="1200" b="1">
              <a:solidFill>
                <a:schemeClr val="bg1"/>
              </a:solidFill>
              <a:latin typeface="Verdana" panose="020B0604030504040204" pitchFamily="34" charset="0"/>
              <a:ea typeface="宋体" panose="02010600030101010101" pitchFamily="2" charset="-122"/>
            </a:endParaRPr>
          </a:p>
        </p:txBody>
      </p:sp>
      <p:sp>
        <p:nvSpPr>
          <p:cNvPr id="4" name="文本框 3"/>
          <p:cNvSpPr txBox="1"/>
          <p:nvPr/>
        </p:nvSpPr>
        <p:spPr>
          <a:xfrm>
            <a:off x="1036955" y="962025"/>
            <a:ext cx="4197985" cy="398780"/>
          </a:xfrm>
          <a:prstGeom prst="rect">
            <a:avLst/>
          </a:prstGeom>
          <a:noFill/>
        </p:spPr>
        <p:txBody>
          <a:bodyPr wrap="square" rtlCol="0">
            <a:spAutoFit/>
          </a:bodyPr>
          <a:p>
            <a:r>
              <a:rPr lang="zh-CN" altLang="en-US" sz="2000"/>
              <a:t>（一）病因</a:t>
            </a:r>
            <a:endParaRPr lang="zh-CN" sz="2000"/>
          </a:p>
        </p:txBody>
      </p:sp>
      <p:sp>
        <p:nvSpPr>
          <p:cNvPr id="27649" name="内容占位符 2"/>
          <p:cNvSpPr>
            <a:spLocks noGrp="1"/>
          </p:cNvSpPr>
          <p:nvPr>
            <p:ph idx="4294967295"/>
          </p:nvPr>
        </p:nvSpPr>
        <p:spPr>
          <a:xfrm>
            <a:off x="1611313" y="1722755"/>
            <a:ext cx="8218487" cy="4556125"/>
          </a:xfrm>
        </p:spPr>
        <p:txBody>
          <a:bodyPr wrap="square" anchor="t">
            <a:normAutofit/>
          </a:bodyPr>
          <a:lstStyle/>
          <a:p>
            <a:pPr>
              <a:lnSpc>
                <a:spcPct val="150000"/>
              </a:lnSpc>
              <a:buNone/>
            </a:pPr>
            <a:r>
              <a:rPr lang="zh-CN" altLang="en-US" sz="2400" dirty="0">
                <a:latin typeface="微软雅黑" panose="020B0503020204020204" charset="-122"/>
                <a:ea typeface="微软雅黑" panose="020B0503020204020204" charset="-122"/>
                <a:cs typeface="微软雅黑" panose="020B0503020204020204" charset="-122"/>
              </a:rPr>
              <a:t>1.溶血性黄疸（病因）:</a:t>
            </a:r>
            <a:endParaRPr lang="zh-CN" altLang="en-US" sz="2400" dirty="0">
              <a:latin typeface="微软雅黑" panose="020B0503020204020204" charset="-122"/>
              <a:ea typeface="微软雅黑" panose="020B0503020204020204" charset="-122"/>
              <a:cs typeface="微软雅黑" panose="020B0503020204020204" charset="-122"/>
            </a:endParaRPr>
          </a:p>
          <a:p>
            <a:pPr lvl="1">
              <a:lnSpc>
                <a:spcPct val="150000"/>
              </a:lnSpc>
              <a:buNone/>
            </a:pPr>
            <a:r>
              <a:rPr lang="zh-CN" altLang="en-US" sz="2000" dirty="0">
                <a:latin typeface="微软雅黑" panose="020B0503020204020204" charset="-122"/>
                <a:ea typeface="微软雅黑" panose="020B0503020204020204" charset="-122"/>
                <a:cs typeface="微软雅黑" panose="020B0503020204020204" charset="-122"/>
              </a:rPr>
              <a:t>（1）先天性溶血性贫血：</a:t>
            </a:r>
            <a:endParaRPr lang="zh-CN" altLang="en-US" sz="2000" dirty="0">
              <a:latin typeface="微软雅黑" panose="020B0503020204020204" charset="-122"/>
              <a:ea typeface="微软雅黑" panose="020B0503020204020204" charset="-122"/>
              <a:cs typeface="微软雅黑" panose="020B0503020204020204" charset="-122"/>
            </a:endParaRPr>
          </a:p>
          <a:p>
            <a:pPr lvl="1">
              <a:lnSpc>
                <a:spcPct val="150000"/>
              </a:lnSpc>
              <a:buNone/>
            </a:pPr>
            <a:r>
              <a:rPr lang="zh-CN" altLang="en-US" sz="2000" dirty="0">
                <a:latin typeface="微软雅黑" panose="020B0503020204020204" charset="-122"/>
                <a:ea typeface="微软雅黑" panose="020B0503020204020204" charset="-122"/>
                <a:cs typeface="微软雅黑" panose="020B0503020204020204" charset="-122"/>
              </a:rPr>
              <a:t>    </a:t>
            </a:r>
            <a:r>
              <a:rPr lang="zh-CN" altLang="en-US" sz="2000" u="sng" dirty="0">
                <a:latin typeface="微软雅黑" panose="020B0503020204020204" charset="-122"/>
                <a:ea typeface="微软雅黑" panose="020B0503020204020204" charset="-122"/>
                <a:cs typeface="微软雅黑" panose="020B0503020204020204" charset="-122"/>
              </a:rPr>
              <a:t>地中海贫血、遗传性球形红细胞增多症</a:t>
            </a:r>
            <a:endParaRPr lang="zh-CN" altLang="en-US" sz="2000" u="sng" dirty="0">
              <a:latin typeface="微软雅黑" panose="020B0503020204020204" charset="-122"/>
              <a:ea typeface="微软雅黑" panose="020B0503020204020204" charset="-122"/>
              <a:cs typeface="微软雅黑" panose="020B0503020204020204" charset="-122"/>
            </a:endParaRPr>
          </a:p>
          <a:p>
            <a:pPr lvl="1">
              <a:lnSpc>
                <a:spcPct val="150000"/>
              </a:lnSpc>
              <a:buNone/>
            </a:pPr>
            <a:r>
              <a:rPr lang="zh-CN" altLang="en-US" sz="2000" dirty="0">
                <a:latin typeface="微软雅黑" panose="020B0503020204020204" charset="-122"/>
                <a:ea typeface="微软雅黑" panose="020B0503020204020204" charset="-122"/>
                <a:cs typeface="微软雅黑" panose="020B0503020204020204" charset="-122"/>
              </a:rPr>
              <a:t>（2）后天性获得性溶血性贫血：</a:t>
            </a:r>
            <a:endParaRPr lang="zh-CN" altLang="en-US" sz="2000" dirty="0">
              <a:latin typeface="微软雅黑" panose="020B0503020204020204" charset="-122"/>
              <a:ea typeface="微软雅黑" panose="020B0503020204020204" charset="-122"/>
              <a:cs typeface="微软雅黑" panose="020B0503020204020204" charset="-122"/>
            </a:endParaRPr>
          </a:p>
          <a:p>
            <a:pPr lvl="1">
              <a:lnSpc>
                <a:spcPct val="150000"/>
              </a:lnSpc>
              <a:buNone/>
            </a:pPr>
            <a:r>
              <a:rPr lang="zh-CN" altLang="en-US" sz="2000" dirty="0">
                <a:latin typeface="微软雅黑" panose="020B0503020204020204" charset="-122"/>
                <a:ea typeface="微软雅黑" panose="020B0503020204020204" charset="-122"/>
                <a:cs typeface="微软雅黑" panose="020B0503020204020204" charset="-122"/>
              </a:rPr>
              <a:t>    </a:t>
            </a:r>
            <a:r>
              <a:rPr lang="zh-CN" altLang="en-US" sz="2000" u="sng" dirty="0">
                <a:latin typeface="微软雅黑" panose="020B0503020204020204" charset="-122"/>
                <a:ea typeface="微软雅黑" panose="020B0503020204020204" charset="-122"/>
                <a:cs typeface="微软雅黑" panose="020B0503020204020204" charset="-122"/>
              </a:rPr>
              <a:t>自免溶、新生儿溶血、不同血型输血后的溶血、蚕豆病、蛇毒</a:t>
            </a:r>
            <a:endParaRPr lang="zh-CN" altLang="en-US" sz="2000" u="sng" dirty="0">
              <a:latin typeface="微软雅黑" panose="020B0503020204020204" charset="-122"/>
              <a:ea typeface="微软雅黑" panose="020B0503020204020204" charset="-122"/>
              <a:cs typeface="微软雅黑" panose="020B0503020204020204" charset="-122"/>
            </a:endParaRPr>
          </a:p>
          <a:p>
            <a:pPr lvl="1" algn="l">
              <a:lnSpc>
                <a:spcPct val="150000"/>
              </a:lnSpc>
              <a:buNone/>
            </a:pPr>
            <a:r>
              <a:rPr lang="zh-CN" altLang="en-US" dirty="0">
                <a:solidFill>
                  <a:schemeClr val="accent1"/>
                </a:solidFill>
                <a:latin typeface="微软雅黑" panose="020B0503020204020204" charset="-122"/>
                <a:ea typeface="微软雅黑" panose="020B0503020204020204" charset="-122"/>
                <a:cs typeface="微软雅黑" panose="020B0503020204020204" charset="-122"/>
                <a:sym typeface="+mn-ea"/>
              </a:rPr>
              <a:t>发病机制</a:t>
            </a:r>
            <a:r>
              <a:rPr lang="zh-CN" altLang="en-US" sz="2000" dirty="0">
                <a:latin typeface="微软雅黑" panose="020B0503020204020204" charset="-122"/>
                <a:ea typeface="微软雅黑" panose="020B0503020204020204" charset="-122"/>
                <a:cs typeface="微软雅黑" panose="020B0503020204020204" charset="-122"/>
                <a:sym typeface="+mn-ea"/>
              </a:rPr>
              <a:t>：大量红细胞破坏，形成大量非结合胆红素，超过肝细胞的处理能力。</a:t>
            </a:r>
            <a:endParaRPr lang="zh-CN" altLang="en-US" sz="2000" dirty="0">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6"/>
          <p:cNvSpPr txBox="1"/>
          <p:nvPr>
            <p:custDataLst>
              <p:tags r:id="rId1"/>
            </p:custDataLst>
          </p:nvPr>
        </p:nvSpPr>
        <p:spPr>
          <a:xfrm>
            <a:off x="231407" y="97384"/>
            <a:ext cx="216598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十一、黄疸</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6178" name="页脚占位符 1"/>
          <p:cNvSpPr>
            <a:spLocks noGrp="1"/>
          </p:cNvSpPr>
          <p:nvPr>
            <p:ph type="ftr" sz="quarter" idx="11"/>
          </p:nvPr>
        </p:nvSpPr>
        <p:spPr/>
        <p:txBody>
          <a:bodyPr anchor="t"/>
          <a:lst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5pPr>
          </a:lstStyle>
          <a:p>
            <a:pPr lvl="0" indent="0" algn="r"/>
            <a:r>
              <a:rPr lang="zh-CN" altLang="en-US" sz="1200" b="1">
                <a:solidFill>
                  <a:schemeClr val="bg1"/>
                </a:solidFill>
                <a:latin typeface="Verdana" panose="020B0604030504040204" pitchFamily="34" charset="0"/>
                <a:ea typeface="宋体" panose="02010600030101010101" pitchFamily="2" charset="-122"/>
              </a:rPr>
              <a:t>临床医学概论</a:t>
            </a:r>
            <a:endParaRPr lang="zh-CN" altLang="en-US" sz="1200" b="1">
              <a:solidFill>
                <a:schemeClr val="bg1"/>
              </a:solidFill>
              <a:latin typeface="Verdana" panose="020B0604030504040204" pitchFamily="34" charset="0"/>
              <a:ea typeface="宋体" panose="02010600030101010101" pitchFamily="2" charset="-122"/>
            </a:endParaRPr>
          </a:p>
        </p:txBody>
      </p:sp>
      <p:sp>
        <p:nvSpPr>
          <p:cNvPr id="4" name="文本框 3"/>
          <p:cNvSpPr txBox="1"/>
          <p:nvPr/>
        </p:nvSpPr>
        <p:spPr>
          <a:xfrm>
            <a:off x="1036955" y="962025"/>
            <a:ext cx="4197985" cy="398780"/>
          </a:xfrm>
          <a:prstGeom prst="rect">
            <a:avLst/>
          </a:prstGeom>
          <a:noFill/>
        </p:spPr>
        <p:txBody>
          <a:bodyPr wrap="square" rtlCol="0">
            <a:spAutoFit/>
          </a:bodyPr>
          <a:p>
            <a:r>
              <a:rPr lang="zh-CN" altLang="en-US" sz="2000"/>
              <a:t>（一）病因</a:t>
            </a:r>
            <a:endParaRPr lang="zh-CN" sz="2000"/>
          </a:p>
        </p:txBody>
      </p:sp>
      <p:sp>
        <p:nvSpPr>
          <p:cNvPr id="31745" name="内容占位符 2"/>
          <p:cNvSpPr>
            <a:spLocks noGrp="1"/>
          </p:cNvSpPr>
          <p:nvPr>
            <p:ph idx="4294967295"/>
          </p:nvPr>
        </p:nvSpPr>
        <p:spPr>
          <a:xfrm>
            <a:off x="1846263" y="1722755"/>
            <a:ext cx="8218487" cy="4556125"/>
          </a:xfrm>
        </p:spPr>
        <p:txBody>
          <a:bodyPr wrap="square" anchor="t"/>
          <a:lstStyle/>
          <a:p>
            <a:pPr>
              <a:lnSpc>
                <a:spcPct val="150000"/>
              </a:lnSpc>
              <a:buNone/>
            </a:pPr>
            <a:r>
              <a:rPr lang="zh-CN" altLang="en-US" sz="2400" dirty="0">
                <a:latin typeface="微软雅黑" panose="020B0503020204020204" charset="-122"/>
                <a:ea typeface="微软雅黑" panose="020B0503020204020204" charset="-122"/>
                <a:cs typeface="微软雅黑" panose="020B0503020204020204" charset="-122"/>
              </a:rPr>
              <a:t>2.肝细胞性黄疸（病因）:</a:t>
            </a:r>
            <a:endParaRPr lang="zh-CN" altLang="en-US" sz="2400" dirty="0">
              <a:latin typeface="微软雅黑" panose="020B0503020204020204" charset="-122"/>
              <a:ea typeface="微软雅黑" panose="020B0503020204020204" charset="-122"/>
              <a:cs typeface="微软雅黑" panose="020B0503020204020204" charset="-122"/>
            </a:endParaRPr>
          </a:p>
          <a:p>
            <a:pPr lvl="1" algn="l">
              <a:lnSpc>
                <a:spcPct val="150000"/>
              </a:lnSpc>
              <a:buNone/>
            </a:pPr>
            <a:r>
              <a:rPr lang="zh-CN" altLang="en-US" sz="2000" dirty="0">
                <a:latin typeface="微软雅黑" panose="020B0503020204020204" charset="-122"/>
                <a:ea typeface="微软雅黑" panose="020B0503020204020204" charset="-122"/>
                <a:cs typeface="微软雅黑" panose="020B0503020204020204" charset="-122"/>
              </a:rPr>
              <a:t>病毒性肝炎、肝硬化、败血症、肝癌、钩端螺旋体病</a:t>
            </a:r>
            <a:endParaRPr lang="zh-CN" altLang="en-US" sz="2000" dirty="0">
              <a:latin typeface="微软雅黑" panose="020B0503020204020204" charset="-122"/>
              <a:ea typeface="微软雅黑" panose="020B0503020204020204" charset="-122"/>
              <a:cs typeface="微软雅黑" panose="020B0503020204020204" charset="-122"/>
            </a:endParaRPr>
          </a:p>
          <a:p>
            <a:pPr lvl="1">
              <a:lnSpc>
                <a:spcPct val="160000"/>
              </a:lnSpc>
              <a:buNone/>
            </a:pPr>
            <a:r>
              <a:rPr lang="zh-CN" altLang="en-US" dirty="0">
                <a:solidFill>
                  <a:schemeClr val="accent1"/>
                </a:solidFill>
                <a:latin typeface="微软雅黑" panose="020B0503020204020204" charset="-122"/>
                <a:ea typeface="微软雅黑" panose="020B0503020204020204" charset="-122"/>
                <a:cs typeface="微软雅黑" panose="020B0503020204020204" charset="-122"/>
                <a:sym typeface="+mn-ea"/>
              </a:rPr>
              <a:t>发病机制：</a:t>
            </a:r>
            <a:endParaRPr lang="zh-CN" altLang="en-US" sz="2000" dirty="0">
              <a:latin typeface="微软雅黑" panose="020B0503020204020204" charset="-122"/>
              <a:ea typeface="微软雅黑" panose="020B0503020204020204" charset="-122"/>
              <a:cs typeface="微软雅黑" panose="020B0503020204020204" charset="-122"/>
              <a:sym typeface="+mn-ea"/>
            </a:endParaRPr>
          </a:p>
          <a:p>
            <a:pPr lvl="1">
              <a:lnSpc>
                <a:spcPct val="160000"/>
              </a:lnSpc>
              <a:buNone/>
            </a:pPr>
            <a:r>
              <a:rPr lang="zh-CN" altLang="en-US" sz="2000" dirty="0">
                <a:latin typeface="微软雅黑" panose="020B0503020204020204" charset="-122"/>
                <a:ea typeface="微软雅黑" panose="020B0503020204020204" charset="-122"/>
                <a:cs typeface="微软雅黑" panose="020B0503020204020204" charset="-122"/>
                <a:sym typeface="+mn-ea"/>
              </a:rPr>
              <a:t>（1）肝细胞的损伤使它对胆红素的处理功能下降，因而血中非结合胆红素增加．</a:t>
            </a:r>
            <a:endParaRPr lang="zh-CN" altLang="en-US" sz="2000" dirty="0">
              <a:latin typeface="微软雅黑" panose="020B0503020204020204" charset="-122"/>
              <a:ea typeface="微软雅黑" panose="020B0503020204020204" charset="-122"/>
              <a:cs typeface="微软雅黑" panose="020B0503020204020204" charset="-122"/>
            </a:endParaRPr>
          </a:p>
          <a:p>
            <a:pPr lvl="1">
              <a:lnSpc>
                <a:spcPct val="150000"/>
              </a:lnSpc>
              <a:buNone/>
            </a:pPr>
            <a:r>
              <a:rPr lang="zh-CN" altLang="en-US" sz="2000" dirty="0">
                <a:latin typeface="微软雅黑" panose="020B0503020204020204" charset="-122"/>
                <a:ea typeface="微软雅黑" panose="020B0503020204020204" charset="-122"/>
                <a:cs typeface="微软雅黑" panose="020B0503020204020204" charset="-122"/>
                <a:sym typeface="+mn-ea"/>
              </a:rPr>
              <a:t>（2） 结合胆红素经已损害或坏死的肝细胞、胆管反流入血中，致血中结合胆红素增加</a:t>
            </a:r>
            <a:endParaRPr lang="zh-CN" altLang="en-US" sz="2000" dirty="0">
              <a:latin typeface="微软雅黑" panose="020B0503020204020204" charset="-122"/>
              <a:ea typeface="微软雅黑" panose="020B0503020204020204" charset="-122"/>
              <a:cs typeface="微软雅黑" panose="020B0503020204020204" charset="-122"/>
            </a:endParaRPr>
          </a:p>
          <a:p>
            <a:pPr>
              <a:lnSpc>
                <a:spcPct val="150000"/>
              </a:lnSpc>
              <a:buNone/>
            </a:pPr>
            <a:endParaRPr lang="zh-CN" altLang="en-US" sz="2000" dirty="0">
              <a:solidFill>
                <a:schemeClr val="tx1"/>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itle 6"/>
          <p:cNvSpPr txBox="1"/>
          <p:nvPr>
            <p:custDataLst>
              <p:tags r:id="rId1"/>
            </p:custDataLst>
          </p:nvPr>
        </p:nvSpPr>
        <p:spPr>
          <a:xfrm>
            <a:off x="164732" y="1069569"/>
            <a:ext cx="165227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algn="ctr" eaLnBrk="1" hangingPunct="1">
              <a:lnSpc>
                <a:spcPct val="100000"/>
              </a:lnSpc>
              <a:buClrTx/>
              <a:buSzTx/>
              <a:buNone/>
            </a:pPr>
            <a:r>
              <a:rPr lang="zh-CN" altLang="en-US" sz="3000" b="1">
                <a:solidFill>
                  <a:srgbClr val="FFFFFF"/>
                </a:solidFill>
                <a:sym typeface="+mn-ea"/>
              </a:rPr>
              <a:t>案例导入</a:t>
            </a:r>
            <a:endParaRPr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1026160" y="1470660"/>
            <a:ext cx="9978390" cy="3301365"/>
          </a:xfrm>
          <a:prstGeom prst="rect">
            <a:avLst/>
          </a:prstGeom>
          <a:noFill/>
        </p:spPr>
        <p:txBody>
          <a:bodyPr wrap="square" rtlCol="0" anchor="t">
            <a:spAutoFit/>
          </a:bodyPr>
          <a:p>
            <a:pPr marL="0" indent="0">
              <a:lnSpc>
                <a:spcPct val="90000"/>
              </a:lnSpc>
              <a:buNone/>
            </a:pPr>
            <a:r>
              <a:rPr lang="zh-CN" altLang="en-US" sz="2400" b="1" dirty="0">
                <a:solidFill>
                  <a:srgbClr val="C00000"/>
                </a:solidFill>
                <a:latin typeface="宋体" panose="02010600030101010101" pitchFamily="2" charset="-122"/>
                <a:ea typeface="宋体" panose="02010600030101010101" pitchFamily="2" charset="-122"/>
                <a:sym typeface="+mn-ea"/>
              </a:rPr>
              <a:t>（</a:t>
            </a:r>
            <a:r>
              <a:rPr lang="en-US" altLang="zh-CN" sz="2400" b="1" dirty="0">
                <a:solidFill>
                  <a:srgbClr val="C00000"/>
                </a:solidFill>
                <a:latin typeface="宋体" panose="02010600030101010101" pitchFamily="2" charset="-122"/>
                <a:ea typeface="宋体" panose="02010600030101010101" pitchFamily="2" charset="-122"/>
                <a:sym typeface="+mn-ea"/>
              </a:rPr>
              <a:t>5</a:t>
            </a:r>
            <a:r>
              <a:rPr lang="zh-CN" altLang="en-US" sz="2400" b="1" dirty="0">
                <a:solidFill>
                  <a:srgbClr val="C00000"/>
                </a:solidFill>
                <a:latin typeface="宋体" panose="02010600030101010101" pitchFamily="2" charset="-122"/>
                <a:ea typeface="宋体" panose="02010600030101010101" pitchFamily="2" charset="-122"/>
                <a:sym typeface="+mn-ea"/>
              </a:rPr>
              <a:t>）伴随症状：</a:t>
            </a:r>
            <a:endParaRPr lang="zh-CN" altLang="en-US" sz="2400" b="1" dirty="0">
              <a:solidFill>
                <a:srgbClr val="C00000"/>
              </a:solidFill>
              <a:latin typeface="宋体" panose="02010600030101010101" pitchFamily="2" charset="-122"/>
              <a:ea typeface="宋体" panose="02010600030101010101" pitchFamily="2" charset="-122"/>
            </a:endParaRPr>
          </a:p>
          <a:p>
            <a:pPr marL="0" indent="0">
              <a:lnSpc>
                <a:spcPct val="130000"/>
              </a:lnSpc>
              <a:buNone/>
            </a:pPr>
            <a:r>
              <a:rPr lang="zh-CN" altLang="en-US" sz="2400" b="1" dirty="0">
                <a:solidFill>
                  <a:srgbClr val="000000"/>
                </a:solidFill>
                <a:latin typeface="宋体" panose="02010600030101010101" pitchFamily="2" charset="-122"/>
                <a:ea typeface="宋体" panose="02010600030101010101" pitchFamily="2" charset="-122"/>
                <a:sym typeface="+mn-ea"/>
              </a:rPr>
              <a:t>    在主要症状的基础上又出现一系列的其他症状，这些伴随症状常是鉴别诊断的重要依据。</a:t>
            </a:r>
            <a:endParaRPr lang="zh-CN" altLang="en-US" sz="2400" b="1" dirty="0">
              <a:solidFill>
                <a:srgbClr val="000000"/>
              </a:solidFill>
              <a:latin typeface="宋体" panose="02010600030101010101" pitchFamily="2" charset="-122"/>
              <a:ea typeface="宋体" panose="02010600030101010101" pitchFamily="2" charset="-122"/>
            </a:endParaRPr>
          </a:p>
          <a:p>
            <a:pPr marL="0" indent="0">
              <a:lnSpc>
                <a:spcPct val="130000"/>
              </a:lnSpc>
              <a:buNone/>
            </a:pPr>
            <a:r>
              <a:rPr lang="zh-CN" altLang="en-US" sz="2400" dirty="0">
                <a:solidFill>
                  <a:srgbClr val="8B5DE7"/>
                </a:solidFill>
                <a:latin typeface="宋体" panose="02010600030101010101" pitchFamily="2" charset="-122"/>
                <a:ea typeface="宋体" panose="02010600030101010101" pitchFamily="2" charset="-122"/>
                <a:sym typeface="+mn-ea"/>
              </a:rPr>
              <a:t>    </a:t>
            </a:r>
            <a:r>
              <a:rPr lang="zh-CN" altLang="en-US" sz="2400" b="1" dirty="0">
                <a:solidFill>
                  <a:srgbClr val="003399"/>
                </a:solidFill>
                <a:latin typeface="宋体" panose="02010600030101010101" pitchFamily="2" charset="-122"/>
                <a:ea typeface="宋体" panose="02010600030101010101" pitchFamily="2" charset="-122"/>
                <a:sym typeface="+mn-ea"/>
              </a:rPr>
              <a:t>例如急性上腹痛可有多种原因，若病人同时伴有恶心、呕吐、发热，特别是又出现黄疸和休克时，应该考虑急性胆道感染的可能。 </a:t>
            </a:r>
            <a:endParaRPr lang="zh-CN" altLang="en-US" sz="2400" b="1" dirty="0">
              <a:solidFill>
                <a:srgbClr val="003399"/>
              </a:solidFill>
              <a:latin typeface="宋体" panose="02010600030101010101" pitchFamily="2" charset="-122"/>
              <a:ea typeface="宋体" panose="02010600030101010101" pitchFamily="2" charset="-122"/>
            </a:endParaRPr>
          </a:p>
          <a:p>
            <a:pPr marL="0" indent="0">
              <a:lnSpc>
                <a:spcPct val="130000"/>
              </a:lnSpc>
              <a:buNone/>
            </a:pPr>
            <a:r>
              <a:rPr lang="zh-CN" altLang="en-US" sz="2400" dirty="0">
                <a:latin typeface="宋体" panose="02010600030101010101" pitchFamily="2" charset="-122"/>
                <a:ea typeface="宋体" panose="02010600030101010101" pitchFamily="2" charset="-122"/>
                <a:sym typeface="+mn-ea"/>
              </a:rPr>
              <a:t>    </a:t>
            </a:r>
            <a:r>
              <a:rPr lang="zh-CN" altLang="en-US" sz="2400" b="1" dirty="0">
                <a:solidFill>
                  <a:srgbClr val="000000"/>
                </a:solidFill>
                <a:latin typeface="宋体" panose="02010600030101010101" pitchFamily="2" charset="-122"/>
                <a:ea typeface="宋体" panose="02010600030101010101" pitchFamily="2" charset="-122"/>
                <a:sym typeface="+mn-ea"/>
              </a:rPr>
              <a:t>当某一症状按规律应出现伴随症状，而实际上没有出现时，也应将其记录，这种阴性症状往往具有重要的鉴别诊断意义。</a:t>
            </a:r>
            <a:r>
              <a:rPr lang="zh-CN" altLang="en-US" sz="2400" dirty="0">
                <a:latin typeface="宋体" panose="02010600030101010101" pitchFamily="2" charset="-122"/>
                <a:ea typeface="宋体" panose="02010600030101010101" pitchFamily="2" charset="-122"/>
                <a:sym typeface="+mn-ea"/>
              </a:rPr>
              <a:t> </a:t>
            </a:r>
            <a:endParaRPr lang="zh-CN" altLang="en-US" sz="2400" dirty="0">
              <a:latin typeface="宋体" panose="02010600030101010101" pitchFamily="2" charset="-122"/>
              <a:ea typeface="宋体" panose="02010600030101010101" pitchFamily="2" charset="-122"/>
              <a:sym typeface="+mn-ea"/>
            </a:endParaRPr>
          </a:p>
        </p:txBody>
      </p:sp>
    </p:spTree>
  </p:cSld>
  <p:clrMapOvr>
    <a:masterClrMapping/>
  </p:clrMapOvr>
  <p:timing>
    <p:tnLst>
      <p:par>
        <p:cTn id="1" dur="indefinite" restart="never" nodeType="tmRoot"/>
      </p:par>
    </p:tnLst>
  </p:timing>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6"/>
          <p:cNvSpPr txBox="1"/>
          <p:nvPr>
            <p:custDataLst>
              <p:tags r:id="rId1"/>
            </p:custDataLst>
          </p:nvPr>
        </p:nvSpPr>
        <p:spPr>
          <a:xfrm>
            <a:off x="231407" y="97384"/>
            <a:ext cx="216598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十一、黄疸</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6178" name="页脚占位符 1"/>
          <p:cNvSpPr>
            <a:spLocks noGrp="1"/>
          </p:cNvSpPr>
          <p:nvPr>
            <p:ph type="ftr" sz="quarter" idx="11"/>
          </p:nvPr>
        </p:nvSpPr>
        <p:spPr/>
        <p:txBody>
          <a:bodyPr anchor="t"/>
          <a:lst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5pPr>
          </a:lstStyle>
          <a:p>
            <a:pPr lvl="0" indent="0" algn="r"/>
            <a:r>
              <a:rPr lang="zh-CN" altLang="en-US" sz="1200" b="1">
                <a:solidFill>
                  <a:schemeClr val="bg1"/>
                </a:solidFill>
                <a:latin typeface="Verdana" panose="020B0604030504040204" pitchFamily="34" charset="0"/>
                <a:ea typeface="宋体" panose="02010600030101010101" pitchFamily="2" charset="-122"/>
              </a:rPr>
              <a:t>临床医学概论</a:t>
            </a:r>
            <a:endParaRPr lang="zh-CN" altLang="en-US" sz="1200" b="1">
              <a:solidFill>
                <a:schemeClr val="bg1"/>
              </a:solidFill>
              <a:latin typeface="Verdana" panose="020B0604030504040204" pitchFamily="34" charset="0"/>
              <a:ea typeface="宋体" panose="02010600030101010101" pitchFamily="2" charset="-122"/>
            </a:endParaRPr>
          </a:p>
        </p:txBody>
      </p:sp>
      <p:sp>
        <p:nvSpPr>
          <p:cNvPr id="4" name="文本框 3"/>
          <p:cNvSpPr txBox="1"/>
          <p:nvPr/>
        </p:nvSpPr>
        <p:spPr>
          <a:xfrm>
            <a:off x="1036955" y="962025"/>
            <a:ext cx="4197985" cy="398780"/>
          </a:xfrm>
          <a:prstGeom prst="rect">
            <a:avLst/>
          </a:prstGeom>
          <a:noFill/>
        </p:spPr>
        <p:txBody>
          <a:bodyPr wrap="square" rtlCol="0">
            <a:spAutoFit/>
          </a:bodyPr>
          <a:p>
            <a:r>
              <a:rPr lang="zh-CN" altLang="en-US" sz="2000"/>
              <a:t>（一）病因</a:t>
            </a:r>
            <a:endParaRPr lang="zh-CN" sz="2000"/>
          </a:p>
        </p:txBody>
      </p:sp>
      <p:sp>
        <p:nvSpPr>
          <p:cNvPr id="35841" name="内容占位符 2"/>
          <p:cNvSpPr>
            <a:spLocks noGrp="1"/>
          </p:cNvSpPr>
          <p:nvPr>
            <p:ph idx="4294967295"/>
          </p:nvPr>
        </p:nvSpPr>
        <p:spPr>
          <a:xfrm>
            <a:off x="1914208" y="1509395"/>
            <a:ext cx="8218487" cy="4556125"/>
          </a:xfrm>
        </p:spPr>
        <p:txBody>
          <a:bodyPr wrap="square" anchor="t"/>
          <a:p>
            <a:pPr>
              <a:lnSpc>
                <a:spcPct val="150000"/>
              </a:lnSpc>
              <a:buNone/>
            </a:pPr>
            <a:r>
              <a:rPr lang="zh-CN" altLang="en-US" sz="2400" dirty="0">
                <a:latin typeface="微软雅黑" panose="020B0503020204020204" charset="-122"/>
                <a:ea typeface="微软雅黑" panose="020B0503020204020204" charset="-122"/>
                <a:cs typeface="微软雅黑" panose="020B0503020204020204" charset="-122"/>
              </a:rPr>
              <a:t>3.胆汁淤积性黄疸（病因）:</a:t>
            </a:r>
            <a:endParaRPr lang="zh-CN" altLang="en-US" sz="2400" dirty="0">
              <a:latin typeface="微软雅黑" panose="020B0503020204020204" charset="-122"/>
              <a:ea typeface="微软雅黑" panose="020B0503020204020204" charset="-122"/>
              <a:cs typeface="微软雅黑" panose="020B0503020204020204" charset="-122"/>
            </a:endParaRPr>
          </a:p>
          <a:p>
            <a:pPr>
              <a:lnSpc>
                <a:spcPct val="150000"/>
              </a:lnSpc>
              <a:buNone/>
            </a:pPr>
            <a:r>
              <a:rPr lang="zh-CN" altLang="en-US" sz="2400" dirty="0">
                <a:latin typeface="微软雅黑" panose="020B0503020204020204" charset="-122"/>
                <a:ea typeface="微软雅黑" panose="020B0503020204020204" charset="-122"/>
                <a:cs typeface="微软雅黑" panose="020B0503020204020204" charset="-122"/>
              </a:rPr>
              <a:t>  </a:t>
            </a:r>
            <a:r>
              <a:rPr lang="zh-CN" altLang="en-US" sz="2000" dirty="0">
                <a:solidFill>
                  <a:schemeClr val="tx1"/>
                </a:solidFill>
                <a:latin typeface="微软雅黑" panose="020B0503020204020204" charset="-122"/>
                <a:ea typeface="微软雅黑" panose="020B0503020204020204" charset="-122"/>
                <a:cs typeface="微软雅黑" panose="020B0503020204020204" charset="-122"/>
              </a:rPr>
              <a:t>肝内：肝内泥沙样结石、癌栓、华枝睾吸虫病、毛细胆管型病毒性肝炎</a:t>
            </a:r>
            <a:endParaRPr lang="zh-CN" altLang="en-US" sz="2000" dirty="0">
              <a:solidFill>
                <a:schemeClr val="tx1"/>
              </a:solidFill>
              <a:latin typeface="微软雅黑" panose="020B0503020204020204" charset="-122"/>
              <a:ea typeface="微软雅黑" panose="020B0503020204020204" charset="-122"/>
              <a:cs typeface="微软雅黑" panose="020B0503020204020204" charset="-122"/>
            </a:endParaRPr>
          </a:p>
          <a:p>
            <a:pPr>
              <a:lnSpc>
                <a:spcPct val="150000"/>
              </a:lnSpc>
              <a:buNone/>
            </a:pPr>
            <a:r>
              <a:rPr lang="zh-CN" altLang="en-US" sz="2000" dirty="0">
                <a:solidFill>
                  <a:schemeClr val="tx1"/>
                </a:solidFill>
                <a:latin typeface="微软雅黑" panose="020B0503020204020204" charset="-122"/>
                <a:ea typeface="微软雅黑" panose="020B0503020204020204" charset="-122"/>
                <a:cs typeface="微软雅黑" panose="020B0503020204020204" charset="-122"/>
              </a:rPr>
              <a:t>  肝外：胆总管的狭窄、结石、肿瘤、炎症水肿、蛔虫等</a:t>
            </a:r>
            <a:endParaRPr lang="zh-CN" altLang="en-US" sz="2000" dirty="0">
              <a:solidFill>
                <a:schemeClr val="tx1"/>
              </a:solidFill>
              <a:latin typeface="微软雅黑" panose="020B0503020204020204" charset="-122"/>
              <a:ea typeface="微软雅黑" panose="020B0503020204020204" charset="-122"/>
              <a:cs typeface="微软雅黑" panose="020B0503020204020204" charset="-122"/>
            </a:endParaRPr>
          </a:p>
          <a:p>
            <a:pPr>
              <a:lnSpc>
                <a:spcPct val="150000"/>
              </a:lnSpc>
              <a:buNone/>
            </a:pPr>
            <a:r>
              <a:rPr lang="zh-CN" altLang="en-US" sz="2400" dirty="0">
                <a:latin typeface="微软雅黑" panose="020B0503020204020204" charset="-122"/>
                <a:ea typeface="微软雅黑" panose="020B0503020204020204" charset="-122"/>
                <a:cs typeface="微软雅黑" panose="020B0503020204020204" charset="-122"/>
                <a:sym typeface="+mn-ea"/>
              </a:rPr>
              <a:t>  发病机制：</a:t>
            </a:r>
            <a:r>
              <a:rPr lang="zh-CN" altLang="en-US" sz="2000" dirty="0">
                <a:solidFill>
                  <a:schemeClr val="tx1"/>
                </a:solidFill>
                <a:latin typeface="微软雅黑" panose="020B0503020204020204" charset="-122"/>
                <a:ea typeface="微软雅黑" panose="020B0503020204020204" charset="-122"/>
                <a:cs typeface="微软雅黑" panose="020B0503020204020204" charset="-122"/>
                <a:sym typeface="+mn-ea"/>
              </a:rPr>
              <a:t>胆道阻塞，导致小胆管与毛细胆管破裂，胆汁中的结合胆红素反流入血中。</a:t>
            </a:r>
            <a:endParaRPr lang="zh-CN" altLang="en-US" sz="2000" dirty="0">
              <a:solidFill>
                <a:schemeClr val="tx1"/>
              </a:solidFill>
              <a:latin typeface="微软雅黑" panose="020B0503020204020204" charset="-122"/>
              <a:ea typeface="微软雅黑" panose="020B0503020204020204" charset="-122"/>
              <a:cs typeface="微软雅黑" panose="020B0503020204020204" charset="-122"/>
            </a:endParaRPr>
          </a:p>
          <a:p>
            <a:pPr>
              <a:lnSpc>
                <a:spcPct val="150000"/>
              </a:lnSpc>
              <a:buNone/>
            </a:pPr>
            <a:endParaRPr lang="zh-CN" altLang="en-US" sz="2000" dirty="0">
              <a:solidFill>
                <a:schemeClr val="tx1"/>
              </a:solidFill>
              <a:latin typeface="微软雅黑" panose="020B0503020204020204" charset="-122"/>
              <a:ea typeface="微软雅黑" panose="020B0503020204020204" charset="-122"/>
              <a:cs typeface="微软雅黑" panose="020B0503020204020204" charset="-122"/>
            </a:endParaRPr>
          </a:p>
        </p:txBody>
      </p:sp>
      <p:pic>
        <p:nvPicPr>
          <p:cNvPr id="24578" name="Picture 15" descr="http://www.2678000.com/upload/ewebeditor/2011/7/2914433804.jpg"/>
          <p:cNvPicPr>
            <a:picLocks noChangeAspect="1"/>
          </p:cNvPicPr>
          <p:nvPr/>
        </p:nvPicPr>
        <p:blipFill>
          <a:blip r:embed="rId2"/>
          <a:stretch>
            <a:fillRect/>
          </a:stretch>
        </p:blipFill>
        <p:spPr>
          <a:xfrm>
            <a:off x="2054225" y="2901315"/>
            <a:ext cx="3493135" cy="3354070"/>
          </a:xfrm>
          <a:prstGeom prst="rect">
            <a:avLst/>
          </a:prstGeom>
          <a:noFill/>
          <a:ln w="9525">
            <a:noFill/>
          </a:ln>
        </p:spPr>
      </p:pic>
      <p:pic>
        <p:nvPicPr>
          <p:cNvPr id="24579" name="Picture 11" descr="http://img1.jike.com/get?name=T1Al_nB_K51RCvBVdK"/>
          <p:cNvPicPr>
            <a:picLocks noChangeAspect="1"/>
          </p:cNvPicPr>
          <p:nvPr/>
        </p:nvPicPr>
        <p:blipFill>
          <a:blip r:embed="rId3"/>
          <a:stretch>
            <a:fillRect/>
          </a:stretch>
        </p:blipFill>
        <p:spPr>
          <a:xfrm>
            <a:off x="5906770" y="2901315"/>
            <a:ext cx="4196080" cy="335407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4578"/>
                                        </p:tgtEl>
                                        <p:attrNameLst>
                                          <p:attrName>style.visibility</p:attrName>
                                        </p:attrNameLst>
                                      </p:cBhvr>
                                      <p:to>
                                        <p:strVal val="visible"/>
                                      </p:to>
                                    </p:set>
                                    <p:anim calcmode="lin" valueType="num">
                                      <p:cBhvr additive="base">
                                        <p:cTn id="7" dur="500" fill="hold"/>
                                        <p:tgtEl>
                                          <p:spTgt spid="24578"/>
                                        </p:tgtEl>
                                        <p:attrNameLst>
                                          <p:attrName>ppt_x</p:attrName>
                                        </p:attrNameLst>
                                      </p:cBhvr>
                                      <p:tavLst>
                                        <p:tav tm="0">
                                          <p:val>
                                            <p:strVal val="#ppt_x"/>
                                          </p:val>
                                        </p:tav>
                                        <p:tav tm="100000">
                                          <p:val>
                                            <p:strVal val="#ppt_x"/>
                                          </p:val>
                                        </p:tav>
                                      </p:tavLst>
                                    </p:anim>
                                    <p:anim calcmode="lin" valueType="num">
                                      <p:cBhvr additive="base">
                                        <p:cTn id="8" dur="500" fill="hold"/>
                                        <p:tgtEl>
                                          <p:spTgt spid="2457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4579"/>
                                        </p:tgtEl>
                                        <p:attrNameLst>
                                          <p:attrName>style.visibility</p:attrName>
                                        </p:attrNameLst>
                                      </p:cBhvr>
                                      <p:to>
                                        <p:strVal val="visible"/>
                                      </p:to>
                                    </p:set>
                                    <p:anim calcmode="lin" valueType="num">
                                      <p:cBhvr additive="base">
                                        <p:cTn id="13" dur="500" fill="hold"/>
                                        <p:tgtEl>
                                          <p:spTgt spid="24579"/>
                                        </p:tgtEl>
                                        <p:attrNameLst>
                                          <p:attrName>ppt_x</p:attrName>
                                        </p:attrNameLst>
                                      </p:cBhvr>
                                      <p:tavLst>
                                        <p:tav tm="0">
                                          <p:val>
                                            <p:strVal val="#ppt_x"/>
                                          </p:val>
                                        </p:tav>
                                        <p:tav tm="100000">
                                          <p:val>
                                            <p:strVal val="#ppt_x"/>
                                          </p:val>
                                        </p:tav>
                                      </p:tavLst>
                                    </p:anim>
                                    <p:anim calcmode="lin" valueType="num">
                                      <p:cBhvr additive="base">
                                        <p:cTn id="14" dur="500" fill="hold"/>
                                        <p:tgtEl>
                                          <p:spTgt spid="2457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6"/>
          <p:cNvSpPr txBox="1"/>
          <p:nvPr>
            <p:custDataLst>
              <p:tags r:id="rId1"/>
            </p:custDataLst>
          </p:nvPr>
        </p:nvSpPr>
        <p:spPr>
          <a:xfrm>
            <a:off x="231407" y="97384"/>
            <a:ext cx="216598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十一、黄疸</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1036955" y="962025"/>
            <a:ext cx="4197985" cy="398780"/>
          </a:xfrm>
          <a:prstGeom prst="rect">
            <a:avLst/>
          </a:prstGeom>
          <a:noFill/>
        </p:spPr>
        <p:txBody>
          <a:bodyPr wrap="square" rtlCol="0">
            <a:spAutoFit/>
          </a:bodyPr>
          <a:p>
            <a:r>
              <a:rPr lang="zh-CN" altLang="en-US" sz="2000"/>
              <a:t>（二）临床表现</a:t>
            </a:r>
            <a:endParaRPr lang="zh-CN" sz="2000"/>
          </a:p>
        </p:txBody>
      </p:sp>
      <p:sp>
        <p:nvSpPr>
          <p:cNvPr id="30722" name="内容占位符 2"/>
          <p:cNvSpPr>
            <a:spLocks noGrp="1"/>
          </p:cNvSpPr>
          <p:nvPr>
            <p:ph idx="4294967295"/>
          </p:nvPr>
        </p:nvSpPr>
        <p:spPr>
          <a:xfrm>
            <a:off x="1879283" y="1722755"/>
            <a:ext cx="8229600" cy="5248275"/>
          </a:xfrm>
        </p:spPr>
        <p:txBody>
          <a:bodyPr wrap="square" anchor="t"/>
          <a:p>
            <a:pPr>
              <a:lnSpc>
                <a:spcPct val="150000"/>
              </a:lnSpc>
              <a:buNone/>
            </a:pPr>
            <a:r>
              <a:rPr lang="zh-CN" altLang="en-US" sz="2400" dirty="0">
                <a:latin typeface="微软雅黑" panose="020B0503020204020204" charset="-122"/>
                <a:ea typeface="微软雅黑" panose="020B0503020204020204" charset="-122"/>
                <a:cs typeface="微软雅黑" panose="020B0503020204020204" charset="-122"/>
                <a:sym typeface="+mn-ea"/>
              </a:rPr>
              <a:t>1.溶血性黄疸（临床表现）:</a:t>
            </a:r>
            <a:endParaRPr lang="zh-CN" altLang="en-US" sz="2400" dirty="0">
              <a:latin typeface="微软雅黑" panose="020B0503020204020204" charset="-122"/>
              <a:ea typeface="微软雅黑" panose="020B0503020204020204" charset="-122"/>
              <a:cs typeface="微软雅黑" panose="020B0503020204020204" charset="-122"/>
              <a:sym typeface="Arial" panose="020B0604020202020204" pitchFamily="34" charset="0"/>
            </a:endParaRPr>
          </a:p>
          <a:p>
            <a:pPr lvl="1" algn="l">
              <a:lnSpc>
                <a:spcPct val="150000"/>
              </a:lnSpc>
              <a:buNone/>
            </a:pPr>
            <a:r>
              <a:rPr lang="zh-CN" altLang="en-US" sz="2400" dirty="0">
                <a:latin typeface="微软雅黑" panose="020B0503020204020204" charset="-122"/>
                <a:ea typeface="微软雅黑" panose="020B0503020204020204" charset="-122"/>
                <a:cs typeface="微软雅黑" panose="020B0503020204020204" charset="-122"/>
              </a:rPr>
              <a:t>（1）黄疸：轻度，呈浅柠檬色</a:t>
            </a:r>
            <a:endParaRPr lang="zh-CN" altLang="en-US" sz="2400" dirty="0">
              <a:latin typeface="微软雅黑" panose="020B0503020204020204" charset="-122"/>
              <a:ea typeface="微软雅黑" panose="020B0503020204020204" charset="-122"/>
              <a:cs typeface="微软雅黑" panose="020B0503020204020204" charset="-122"/>
            </a:endParaRPr>
          </a:p>
          <a:p>
            <a:pPr lvl="1" algn="l">
              <a:lnSpc>
                <a:spcPct val="150000"/>
              </a:lnSpc>
              <a:buNone/>
            </a:pPr>
            <a:r>
              <a:rPr lang="zh-CN" altLang="en-US" sz="2400" dirty="0">
                <a:latin typeface="微软雅黑" panose="020B0503020204020204" charset="-122"/>
                <a:ea typeface="微软雅黑" panose="020B0503020204020204" charset="-122"/>
                <a:cs typeface="微软雅黑" panose="020B0503020204020204" charset="-122"/>
              </a:rPr>
              <a:t>（2）伴随症状：</a:t>
            </a:r>
            <a:endParaRPr lang="zh-CN" altLang="en-US" sz="2400" dirty="0">
              <a:latin typeface="微软雅黑" panose="020B0503020204020204" charset="-122"/>
              <a:ea typeface="微软雅黑" panose="020B0503020204020204" charset="-122"/>
              <a:cs typeface="微软雅黑" panose="020B0503020204020204" charset="-122"/>
            </a:endParaRPr>
          </a:p>
          <a:p>
            <a:pPr lvl="1" algn="l">
              <a:lnSpc>
                <a:spcPct val="150000"/>
              </a:lnSpc>
              <a:buFont typeface="Wingdings" panose="05000000000000000000" pitchFamily="2" charset="2"/>
              <a:buChar char="Ø"/>
            </a:pPr>
            <a:r>
              <a:rPr lang="zh-CN" altLang="en-US" sz="2400" dirty="0">
                <a:latin typeface="微软雅黑" panose="020B0503020204020204" charset="-122"/>
                <a:ea typeface="微软雅黑" panose="020B0503020204020204" charset="-122"/>
                <a:cs typeface="微软雅黑" panose="020B0503020204020204" charset="-122"/>
              </a:rPr>
              <a:t>急性溶血：发热、寒战、头痛、呕吐及血红蛋白尿（尿呈酱油色），急性肾功能衰竭</a:t>
            </a:r>
            <a:endParaRPr lang="zh-CN" altLang="en-US" sz="2400" dirty="0">
              <a:latin typeface="微软雅黑" panose="020B0503020204020204" charset="-122"/>
              <a:ea typeface="微软雅黑" panose="020B0503020204020204" charset="-122"/>
              <a:cs typeface="微软雅黑" panose="020B0503020204020204" charset="-122"/>
            </a:endParaRPr>
          </a:p>
          <a:p>
            <a:pPr lvl="1" algn="l">
              <a:lnSpc>
                <a:spcPct val="150000"/>
              </a:lnSpc>
              <a:buFont typeface="Wingdings" panose="05000000000000000000" pitchFamily="2" charset="2"/>
              <a:buChar char="Ø"/>
            </a:pPr>
            <a:r>
              <a:rPr lang="zh-CN" altLang="en-US" sz="2400" dirty="0">
                <a:latin typeface="微软雅黑" panose="020B0503020204020204" charset="-122"/>
                <a:ea typeface="微软雅黑" panose="020B0503020204020204" charset="-122"/>
                <a:cs typeface="微软雅黑" panose="020B0503020204020204" charset="-122"/>
              </a:rPr>
              <a:t> 慢性溶血：脾肿大</a:t>
            </a:r>
            <a:endParaRPr lang="zh-CN" altLang="en-US" sz="2400" dirty="0">
              <a:latin typeface="微软雅黑" panose="020B0503020204020204" charset="-122"/>
              <a:ea typeface="微软雅黑" panose="020B0503020204020204" charset="-122"/>
              <a:cs typeface="微软雅黑" panose="020B0503020204020204" charset="-122"/>
            </a:endParaRPr>
          </a:p>
          <a:p>
            <a:pPr lvl="1" algn="l">
              <a:lnSpc>
                <a:spcPct val="150000"/>
              </a:lnSpc>
              <a:buFont typeface="Wingdings" panose="05000000000000000000" pitchFamily="2" charset="2"/>
              <a:buChar char="Ø"/>
            </a:pPr>
            <a:r>
              <a:rPr lang="zh-CN" altLang="en-US" sz="2400" dirty="0">
                <a:latin typeface="微软雅黑" panose="020B0503020204020204" charset="-122"/>
                <a:ea typeface="微软雅黑" panose="020B0503020204020204" charset="-122"/>
                <a:cs typeface="微软雅黑" panose="020B0503020204020204" charset="-122"/>
              </a:rPr>
              <a:t> 贫血：苍白、乏力、头昏</a:t>
            </a:r>
            <a:endParaRPr lang="zh-CN" altLang="en-US" sz="2400" dirty="0">
              <a:latin typeface="微软雅黑" panose="020B0503020204020204" charset="-122"/>
              <a:ea typeface="微软雅黑" panose="020B0503020204020204" charset="-122"/>
              <a:cs typeface="微软雅黑" panose="020B0503020204020204" charset="-122"/>
            </a:endParaRPr>
          </a:p>
        </p:txBody>
      </p:sp>
      <p:pic>
        <p:nvPicPr>
          <p:cNvPr id="30721" name="Picture 2" descr="幼儿黄疸"/>
          <p:cNvPicPr>
            <a:picLocks noChangeAspect="1"/>
          </p:cNvPicPr>
          <p:nvPr/>
        </p:nvPicPr>
        <p:blipFill>
          <a:blip r:embed="rId2"/>
          <a:stretch>
            <a:fillRect/>
          </a:stretch>
        </p:blipFill>
        <p:spPr>
          <a:xfrm>
            <a:off x="8609330" y="1113155"/>
            <a:ext cx="2283460" cy="206692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6"/>
          <p:cNvSpPr txBox="1"/>
          <p:nvPr>
            <p:custDataLst>
              <p:tags r:id="rId1"/>
            </p:custDataLst>
          </p:nvPr>
        </p:nvSpPr>
        <p:spPr>
          <a:xfrm>
            <a:off x="231407" y="97384"/>
            <a:ext cx="216598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十一、黄疸</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1036955" y="962025"/>
            <a:ext cx="4197985" cy="398780"/>
          </a:xfrm>
          <a:prstGeom prst="rect">
            <a:avLst/>
          </a:prstGeom>
          <a:noFill/>
        </p:spPr>
        <p:txBody>
          <a:bodyPr wrap="square" rtlCol="0">
            <a:spAutoFit/>
          </a:bodyPr>
          <a:p>
            <a:r>
              <a:rPr lang="zh-CN" altLang="en-US" sz="2000"/>
              <a:t>（二）临床表现</a:t>
            </a:r>
            <a:endParaRPr lang="zh-CN" sz="2000"/>
          </a:p>
        </p:txBody>
      </p:sp>
      <p:sp>
        <p:nvSpPr>
          <p:cNvPr id="22530" name="内容占位符 2"/>
          <p:cNvSpPr>
            <a:spLocks noGrp="1"/>
          </p:cNvSpPr>
          <p:nvPr>
            <p:ph idx="4294967295"/>
          </p:nvPr>
        </p:nvSpPr>
        <p:spPr>
          <a:xfrm>
            <a:off x="1466215" y="1568450"/>
            <a:ext cx="9189085" cy="5687695"/>
          </a:xfrm>
        </p:spPr>
        <p:txBody>
          <a:bodyPr wrap="square" anchor="t"/>
          <a:p>
            <a:pPr>
              <a:lnSpc>
                <a:spcPct val="150000"/>
              </a:lnSpc>
              <a:buNone/>
            </a:pPr>
            <a:r>
              <a:rPr lang="zh-CN" altLang="en-US" sz="2000" dirty="0">
                <a:latin typeface="微软雅黑" panose="020B0503020204020204" charset="-122"/>
                <a:ea typeface="微软雅黑" panose="020B0503020204020204" charset="-122"/>
                <a:cs typeface="微软雅黑" panose="020B0503020204020204" charset="-122"/>
                <a:sym typeface="+mn-ea"/>
              </a:rPr>
              <a:t>2.肝细胞性黄疸（临床表现）:</a:t>
            </a:r>
            <a:endParaRPr lang="zh-CN" altLang="en-US" sz="2000" dirty="0">
              <a:latin typeface="微软雅黑" panose="020B0503020204020204" charset="-122"/>
              <a:ea typeface="微软雅黑" panose="020B0503020204020204" charset="-122"/>
              <a:cs typeface="微软雅黑" panose="020B0503020204020204" charset="-122"/>
              <a:sym typeface="Arial" panose="020B0604020202020204" pitchFamily="34" charset="0"/>
            </a:endParaRPr>
          </a:p>
          <a:p>
            <a:pPr lvl="1" algn="l">
              <a:lnSpc>
                <a:spcPct val="140000"/>
              </a:lnSpc>
              <a:buNone/>
            </a:pPr>
            <a:r>
              <a:rPr lang="zh-CN" altLang="en-US" sz="2000" dirty="0">
                <a:latin typeface="微软雅黑" panose="020B0503020204020204" charset="-122"/>
                <a:ea typeface="微软雅黑" panose="020B0503020204020204" charset="-122"/>
                <a:cs typeface="微软雅黑" panose="020B0503020204020204" charset="-122"/>
              </a:rPr>
              <a:t>（1）黄疸：</a:t>
            </a:r>
            <a:r>
              <a:rPr lang="zh-CN" altLang="en-US" sz="2000" u="sng" dirty="0">
                <a:latin typeface="微软雅黑" panose="020B0503020204020204" charset="-122"/>
                <a:ea typeface="微软雅黑" panose="020B0503020204020204" charset="-122"/>
                <a:cs typeface="微软雅黑" panose="020B0503020204020204" charset="-122"/>
              </a:rPr>
              <a:t>浅黄至深黄，皮肤有时瘙痒</a:t>
            </a:r>
            <a:endParaRPr lang="zh-CN" altLang="en-US" sz="2000" u="sng" dirty="0">
              <a:latin typeface="微软雅黑" panose="020B0503020204020204" charset="-122"/>
              <a:ea typeface="微软雅黑" panose="020B0503020204020204" charset="-122"/>
              <a:cs typeface="微软雅黑" panose="020B0503020204020204" charset="-122"/>
            </a:endParaRPr>
          </a:p>
          <a:p>
            <a:pPr lvl="1" algn="l">
              <a:lnSpc>
                <a:spcPct val="140000"/>
              </a:lnSpc>
              <a:buNone/>
            </a:pPr>
            <a:r>
              <a:rPr lang="zh-CN" altLang="en-US" sz="2000" dirty="0">
                <a:latin typeface="微软雅黑" panose="020B0503020204020204" charset="-122"/>
                <a:ea typeface="微软雅黑" panose="020B0503020204020204" charset="-122"/>
                <a:cs typeface="微软雅黑" panose="020B0503020204020204" charset="-122"/>
              </a:rPr>
              <a:t>（2）伴随症状：</a:t>
            </a:r>
            <a:endParaRPr lang="zh-CN" altLang="en-US" sz="2000" u="sng" dirty="0">
              <a:latin typeface="微软雅黑" panose="020B0503020204020204" charset="-122"/>
              <a:ea typeface="微软雅黑" panose="020B0503020204020204" charset="-122"/>
              <a:cs typeface="微软雅黑" panose="020B0503020204020204" charset="-122"/>
            </a:endParaRPr>
          </a:p>
          <a:p>
            <a:pPr lvl="1" algn="l">
              <a:lnSpc>
                <a:spcPct val="140000"/>
              </a:lnSpc>
              <a:buNone/>
            </a:pPr>
            <a:r>
              <a:rPr lang="zh-CN" altLang="en-US" sz="2000" dirty="0">
                <a:latin typeface="微软雅黑" panose="020B0503020204020204" charset="-122"/>
                <a:ea typeface="微软雅黑" panose="020B0503020204020204" charset="-122"/>
                <a:cs typeface="微软雅黑" panose="020B0503020204020204" charset="-122"/>
              </a:rPr>
              <a:t> 肝功能减退的症状：</a:t>
            </a:r>
            <a:r>
              <a:rPr lang="zh-CN" altLang="en-US" sz="2000" u="sng" dirty="0">
                <a:latin typeface="微软雅黑" panose="020B0503020204020204" charset="-122"/>
                <a:ea typeface="微软雅黑" panose="020B0503020204020204" charset="-122"/>
                <a:cs typeface="微软雅黑" panose="020B0503020204020204" charset="-122"/>
              </a:rPr>
              <a:t>疲乏、食欲减退</a:t>
            </a:r>
            <a:r>
              <a:rPr lang="zh-CN" altLang="en-US" sz="2000" dirty="0">
                <a:latin typeface="微软雅黑" panose="020B0503020204020204" charset="-122"/>
                <a:ea typeface="微软雅黑" panose="020B0503020204020204" charset="-122"/>
                <a:cs typeface="微软雅黑" panose="020B0503020204020204" charset="-122"/>
              </a:rPr>
              <a:t>、出血倾向、腹水</a:t>
            </a:r>
            <a:endParaRPr lang="zh-CN" altLang="en-US" sz="2000" u="sng" dirty="0">
              <a:latin typeface="微软雅黑" panose="020B0503020204020204" charset="-122"/>
              <a:ea typeface="微软雅黑" panose="020B0503020204020204" charset="-122"/>
              <a:cs typeface="微软雅黑" panose="020B0503020204020204" charset="-122"/>
            </a:endParaRPr>
          </a:p>
          <a:p>
            <a:pPr lvl="1" algn="l">
              <a:lnSpc>
                <a:spcPct val="140000"/>
              </a:lnSpc>
              <a:buNone/>
            </a:pPr>
            <a:r>
              <a:rPr lang="zh-CN" altLang="en-US" sz="2000" dirty="0">
                <a:latin typeface="微软雅黑" panose="020B0503020204020204" charset="-122"/>
                <a:ea typeface="微软雅黑" panose="020B0503020204020204" charset="-122"/>
                <a:cs typeface="微软雅黑" panose="020B0503020204020204" charset="-122"/>
              </a:rPr>
              <a:t>（3）实验室检查：血清TB升高，UCB与CB均升高，尿中结合胆红素（+）</a:t>
            </a:r>
            <a:endParaRPr lang="zh-CN" altLang="en-US" sz="2000" u="sng" dirty="0">
              <a:latin typeface="微软雅黑" panose="020B0503020204020204" charset="-122"/>
              <a:ea typeface="微软雅黑" panose="020B0503020204020204" charset="-122"/>
              <a:cs typeface="微软雅黑" panose="020B0503020204020204" charset="-122"/>
            </a:endParaRPr>
          </a:p>
          <a:p>
            <a:pPr lvl="1" algn="l">
              <a:lnSpc>
                <a:spcPct val="150000"/>
              </a:lnSpc>
              <a:buNone/>
            </a:pPr>
            <a:endParaRPr lang="zh-CN" altLang="en-US" sz="2000" u="sng" dirty="0">
              <a:latin typeface="微软雅黑" panose="020B0503020204020204" charset="-122"/>
              <a:ea typeface="微软雅黑" panose="020B0503020204020204" charset="-122"/>
              <a:cs typeface="微软雅黑" panose="020B0503020204020204" charset="-122"/>
            </a:endParaRPr>
          </a:p>
        </p:txBody>
      </p:sp>
      <p:pic>
        <p:nvPicPr>
          <p:cNvPr id="22531" name="Picture 8" descr="http://t3.baidu.com/it/u=4971242,1772591100&amp;fm=0&amp;gp=0.jpg"/>
          <p:cNvPicPr>
            <a:picLocks noChangeAspect="1"/>
          </p:cNvPicPr>
          <p:nvPr/>
        </p:nvPicPr>
        <p:blipFill>
          <a:blip r:embed="rId2"/>
          <a:stretch>
            <a:fillRect/>
          </a:stretch>
        </p:blipFill>
        <p:spPr>
          <a:xfrm>
            <a:off x="2915603" y="4228148"/>
            <a:ext cx="2944812" cy="2268537"/>
          </a:xfrm>
          <a:prstGeom prst="rect">
            <a:avLst/>
          </a:prstGeom>
          <a:noFill/>
          <a:ln w="9525">
            <a:noFill/>
          </a:ln>
        </p:spPr>
      </p:pic>
      <p:pic>
        <p:nvPicPr>
          <p:cNvPr id="22532" name="Picture 4" descr="http://www.yszzks.com/book/UploadFiles_6911/201012/20101210090541303.jpg"/>
          <p:cNvPicPr>
            <a:picLocks noChangeAspect="1"/>
          </p:cNvPicPr>
          <p:nvPr/>
        </p:nvPicPr>
        <p:blipFill>
          <a:blip r:embed="rId3"/>
          <a:stretch>
            <a:fillRect/>
          </a:stretch>
        </p:blipFill>
        <p:spPr>
          <a:xfrm>
            <a:off x="5736273" y="4228148"/>
            <a:ext cx="3279775" cy="2249487"/>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2530">
                                            <p:txEl>
                                              <p:pRg st="0" end="0"/>
                                            </p:txEl>
                                          </p:spTgt>
                                        </p:tgtEl>
                                        <p:attrNameLst>
                                          <p:attrName>style.visibility</p:attrName>
                                        </p:attrNameLst>
                                      </p:cBhvr>
                                      <p:to>
                                        <p:strVal val="visible"/>
                                      </p:to>
                                    </p:set>
                                    <p:animEffect transition="in" filter="blinds(horizontal)">
                                      <p:cBhvr>
                                        <p:cTn id="7" dur="500"/>
                                        <p:tgtEl>
                                          <p:spTgt spid="2253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2530">
                                            <p:txEl>
                                              <p:pRg st="1" end="1"/>
                                            </p:txEl>
                                          </p:spTgt>
                                        </p:tgtEl>
                                        <p:attrNameLst>
                                          <p:attrName>style.visibility</p:attrName>
                                        </p:attrNameLst>
                                      </p:cBhvr>
                                      <p:to>
                                        <p:strVal val="visible"/>
                                      </p:to>
                                    </p:set>
                                    <p:animEffect transition="in" filter="blinds(horizontal)">
                                      <p:cBhvr>
                                        <p:cTn id="12" dur="500"/>
                                        <p:tgtEl>
                                          <p:spTgt spid="22530">
                                            <p:txEl>
                                              <p:pRg st="1" end="1"/>
                                            </p:txEl>
                                          </p:spTgt>
                                        </p:tgtEl>
                                      </p:cBhvr>
                                    </p:animEffect>
                                  </p:childTnLst>
                                </p:cTn>
                              </p:par>
                              <p:par>
                                <p:cTn id="13" presetID="3" presetClass="entr" presetSubtype="10" fill="hold" nodeType="withEffect">
                                  <p:stCondLst>
                                    <p:cond delay="0"/>
                                  </p:stCondLst>
                                  <p:childTnLst>
                                    <p:set>
                                      <p:cBhvr>
                                        <p:cTn id="14" dur="1" fill="hold">
                                          <p:stCondLst>
                                            <p:cond delay="0"/>
                                          </p:stCondLst>
                                        </p:cTn>
                                        <p:tgtEl>
                                          <p:spTgt spid="22530">
                                            <p:txEl>
                                              <p:pRg st="2" end="2"/>
                                            </p:txEl>
                                          </p:spTgt>
                                        </p:tgtEl>
                                        <p:attrNameLst>
                                          <p:attrName>style.visibility</p:attrName>
                                        </p:attrNameLst>
                                      </p:cBhvr>
                                      <p:to>
                                        <p:strVal val="visible"/>
                                      </p:to>
                                    </p:set>
                                    <p:animEffect transition="in" filter="blinds(horizontal)">
                                      <p:cBhvr>
                                        <p:cTn id="15" dur="500"/>
                                        <p:tgtEl>
                                          <p:spTgt spid="22530">
                                            <p:txEl>
                                              <p:pRg st="2" end="2"/>
                                            </p:txEl>
                                          </p:spTgt>
                                        </p:tgtEl>
                                      </p:cBhvr>
                                    </p:animEffect>
                                  </p:childTnLst>
                                </p:cTn>
                              </p:par>
                              <p:par>
                                <p:cTn id="16" presetID="3" presetClass="entr" presetSubtype="10" fill="hold" nodeType="withEffect">
                                  <p:stCondLst>
                                    <p:cond delay="0"/>
                                  </p:stCondLst>
                                  <p:childTnLst>
                                    <p:set>
                                      <p:cBhvr>
                                        <p:cTn id="17" dur="1" fill="hold">
                                          <p:stCondLst>
                                            <p:cond delay="0"/>
                                          </p:stCondLst>
                                        </p:cTn>
                                        <p:tgtEl>
                                          <p:spTgt spid="22530">
                                            <p:txEl>
                                              <p:pRg st="3" end="3"/>
                                            </p:txEl>
                                          </p:spTgt>
                                        </p:tgtEl>
                                        <p:attrNameLst>
                                          <p:attrName>style.visibility</p:attrName>
                                        </p:attrNameLst>
                                      </p:cBhvr>
                                      <p:to>
                                        <p:strVal val="visible"/>
                                      </p:to>
                                    </p:set>
                                    <p:animEffect transition="in" filter="blinds(horizontal)">
                                      <p:cBhvr>
                                        <p:cTn id="18" dur="500"/>
                                        <p:tgtEl>
                                          <p:spTgt spid="22530">
                                            <p:txEl>
                                              <p:pRg st="3" end="3"/>
                                            </p:txEl>
                                          </p:spTgt>
                                        </p:tgtEl>
                                      </p:cBhvr>
                                    </p:animEffect>
                                  </p:childTnLst>
                                </p:cTn>
                              </p:par>
                              <p:par>
                                <p:cTn id="19" presetID="3" presetClass="entr" presetSubtype="10" fill="hold" nodeType="withEffect">
                                  <p:stCondLst>
                                    <p:cond delay="0"/>
                                  </p:stCondLst>
                                  <p:childTnLst>
                                    <p:set>
                                      <p:cBhvr>
                                        <p:cTn id="20" dur="1" fill="hold">
                                          <p:stCondLst>
                                            <p:cond delay="0"/>
                                          </p:stCondLst>
                                        </p:cTn>
                                        <p:tgtEl>
                                          <p:spTgt spid="22530">
                                            <p:txEl>
                                              <p:pRg st="4" end="4"/>
                                            </p:txEl>
                                          </p:spTgt>
                                        </p:tgtEl>
                                        <p:attrNameLst>
                                          <p:attrName>style.visibility</p:attrName>
                                        </p:attrNameLst>
                                      </p:cBhvr>
                                      <p:to>
                                        <p:strVal val="visible"/>
                                      </p:to>
                                    </p:set>
                                    <p:animEffect transition="in" filter="blinds(horizontal)">
                                      <p:cBhvr>
                                        <p:cTn id="21" dur="500"/>
                                        <p:tgtEl>
                                          <p:spTgt spid="22530">
                                            <p:txEl>
                                              <p:pRg st="4" end="4"/>
                                            </p:txEl>
                                          </p:spTgt>
                                        </p:tgtEl>
                                      </p:cBhvr>
                                    </p:animEffect>
                                  </p:childTnLst>
                                </p:cTn>
                              </p:par>
                              <p:par>
                                <p:cTn id="22" presetID="3" presetClass="entr" presetSubtype="10" fill="hold" nodeType="withEffect">
                                  <p:stCondLst>
                                    <p:cond delay="0"/>
                                  </p:stCondLst>
                                  <p:childTnLst>
                                    <p:set>
                                      <p:cBhvr>
                                        <p:cTn id="23" dur="1" fill="hold">
                                          <p:stCondLst>
                                            <p:cond delay="0"/>
                                          </p:stCondLst>
                                        </p:cTn>
                                        <p:tgtEl>
                                          <p:spTgt spid="22531"/>
                                        </p:tgtEl>
                                        <p:attrNameLst>
                                          <p:attrName>style.visibility</p:attrName>
                                        </p:attrNameLst>
                                      </p:cBhvr>
                                      <p:to>
                                        <p:strVal val="visible"/>
                                      </p:to>
                                    </p:set>
                                    <p:animEffect transition="in" filter="blinds(horizontal)">
                                      <p:cBhvr>
                                        <p:cTn id="24" dur="500"/>
                                        <p:tgtEl>
                                          <p:spTgt spid="22531"/>
                                        </p:tgtEl>
                                      </p:cBhvr>
                                    </p:animEffect>
                                  </p:childTnLst>
                                </p:cTn>
                              </p:par>
                              <p:par>
                                <p:cTn id="25" presetID="3" presetClass="entr" presetSubtype="10" fill="hold" nodeType="withEffect">
                                  <p:stCondLst>
                                    <p:cond delay="0"/>
                                  </p:stCondLst>
                                  <p:childTnLst>
                                    <p:set>
                                      <p:cBhvr>
                                        <p:cTn id="26" dur="1" fill="hold">
                                          <p:stCondLst>
                                            <p:cond delay="0"/>
                                          </p:stCondLst>
                                        </p:cTn>
                                        <p:tgtEl>
                                          <p:spTgt spid="22532"/>
                                        </p:tgtEl>
                                        <p:attrNameLst>
                                          <p:attrName>style.visibility</p:attrName>
                                        </p:attrNameLst>
                                      </p:cBhvr>
                                      <p:to>
                                        <p:strVal val="visible"/>
                                      </p:to>
                                    </p:set>
                                    <p:animEffect transition="in" filter="blinds(horizontal)">
                                      <p:cBhvr>
                                        <p:cTn id="27" dur="500"/>
                                        <p:tgtEl>
                                          <p:spTgt spid="22532"/>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xit" presetSubtype="10" fill="hold" nodeType="clickEffect">
                                  <p:stCondLst>
                                    <p:cond delay="0"/>
                                  </p:stCondLst>
                                  <p:childTnLst>
                                    <p:animEffect transition="out" filter="blinds(horizontal)">
                                      <p:cBhvr>
                                        <p:cTn id="31" dur="500"/>
                                        <p:tgtEl>
                                          <p:spTgt spid="22531"/>
                                        </p:tgtEl>
                                      </p:cBhvr>
                                    </p:animEffect>
                                    <p:set>
                                      <p:cBhvr>
                                        <p:cTn id="32" dur="1" fill="hold">
                                          <p:stCondLst>
                                            <p:cond delay="499"/>
                                          </p:stCondLst>
                                        </p:cTn>
                                        <p:tgtEl>
                                          <p:spTgt spid="22531"/>
                                        </p:tgtEl>
                                        <p:attrNameLst>
                                          <p:attrName>style.visibility</p:attrName>
                                        </p:attrNameLst>
                                      </p:cBhvr>
                                      <p:to>
                                        <p:strVal val="hidden"/>
                                      </p:to>
                                    </p:set>
                                  </p:childTnLst>
                                </p:cTn>
                              </p:par>
                              <p:par>
                                <p:cTn id="33" presetID="3" presetClass="exit" presetSubtype="10" fill="hold" nodeType="withEffect">
                                  <p:stCondLst>
                                    <p:cond delay="0"/>
                                  </p:stCondLst>
                                  <p:childTnLst>
                                    <p:animEffect transition="out" filter="blinds(horizontal)">
                                      <p:cBhvr>
                                        <p:cTn id="34" dur="500"/>
                                        <p:tgtEl>
                                          <p:spTgt spid="22532"/>
                                        </p:tgtEl>
                                      </p:cBhvr>
                                    </p:animEffect>
                                    <p:set>
                                      <p:cBhvr>
                                        <p:cTn id="35" dur="1" fill="hold">
                                          <p:stCondLst>
                                            <p:cond delay="499"/>
                                          </p:stCondLst>
                                        </p:cTn>
                                        <p:tgtEl>
                                          <p:spTgt spid="2253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6"/>
          <p:cNvSpPr txBox="1"/>
          <p:nvPr>
            <p:custDataLst>
              <p:tags r:id="rId1"/>
            </p:custDataLst>
          </p:nvPr>
        </p:nvSpPr>
        <p:spPr>
          <a:xfrm>
            <a:off x="231407" y="97384"/>
            <a:ext cx="216598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十一、黄疸</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6178" name="页脚占位符 1"/>
          <p:cNvSpPr>
            <a:spLocks noGrp="1"/>
          </p:cNvSpPr>
          <p:nvPr>
            <p:ph type="ftr" sz="quarter" idx="11"/>
          </p:nvPr>
        </p:nvSpPr>
        <p:spPr/>
        <p:txBody>
          <a:bodyPr anchor="t"/>
          <a:lst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5pPr>
          </a:lstStyle>
          <a:p>
            <a:pPr lvl="0" indent="0" algn="r"/>
            <a:r>
              <a:rPr lang="zh-CN" altLang="en-US" sz="1200" b="1">
                <a:solidFill>
                  <a:schemeClr val="bg1"/>
                </a:solidFill>
                <a:latin typeface="Verdana" panose="020B0604030504040204" pitchFamily="34" charset="0"/>
                <a:ea typeface="宋体" panose="02010600030101010101" pitchFamily="2" charset="-122"/>
              </a:rPr>
              <a:t>临床医学概论</a:t>
            </a:r>
            <a:endParaRPr lang="zh-CN" altLang="en-US" sz="1200" b="1">
              <a:solidFill>
                <a:schemeClr val="bg1"/>
              </a:solidFill>
              <a:latin typeface="Verdana" panose="020B0604030504040204" pitchFamily="34" charset="0"/>
              <a:ea typeface="宋体" panose="02010600030101010101" pitchFamily="2" charset="-122"/>
            </a:endParaRPr>
          </a:p>
        </p:txBody>
      </p:sp>
      <p:sp>
        <p:nvSpPr>
          <p:cNvPr id="4" name="文本框 3"/>
          <p:cNvSpPr txBox="1"/>
          <p:nvPr/>
        </p:nvSpPr>
        <p:spPr>
          <a:xfrm>
            <a:off x="1036955" y="962025"/>
            <a:ext cx="4197985" cy="398780"/>
          </a:xfrm>
          <a:prstGeom prst="rect">
            <a:avLst/>
          </a:prstGeom>
          <a:noFill/>
        </p:spPr>
        <p:txBody>
          <a:bodyPr wrap="square" rtlCol="0">
            <a:spAutoFit/>
          </a:bodyPr>
          <a:p>
            <a:r>
              <a:rPr lang="zh-CN" altLang="en-US" sz="2000">
                <a:sym typeface="+mn-ea"/>
              </a:rPr>
              <a:t>（二）临床表现</a:t>
            </a:r>
            <a:endParaRPr lang="zh-CN" sz="2000"/>
          </a:p>
        </p:txBody>
      </p:sp>
      <p:sp>
        <p:nvSpPr>
          <p:cNvPr id="26626" name="内容占位符 2"/>
          <p:cNvSpPr>
            <a:spLocks noGrp="1"/>
          </p:cNvSpPr>
          <p:nvPr>
            <p:ph idx="4294967295"/>
          </p:nvPr>
        </p:nvSpPr>
        <p:spPr>
          <a:xfrm>
            <a:off x="812165" y="1547495"/>
            <a:ext cx="9754235" cy="5688330"/>
          </a:xfrm>
        </p:spPr>
        <p:txBody>
          <a:bodyPr wrap="square" anchor="t"/>
          <a:p>
            <a:pPr>
              <a:lnSpc>
                <a:spcPct val="150000"/>
              </a:lnSpc>
              <a:buNone/>
            </a:pPr>
            <a:r>
              <a:rPr lang="zh-CN" altLang="en-US" sz="2000" dirty="0">
                <a:latin typeface="微软雅黑" panose="020B0503020204020204" charset="-122"/>
                <a:ea typeface="微软雅黑" panose="020B0503020204020204" charset="-122"/>
                <a:cs typeface="微软雅黑" panose="020B0503020204020204" charset="-122"/>
                <a:sym typeface="+mn-ea"/>
              </a:rPr>
              <a:t>3.胆汁淤积性黄疸（临床表现）:</a:t>
            </a:r>
            <a:endParaRPr lang="zh-CN" altLang="en-US" sz="2000" dirty="0">
              <a:latin typeface="微软雅黑" panose="020B0503020204020204" charset="-122"/>
              <a:ea typeface="微软雅黑" panose="020B0503020204020204" charset="-122"/>
              <a:cs typeface="微软雅黑" panose="020B0503020204020204" charset="-122"/>
              <a:sym typeface="+mn-ea"/>
            </a:endParaRPr>
          </a:p>
          <a:p>
            <a:pPr>
              <a:lnSpc>
                <a:spcPct val="150000"/>
              </a:lnSpc>
              <a:buNone/>
            </a:pPr>
            <a:r>
              <a:rPr lang="zh-CN" altLang="en-US" sz="2000" dirty="0">
                <a:latin typeface="微软雅黑" panose="020B0503020204020204" charset="-122"/>
                <a:ea typeface="微软雅黑" panose="020B0503020204020204" charset="-122"/>
                <a:cs typeface="微软雅黑" panose="020B0503020204020204" charset="-122"/>
              </a:rPr>
              <a:t>（1）黄疸：暗黄色甚至黄绿色，皮肤瘙痒（因胆盐和其胆汁成分反流入体循环内，刺激皮肤周围神经末梢所致）</a:t>
            </a:r>
            <a:endParaRPr lang="zh-CN" altLang="en-US" sz="2000" dirty="0">
              <a:latin typeface="微软雅黑" panose="020B0503020204020204" charset="-122"/>
              <a:ea typeface="微软雅黑" panose="020B0503020204020204" charset="-122"/>
              <a:cs typeface="微软雅黑" panose="020B0503020204020204" charset="-122"/>
            </a:endParaRPr>
          </a:p>
          <a:p>
            <a:pPr>
              <a:lnSpc>
                <a:spcPct val="150000"/>
              </a:lnSpc>
              <a:buNone/>
            </a:pPr>
            <a:r>
              <a:rPr lang="zh-CN" altLang="en-US" sz="2000" dirty="0">
                <a:latin typeface="微软雅黑" panose="020B0503020204020204" charset="-122"/>
                <a:ea typeface="微软雅黑" panose="020B0503020204020204" charset="-122"/>
                <a:cs typeface="微软雅黑" panose="020B0503020204020204" charset="-122"/>
              </a:rPr>
              <a:t>（2）伴随症状：粪色浅甚至白陶土色，尿色深</a:t>
            </a:r>
            <a:endParaRPr lang="zh-CN" altLang="en-US" sz="2000" dirty="0">
              <a:latin typeface="微软雅黑" panose="020B0503020204020204" charset="-122"/>
              <a:ea typeface="微软雅黑" panose="020B0503020204020204" charset="-122"/>
              <a:cs typeface="微软雅黑" panose="020B0503020204020204" charset="-122"/>
            </a:endParaRPr>
          </a:p>
          <a:p>
            <a:pPr>
              <a:lnSpc>
                <a:spcPct val="150000"/>
              </a:lnSpc>
              <a:buNone/>
            </a:pPr>
            <a:r>
              <a:rPr lang="zh-CN" altLang="en-US" sz="2000" dirty="0">
                <a:latin typeface="微软雅黑" panose="020B0503020204020204" charset="-122"/>
                <a:ea typeface="微软雅黑" panose="020B0503020204020204" charset="-122"/>
                <a:cs typeface="微软雅黑" panose="020B0503020204020204" charset="-122"/>
                <a:sym typeface="+mn-ea"/>
              </a:rPr>
              <a:t>（3）实验室检查：</a:t>
            </a:r>
            <a:endParaRPr lang="zh-CN" altLang="en-US" sz="2000" dirty="0">
              <a:latin typeface="微软雅黑" panose="020B0503020204020204" charset="-122"/>
              <a:ea typeface="微软雅黑" panose="020B0503020204020204" charset="-122"/>
              <a:cs typeface="微软雅黑" panose="020B0503020204020204" charset="-122"/>
            </a:endParaRPr>
          </a:p>
          <a:p>
            <a:pPr>
              <a:lnSpc>
                <a:spcPct val="150000"/>
              </a:lnSpc>
              <a:buNone/>
            </a:pPr>
            <a:r>
              <a:rPr lang="zh-CN" altLang="en-US" sz="2000" dirty="0">
                <a:latin typeface="微软雅黑" panose="020B0503020204020204" charset="-122"/>
                <a:ea typeface="微软雅黑" panose="020B0503020204020204" charset="-122"/>
                <a:cs typeface="微软雅黑" panose="020B0503020204020204" charset="-122"/>
                <a:sym typeface="+mn-ea"/>
              </a:rPr>
              <a:t>  血清TB升高，以</a:t>
            </a:r>
            <a:r>
              <a:rPr lang="zh-CN" altLang="en-US" sz="2000" dirty="0">
                <a:solidFill>
                  <a:srgbClr val="FF0000"/>
                </a:solidFill>
                <a:latin typeface="微软雅黑" panose="020B0503020204020204" charset="-122"/>
                <a:ea typeface="微软雅黑" panose="020B0503020204020204" charset="-122"/>
                <a:cs typeface="微软雅黑" panose="020B0503020204020204" charset="-122"/>
                <a:sym typeface="+mn-ea"/>
              </a:rPr>
              <a:t>结合胆红素</a:t>
            </a:r>
            <a:r>
              <a:rPr lang="zh-CN" altLang="en-US" sz="2000" dirty="0">
                <a:latin typeface="微软雅黑" panose="020B0503020204020204" charset="-122"/>
                <a:ea typeface="微软雅黑" panose="020B0503020204020204" charset="-122"/>
                <a:cs typeface="微软雅黑" panose="020B0503020204020204" charset="-122"/>
                <a:sym typeface="+mn-ea"/>
              </a:rPr>
              <a:t>升高为主</a:t>
            </a:r>
            <a:endParaRPr lang="zh-CN" altLang="en-US" sz="2000" dirty="0">
              <a:latin typeface="微软雅黑" panose="020B0503020204020204" charset="-122"/>
              <a:ea typeface="微软雅黑" panose="020B0503020204020204" charset="-122"/>
              <a:cs typeface="微软雅黑" panose="020B0503020204020204" charset="-122"/>
            </a:endParaRPr>
          </a:p>
          <a:p>
            <a:pPr>
              <a:lnSpc>
                <a:spcPct val="150000"/>
              </a:lnSpc>
              <a:buNone/>
            </a:pPr>
            <a:r>
              <a:rPr lang="zh-CN" altLang="en-US" sz="2000" dirty="0">
                <a:solidFill>
                  <a:srgbClr val="FF0000"/>
                </a:solidFill>
                <a:latin typeface="微软雅黑" panose="020B0503020204020204" charset="-122"/>
                <a:ea typeface="微软雅黑" panose="020B0503020204020204" charset="-122"/>
                <a:cs typeface="微软雅黑" panose="020B0503020204020204" charset="-122"/>
                <a:sym typeface="+mn-ea"/>
              </a:rPr>
              <a:t>  </a:t>
            </a:r>
            <a:r>
              <a:rPr lang="zh-CN" altLang="en-US" sz="2000" dirty="0">
                <a:latin typeface="微软雅黑" panose="020B0503020204020204" charset="-122"/>
                <a:ea typeface="微软雅黑" panose="020B0503020204020204" charset="-122"/>
                <a:cs typeface="微软雅黑" panose="020B0503020204020204" charset="-122"/>
                <a:sym typeface="+mn-ea"/>
              </a:rPr>
              <a:t>尿胆红素试验阳性</a:t>
            </a:r>
            <a:endParaRPr lang="zh-CN" altLang="en-US" sz="2000" dirty="0">
              <a:solidFill>
                <a:schemeClr val="tx1"/>
              </a:solidFill>
              <a:latin typeface="微软雅黑" panose="020B0503020204020204" charset="-122"/>
              <a:ea typeface="微软雅黑" panose="020B0503020204020204" charset="-122"/>
              <a:cs typeface="微软雅黑" panose="020B0503020204020204" charset="-122"/>
            </a:endParaRPr>
          </a:p>
          <a:p>
            <a:pPr>
              <a:lnSpc>
                <a:spcPct val="150000"/>
              </a:lnSpc>
              <a:buNone/>
            </a:pPr>
            <a:r>
              <a:rPr lang="zh-CN" altLang="en-US" sz="2000" dirty="0">
                <a:latin typeface="微软雅黑" panose="020B0503020204020204" charset="-122"/>
                <a:ea typeface="微软雅黑" panose="020B0503020204020204" charset="-122"/>
                <a:cs typeface="微软雅黑" panose="020B0503020204020204" charset="-122"/>
                <a:sym typeface="+mn-ea"/>
              </a:rPr>
              <a:t>  尿胆原及粪胆素减少或缺如</a:t>
            </a:r>
            <a:endParaRPr lang="zh-CN" altLang="en-US" sz="2000" dirty="0">
              <a:solidFill>
                <a:schemeClr val="tx1"/>
              </a:solidFill>
              <a:latin typeface="微软雅黑" panose="020B0503020204020204" charset="-122"/>
              <a:ea typeface="微软雅黑" panose="020B0503020204020204" charset="-122"/>
              <a:cs typeface="微软雅黑" panose="020B0503020204020204" charset="-122"/>
            </a:endParaRPr>
          </a:p>
          <a:p>
            <a:pPr lvl="1" algn="l">
              <a:lnSpc>
                <a:spcPct val="150000"/>
              </a:lnSpc>
              <a:buNone/>
            </a:pPr>
            <a:endParaRPr lang="zh-CN" altLang="en-US" sz="2000" dirty="0">
              <a:latin typeface="微软雅黑" panose="020B0503020204020204" charset="-122"/>
              <a:ea typeface="微软雅黑" panose="020B0503020204020204" charset="-122"/>
              <a:cs typeface="微软雅黑" panose="020B0503020204020204" charset="-122"/>
            </a:endParaRPr>
          </a:p>
          <a:p>
            <a:pPr lvl="1" algn="l">
              <a:lnSpc>
                <a:spcPct val="150000"/>
              </a:lnSpc>
              <a:buNone/>
            </a:pPr>
            <a:endParaRPr lang="zh-CN" altLang="en-US" sz="2000" dirty="0">
              <a:latin typeface="微软雅黑" panose="020B0503020204020204" charset="-122"/>
              <a:ea typeface="微软雅黑" panose="020B0503020204020204" charset="-122"/>
              <a:cs typeface="微软雅黑" panose="020B0503020204020204" charset="-122"/>
            </a:endParaRPr>
          </a:p>
        </p:txBody>
      </p:sp>
      <p:pic>
        <p:nvPicPr>
          <p:cNvPr id="26627" name="Picture 2" descr="http://image.youdao.com/thumb?doc=ebb87d9543ced383"/>
          <p:cNvPicPr>
            <a:picLocks noChangeAspect="1"/>
          </p:cNvPicPr>
          <p:nvPr/>
        </p:nvPicPr>
        <p:blipFill>
          <a:blip r:embed="rId2"/>
          <a:stretch>
            <a:fillRect/>
          </a:stretch>
        </p:blipFill>
        <p:spPr>
          <a:xfrm>
            <a:off x="9396730" y="4642485"/>
            <a:ext cx="2792730" cy="2078990"/>
          </a:xfrm>
          <a:prstGeom prst="rect">
            <a:avLst/>
          </a:prstGeom>
          <a:noFill/>
          <a:ln w="9525">
            <a:noFill/>
          </a:ln>
        </p:spPr>
      </p:pic>
      <p:pic>
        <p:nvPicPr>
          <p:cNvPr id="26628" name="Picture 6" descr="http://www.suncheck.cn/2009img/jbtp/20107716112285599.jpg"/>
          <p:cNvPicPr>
            <a:picLocks noChangeAspect="1"/>
          </p:cNvPicPr>
          <p:nvPr/>
        </p:nvPicPr>
        <p:blipFill>
          <a:blip r:embed="rId3"/>
          <a:stretch>
            <a:fillRect/>
          </a:stretch>
        </p:blipFill>
        <p:spPr>
          <a:xfrm>
            <a:off x="9339580" y="2584450"/>
            <a:ext cx="2852420" cy="219456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26628"/>
                                        </p:tgtEl>
                                        <p:attrNameLst>
                                          <p:attrName>style.visibility</p:attrName>
                                        </p:attrNameLst>
                                      </p:cBhvr>
                                      <p:to>
                                        <p:strVal val="visible"/>
                                      </p:to>
                                    </p:set>
                                    <p:animEffect transition="in" filter="blinds(horizontal)">
                                      <p:cBhvr>
                                        <p:cTn id="7" dur="500"/>
                                        <p:tgtEl>
                                          <p:spTgt spid="2662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xit" presetSubtype="10" fill="hold" nodeType="clickEffect">
                                  <p:stCondLst>
                                    <p:cond delay="0"/>
                                  </p:stCondLst>
                                  <p:childTnLst>
                                    <p:animEffect transition="out" filter="blinds(horizontal)">
                                      <p:cBhvr>
                                        <p:cTn id="11" dur="500"/>
                                        <p:tgtEl>
                                          <p:spTgt spid="26628"/>
                                        </p:tgtEl>
                                      </p:cBhvr>
                                    </p:animEffect>
                                    <p:set>
                                      <p:cBhvr>
                                        <p:cTn id="12" dur="1" fill="hold">
                                          <p:stCondLst>
                                            <p:cond delay="499"/>
                                          </p:stCondLst>
                                        </p:cTn>
                                        <p:tgtEl>
                                          <p:spTgt spid="26628"/>
                                        </p:tgtEl>
                                        <p:attrNameLst>
                                          <p:attrName>style.visibility</p:attrName>
                                        </p:attrNameLst>
                                      </p:cBhvr>
                                      <p:to>
                                        <p:strVal val="hidden"/>
                                      </p:to>
                                    </p:set>
                                  </p:childTnLst>
                                </p:cTn>
                              </p:par>
                              <p:par>
                                <p:cTn id="13" presetID="3" presetClass="entr" presetSubtype="10" fill="hold" nodeType="withEffect">
                                  <p:stCondLst>
                                    <p:cond delay="0"/>
                                  </p:stCondLst>
                                  <p:childTnLst>
                                    <p:set>
                                      <p:cBhvr>
                                        <p:cTn id="14" dur="1" fill="hold">
                                          <p:stCondLst>
                                            <p:cond delay="0"/>
                                          </p:stCondLst>
                                        </p:cTn>
                                        <p:tgtEl>
                                          <p:spTgt spid="26627"/>
                                        </p:tgtEl>
                                        <p:attrNameLst>
                                          <p:attrName>style.visibility</p:attrName>
                                        </p:attrNameLst>
                                      </p:cBhvr>
                                      <p:to>
                                        <p:strVal val="visible"/>
                                      </p:to>
                                    </p:set>
                                    <p:animEffect transition="in" filter="blinds(horizontal)">
                                      <p:cBhvr>
                                        <p:cTn id="15" dur="500"/>
                                        <p:tgtEl>
                                          <p:spTgt spid="266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8674" name="内容占位符 28673"/>
          <p:cNvGraphicFramePr>
            <a:graphicFrameLocks noGrp="1"/>
          </p:cNvGraphicFramePr>
          <p:nvPr>
            <p:ph idx="4294967295"/>
          </p:nvPr>
        </p:nvGraphicFramePr>
        <p:xfrm>
          <a:off x="1703070" y="1116648"/>
          <a:ext cx="8785225" cy="5379085"/>
        </p:xfrm>
        <a:graphic>
          <a:graphicData uri="http://schemas.openxmlformats.org/drawingml/2006/table">
            <a:tbl>
              <a:tblPr/>
              <a:tblGrid>
                <a:gridCol w="1395730"/>
                <a:gridCol w="2852420"/>
                <a:gridCol w="2447925"/>
                <a:gridCol w="2089150"/>
              </a:tblGrid>
              <a:tr h="502285">
                <a:tc>
                  <a:txBody>
                    <a:bodyPr/>
                    <a:lstStyle>
                      <a:lvl1pPr marL="357505" lvl="0" indent="-357505" algn="just" defTabSz="914400" eaLnBrk="1" fontAlgn="base" latinLnBrk="0" hangingPunct="1">
                        <a:lnSpc>
                          <a:spcPct val="110000"/>
                        </a:lnSpc>
                        <a:spcBef>
                          <a:spcPts val="600"/>
                        </a:spcBef>
                        <a:spcAft>
                          <a:spcPct val="0"/>
                        </a:spcAft>
                        <a:buClr>
                          <a:schemeClr val="accent1"/>
                        </a:buClr>
                        <a:buSzPct val="70000"/>
                        <a:buFont typeface="Wingdings 2" panose="05020102010507070707" pitchFamily="2" charset="2"/>
                        <a:buChar char="!"/>
                        <a:defRPr sz="2000" b="0" i="0" u="none" kern="1200" baseline="0">
                          <a:solidFill>
                            <a:srgbClr val="976A4F"/>
                          </a:solidFill>
                          <a:latin typeface="幼圆" panose="02010509060101010101" pitchFamily="1" charset="-122"/>
                          <a:ea typeface="幼圆" panose="02010509060101010101" pitchFamily="1" charset="-122"/>
                        </a:defRPr>
                      </a:lvl1pPr>
                      <a:lvl2pPr lvl="1">
                        <a:lnSpc>
                          <a:spcPct val="120000"/>
                        </a:lnSpc>
                        <a:spcBef>
                          <a:spcPct val="0"/>
                        </a:spcBef>
                        <a:spcAft>
                          <a:spcPts val="600"/>
                        </a:spcAft>
                        <a:buFont typeface="幼圆" panose="02010509060101010101" pitchFamily="1" charset="-122"/>
                        <a:defRPr sz="1400" kern="1200">
                          <a:solidFill>
                            <a:schemeClr val="tx1"/>
                          </a:solidFill>
                        </a:defRPr>
                      </a:lvl2pPr>
                      <a:lvl3pPr marL="1143000" lvl="2" indent="-228600" algn="l">
                        <a:lnSpc>
                          <a:spcPct val="90000"/>
                        </a:lnSpc>
                        <a:spcBef>
                          <a:spcPts val="500"/>
                        </a:spcBef>
                        <a:spcAft>
                          <a:spcPct val="0"/>
                        </a:spcAft>
                        <a:buFont typeface="Arial" panose="020B0604020202020204" pitchFamily="34" charset="0"/>
                        <a:defRPr sz="1800" kern="1200">
                          <a:latin typeface="Arial" panose="020B0604020202020204" pitchFamily="34" charset="0"/>
                        </a:defRPr>
                      </a:lvl3pPr>
                      <a:lvl4pPr marL="1600200" lvl="3" indent="-228600">
                        <a:defRPr sz="1600" kern="1200"/>
                      </a:lvl4pPr>
                      <a:lvl5pPr marL="2057400" lvl="4" indent="-228600">
                        <a:defRPr sz="1600" kern="1200"/>
                      </a:lvl5pPr>
                    </a:lstStyle>
                    <a:p>
                      <a:pPr marL="0" lvl="0" indent="0" algn="ctr" eaLnBrk="1" hangingPunct="1">
                        <a:buSzPct val="70000"/>
                        <a:buNone/>
                      </a:pPr>
                      <a:r>
                        <a:rPr lang="zh-CN" altLang="en-US" b="1" dirty="0">
                          <a:solidFill>
                            <a:srgbClr val="FFFFFF"/>
                          </a:solidFill>
                          <a:latin typeface="楷体_GB2312" panose="02010609030101010101" pitchFamily="1" charset="-122"/>
                          <a:ea typeface="楷体_GB2312" panose="02010609030101010101" pitchFamily="1" charset="-122"/>
                        </a:rPr>
                        <a:t>项目</a:t>
                      </a:r>
                      <a:endParaRPr lang="zh-CN" altLang="en-US" b="1" dirty="0">
                        <a:solidFill>
                          <a:srgbClr val="FFFFFF"/>
                        </a:solidFill>
                        <a:latin typeface="楷体_GB2312" panose="02010609030101010101" pitchFamily="1" charset="-122"/>
                        <a:ea typeface="楷体_GB2312" panose="02010609030101010101" pitchFamily="1" charset="-122"/>
                      </a:endParaRPr>
                    </a:p>
                  </a:txBody>
                  <a:tcPr>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accent1">
                        <a:lumMod val="40000"/>
                        <a:lumOff val="60000"/>
                      </a:schemeClr>
                    </a:solidFill>
                  </a:tcPr>
                </a:tc>
                <a:tc>
                  <a:txBody>
                    <a:bodyPr/>
                    <a:lstStyle>
                      <a:lvl1pPr marL="357505" lvl="0" indent="-357505" algn="just" defTabSz="914400" eaLnBrk="1" fontAlgn="base" latinLnBrk="0" hangingPunct="1">
                        <a:lnSpc>
                          <a:spcPct val="110000"/>
                        </a:lnSpc>
                        <a:spcBef>
                          <a:spcPts val="600"/>
                        </a:spcBef>
                        <a:spcAft>
                          <a:spcPct val="0"/>
                        </a:spcAft>
                        <a:buClr>
                          <a:schemeClr val="accent1"/>
                        </a:buClr>
                        <a:buSzPct val="70000"/>
                        <a:buFont typeface="Wingdings 2" panose="05020102010507070707" pitchFamily="2" charset="2"/>
                        <a:buChar char="!"/>
                        <a:defRPr sz="2000" b="0" i="0" u="none" kern="1200" baseline="0">
                          <a:solidFill>
                            <a:srgbClr val="976A4F"/>
                          </a:solidFill>
                          <a:latin typeface="幼圆" panose="02010509060101010101" pitchFamily="1" charset="-122"/>
                          <a:ea typeface="幼圆" panose="02010509060101010101" pitchFamily="1" charset="-122"/>
                        </a:defRPr>
                      </a:lvl1pPr>
                      <a:lvl2pPr lvl="1">
                        <a:lnSpc>
                          <a:spcPct val="120000"/>
                        </a:lnSpc>
                        <a:spcBef>
                          <a:spcPct val="0"/>
                        </a:spcBef>
                        <a:spcAft>
                          <a:spcPts val="600"/>
                        </a:spcAft>
                        <a:buFont typeface="幼圆" panose="02010509060101010101" pitchFamily="1" charset="-122"/>
                        <a:defRPr sz="1400" kern="1200">
                          <a:solidFill>
                            <a:schemeClr val="tx1"/>
                          </a:solidFill>
                        </a:defRPr>
                      </a:lvl2pPr>
                      <a:lvl3pPr marL="1143000" lvl="2" indent="-228600" algn="l">
                        <a:lnSpc>
                          <a:spcPct val="90000"/>
                        </a:lnSpc>
                        <a:spcBef>
                          <a:spcPts val="500"/>
                        </a:spcBef>
                        <a:spcAft>
                          <a:spcPct val="0"/>
                        </a:spcAft>
                        <a:buFont typeface="Arial" panose="020B0604020202020204" pitchFamily="34" charset="0"/>
                        <a:defRPr sz="1800" kern="1200">
                          <a:latin typeface="Arial" panose="020B0604020202020204" pitchFamily="34" charset="0"/>
                        </a:defRPr>
                      </a:lvl3pPr>
                      <a:lvl4pPr marL="1600200" lvl="3" indent="-228600">
                        <a:defRPr sz="1600" kern="1200"/>
                      </a:lvl4pPr>
                      <a:lvl5pPr marL="2057400" lvl="4" indent="-228600">
                        <a:defRPr sz="1600" kern="1200"/>
                      </a:lvl5pPr>
                    </a:lstStyle>
                    <a:p>
                      <a:pPr marL="0" lvl="0" indent="0" algn="ctr" eaLnBrk="1" hangingPunct="1">
                        <a:buSzPct val="70000"/>
                        <a:buNone/>
                      </a:pPr>
                      <a:r>
                        <a:rPr lang="zh-CN" altLang="en-US" b="1" dirty="0">
                          <a:solidFill>
                            <a:srgbClr val="FFFFFF"/>
                          </a:solidFill>
                          <a:latin typeface="楷体_GB2312" panose="02010609030101010101" pitchFamily="1" charset="-122"/>
                          <a:ea typeface="楷体_GB2312" panose="02010609030101010101" pitchFamily="1" charset="-122"/>
                        </a:rPr>
                        <a:t>溶血性</a:t>
                      </a:r>
                      <a:endParaRPr lang="zh-CN" altLang="en-US" b="1" dirty="0">
                        <a:solidFill>
                          <a:srgbClr val="FFFFFF"/>
                        </a:solidFill>
                        <a:latin typeface="楷体_GB2312" panose="02010609030101010101" pitchFamily="1" charset="-122"/>
                        <a:ea typeface="楷体_GB2312" panose="02010609030101010101" pitchFamily="1" charset="-122"/>
                      </a:endParaRPr>
                    </a:p>
                  </a:txBody>
                  <a:tcPr>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accent1">
                        <a:lumMod val="40000"/>
                        <a:lumOff val="60000"/>
                      </a:schemeClr>
                    </a:solidFill>
                  </a:tcPr>
                </a:tc>
                <a:tc>
                  <a:txBody>
                    <a:bodyPr/>
                    <a:lstStyle>
                      <a:lvl1pPr marL="357505" lvl="0" indent="-357505" algn="just" defTabSz="914400" eaLnBrk="1" fontAlgn="base" latinLnBrk="0" hangingPunct="1">
                        <a:lnSpc>
                          <a:spcPct val="110000"/>
                        </a:lnSpc>
                        <a:spcBef>
                          <a:spcPts val="600"/>
                        </a:spcBef>
                        <a:spcAft>
                          <a:spcPct val="0"/>
                        </a:spcAft>
                        <a:buClr>
                          <a:schemeClr val="accent1"/>
                        </a:buClr>
                        <a:buSzPct val="70000"/>
                        <a:buFont typeface="Wingdings 2" panose="05020102010507070707" pitchFamily="2" charset="2"/>
                        <a:buChar char="!"/>
                        <a:defRPr sz="2000" b="0" i="0" u="none" kern="1200" baseline="0">
                          <a:solidFill>
                            <a:srgbClr val="976A4F"/>
                          </a:solidFill>
                          <a:latin typeface="幼圆" panose="02010509060101010101" pitchFamily="1" charset="-122"/>
                          <a:ea typeface="幼圆" panose="02010509060101010101" pitchFamily="1" charset="-122"/>
                        </a:defRPr>
                      </a:lvl1pPr>
                      <a:lvl2pPr lvl="1">
                        <a:lnSpc>
                          <a:spcPct val="120000"/>
                        </a:lnSpc>
                        <a:spcBef>
                          <a:spcPct val="0"/>
                        </a:spcBef>
                        <a:spcAft>
                          <a:spcPts val="600"/>
                        </a:spcAft>
                        <a:buFont typeface="幼圆" panose="02010509060101010101" pitchFamily="1" charset="-122"/>
                        <a:defRPr sz="1400" kern="1200">
                          <a:solidFill>
                            <a:schemeClr val="tx1"/>
                          </a:solidFill>
                        </a:defRPr>
                      </a:lvl2pPr>
                      <a:lvl3pPr marL="1143000" lvl="2" indent="-228600" algn="l">
                        <a:lnSpc>
                          <a:spcPct val="90000"/>
                        </a:lnSpc>
                        <a:spcBef>
                          <a:spcPts val="500"/>
                        </a:spcBef>
                        <a:spcAft>
                          <a:spcPct val="0"/>
                        </a:spcAft>
                        <a:buFont typeface="Arial" panose="020B0604020202020204" pitchFamily="34" charset="0"/>
                        <a:defRPr sz="1800" kern="1200">
                          <a:latin typeface="Arial" panose="020B0604020202020204" pitchFamily="34" charset="0"/>
                        </a:defRPr>
                      </a:lvl3pPr>
                      <a:lvl4pPr marL="1600200" lvl="3" indent="-228600">
                        <a:defRPr sz="1600" kern="1200"/>
                      </a:lvl4pPr>
                      <a:lvl5pPr marL="2057400" lvl="4" indent="-228600">
                        <a:defRPr sz="1600" kern="1200"/>
                      </a:lvl5pPr>
                    </a:lstStyle>
                    <a:p>
                      <a:pPr marL="0" lvl="0" indent="0" algn="ctr" eaLnBrk="1" hangingPunct="1">
                        <a:buSzPct val="70000"/>
                        <a:buNone/>
                      </a:pPr>
                      <a:r>
                        <a:rPr lang="zh-CN" altLang="en-US" b="1" dirty="0">
                          <a:solidFill>
                            <a:srgbClr val="FFFFFF"/>
                          </a:solidFill>
                          <a:latin typeface="楷体_GB2312" panose="02010609030101010101" pitchFamily="1" charset="-122"/>
                          <a:ea typeface="楷体_GB2312" panose="02010609030101010101" pitchFamily="1" charset="-122"/>
                        </a:rPr>
                        <a:t>肝细胞性</a:t>
                      </a:r>
                      <a:endParaRPr lang="zh-CN" altLang="en-US" b="1" dirty="0">
                        <a:solidFill>
                          <a:srgbClr val="FFFFFF"/>
                        </a:solidFill>
                        <a:latin typeface="楷体_GB2312" panose="02010609030101010101" pitchFamily="1" charset="-122"/>
                        <a:ea typeface="楷体_GB2312" panose="02010609030101010101" pitchFamily="1" charset="-122"/>
                      </a:endParaRPr>
                    </a:p>
                  </a:txBody>
                  <a:tcPr>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accent1">
                        <a:lumMod val="40000"/>
                        <a:lumOff val="60000"/>
                      </a:schemeClr>
                    </a:solidFill>
                  </a:tcPr>
                </a:tc>
                <a:tc>
                  <a:txBody>
                    <a:bodyPr/>
                    <a:lstStyle>
                      <a:lvl1pPr marL="357505" lvl="0" indent="-357505" algn="just" defTabSz="914400" eaLnBrk="1" fontAlgn="base" latinLnBrk="0" hangingPunct="1">
                        <a:lnSpc>
                          <a:spcPct val="110000"/>
                        </a:lnSpc>
                        <a:spcBef>
                          <a:spcPts val="600"/>
                        </a:spcBef>
                        <a:spcAft>
                          <a:spcPct val="0"/>
                        </a:spcAft>
                        <a:buClr>
                          <a:schemeClr val="accent1"/>
                        </a:buClr>
                        <a:buSzPct val="70000"/>
                        <a:buFont typeface="Wingdings 2" panose="05020102010507070707" pitchFamily="2" charset="2"/>
                        <a:buChar char="!"/>
                        <a:defRPr sz="2000" b="0" i="0" u="none" kern="1200" baseline="0">
                          <a:solidFill>
                            <a:srgbClr val="976A4F"/>
                          </a:solidFill>
                          <a:latin typeface="幼圆" panose="02010509060101010101" pitchFamily="1" charset="-122"/>
                          <a:ea typeface="幼圆" panose="02010509060101010101" pitchFamily="1" charset="-122"/>
                        </a:defRPr>
                      </a:lvl1pPr>
                      <a:lvl2pPr lvl="1">
                        <a:lnSpc>
                          <a:spcPct val="120000"/>
                        </a:lnSpc>
                        <a:spcBef>
                          <a:spcPct val="0"/>
                        </a:spcBef>
                        <a:spcAft>
                          <a:spcPts val="600"/>
                        </a:spcAft>
                        <a:buFont typeface="幼圆" panose="02010509060101010101" pitchFamily="1" charset="-122"/>
                        <a:defRPr sz="1400" kern="1200">
                          <a:solidFill>
                            <a:schemeClr val="tx1"/>
                          </a:solidFill>
                        </a:defRPr>
                      </a:lvl2pPr>
                      <a:lvl3pPr marL="1143000" lvl="2" indent="-228600" algn="l">
                        <a:lnSpc>
                          <a:spcPct val="90000"/>
                        </a:lnSpc>
                        <a:spcBef>
                          <a:spcPts val="500"/>
                        </a:spcBef>
                        <a:spcAft>
                          <a:spcPct val="0"/>
                        </a:spcAft>
                        <a:buFont typeface="Arial" panose="020B0604020202020204" pitchFamily="34" charset="0"/>
                        <a:defRPr sz="1800" kern="1200">
                          <a:latin typeface="Arial" panose="020B0604020202020204" pitchFamily="34" charset="0"/>
                        </a:defRPr>
                      </a:lvl3pPr>
                      <a:lvl4pPr marL="1600200" lvl="3" indent="-228600">
                        <a:defRPr sz="1600" kern="1200"/>
                      </a:lvl4pPr>
                      <a:lvl5pPr marL="2057400" lvl="4" indent="-228600">
                        <a:defRPr sz="1600" kern="1200"/>
                      </a:lvl5pPr>
                    </a:lstStyle>
                    <a:p>
                      <a:pPr marL="0" lvl="0" indent="0" algn="ctr" eaLnBrk="1" hangingPunct="1">
                        <a:buSzPct val="70000"/>
                        <a:buNone/>
                      </a:pPr>
                      <a:r>
                        <a:rPr lang="zh-CN" altLang="en-US" b="1" dirty="0">
                          <a:solidFill>
                            <a:srgbClr val="FFFFFF"/>
                          </a:solidFill>
                          <a:latin typeface="楷体_GB2312" panose="02010609030101010101" pitchFamily="1" charset="-122"/>
                          <a:ea typeface="楷体_GB2312" panose="02010609030101010101" pitchFamily="1" charset="-122"/>
                        </a:rPr>
                        <a:t>胆汁淤积性</a:t>
                      </a:r>
                      <a:endParaRPr lang="zh-CN" altLang="en-US" b="1" dirty="0">
                        <a:solidFill>
                          <a:srgbClr val="FFFFFF"/>
                        </a:solidFill>
                        <a:latin typeface="楷体_GB2312" panose="02010609030101010101" pitchFamily="1" charset="-122"/>
                        <a:ea typeface="楷体_GB2312" panose="02010609030101010101" pitchFamily="1" charset="-122"/>
                      </a:endParaRPr>
                    </a:p>
                  </a:txBody>
                  <a:tcPr>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accent1">
                        <a:lumMod val="40000"/>
                        <a:lumOff val="60000"/>
                      </a:schemeClr>
                    </a:solidFill>
                  </a:tcPr>
                </a:tc>
              </a:tr>
              <a:tr h="946150">
                <a:tc>
                  <a:txBody>
                    <a:bodyPr/>
                    <a:lstStyle>
                      <a:lvl1pPr marL="357505" lvl="0" indent="-357505" algn="just" defTabSz="914400" eaLnBrk="1" fontAlgn="base" latinLnBrk="0" hangingPunct="1">
                        <a:lnSpc>
                          <a:spcPct val="110000"/>
                        </a:lnSpc>
                        <a:spcBef>
                          <a:spcPts val="600"/>
                        </a:spcBef>
                        <a:spcAft>
                          <a:spcPct val="0"/>
                        </a:spcAft>
                        <a:buClr>
                          <a:schemeClr val="accent1"/>
                        </a:buClr>
                        <a:buSzPct val="70000"/>
                        <a:buFont typeface="Wingdings 2" panose="05020102010507070707" pitchFamily="2" charset="2"/>
                        <a:buChar char="!"/>
                        <a:defRPr sz="2000" b="0" i="0" u="none" kern="1200" baseline="0">
                          <a:solidFill>
                            <a:srgbClr val="976A4F"/>
                          </a:solidFill>
                          <a:latin typeface="幼圆" panose="02010509060101010101" pitchFamily="1" charset="-122"/>
                          <a:ea typeface="幼圆" panose="02010509060101010101" pitchFamily="1" charset="-122"/>
                        </a:defRPr>
                      </a:lvl1pPr>
                      <a:lvl2pPr lvl="1">
                        <a:lnSpc>
                          <a:spcPct val="120000"/>
                        </a:lnSpc>
                        <a:spcBef>
                          <a:spcPct val="0"/>
                        </a:spcBef>
                        <a:spcAft>
                          <a:spcPts val="600"/>
                        </a:spcAft>
                        <a:buFont typeface="幼圆" panose="02010509060101010101" pitchFamily="1" charset="-122"/>
                        <a:defRPr sz="1400" kern="1200">
                          <a:solidFill>
                            <a:schemeClr val="tx1"/>
                          </a:solidFill>
                        </a:defRPr>
                      </a:lvl2pPr>
                      <a:lvl3pPr marL="1143000" lvl="2" indent="-228600" algn="l">
                        <a:lnSpc>
                          <a:spcPct val="90000"/>
                        </a:lnSpc>
                        <a:spcBef>
                          <a:spcPts val="500"/>
                        </a:spcBef>
                        <a:spcAft>
                          <a:spcPct val="0"/>
                        </a:spcAft>
                        <a:buFont typeface="Arial" panose="020B0604020202020204" pitchFamily="34" charset="0"/>
                        <a:defRPr sz="1800" kern="1200">
                          <a:latin typeface="Arial" panose="020B0604020202020204" pitchFamily="34" charset="0"/>
                        </a:defRPr>
                      </a:lvl3pPr>
                      <a:lvl4pPr marL="1600200" lvl="3" indent="-228600">
                        <a:defRPr sz="1600" kern="1200"/>
                      </a:lvl4pPr>
                      <a:lvl5pPr marL="2057400" lvl="4" indent="-228600">
                        <a:defRPr sz="1600" kern="1200"/>
                      </a:lvl5pPr>
                    </a:lstStyle>
                    <a:p>
                      <a:pPr marL="0" lvl="0" indent="0" algn="ctr" eaLnBrk="1" hangingPunct="1">
                        <a:spcBef>
                          <a:spcPct val="0"/>
                        </a:spcBef>
                        <a:buClrTx/>
                        <a:buNone/>
                      </a:pPr>
                      <a:r>
                        <a:rPr lang="zh-CN" altLang="en-US" dirty="0">
                          <a:solidFill>
                            <a:srgbClr val="163794"/>
                          </a:solidFill>
                          <a:latin typeface="楷体_GB2312" panose="02010609030101010101" pitchFamily="1" charset="-122"/>
                          <a:ea typeface="楷体_GB2312" panose="02010609030101010101" pitchFamily="1" charset="-122"/>
                        </a:rPr>
                        <a:t>发病机理</a:t>
                      </a:r>
                      <a:endParaRPr lang="zh-CN" altLang="en-US" dirty="0">
                        <a:solidFill>
                          <a:srgbClr val="163794"/>
                        </a:solidFill>
                        <a:latin typeface="楷体_GB2312" panose="02010609030101010101" pitchFamily="1" charset="-122"/>
                        <a:ea typeface="楷体_GB2312" panose="02010609030101010101" pitchFamily="1" charset="-122"/>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bg1">
                        <a:alpha val="100000"/>
                      </a:schemeClr>
                    </a:solidFill>
                  </a:tcPr>
                </a:tc>
                <a:tc>
                  <a:txBody>
                    <a:bodyPr/>
                    <a:lstStyle>
                      <a:lvl1pPr marL="357505" lvl="0" indent="-357505" algn="just" defTabSz="914400" eaLnBrk="1" fontAlgn="base" latinLnBrk="0" hangingPunct="1">
                        <a:lnSpc>
                          <a:spcPct val="110000"/>
                        </a:lnSpc>
                        <a:spcBef>
                          <a:spcPts val="600"/>
                        </a:spcBef>
                        <a:spcAft>
                          <a:spcPct val="0"/>
                        </a:spcAft>
                        <a:buClr>
                          <a:schemeClr val="accent1"/>
                        </a:buClr>
                        <a:buSzPct val="70000"/>
                        <a:buFont typeface="Wingdings 2" panose="05020102010507070707" pitchFamily="2" charset="2"/>
                        <a:buChar char="!"/>
                        <a:defRPr sz="2000" b="0" i="0" u="none" kern="1200" baseline="0">
                          <a:solidFill>
                            <a:srgbClr val="976A4F"/>
                          </a:solidFill>
                          <a:latin typeface="幼圆" panose="02010509060101010101" pitchFamily="1" charset="-122"/>
                          <a:ea typeface="幼圆" panose="02010509060101010101" pitchFamily="1" charset="-122"/>
                        </a:defRPr>
                      </a:lvl1pPr>
                      <a:lvl2pPr lvl="1">
                        <a:lnSpc>
                          <a:spcPct val="120000"/>
                        </a:lnSpc>
                        <a:spcBef>
                          <a:spcPct val="0"/>
                        </a:spcBef>
                        <a:spcAft>
                          <a:spcPts val="600"/>
                        </a:spcAft>
                        <a:buFont typeface="幼圆" panose="02010509060101010101" pitchFamily="1" charset="-122"/>
                        <a:defRPr sz="1400" kern="1200">
                          <a:solidFill>
                            <a:schemeClr val="tx1"/>
                          </a:solidFill>
                        </a:defRPr>
                      </a:lvl2pPr>
                      <a:lvl3pPr marL="1143000" lvl="2" indent="-228600" algn="l">
                        <a:lnSpc>
                          <a:spcPct val="90000"/>
                        </a:lnSpc>
                        <a:spcBef>
                          <a:spcPts val="500"/>
                        </a:spcBef>
                        <a:spcAft>
                          <a:spcPct val="0"/>
                        </a:spcAft>
                        <a:buFont typeface="Arial" panose="020B0604020202020204" pitchFamily="34" charset="0"/>
                        <a:defRPr sz="1800" kern="1200">
                          <a:latin typeface="Arial" panose="020B0604020202020204" pitchFamily="34" charset="0"/>
                        </a:defRPr>
                      </a:lvl3pPr>
                      <a:lvl4pPr marL="1600200" lvl="3" indent="-228600">
                        <a:defRPr sz="1600" kern="1200"/>
                      </a:lvl4pPr>
                      <a:lvl5pPr marL="2057400" lvl="4" indent="-228600">
                        <a:defRPr sz="1600" kern="1200"/>
                      </a:lvl5pPr>
                    </a:lstStyle>
                    <a:p>
                      <a:pPr marL="0" lvl="0" indent="0" algn="ctr" eaLnBrk="1" hangingPunct="1">
                        <a:spcBef>
                          <a:spcPct val="0"/>
                        </a:spcBef>
                        <a:buClrTx/>
                        <a:buNone/>
                      </a:pPr>
                      <a:r>
                        <a:rPr lang="zh-CN" altLang="en-US" dirty="0">
                          <a:solidFill>
                            <a:srgbClr val="163794"/>
                          </a:solidFill>
                          <a:latin typeface="楷体_GB2312" panose="02010609030101010101" pitchFamily="1" charset="-122"/>
                          <a:ea typeface="楷体_GB2312" panose="02010609030101010101" pitchFamily="1" charset="-122"/>
                        </a:rPr>
                        <a:t>RBC破坏</a:t>
                      </a:r>
                      <a:endParaRPr lang="zh-CN" altLang="en-US" dirty="0">
                        <a:solidFill>
                          <a:srgbClr val="163794"/>
                        </a:solidFill>
                        <a:latin typeface="楷体_GB2312" panose="02010609030101010101" pitchFamily="1" charset="-122"/>
                        <a:ea typeface="楷体_GB2312" panose="02010609030101010101" pitchFamily="1" charset="-122"/>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bg1">
                        <a:alpha val="100000"/>
                      </a:schemeClr>
                    </a:solidFill>
                  </a:tcPr>
                </a:tc>
                <a:tc>
                  <a:txBody>
                    <a:bodyPr/>
                    <a:lstStyle>
                      <a:lvl1pPr marL="357505" lvl="0" indent="-357505" algn="just" defTabSz="914400" eaLnBrk="1" fontAlgn="base" latinLnBrk="0" hangingPunct="1">
                        <a:lnSpc>
                          <a:spcPct val="110000"/>
                        </a:lnSpc>
                        <a:spcBef>
                          <a:spcPts val="600"/>
                        </a:spcBef>
                        <a:spcAft>
                          <a:spcPct val="0"/>
                        </a:spcAft>
                        <a:buClr>
                          <a:schemeClr val="accent1"/>
                        </a:buClr>
                        <a:buSzPct val="70000"/>
                        <a:buFont typeface="Wingdings 2" panose="05020102010507070707" pitchFamily="2" charset="2"/>
                        <a:buChar char="!"/>
                        <a:defRPr sz="2000" b="0" i="0" u="none" kern="1200" baseline="0">
                          <a:solidFill>
                            <a:srgbClr val="976A4F"/>
                          </a:solidFill>
                          <a:latin typeface="幼圆" panose="02010509060101010101" pitchFamily="1" charset="-122"/>
                          <a:ea typeface="幼圆" panose="02010509060101010101" pitchFamily="1" charset="-122"/>
                        </a:defRPr>
                      </a:lvl1pPr>
                      <a:lvl2pPr lvl="1">
                        <a:lnSpc>
                          <a:spcPct val="120000"/>
                        </a:lnSpc>
                        <a:spcBef>
                          <a:spcPct val="0"/>
                        </a:spcBef>
                        <a:spcAft>
                          <a:spcPts val="600"/>
                        </a:spcAft>
                        <a:buFont typeface="幼圆" panose="02010509060101010101" pitchFamily="1" charset="-122"/>
                        <a:defRPr sz="1400" kern="1200">
                          <a:solidFill>
                            <a:schemeClr val="tx1"/>
                          </a:solidFill>
                        </a:defRPr>
                      </a:lvl2pPr>
                      <a:lvl3pPr marL="1143000" lvl="2" indent="-228600" algn="l">
                        <a:lnSpc>
                          <a:spcPct val="90000"/>
                        </a:lnSpc>
                        <a:spcBef>
                          <a:spcPts val="500"/>
                        </a:spcBef>
                        <a:spcAft>
                          <a:spcPct val="0"/>
                        </a:spcAft>
                        <a:buFont typeface="Arial" panose="020B0604020202020204" pitchFamily="34" charset="0"/>
                        <a:defRPr sz="1800" kern="1200">
                          <a:latin typeface="Arial" panose="020B0604020202020204" pitchFamily="34" charset="0"/>
                        </a:defRPr>
                      </a:lvl3pPr>
                      <a:lvl4pPr marL="1600200" lvl="3" indent="-228600">
                        <a:defRPr sz="1600" kern="1200"/>
                      </a:lvl4pPr>
                      <a:lvl5pPr marL="2057400" lvl="4" indent="-228600">
                        <a:defRPr sz="1600" kern="1200"/>
                      </a:lvl5pPr>
                    </a:lstStyle>
                    <a:p>
                      <a:pPr marL="0" lvl="0" indent="0" algn="ctr" eaLnBrk="1" hangingPunct="1">
                        <a:spcBef>
                          <a:spcPct val="0"/>
                        </a:spcBef>
                        <a:buClrTx/>
                        <a:buNone/>
                      </a:pPr>
                      <a:r>
                        <a:rPr lang="zh-CN" altLang="en-US" dirty="0">
                          <a:solidFill>
                            <a:srgbClr val="163794"/>
                          </a:solidFill>
                          <a:latin typeface="楷体_GB2312" panose="02010609030101010101" pitchFamily="1" charset="-122"/>
                          <a:ea typeface="楷体_GB2312" panose="02010609030101010101" pitchFamily="1" charset="-122"/>
                        </a:rPr>
                        <a:t>肝细胞损伤</a:t>
                      </a:r>
                      <a:endParaRPr lang="zh-CN" altLang="en-US" dirty="0">
                        <a:solidFill>
                          <a:srgbClr val="163794"/>
                        </a:solidFill>
                        <a:latin typeface="楷体_GB2312" panose="02010609030101010101" pitchFamily="1" charset="-122"/>
                        <a:ea typeface="楷体_GB2312" panose="02010609030101010101" pitchFamily="1" charset="-122"/>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bg1">
                        <a:alpha val="100000"/>
                      </a:schemeClr>
                    </a:solidFill>
                  </a:tcPr>
                </a:tc>
                <a:tc>
                  <a:txBody>
                    <a:bodyPr/>
                    <a:lstStyle>
                      <a:lvl1pPr marL="357505" lvl="0" indent="-357505" algn="just" defTabSz="914400" eaLnBrk="1" fontAlgn="base" latinLnBrk="0" hangingPunct="1">
                        <a:lnSpc>
                          <a:spcPct val="110000"/>
                        </a:lnSpc>
                        <a:spcBef>
                          <a:spcPts val="600"/>
                        </a:spcBef>
                        <a:spcAft>
                          <a:spcPct val="0"/>
                        </a:spcAft>
                        <a:buClr>
                          <a:schemeClr val="accent1"/>
                        </a:buClr>
                        <a:buSzPct val="70000"/>
                        <a:buFont typeface="Wingdings 2" panose="05020102010507070707" pitchFamily="2" charset="2"/>
                        <a:buChar char="!"/>
                        <a:defRPr sz="2000" b="0" i="0" u="none" kern="1200" baseline="0">
                          <a:solidFill>
                            <a:srgbClr val="976A4F"/>
                          </a:solidFill>
                          <a:latin typeface="幼圆" panose="02010509060101010101" pitchFamily="1" charset="-122"/>
                          <a:ea typeface="幼圆" panose="02010509060101010101" pitchFamily="1" charset="-122"/>
                        </a:defRPr>
                      </a:lvl1pPr>
                      <a:lvl2pPr lvl="1">
                        <a:lnSpc>
                          <a:spcPct val="120000"/>
                        </a:lnSpc>
                        <a:spcBef>
                          <a:spcPct val="0"/>
                        </a:spcBef>
                        <a:spcAft>
                          <a:spcPts val="600"/>
                        </a:spcAft>
                        <a:buFont typeface="幼圆" panose="02010509060101010101" pitchFamily="1" charset="-122"/>
                        <a:defRPr sz="1400" kern="1200">
                          <a:solidFill>
                            <a:schemeClr val="tx1"/>
                          </a:solidFill>
                        </a:defRPr>
                      </a:lvl2pPr>
                      <a:lvl3pPr marL="1143000" lvl="2" indent="-228600" algn="l">
                        <a:lnSpc>
                          <a:spcPct val="90000"/>
                        </a:lnSpc>
                        <a:spcBef>
                          <a:spcPts val="500"/>
                        </a:spcBef>
                        <a:spcAft>
                          <a:spcPct val="0"/>
                        </a:spcAft>
                        <a:buFont typeface="Arial" panose="020B0604020202020204" pitchFamily="34" charset="0"/>
                        <a:defRPr sz="1800" kern="1200">
                          <a:latin typeface="Arial" panose="020B0604020202020204" pitchFamily="34" charset="0"/>
                        </a:defRPr>
                      </a:lvl3pPr>
                      <a:lvl4pPr marL="1600200" lvl="3" indent="-228600">
                        <a:defRPr sz="1600" kern="1200"/>
                      </a:lvl4pPr>
                      <a:lvl5pPr marL="2057400" lvl="4" indent="-228600">
                        <a:defRPr sz="1600" kern="1200"/>
                      </a:lvl5pPr>
                    </a:lstStyle>
                    <a:p>
                      <a:pPr marL="0" lvl="0" indent="0" algn="ctr" eaLnBrk="1" hangingPunct="1">
                        <a:spcBef>
                          <a:spcPct val="0"/>
                        </a:spcBef>
                        <a:buClrTx/>
                        <a:buNone/>
                      </a:pPr>
                      <a:r>
                        <a:rPr lang="zh-CN" altLang="en-US" dirty="0">
                          <a:solidFill>
                            <a:srgbClr val="163794"/>
                          </a:solidFill>
                          <a:latin typeface="楷体_GB2312" panose="02010609030101010101" pitchFamily="1" charset="-122"/>
                          <a:ea typeface="楷体_GB2312" panose="02010609030101010101" pitchFamily="1" charset="-122"/>
                        </a:rPr>
                        <a:t>肝内外胆道阻塞</a:t>
                      </a:r>
                      <a:endParaRPr lang="zh-CN" altLang="en-US" dirty="0">
                        <a:solidFill>
                          <a:srgbClr val="163794"/>
                        </a:solidFill>
                        <a:latin typeface="楷体_GB2312" panose="02010609030101010101" pitchFamily="1" charset="-122"/>
                        <a:ea typeface="楷体_GB2312" panose="02010609030101010101" pitchFamily="1" charset="-122"/>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bg1">
                        <a:alpha val="100000"/>
                      </a:schemeClr>
                    </a:solidFill>
                  </a:tcPr>
                </a:tc>
              </a:tr>
              <a:tr h="946150">
                <a:tc>
                  <a:txBody>
                    <a:bodyPr/>
                    <a:lstStyle>
                      <a:lvl1pPr marL="357505" lvl="0" indent="-357505" algn="just" defTabSz="914400" eaLnBrk="1" fontAlgn="base" latinLnBrk="0" hangingPunct="1">
                        <a:lnSpc>
                          <a:spcPct val="110000"/>
                        </a:lnSpc>
                        <a:spcBef>
                          <a:spcPts val="600"/>
                        </a:spcBef>
                        <a:spcAft>
                          <a:spcPct val="0"/>
                        </a:spcAft>
                        <a:buClr>
                          <a:schemeClr val="accent1"/>
                        </a:buClr>
                        <a:buSzPct val="70000"/>
                        <a:buFont typeface="Wingdings 2" panose="05020102010507070707" pitchFamily="2" charset="2"/>
                        <a:buChar char="!"/>
                        <a:defRPr sz="2000" b="0" i="0" u="none" kern="1200" baseline="0">
                          <a:solidFill>
                            <a:srgbClr val="976A4F"/>
                          </a:solidFill>
                          <a:latin typeface="幼圆" panose="02010509060101010101" pitchFamily="1" charset="-122"/>
                          <a:ea typeface="幼圆" panose="02010509060101010101" pitchFamily="1" charset="-122"/>
                        </a:defRPr>
                      </a:lvl1pPr>
                      <a:lvl2pPr lvl="1">
                        <a:lnSpc>
                          <a:spcPct val="120000"/>
                        </a:lnSpc>
                        <a:spcBef>
                          <a:spcPct val="0"/>
                        </a:spcBef>
                        <a:spcAft>
                          <a:spcPts val="600"/>
                        </a:spcAft>
                        <a:buFont typeface="幼圆" panose="02010509060101010101" pitchFamily="1" charset="-122"/>
                        <a:defRPr sz="1400" kern="1200">
                          <a:solidFill>
                            <a:schemeClr val="tx1"/>
                          </a:solidFill>
                        </a:defRPr>
                      </a:lvl2pPr>
                      <a:lvl3pPr marL="1143000" lvl="2" indent="-228600" algn="l">
                        <a:lnSpc>
                          <a:spcPct val="90000"/>
                        </a:lnSpc>
                        <a:spcBef>
                          <a:spcPts val="500"/>
                        </a:spcBef>
                        <a:spcAft>
                          <a:spcPct val="0"/>
                        </a:spcAft>
                        <a:buFont typeface="Arial" panose="020B0604020202020204" pitchFamily="34" charset="0"/>
                        <a:defRPr sz="1800" kern="1200">
                          <a:latin typeface="Arial" panose="020B0604020202020204" pitchFamily="34" charset="0"/>
                        </a:defRPr>
                      </a:lvl3pPr>
                      <a:lvl4pPr marL="1600200" lvl="3" indent="-228600">
                        <a:defRPr sz="1600" kern="1200"/>
                      </a:lvl4pPr>
                      <a:lvl5pPr marL="2057400" lvl="4" indent="-228600">
                        <a:defRPr sz="1600" kern="1200"/>
                      </a:lvl5pPr>
                    </a:lstStyle>
                    <a:p>
                      <a:pPr marL="0" lvl="0" indent="0" algn="ctr" eaLnBrk="1" hangingPunct="1">
                        <a:spcBef>
                          <a:spcPct val="0"/>
                        </a:spcBef>
                        <a:buClrTx/>
                        <a:buNone/>
                      </a:pPr>
                      <a:r>
                        <a:rPr lang="zh-CN" altLang="en-US" dirty="0">
                          <a:solidFill>
                            <a:srgbClr val="163794"/>
                          </a:solidFill>
                          <a:latin typeface="楷体_GB2312" panose="02010609030101010101" pitchFamily="1" charset="-122"/>
                          <a:ea typeface="楷体_GB2312" panose="02010609030101010101" pitchFamily="1" charset="-122"/>
                        </a:rPr>
                        <a:t>肤色</a:t>
                      </a:r>
                      <a:endParaRPr lang="zh-CN" altLang="en-US" dirty="0">
                        <a:solidFill>
                          <a:srgbClr val="163794"/>
                        </a:solidFill>
                        <a:latin typeface="楷体_GB2312" panose="02010609030101010101" pitchFamily="1" charset="-122"/>
                        <a:ea typeface="楷体_GB2312" panose="02010609030101010101" pitchFamily="1" charset="-122"/>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bg1">
                        <a:alpha val="100000"/>
                      </a:schemeClr>
                    </a:solidFill>
                  </a:tcPr>
                </a:tc>
                <a:tc>
                  <a:txBody>
                    <a:bodyPr/>
                    <a:lstStyle>
                      <a:lvl1pPr marL="357505" lvl="0" indent="-357505" algn="just" defTabSz="914400" eaLnBrk="1" fontAlgn="base" latinLnBrk="0" hangingPunct="1">
                        <a:lnSpc>
                          <a:spcPct val="110000"/>
                        </a:lnSpc>
                        <a:spcBef>
                          <a:spcPts val="600"/>
                        </a:spcBef>
                        <a:spcAft>
                          <a:spcPct val="0"/>
                        </a:spcAft>
                        <a:buClr>
                          <a:schemeClr val="accent1"/>
                        </a:buClr>
                        <a:buSzPct val="70000"/>
                        <a:buFont typeface="Wingdings 2" panose="05020102010507070707" pitchFamily="2" charset="2"/>
                        <a:buChar char="!"/>
                        <a:defRPr sz="2000" b="0" i="0" u="none" kern="1200" baseline="0">
                          <a:solidFill>
                            <a:srgbClr val="976A4F"/>
                          </a:solidFill>
                          <a:latin typeface="幼圆" panose="02010509060101010101" pitchFamily="1" charset="-122"/>
                          <a:ea typeface="幼圆" panose="02010509060101010101" pitchFamily="1" charset="-122"/>
                        </a:defRPr>
                      </a:lvl1pPr>
                      <a:lvl2pPr lvl="1">
                        <a:lnSpc>
                          <a:spcPct val="120000"/>
                        </a:lnSpc>
                        <a:spcBef>
                          <a:spcPct val="0"/>
                        </a:spcBef>
                        <a:spcAft>
                          <a:spcPts val="600"/>
                        </a:spcAft>
                        <a:buFont typeface="幼圆" panose="02010509060101010101" pitchFamily="1" charset="-122"/>
                        <a:defRPr sz="1400" kern="1200">
                          <a:solidFill>
                            <a:schemeClr val="tx1"/>
                          </a:solidFill>
                        </a:defRPr>
                      </a:lvl2pPr>
                      <a:lvl3pPr marL="1143000" lvl="2" indent="-228600" algn="l">
                        <a:lnSpc>
                          <a:spcPct val="90000"/>
                        </a:lnSpc>
                        <a:spcBef>
                          <a:spcPts val="500"/>
                        </a:spcBef>
                        <a:spcAft>
                          <a:spcPct val="0"/>
                        </a:spcAft>
                        <a:buFont typeface="Arial" panose="020B0604020202020204" pitchFamily="34" charset="0"/>
                        <a:defRPr sz="1800" kern="1200">
                          <a:latin typeface="Arial" panose="020B0604020202020204" pitchFamily="34" charset="0"/>
                        </a:defRPr>
                      </a:lvl3pPr>
                      <a:lvl4pPr marL="1600200" lvl="3" indent="-228600">
                        <a:defRPr sz="1600" kern="1200"/>
                      </a:lvl4pPr>
                      <a:lvl5pPr marL="2057400" lvl="4" indent="-228600">
                        <a:defRPr sz="1600" kern="1200"/>
                      </a:lvl5pPr>
                    </a:lstStyle>
                    <a:p>
                      <a:pPr marL="0" lvl="0" indent="0" algn="ctr" eaLnBrk="1" hangingPunct="1">
                        <a:spcBef>
                          <a:spcPct val="0"/>
                        </a:spcBef>
                        <a:buClrTx/>
                        <a:buNone/>
                      </a:pPr>
                      <a:r>
                        <a:rPr lang="zh-CN" altLang="en-US" dirty="0">
                          <a:solidFill>
                            <a:srgbClr val="163794"/>
                          </a:solidFill>
                          <a:latin typeface="楷体_GB2312" panose="02010609030101010101" pitchFamily="1" charset="-122"/>
                          <a:ea typeface="楷体_GB2312" panose="02010609030101010101" pitchFamily="1" charset="-122"/>
                        </a:rPr>
                        <a:t>浅柠檬色</a:t>
                      </a:r>
                      <a:endParaRPr lang="zh-CN" altLang="en-US" dirty="0">
                        <a:solidFill>
                          <a:srgbClr val="163794"/>
                        </a:solidFill>
                        <a:latin typeface="楷体_GB2312" panose="02010609030101010101" pitchFamily="1" charset="-122"/>
                        <a:ea typeface="楷体_GB2312" panose="02010609030101010101" pitchFamily="1" charset="-122"/>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bg1">
                        <a:alpha val="100000"/>
                      </a:schemeClr>
                    </a:solidFill>
                  </a:tcPr>
                </a:tc>
                <a:tc>
                  <a:txBody>
                    <a:bodyPr/>
                    <a:lstStyle>
                      <a:lvl1pPr marL="357505" lvl="0" indent="-357505" algn="just" defTabSz="914400" eaLnBrk="1" fontAlgn="base" latinLnBrk="0" hangingPunct="1">
                        <a:lnSpc>
                          <a:spcPct val="110000"/>
                        </a:lnSpc>
                        <a:spcBef>
                          <a:spcPts val="600"/>
                        </a:spcBef>
                        <a:spcAft>
                          <a:spcPct val="0"/>
                        </a:spcAft>
                        <a:buClr>
                          <a:schemeClr val="accent1"/>
                        </a:buClr>
                        <a:buSzPct val="70000"/>
                        <a:buFont typeface="Wingdings 2" panose="05020102010507070707" pitchFamily="2" charset="2"/>
                        <a:buChar char="!"/>
                        <a:defRPr sz="2000" b="0" i="0" u="none" kern="1200" baseline="0">
                          <a:solidFill>
                            <a:srgbClr val="976A4F"/>
                          </a:solidFill>
                          <a:latin typeface="幼圆" panose="02010509060101010101" pitchFamily="1" charset="-122"/>
                          <a:ea typeface="幼圆" panose="02010509060101010101" pitchFamily="1" charset="-122"/>
                        </a:defRPr>
                      </a:lvl1pPr>
                      <a:lvl2pPr lvl="1">
                        <a:lnSpc>
                          <a:spcPct val="120000"/>
                        </a:lnSpc>
                        <a:spcBef>
                          <a:spcPct val="0"/>
                        </a:spcBef>
                        <a:spcAft>
                          <a:spcPts val="600"/>
                        </a:spcAft>
                        <a:buFont typeface="幼圆" panose="02010509060101010101" pitchFamily="1" charset="-122"/>
                        <a:defRPr sz="1400" kern="1200">
                          <a:solidFill>
                            <a:schemeClr val="tx1"/>
                          </a:solidFill>
                        </a:defRPr>
                      </a:lvl2pPr>
                      <a:lvl3pPr marL="1143000" lvl="2" indent="-228600" algn="l">
                        <a:lnSpc>
                          <a:spcPct val="90000"/>
                        </a:lnSpc>
                        <a:spcBef>
                          <a:spcPts val="500"/>
                        </a:spcBef>
                        <a:spcAft>
                          <a:spcPct val="0"/>
                        </a:spcAft>
                        <a:buFont typeface="Arial" panose="020B0604020202020204" pitchFamily="34" charset="0"/>
                        <a:defRPr sz="1800" kern="1200">
                          <a:latin typeface="Arial" panose="020B0604020202020204" pitchFamily="34" charset="0"/>
                        </a:defRPr>
                      </a:lvl3pPr>
                      <a:lvl4pPr marL="1600200" lvl="3" indent="-228600">
                        <a:defRPr sz="1600" kern="1200"/>
                      </a:lvl4pPr>
                      <a:lvl5pPr marL="2057400" lvl="4" indent="-228600">
                        <a:defRPr sz="1600" kern="1200"/>
                      </a:lvl5pPr>
                    </a:lstStyle>
                    <a:p>
                      <a:pPr marL="0" lvl="0" indent="0" algn="ctr" eaLnBrk="1" hangingPunct="1">
                        <a:spcBef>
                          <a:spcPct val="0"/>
                        </a:spcBef>
                        <a:buClrTx/>
                        <a:buNone/>
                      </a:pPr>
                      <a:r>
                        <a:rPr lang="zh-CN" altLang="en-US" dirty="0">
                          <a:solidFill>
                            <a:srgbClr val="163794"/>
                          </a:solidFill>
                          <a:latin typeface="楷体_GB2312" panose="02010609030101010101" pitchFamily="1" charset="-122"/>
                          <a:ea typeface="楷体_GB2312" panose="02010609030101010101" pitchFamily="1" charset="-122"/>
                        </a:rPr>
                        <a:t>浅黄至深黄色</a:t>
                      </a:r>
                      <a:endParaRPr lang="zh-CN" altLang="en-US" dirty="0">
                        <a:solidFill>
                          <a:srgbClr val="163794"/>
                        </a:solidFill>
                        <a:latin typeface="楷体_GB2312" panose="02010609030101010101" pitchFamily="1" charset="-122"/>
                        <a:ea typeface="楷体_GB2312" panose="02010609030101010101" pitchFamily="1" charset="-122"/>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bg1">
                        <a:alpha val="100000"/>
                      </a:schemeClr>
                    </a:solidFill>
                  </a:tcPr>
                </a:tc>
                <a:tc>
                  <a:txBody>
                    <a:bodyPr/>
                    <a:lstStyle>
                      <a:lvl1pPr marL="357505" lvl="0" indent="-357505" algn="just" defTabSz="914400" eaLnBrk="1" fontAlgn="base" latinLnBrk="0" hangingPunct="1">
                        <a:lnSpc>
                          <a:spcPct val="110000"/>
                        </a:lnSpc>
                        <a:spcBef>
                          <a:spcPts val="600"/>
                        </a:spcBef>
                        <a:spcAft>
                          <a:spcPct val="0"/>
                        </a:spcAft>
                        <a:buClr>
                          <a:schemeClr val="accent1"/>
                        </a:buClr>
                        <a:buSzPct val="70000"/>
                        <a:buFont typeface="Wingdings 2" panose="05020102010507070707" pitchFamily="2" charset="2"/>
                        <a:buChar char="!"/>
                        <a:defRPr sz="2000" b="0" i="0" u="none" kern="1200" baseline="0">
                          <a:solidFill>
                            <a:srgbClr val="976A4F"/>
                          </a:solidFill>
                          <a:latin typeface="幼圆" panose="02010509060101010101" pitchFamily="1" charset="-122"/>
                          <a:ea typeface="幼圆" panose="02010509060101010101" pitchFamily="1" charset="-122"/>
                        </a:defRPr>
                      </a:lvl1pPr>
                      <a:lvl2pPr lvl="1">
                        <a:lnSpc>
                          <a:spcPct val="120000"/>
                        </a:lnSpc>
                        <a:spcBef>
                          <a:spcPct val="0"/>
                        </a:spcBef>
                        <a:spcAft>
                          <a:spcPts val="600"/>
                        </a:spcAft>
                        <a:buFont typeface="幼圆" panose="02010509060101010101" pitchFamily="1" charset="-122"/>
                        <a:defRPr sz="1400" kern="1200">
                          <a:solidFill>
                            <a:schemeClr val="tx1"/>
                          </a:solidFill>
                        </a:defRPr>
                      </a:lvl2pPr>
                      <a:lvl3pPr marL="1143000" lvl="2" indent="-228600" algn="l">
                        <a:lnSpc>
                          <a:spcPct val="90000"/>
                        </a:lnSpc>
                        <a:spcBef>
                          <a:spcPts val="500"/>
                        </a:spcBef>
                        <a:spcAft>
                          <a:spcPct val="0"/>
                        </a:spcAft>
                        <a:buFont typeface="Arial" panose="020B0604020202020204" pitchFamily="34" charset="0"/>
                        <a:defRPr sz="1800" kern="1200">
                          <a:latin typeface="Arial" panose="020B0604020202020204" pitchFamily="34" charset="0"/>
                        </a:defRPr>
                      </a:lvl3pPr>
                      <a:lvl4pPr marL="1600200" lvl="3" indent="-228600">
                        <a:defRPr sz="1600" kern="1200"/>
                      </a:lvl4pPr>
                      <a:lvl5pPr marL="2057400" lvl="4" indent="-228600">
                        <a:defRPr sz="1600" kern="1200"/>
                      </a:lvl5pPr>
                    </a:lstStyle>
                    <a:p>
                      <a:pPr marL="0" lvl="0" indent="0" algn="ctr" eaLnBrk="1" hangingPunct="1">
                        <a:spcBef>
                          <a:spcPct val="0"/>
                        </a:spcBef>
                        <a:buClrTx/>
                        <a:buNone/>
                      </a:pPr>
                      <a:r>
                        <a:rPr lang="zh-CN" altLang="en-US" dirty="0">
                          <a:solidFill>
                            <a:srgbClr val="163794"/>
                          </a:solidFill>
                          <a:latin typeface="楷体_GB2312" panose="02010609030101010101" pitchFamily="1" charset="-122"/>
                          <a:ea typeface="楷体_GB2312" panose="02010609030101010101" pitchFamily="1" charset="-122"/>
                        </a:rPr>
                        <a:t>暗黄色</a:t>
                      </a:r>
                      <a:endParaRPr lang="zh-CN" altLang="en-US" dirty="0">
                        <a:solidFill>
                          <a:srgbClr val="163794"/>
                        </a:solidFill>
                        <a:latin typeface="楷体_GB2312" panose="02010609030101010101" pitchFamily="1" charset="-122"/>
                        <a:ea typeface="楷体_GB2312" panose="02010609030101010101" pitchFamily="1" charset="-122"/>
                      </a:endParaRPr>
                    </a:p>
                    <a:p>
                      <a:pPr marL="0" lvl="0" indent="0" algn="ctr" eaLnBrk="1" hangingPunct="1">
                        <a:spcBef>
                          <a:spcPct val="0"/>
                        </a:spcBef>
                        <a:buClrTx/>
                        <a:buNone/>
                      </a:pPr>
                      <a:r>
                        <a:rPr lang="zh-CN" altLang="en-US" dirty="0">
                          <a:solidFill>
                            <a:srgbClr val="163794"/>
                          </a:solidFill>
                          <a:latin typeface="楷体_GB2312" panose="02010609030101010101" pitchFamily="1" charset="-122"/>
                          <a:ea typeface="楷体_GB2312" panose="02010609030101010101" pitchFamily="1" charset="-122"/>
                        </a:rPr>
                        <a:t>黄绿色</a:t>
                      </a:r>
                      <a:endParaRPr lang="zh-CN" altLang="en-US" dirty="0">
                        <a:solidFill>
                          <a:srgbClr val="163794"/>
                        </a:solidFill>
                        <a:latin typeface="楷体_GB2312" panose="02010609030101010101" pitchFamily="1" charset="-122"/>
                        <a:ea typeface="楷体_GB2312" panose="02010609030101010101" pitchFamily="1" charset="-122"/>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bg1">
                        <a:alpha val="100000"/>
                      </a:schemeClr>
                    </a:solidFill>
                  </a:tcPr>
                </a:tc>
              </a:tr>
              <a:tr h="520700">
                <a:tc>
                  <a:txBody>
                    <a:bodyPr/>
                    <a:lstStyle>
                      <a:lvl1pPr marL="357505" lvl="0" indent="-357505" algn="just" defTabSz="914400" eaLnBrk="1" fontAlgn="base" latinLnBrk="0" hangingPunct="1">
                        <a:lnSpc>
                          <a:spcPct val="110000"/>
                        </a:lnSpc>
                        <a:spcBef>
                          <a:spcPts val="600"/>
                        </a:spcBef>
                        <a:spcAft>
                          <a:spcPct val="0"/>
                        </a:spcAft>
                        <a:buClr>
                          <a:schemeClr val="accent1"/>
                        </a:buClr>
                        <a:buSzPct val="70000"/>
                        <a:buFont typeface="Wingdings 2" panose="05020102010507070707" pitchFamily="2" charset="2"/>
                        <a:buChar char="!"/>
                        <a:defRPr sz="2000" b="0" i="0" u="none" kern="1200" baseline="0">
                          <a:solidFill>
                            <a:srgbClr val="976A4F"/>
                          </a:solidFill>
                          <a:latin typeface="幼圆" panose="02010509060101010101" pitchFamily="1" charset="-122"/>
                          <a:ea typeface="幼圆" panose="02010509060101010101" pitchFamily="1" charset="-122"/>
                        </a:defRPr>
                      </a:lvl1pPr>
                      <a:lvl2pPr lvl="1">
                        <a:lnSpc>
                          <a:spcPct val="120000"/>
                        </a:lnSpc>
                        <a:spcBef>
                          <a:spcPct val="0"/>
                        </a:spcBef>
                        <a:spcAft>
                          <a:spcPts val="600"/>
                        </a:spcAft>
                        <a:buFont typeface="幼圆" panose="02010509060101010101" pitchFamily="1" charset="-122"/>
                        <a:defRPr sz="1400" kern="1200">
                          <a:solidFill>
                            <a:schemeClr val="tx1"/>
                          </a:solidFill>
                        </a:defRPr>
                      </a:lvl2pPr>
                      <a:lvl3pPr marL="1143000" lvl="2" indent="-228600" algn="l">
                        <a:lnSpc>
                          <a:spcPct val="90000"/>
                        </a:lnSpc>
                        <a:spcBef>
                          <a:spcPts val="500"/>
                        </a:spcBef>
                        <a:spcAft>
                          <a:spcPct val="0"/>
                        </a:spcAft>
                        <a:buFont typeface="Arial" panose="020B0604020202020204" pitchFamily="34" charset="0"/>
                        <a:defRPr sz="1800" kern="1200">
                          <a:latin typeface="Arial" panose="020B0604020202020204" pitchFamily="34" charset="0"/>
                        </a:defRPr>
                      </a:lvl3pPr>
                      <a:lvl4pPr marL="1600200" lvl="3" indent="-228600">
                        <a:defRPr sz="1600" kern="1200"/>
                      </a:lvl4pPr>
                      <a:lvl5pPr marL="2057400" lvl="4" indent="-228600">
                        <a:defRPr sz="1600" kern="1200"/>
                      </a:lvl5pPr>
                    </a:lstStyle>
                    <a:p>
                      <a:pPr marL="0" lvl="0" indent="0" algn="ctr" eaLnBrk="1" hangingPunct="1">
                        <a:spcBef>
                          <a:spcPct val="0"/>
                        </a:spcBef>
                        <a:buClrTx/>
                        <a:buNone/>
                      </a:pPr>
                      <a:r>
                        <a:rPr lang="zh-CN" altLang="en-US" b="1" dirty="0">
                          <a:solidFill>
                            <a:srgbClr val="163794"/>
                          </a:solidFill>
                          <a:latin typeface="楷体_GB2312" panose="02010609030101010101" pitchFamily="1" charset="-122"/>
                          <a:ea typeface="楷体_GB2312" panose="02010609030101010101" pitchFamily="1" charset="-122"/>
                        </a:rPr>
                        <a:t>尿色</a:t>
                      </a:r>
                      <a:endParaRPr lang="zh-CN" altLang="en-US" b="1" dirty="0">
                        <a:solidFill>
                          <a:srgbClr val="163794"/>
                        </a:solidFill>
                        <a:latin typeface="楷体_GB2312" panose="02010609030101010101" pitchFamily="1" charset="-122"/>
                        <a:ea typeface="楷体_GB2312" panose="02010609030101010101" pitchFamily="1" charset="-122"/>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bg1">
                        <a:alpha val="100000"/>
                      </a:schemeClr>
                    </a:solidFill>
                  </a:tcPr>
                </a:tc>
                <a:tc>
                  <a:txBody>
                    <a:bodyPr/>
                    <a:lstStyle>
                      <a:lvl1pPr marL="357505" lvl="0" indent="-357505" algn="just" defTabSz="914400" eaLnBrk="1" fontAlgn="base" latinLnBrk="0" hangingPunct="1">
                        <a:lnSpc>
                          <a:spcPct val="110000"/>
                        </a:lnSpc>
                        <a:spcBef>
                          <a:spcPts val="600"/>
                        </a:spcBef>
                        <a:spcAft>
                          <a:spcPct val="0"/>
                        </a:spcAft>
                        <a:buClr>
                          <a:schemeClr val="accent1"/>
                        </a:buClr>
                        <a:buSzPct val="70000"/>
                        <a:buFont typeface="Wingdings 2" panose="05020102010507070707" pitchFamily="2" charset="2"/>
                        <a:buChar char="!"/>
                        <a:defRPr sz="2000" b="0" i="0" u="none" kern="1200" baseline="0">
                          <a:solidFill>
                            <a:srgbClr val="976A4F"/>
                          </a:solidFill>
                          <a:latin typeface="幼圆" panose="02010509060101010101" pitchFamily="1" charset="-122"/>
                          <a:ea typeface="幼圆" panose="02010509060101010101" pitchFamily="1" charset="-122"/>
                        </a:defRPr>
                      </a:lvl1pPr>
                      <a:lvl2pPr lvl="1">
                        <a:lnSpc>
                          <a:spcPct val="120000"/>
                        </a:lnSpc>
                        <a:spcBef>
                          <a:spcPct val="0"/>
                        </a:spcBef>
                        <a:spcAft>
                          <a:spcPts val="600"/>
                        </a:spcAft>
                        <a:buFont typeface="幼圆" panose="02010509060101010101" pitchFamily="1" charset="-122"/>
                        <a:defRPr sz="1400" kern="1200">
                          <a:solidFill>
                            <a:schemeClr val="tx1"/>
                          </a:solidFill>
                        </a:defRPr>
                      </a:lvl2pPr>
                      <a:lvl3pPr marL="1143000" lvl="2" indent="-228600" algn="l">
                        <a:lnSpc>
                          <a:spcPct val="90000"/>
                        </a:lnSpc>
                        <a:spcBef>
                          <a:spcPts val="500"/>
                        </a:spcBef>
                        <a:spcAft>
                          <a:spcPct val="0"/>
                        </a:spcAft>
                        <a:buFont typeface="Arial" panose="020B0604020202020204" pitchFamily="34" charset="0"/>
                        <a:defRPr sz="1800" kern="1200">
                          <a:latin typeface="Arial" panose="020B0604020202020204" pitchFamily="34" charset="0"/>
                        </a:defRPr>
                      </a:lvl3pPr>
                      <a:lvl4pPr marL="1600200" lvl="3" indent="-228600">
                        <a:defRPr sz="1600" kern="1200"/>
                      </a:lvl4pPr>
                      <a:lvl5pPr marL="2057400" lvl="4" indent="-228600">
                        <a:defRPr sz="1600" kern="1200"/>
                      </a:lvl5pPr>
                    </a:lstStyle>
                    <a:p>
                      <a:pPr marL="0" lvl="0" indent="0" algn="ctr" eaLnBrk="1" hangingPunct="1">
                        <a:spcBef>
                          <a:spcPct val="0"/>
                        </a:spcBef>
                        <a:buClrTx/>
                        <a:buNone/>
                      </a:pPr>
                      <a:r>
                        <a:rPr lang="zh-CN" altLang="en-US" b="1" dirty="0">
                          <a:solidFill>
                            <a:srgbClr val="FF0000"/>
                          </a:solidFill>
                          <a:latin typeface="楷体_GB2312" panose="02010609030101010101" pitchFamily="1" charset="-122"/>
                          <a:ea typeface="楷体_GB2312" panose="02010609030101010101" pitchFamily="1" charset="-122"/>
                        </a:rPr>
                        <a:t>酱油色</a:t>
                      </a:r>
                      <a:endParaRPr lang="zh-CN" altLang="en-US" b="1" dirty="0">
                        <a:solidFill>
                          <a:srgbClr val="FF0000"/>
                        </a:solidFill>
                        <a:latin typeface="楷体_GB2312" panose="02010609030101010101" pitchFamily="1" charset="-122"/>
                        <a:ea typeface="楷体_GB2312" panose="02010609030101010101" pitchFamily="1" charset="-122"/>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bg1">
                        <a:alpha val="100000"/>
                      </a:schemeClr>
                    </a:solidFill>
                  </a:tcPr>
                </a:tc>
                <a:tc>
                  <a:txBody>
                    <a:bodyPr/>
                    <a:lstStyle>
                      <a:lvl1pPr marL="357505" lvl="0" indent="-357505" algn="just" defTabSz="914400" eaLnBrk="1" fontAlgn="base" latinLnBrk="0" hangingPunct="1">
                        <a:lnSpc>
                          <a:spcPct val="110000"/>
                        </a:lnSpc>
                        <a:spcBef>
                          <a:spcPts val="600"/>
                        </a:spcBef>
                        <a:spcAft>
                          <a:spcPct val="0"/>
                        </a:spcAft>
                        <a:buClr>
                          <a:schemeClr val="accent1"/>
                        </a:buClr>
                        <a:buSzPct val="70000"/>
                        <a:buFont typeface="Wingdings 2" panose="05020102010507070707" pitchFamily="2" charset="2"/>
                        <a:buChar char="!"/>
                        <a:defRPr sz="2000" b="0" i="0" u="none" kern="1200" baseline="0">
                          <a:solidFill>
                            <a:srgbClr val="976A4F"/>
                          </a:solidFill>
                          <a:latin typeface="幼圆" panose="02010509060101010101" pitchFamily="1" charset="-122"/>
                          <a:ea typeface="幼圆" panose="02010509060101010101" pitchFamily="1" charset="-122"/>
                        </a:defRPr>
                      </a:lvl1pPr>
                      <a:lvl2pPr lvl="1">
                        <a:lnSpc>
                          <a:spcPct val="120000"/>
                        </a:lnSpc>
                        <a:spcBef>
                          <a:spcPct val="0"/>
                        </a:spcBef>
                        <a:spcAft>
                          <a:spcPts val="600"/>
                        </a:spcAft>
                        <a:buFont typeface="幼圆" panose="02010509060101010101" pitchFamily="1" charset="-122"/>
                        <a:defRPr sz="1400" kern="1200">
                          <a:solidFill>
                            <a:schemeClr val="tx1"/>
                          </a:solidFill>
                        </a:defRPr>
                      </a:lvl2pPr>
                      <a:lvl3pPr marL="1143000" lvl="2" indent="-228600" algn="l">
                        <a:lnSpc>
                          <a:spcPct val="90000"/>
                        </a:lnSpc>
                        <a:spcBef>
                          <a:spcPts val="500"/>
                        </a:spcBef>
                        <a:spcAft>
                          <a:spcPct val="0"/>
                        </a:spcAft>
                        <a:buFont typeface="Arial" panose="020B0604020202020204" pitchFamily="34" charset="0"/>
                        <a:defRPr sz="1800" kern="1200">
                          <a:latin typeface="Arial" panose="020B0604020202020204" pitchFamily="34" charset="0"/>
                        </a:defRPr>
                      </a:lvl3pPr>
                      <a:lvl4pPr marL="1600200" lvl="3" indent="-228600">
                        <a:defRPr sz="1600" kern="1200"/>
                      </a:lvl4pPr>
                      <a:lvl5pPr marL="2057400" lvl="4" indent="-228600">
                        <a:defRPr sz="1600" kern="1200"/>
                      </a:lvl5pPr>
                    </a:lstStyle>
                    <a:p>
                      <a:pPr marL="0" lvl="0" indent="0" algn="ctr" eaLnBrk="1" hangingPunct="1">
                        <a:spcBef>
                          <a:spcPct val="0"/>
                        </a:spcBef>
                        <a:buClrTx/>
                        <a:buNone/>
                      </a:pPr>
                      <a:r>
                        <a:rPr lang="zh-CN" altLang="en-US" b="1" dirty="0">
                          <a:solidFill>
                            <a:srgbClr val="163794"/>
                          </a:solidFill>
                          <a:latin typeface="楷体_GB2312" panose="02010609030101010101" pitchFamily="1" charset="-122"/>
                          <a:ea typeface="楷体_GB2312" panose="02010609030101010101" pitchFamily="1" charset="-122"/>
                        </a:rPr>
                        <a:t>-</a:t>
                      </a:r>
                      <a:endParaRPr lang="zh-CN" altLang="en-US" b="1" dirty="0">
                        <a:solidFill>
                          <a:srgbClr val="163794"/>
                        </a:solidFill>
                        <a:latin typeface="楷体_GB2312" panose="02010609030101010101" pitchFamily="1" charset="-122"/>
                        <a:ea typeface="楷体_GB2312" panose="02010609030101010101" pitchFamily="1" charset="-122"/>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bg1">
                        <a:alpha val="100000"/>
                      </a:schemeClr>
                    </a:solidFill>
                  </a:tcPr>
                </a:tc>
                <a:tc>
                  <a:txBody>
                    <a:bodyPr/>
                    <a:lstStyle>
                      <a:lvl1pPr marL="357505" lvl="0" indent="-357505" algn="just" defTabSz="914400" eaLnBrk="1" fontAlgn="base" latinLnBrk="0" hangingPunct="1">
                        <a:lnSpc>
                          <a:spcPct val="110000"/>
                        </a:lnSpc>
                        <a:spcBef>
                          <a:spcPts val="600"/>
                        </a:spcBef>
                        <a:spcAft>
                          <a:spcPct val="0"/>
                        </a:spcAft>
                        <a:buClr>
                          <a:schemeClr val="accent1"/>
                        </a:buClr>
                        <a:buSzPct val="70000"/>
                        <a:buFont typeface="Wingdings 2" panose="05020102010507070707" pitchFamily="2" charset="2"/>
                        <a:buChar char="!"/>
                        <a:defRPr sz="2000" b="0" i="0" u="none" kern="1200" baseline="0">
                          <a:solidFill>
                            <a:srgbClr val="976A4F"/>
                          </a:solidFill>
                          <a:latin typeface="幼圆" panose="02010509060101010101" pitchFamily="1" charset="-122"/>
                          <a:ea typeface="幼圆" panose="02010509060101010101" pitchFamily="1" charset="-122"/>
                        </a:defRPr>
                      </a:lvl1pPr>
                      <a:lvl2pPr lvl="1">
                        <a:lnSpc>
                          <a:spcPct val="120000"/>
                        </a:lnSpc>
                        <a:spcBef>
                          <a:spcPct val="0"/>
                        </a:spcBef>
                        <a:spcAft>
                          <a:spcPts val="600"/>
                        </a:spcAft>
                        <a:buFont typeface="幼圆" panose="02010509060101010101" pitchFamily="1" charset="-122"/>
                        <a:defRPr sz="1400" kern="1200">
                          <a:solidFill>
                            <a:schemeClr val="tx1"/>
                          </a:solidFill>
                        </a:defRPr>
                      </a:lvl2pPr>
                      <a:lvl3pPr marL="1143000" lvl="2" indent="-228600" algn="l">
                        <a:lnSpc>
                          <a:spcPct val="90000"/>
                        </a:lnSpc>
                        <a:spcBef>
                          <a:spcPts val="500"/>
                        </a:spcBef>
                        <a:spcAft>
                          <a:spcPct val="0"/>
                        </a:spcAft>
                        <a:buFont typeface="Arial" panose="020B0604020202020204" pitchFamily="34" charset="0"/>
                        <a:defRPr sz="1800" kern="1200">
                          <a:latin typeface="Arial" panose="020B0604020202020204" pitchFamily="34" charset="0"/>
                        </a:defRPr>
                      </a:lvl3pPr>
                      <a:lvl4pPr marL="1600200" lvl="3" indent="-228600">
                        <a:defRPr sz="1600" kern="1200"/>
                      </a:lvl4pPr>
                      <a:lvl5pPr marL="2057400" lvl="4" indent="-228600">
                        <a:defRPr sz="1600" kern="1200"/>
                      </a:lvl5pPr>
                    </a:lstStyle>
                    <a:p>
                      <a:pPr marL="0" lvl="0" indent="0" algn="ctr" eaLnBrk="1" hangingPunct="1">
                        <a:spcBef>
                          <a:spcPct val="0"/>
                        </a:spcBef>
                        <a:buClrTx/>
                        <a:buNone/>
                      </a:pPr>
                      <a:r>
                        <a:rPr lang="zh-CN" altLang="en-US" b="1" dirty="0">
                          <a:solidFill>
                            <a:srgbClr val="163794"/>
                          </a:solidFill>
                          <a:latin typeface="楷体_GB2312" panose="02010609030101010101" pitchFamily="1" charset="-122"/>
                          <a:ea typeface="楷体_GB2312" panose="02010609030101010101" pitchFamily="1" charset="-122"/>
                        </a:rPr>
                        <a:t>加深，浓茶</a:t>
                      </a:r>
                      <a:endParaRPr lang="zh-CN" altLang="en-US" b="1" dirty="0">
                        <a:solidFill>
                          <a:srgbClr val="163794"/>
                        </a:solidFill>
                        <a:latin typeface="楷体_GB2312" panose="02010609030101010101" pitchFamily="1" charset="-122"/>
                        <a:ea typeface="楷体_GB2312" panose="02010609030101010101" pitchFamily="1" charset="-122"/>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bg1">
                        <a:alpha val="100000"/>
                      </a:schemeClr>
                    </a:solidFill>
                  </a:tcPr>
                </a:tc>
              </a:tr>
              <a:tr h="520700">
                <a:tc>
                  <a:txBody>
                    <a:bodyPr/>
                    <a:lstStyle>
                      <a:lvl1pPr marL="357505" lvl="0" indent="-357505" algn="just" defTabSz="914400" eaLnBrk="1" fontAlgn="base" latinLnBrk="0" hangingPunct="1">
                        <a:lnSpc>
                          <a:spcPct val="110000"/>
                        </a:lnSpc>
                        <a:spcBef>
                          <a:spcPts val="600"/>
                        </a:spcBef>
                        <a:spcAft>
                          <a:spcPct val="0"/>
                        </a:spcAft>
                        <a:buClr>
                          <a:schemeClr val="accent1"/>
                        </a:buClr>
                        <a:buSzPct val="70000"/>
                        <a:buFont typeface="Wingdings 2" panose="05020102010507070707" pitchFamily="2" charset="2"/>
                        <a:buChar char="!"/>
                        <a:defRPr sz="2000" b="0" i="0" u="none" kern="1200" baseline="0">
                          <a:solidFill>
                            <a:srgbClr val="976A4F"/>
                          </a:solidFill>
                          <a:latin typeface="幼圆" panose="02010509060101010101" pitchFamily="1" charset="-122"/>
                          <a:ea typeface="幼圆" panose="02010509060101010101" pitchFamily="1" charset="-122"/>
                        </a:defRPr>
                      </a:lvl1pPr>
                      <a:lvl2pPr lvl="1">
                        <a:lnSpc>
                          <a:spcPct val="120000"/>
                        </a:lnSpc>
                        <a:spcBef>
                          <a:spcPct val="0"/>
                        </a:spcBef>
                        <a:spcAft>
                          <a:spcPts val="600"/>
                        </a:spcAft>
                        <a:buFont typeface="幼圆" panose="02010509060101010101" pitchFamily="1" charset="-122"/>
                        <a:defRPr sz="1400" kern="1200">
                          <a:solidFill>
                            <a:schemeClr val="tx1"/>
                          </a:solidFill>
                        </a:defRPr>
                      </a:lvl2pPr>
                      <a:lvl3pPr marL="1143000" lvl="2" indent="-228600" algn="l">
                        <a:lnSpc>
                          <a:spcPct val="90000"/>
                        </a:lnSpc>
                        <a:spcBef>
                          <a:spcPts val="500"/>
                        </a:spcBef>
                        <a:spcAft>
                          <a:spcPct val="0"/>
                        </a:spcAft>
                        <a:buFont typeface="Arial" panose="020B0604020202020204" pitchFamily="34" charset="0"/>
                        <a:defRPr sz="1800" kern="1200">
                          <a:latin typeface="Arial" panose="020B0604020202020204" pitchFamily="34" charset="0"/>
                        </a:defRPr>
                      </a:lvl3pPr>
                      <a:lvl4pPr marL="1600200" lvl="3" indent="-228600">
                        <a:defRPr sz="1600" kern="1200"/>
                      </a:lvl4pPr>
                      <a:lvl5pPr marL="2057400" lvl="4" indent="-228600">
                        <a:defRPr sz="1600" kern="1200"/>
                      </a:lvl5pPr>
                    </a:lstStyle>
                    <a:p>
                      <a:pPr marL="0" lvl="0" indent="0" algn="ctr" eaLnBrk="1" hangingPunct="1">
                        <a:spcBef>
                          <a:spcPct val="0"/>
                        </a:spcBef>
                        <a:buClrTx/>
                        <a:buNone/>
                      </a:pPr>
                      <a:r>
                        <a:rPr lang="zh-CN" altLang="en-US" b="1" dirty="0">
                          <a:solidFill>
                            <a:srgbClr val="163794"/>
                          </a:solidFill>
                          <a:latin typeface="楷体_GB2312" panose="02010609030101010101" pitchFamily="1" charset="-122"/>
                          <a:ea typeface="楷体_GB2312" panose="02010609030101010101" pitchFamily="1" charset="-122"/>
                        </a:rPr>
                        <a:t>粪色</a:t>
                      </a:r>
                      <a:endParaRPr lang="zh-CN" altLang="en-US" b="1" dirty="0">
                        <a:solidFill>
                          <a:srgbClr val="163794"/>
                        </a:solidFill>
                        <a:latin typeface="楷体_GB2312" panose="02010609030101010101" pitchFamily="1" charset="-122"/>
                        <a:ea typeface="楷体_GB2312" panose="02010609030101010101" pitchFamily="1" charset="-122"/>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bg1">
                        <a:alpha val="100000"/>
                      </a:schemeClr>
                    </a:solidFill>
                  </a:tcPr>
                </a:tc>
                <a:tc>
                  <a:txBody>
                    <a:bodyPr/>
                    <a:lstStyle>
                      <a:lvl1pPr marL="357505" lvl="0" indent="-357505" algn="just" defTabSz="914400" eaLnBrk="1" fontAlgn="base" latinLnBrk="0" hangingPunct="1">
                        <a:lnSpc>
                          <a:spcPct val="110000"/>
                        </a:lnSpc>
                        <a:spcBef>
                          <a:spcPts val="600"/>
                        </a:spcBef>
                        <a:spcAft>
                          <a:spcPct val="0"/>
                        </a:spcAft>
                        <a:buClr>
                          <a:schemeClr val="accent1"/>
                        </a:buClr>
                        <a:buSzPct val="70000"/>
                        <a:buFont typeface="Wingdings 2" panose="05020102010507070707" pitchFamily="2" charset="2"/>
                        <a:buChar char="!"/>
                        <a:defRPr sz="2000" b="0" i="0" u="none" kern="1200" baseline="0">
                          <a:solidFill>
                            <a:srgbClr val="976A4F"/>
                          </a:solidFill>
                          <a:latin typeface="幼圆" panose="02010509060101010101" pitchFamily="1" charset="-122"/>
                          <a:ea typeface="幼圆" panose="02010509060101010101" pitchFamily="1" charset="-122"/>
                        </a:defRPr>
                      </a:lvl1pPr>
                      <a:lvl2pPr lvl="1">
                        <a:lnSpc>
                          <a:spcPct val="120000"/>
                        </a:lnSpc>
                        <a:spcBef>
                          <a:spcPct val="0"/>
                        </a:spcBef>
                        <a:spcAft>
                          <a:spcPts val="600"/>
                        </a:spcAft>
                        <a:buFont typeface="幼圆" panose="02010509060101010101" pitchFamily="1" charset="-122"/>
                        <a:defRPr sz="1400" kern="1200">
                          <a:solidFill>
                            <a:schemeClr val="tx1"/>
                          </a:solidFill>
                        </a:defRPr>
                      </a:lvl2pPr>
                      <a:lvl3pPr marL="1143000" lvl="2" indent="-228600" algn="l">
                        <a:lnSpc>
                          <a:spcPct val="90000"/>
                        </a:lnSpc>
                        <a:spcBef>
                          <a:spcPts val="500"/>
                        </a:spcBef>
                        <a:spcAft>
                          <a:spcPct val="0"/>
                        </a:spcAft>
                        <a:buFont typeface="Arial" panose="020B0604020202020204" pitchFamily="34" charset="0"/>
                        <a:defRPr sz="1800" kern="1200">
                          <a:latin typeface="Arial" panose="020B0604020202020204" pitchFamily="34" charset="0"/>
                        </a:defRPr>
                      </a:lvl3pPr>
                      <a:lvl4pPr marL="1600200" lvl="3" indent="-228600">
                        <a:defRPr sz="1600" kern="1200"/>
                      </a:lvl4pPr>
                      <a:lvl5pPr marL="2057400" lvl="4" indent="-228600">
                        <a:defRPr sz="1600" kern="1200"/>
                      </a:lvl5pPr>
                    </a:lstStyle>
                    <a:p>
                      <a:pPr marL="0" lvl="0" indent="0" algn="ctr" eaLnBrk="1" hangingPunct="1">
                        <a:spcBef>
                          <a:spcPct val="0"/>
                        </a:spcBef>
                        <a:buClrTx/>
                        <a:buNone/>
                      </a:pPr>
                      <a:r>
                        <a:rPr lang="zh-CN" altLang="en-US" b="1" dirty="0">
                          <a:solidFill>
                            <a:srgbClr val="163794"/>
                          </a:solidFill>
                          <a:latin typeface="楷体_GB2312" panose="02010609030101010101" pitchFamily="1" charset="-122"/>
                          <a:ea typeface="楷体_GB2312" panose="02010609030101010101" pitchFamily="1" charset="-122"/>
                        </a:rPr>
                        <a:t>加深</a:t>
                      </a:r>
                      <a:endParaRPr lang="zh-CN" altLang="en-US" b="1" dirty="0">
                        <a:solidFill>
                          <a:srgbClr val="163794"/>
                        </a:solidFill>
                        <a:latin typeface="楷体_GB2312" panose="02010609030101010101" pitchFamily="1" charset="-122"/>
                        <a:ea typeface="楷体_GB2312" panose="02010609030101010101" pitchFamily="1" charset="-122"/>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bg1">
                        <a:alpha val="100000"/>
                      </a:schemeClr>
                    </a:solidFill>
                  </a:tcPr>
                </a:tc>
                <a:tc>
                  <a:txBody>
                    <a:bodyPr/>
                    <a:lstStyle>
                      <a:lvl1pPr marL="357505" lvl="0" indent="-357505" algn="just" defTabSz="914400" eaLnBrk="1" fontAlgn="base" latinLnBrk="0" hangingPunct="1">
                        <a:lnSpc>
                          <a:spcPct val="110000"/>
                        </a:lnSpc>
                        <a:spcBef>
                          <a:spcPts val="600"/>
                        </a:spcBef>
                        <a:spcAft>
                          <a:spcPct val="0"/>
                        </a:spcAft>
                        <a:buClr>
                          <a:schemeClr val="accent1"/>
                        </a:buClr>
                        <a:buSzPct val="70000"/>
                        <a:buFont typeface="Wingdings 2" panose="05020102010507070707" pitchFamily="2" charset="2"/>
                        <a:buChar char="!"/>
                        <a:defRPr sz="2000" b="0" i="0" u="none" kern="1200" baseline="0">
                          <a:solidFill>
                            <a:srgbClr val="976A4F"/>
                          </a:solidFill>
                          <a:latin typeface="幼圆" panose="02010509060101010101" pitchFamily="1" charset="-122"/>
                          <a:ea typeface="幼圆" panose="02010509060101010101" pitchFamily="1" charset="-122"/>
                        </a:defRPr>
                      </a:lvl1pPr>
                      <a:lvl2pPr lvl="1">
                        <a:lnSpc>
                          <a:spcPct val="120000"/>
                        </a:lnSpc>
                        <a:spcBef>
                          <a:spcPct val="0"/>
                        </a:spcBef>
                        <a:spcAft>
                          <a:spcPts val="600"/>
                        </a:spcAft>
                        <a:buFont typeface="幼圆" panose="02010509060101010101" pitchFamily="1" charset="-122"/>
                        <a:defRPr sz="1400" kern="1200">
                          <a:solidFill>
                            <a:schemeClr val="tx1"/>
                          </a:solidFill>
                        </a:defRPr>
                      </a:lvl2pPr>
                      <a:lvl3pPr marL="1143000" lvl="2" indent="-228600" algn="l">
                        <a:lnSpc>
                          <a:spcPct val="90000"/>
                        </a:lnSpc>
                        <a:spcBef>
                          <a:spcPts val="500"/>
                        </a:spcBef>
                        <a:spcAft>
                          <a:spcPct val="0"/>
                        </a:spcAft>
                        <a:buFont typeface="Arial" panose="020B0604020202020204" pitchFamily="34" charset="0"/>
                        <a:defRPr sz="1800" kern="1200">
                          <a:latin typeface="Arial" panose="020B0604020202020204" pitchFamily="34" charset="0"/>
                        </a:defRPr>
                      </a:lvl3pPr>
                      <a:lvl4pPr marL="1600200" lvl="3" indent="-228600">
                        <a:defRPr sz="1600" kern="1200"/>
                      </a:lvl4pPr>
                      <a:lvl5pPr marL="2057400" lvl="4" indent="-228600">
                        <a:defRPr sz="1600" kern="1200"/>
                      </a:lvl5pPr>
                    </a:lstStyle>
                    <a:p>
                      <a:pPr marL="0" lvl="0" indent="0" algn="ctr" eaLnBrk="1" hangingPunct="1">
                        <a:spcBef>
                          <a:spcPct val="0"/>
                        </a:spcBef>
                        <a:buClrTx/>
                        <a:buNone/>
                      </a:pPr>
                      <a:r>
                        <a:rPr lang="zh-CN" altLang="en-US" b="1" dirty="0">
                          <a:solidFill>
                            <a:srgbClr val="163794"/>
                          </a:solidFill>
                          <a:latin typeface="楷体_GB2312" panose="02010609030101010101" pitchFamily="1" charset="-122"/>
                          <a:ea typeface="楷体_GB2312" panose="02010609030101010101" pitchFamily="1" charset="-122"/>
                        </a:rPr>
                        <a:t>-</a:t>
                      </a:r>
                      <a:endParaRPr lang="zh-CN" altLang="en-US" b="1" dirty="0">
                        <a:solidFill>
                          <a:srgbClr val="163794"/>
                        </a:solidFill>
                        <a:latin typeface="楷体_GB2312" panose="02010609030101010101" pitchFamily="1" charset="-122"/>
                        <a:ea typeface="楷体_GB2312" panose="02010609030101010101" pitchFamily="1" charset="-122"/>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bg1">
                        <a:alpha val="100000"/>
                      </a:schemeClr>
                    </a:solidFill>
                  </a:tcPr>
                </a:tc>
                <a:tc>
                  <a:txBody>
                    <a:bodyPr/>
                    <a:lstStyle>
                      <a:lvl1pPr marL="357505" lvl="0" indent="-357505" algn="just" defTabSz="914400" eaLnBrk="1" fontAlgn="base" latinLnBrk="0" hangingPunct="1">
                        <a:lnSpc>
                          <a:spcPct val="110000"/>
                        </a:lnSpc>
                        <a:spcBef>
                          <a:spcPts val="600"/>
                        </a:spcBef>
                        <a:spcAft>
                          <a:spcPct val="0"/>
                        </a:spcAft>
                        <a:buClr>
                          <a:schemeClr val="accent1"/>
                        </a:buClr>
                        <a:buSzPct val="70000"/>
                        <a:buFont typeface="Wingdings 2" panose="05020102010507070707" pitchFamily="2" charset="2"/>
                        <a:buChar char="!"/>
                        <a:defRPr sz="2000" b="0" i="0" u="none" kern="1200" baseline="0">
                          <a:solidFill>
                            <a:srgbClr val="976A4F"/>
                          </a:solidFill>
                          <a:latin typeface="幼圆" panose="02010509060101010101" pitchFamily="1" charset="-122"/>
                          <a:ea typeface="幼圆" panose="02010509060101010101" pitchFamily="1" charset="-122"/>
                        </a:defRPr>
                      </a:lvl1pPr>
                      <a:lvl2pPr lvl="1">
                        <a:lnSpc>
                          <a:spcPct val="120000"/>
                        </a:lnSpc>
                        <a:spcBef>
                          <a:spcPct val="0"/>
                        </a:spcBef>
                        <a:spcAft>
                          <a:spcPts val="600"/>
                        </a:spcAft>
                        <a:buFont typeface="幼圆" panose="02010509060101010101" pitchFamily="1" charset="-122"/>
                        <a:defRPr sz="1400" kern="1200">
                          <a:solidFill>
                            <a:schemeClr val="tx1"/>
                          </a:solidFill>
                        </a:defRPr>
                      </a:lvl2pPr>
                      <a:lvl3pPr marL="1143000" lvl="2" indent="-228600" algn="l">
                        <a:lnSpc>
                          <a:spcPct val="90000"/>
                        </a:lnSpc>
                        <a:spcBef>
                          <a:spcPts val="500"/>
                        </a:spcBef>
                        <a:spcAft>
                          <a:spcPct val="0"/>
                        </a:spcAft>
                        <a:buFont typeface="Arial" panose="020B0604020202020204" pitchFamily="34" charset="0"/>
                        <a:defRPr sz="1800" kern="1200">
                          <a:latin typeface="Arial" panose="020B0604020202020204" pitchFamily="34" charset="0"/>
                        </a:defRPr>
                      </a:lvl3pPr>
                      <a:lvl4pPr marL="1600200" lvl="3" indent="-228600">
                        <a:defRPr sz="1600" kern="1200"/>
                      </a:lvl4pPr>
                      <a:lvl5pPr marL="2057400" lvl="4" indent="-228600">
                        <a:defRPr sz="1600" kern="1200"/>
                      </a:lvl5pPr>
                    </a:lstStyle>
                    <a:p>
                      <a:pPr marL="0" lvl="0" indent="0" algn="ctr" eaLnBrk="1" hangingPunct="1">
                        <a:spcBef>
                          <a:spcPct val="0"/>
                        </a:spcBef>
                        <a:buClrTx/>
                        <a:buNone/>
                      </a:pPr>
                      <a:r>
                        <a:rPr lang="zh-CN" altLang="en-US" b="1" dirty="0">
                          <a:solidFill>
                            <a:srgbClr val="FF0000"/>
                          </a:solidFill>
                          <a:latin typeface="楷体_GB2312" panose="02010609030101010101" pitchFamily="1" charset="-122"/>
                          <a:ea typeface="楷体_GB2312" panose="02010609030101010101" pitchFamily="1" charset="-122"/>
                        </a:rPr>
                        <a:t>白陶土样</a:t>
                      </a:r>
                      <a:endParaRPr lang="zh-CN" altLang="en-US" b="1" dirty="0">
                        <a:solidFill>
                          <a:srgbClr val="FF0000"/>
                        </a:solidFill>
                        <a:latin typeface="楷体_GB2312" panose="02010609030101010101" pitchFamily="1" charset="-122"/>
                        <a:ea typeface="楷体_GB2312" panose="02010609030101010101" pitchFamily="1" charset="-122"/>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bg1">
                        <a:alpha val="100000"/>
                      </a:schemeClr>
                    </a:solidFill>
                  </a:tcPr>
                </a:tc>
              </a:tr>
              <a:tr h="1943100">
                <a:tc>
                  <a:txBody>
                    <a:bodyPr/>
                    <a:lstStyle>
                      <a:lvl1pPr marL="357505" lvl="0" indent="-357505" algn="just" defTabSz="914400" eaLnBrk="1" fontAlgn="base" latinLnBrk="0" hangingPunct="1">
                        <a:lnSpc>
                          <a:spcPct val="110000"/>
                        </a:lnSpc>
                        <a:spcBef>
                          <a:spcPts val="600"/>
                        </a:spcBef>
                        <a:spcAft>
                          <a:spcPct val="0"/>
                        </a:spcAft>
                        <a:buClr>
                          <a:schemeClr val="accent1"/>
                        </a:buClr>
                        <a:buSzPct val="70000"/>
                        <a:buFont typeface="Wingdings 2" panose="05020102010507070707" pitchFamily="2" charset="2"/>
                        <a:buChar char="!"/>
                        <a:defRPr sz="2000" b="0" i="0" u="none" kern="1200" baseline="0">
                          <a:solidFill>
                            <a:srgbClr val="976A4F"/>
                          </a:solidFill>
                          <a:latin typeface="幼圆" panose="02010509060101010101" pitchFamily="1" charset="-122"/>
                          <a:ea typeface="幼圆" panose="02010509060101010101" pitchFamily="1" charset="-122"/>
                        </a:defRPr>
                      </a:lvl1pPr>
                      <a:lvl2pPr lvl="1">
                        <a:lnSpc>
                          <a:spcPct val="120000"/>
                        </a:lnSpc>
                        <a:spcBef>
                          <a:spcPct val="0"/>
                        </a:spcBef>
                        <a:spcAft>
                          <a:spcPts val="600"/>
                        </a:spcAft>
                        <a:buFont typeface="幼圆" panose="02010509060101010101" pitchFamily="1" charset="-122"/>
                        <a:defRPr sz="1400" kern="1200">
                          <a:solidFill>
                            <a:schemeClr val="tx1"/>
                          </a:solidFill>
                        </a:defRPr>
                      </a:lvl2pPr>
                      <a:lvl3pPr marL="1143000" lvl="2" indent="-228600" algn="l">
                        <a:lnSpc>
                          <a:spcPct val="90000"/>
                        </a:lnSpc>
                        <a:spcBef>
                          <a:spcPts val="500"/>
                        </a:spcBef>
                        <a:spcAft>
                          <a:spcPct val="0"/>
                        </a:spcAft>
                        <a:buFont typeface="Arial" panose="020B0604020202020204" pitchFamily="34" charset="0"/>
                        <a:defRPr sz="1800" kern="1200">
                          <a:latin typeface="Arial" panose="020B0604020202020204" pitchFamily="34" charset="0"/>
                        </a:defRPr>
                      </a:lvl3pPr>
                      <a:lvl4pPr marL="1600200" lvl="3" indent="-228600">
                        <a:defRPr sz="1600" kern="1200"/>
                      </a:lvl4pPr>
                      <a:lvl5pPr marL="2057400" lvl="4" indent="-228600">
                        <a:defRPr sz="1600" kern="1200"/>
                      </a:lvl5pPr>
                    </a:lstStyle>
                    <a:p>
                      <a:pPr marL="0" lvl="0" indent="0" algn="ctr" eaLnBrk="1" hangingPunct="1">
                        <a:spcBef>
                          <a:spcPct val="0"/>
                        </a:spcBef>
                        <a:buClrTx/>
                        <a:buNone/>
                      </a:pPr>
                      <a:endParaRPr lang="zh-CN" altLang="en-US" b="1" dirty="0">
                        <a:solidFill>
                          <a:srgbClr val="163794"/>
                        </a:solidFill>
                        <a:latin typeface="楷体_GB2312" panose="02010609030101010101" pitchFamily="1" charset="-122"/>
                        <a:ea typeface="楷体_GB2312" panose="02010609030101010101" pitchFamily="1" charset="-122"/>
                      </a:endParaRPr>
                    </a:p>
                    <a:p>
                      <a:pPr marL="0" lvl="0" indent="0" algn="ctr" eaLnBrk="1" hangingPunct="1">
                        <a:spcBef>
                          <a:spcPct val="0"/>
                        </a:spcBef>
                        <a:buClrTx/>
                        <a:buNone/>
                      </a:pPr>
                      <a:r>
                        <a:rPr lang="zh-CN" altLang="en-US" b="1" dirty="0">
                          <a:solidFill>
                            <a:srgbClr val="163794"/>
                          </a:solidFill>
                          <a:latin typeface="楷体_GB2312" panose="02010609030101010101" pitchFamily="1" charset="-122"/>
                          <a:ea typeface="楷体_GB2312" panose="02010609030101010101" pitchFamily="1" charset="-122"/>
                        </a:rPr>
                        <a:t>伴随</a:t>
                      </a:r>
                      <a:endParaRPr lang="zh-CN" altLang="en-US" b="1" dirty="0">
                        <a:solidFill>
                          <a:srgbClr val="163794"/>
                        </a:solidFill>
                        <a:latin typeface="楷体_GB2312" panose="02010609030101010101" pitchFamily="1" charset="-122"/>
                        <a:ea typeface="楷体_GB2312" panose="02010609030101010101" pitchFamily="1" charset="-122"/>
                      </a:endParaRPr>
                    </a:p>
                    <a:p>
                      <a:pPr marL="0" lvl="0" indent="0" algn="ctr" eaLnBrk="1" hangingPunct="1">
                        <a:spcBef>
                          <a:spcPct val="0"/>
                        </a:spcBef>
                        <a:buClrTx/>
                        <a:buNone/>
                      </a:pPr>
                      <a:r>
                        <a:rPr lang="zh-CN" altLang="en-US" b="1" dirty="0">
                          <a:solidFill>
                            <a:srgbClr val="163794"/>
                          </a:solidFill>
                          <a:latin typeface="楷体_GB2312" panose="02010609030101010101" pitchFamily="1" charset="-122"/>
                          <a:ea typeface="楷体_GB2312" panose="02010609030101010101" pitchFamily="1" charset="-122"/>
                        </a:rPr>
                        <a:t>症状</a:t>
                      </a:r>
                      <a:endParaRPr lang="zh-CN" altLang="en-US" b="1" dirty="0">
                        <a:solidFill>
                          <a:srgbClr val="163794"/>
                        </a:solidFill>
                        <a:latin typeface="楷体_GB2312" panose="02010609030101010101" pitchFamily="1" charset="-122"/>
                        <a:ea typeface="楷体_GB2312" panose="02010609030101010101" pitchFamily="1" charset="-122"/>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bg1">
                        <a:alpha val="100000"/>
                      </a:schemeClr>
                    </a:solidFill>
                  </a:tcPr>
                </a:tc>
                <a:tc>
                  <a:txBody>
                    <a:bodyPr/>
                    <a:lstStyle>
                      <a:lvl1pPr marL="357505" lvl="0" indent="-357505" algn="just" defTabSz="914400" eaLnBrk="1" fontAlgn="base" latinLnBrk="0" hangingPunct="1">
                        <a:lnSpc>
                          <a:spcPct val="110000"/>
                        </a:lnSpc>
                        <a:spcBef>
                          <a:spcPts val="600"/>
                        </a:spcBef>
                        <a:spcAft>
                          <a:spcPct val="0"/>
                        </a:spcAft>
                        <a:buClr>
                          <a:schemeClr val="accent1"/>
                        </a:buClr>
                        <a:buSzPct val="70000"/>
                        <a:buFont typeface="Wingdings 2" panose="05020102010507070707" pitchFamily="2" charset="2"/>
                        <a:buChar char="!"/>
                        <a:defRPr sz="2000" b="0" i="0" u="none" kern="1200" baseline="0">
                          <a:solidFill>
                            <a:srgbClr val="976A4F"/>
                          </a:solidFill>
                          <a:latin typeface="幼圆" panose="02010509060101010101" pitchFamily="1" charset="-122"/>
                          <a:ea typeface="幼圆" panose="02010509060101010101" pitchFamily="1" charset="-122"/>
                        </a:defRPr>
                      </a:lvl1pPr>
                      <a:lvl2pPr lvl="1">
                        <a:lnSpc>
                          <a:spcPct val="120000"/>
                        </a:lnSpc>
                        <a:spcBef>
                          <a:spcPct val="0"/>
                        </a:spcBef>
                        <a:spcAft>
                          <a:spcPts val="600"/>
                        </a:spcAft>
                        <a:buFont typeface="幼圆" panose="02010509060101010101" pitchFamily="1" charset="-122"/>
                        <a:defRPr sz="1400" kern="1200">
                          <a:solidFill>
                            <a:schemeClr val="tx1"/>
                          </a:solidFill>
                        </a:defRPr>
                      </a:lvl2pPr>
                      <a:lvl3pPr marL="1143000" lvl="2" indent="-228600" algn="l">
                        <a:lnSpc>
                          <a:spcPct val="90000"/>
                        </a:lnSpc>
                        <a:spcBef>
                          <a:spcPts val="500"/>
                        </a:spcBef>
                        <a:spcAft>
                          <a:spcPct val="0"/>
                        </a:spcAft>
                        <a:buFont typeface="Arial" panose="020B0604020202020204" pitchFamily="34" charset="0"/>
                        <a:defRPr sz="1800" kern="1200">
                          <a:latin typeface="Arial" panose="020B0604020202020204" pitchFamily="34" charset="0"/>
                        </a:defRPr>
                      </a:lvl3pPr>
                      <a:lvl4pPr marL="1600200" lvl="3" indent="-228600">
                        <a:defRPr sz="1600" kern="1200"/>
                      </a:lvl4pPr>
                      <a:lvl5pPr marL="2057400" lvl="4" indent="-228600">
                        <a:defRPr sz="1600" kern="1200"/>
                      </a:lvl5pPr>
                    </a:lstStyle>
                    <a:p>
                      <a:pPr marL="0" lvl="0" indent="0" algn="ctr" eaLnBrk="1" hangingPunct="1">
                        <a:buSzPct val="70000"/>
                        <a:buNone/>
                      </a:pPr>
                      <a:r>
                        <a:rPr lang="zh-CN" altLang="en-US" b="1" dirty="0">
                          <a:solidFill>
                            <a:srgbClr val="163794"/>
                          </a:solidFill>
                          <a:latin typeface="楷体_GB2312" panose="02010609030101010101" pitchFamily="1" charset="-122"/>
                          <a:ea typeface="楷体_GB2312" panose="02010609030101010101" pitchFamily="1" charset="-122"/>
                        </a:rPr>
                        <a:t>发热、寒战、头痛、呕吐、腰痛</a:t>
                      </a:r>
                      <a:r>
                        <a:rPr lang="zh-CN" altLang="en-US" b="1" dirty="0">
                          <a:solidFill>
                            <a:srgbClr val="FF0000"/>
                          </a:solidFill>
                          <a:latin typeface="楷体_GB2312" panose="02010609030101010101" pitchFamily="1" charset="-122"/>
                          <a:ea typeface="楷体_GB2312" panose="02010609030101010101" pitchFamily="1" charset="-122"/>
                        </a:rPr>
                        <a:t>贫血</a:t>
                      </a:r>
                      <a:endParaRPr lang="zh-CN" altLang="en-US" b="1" dirty="0">
                        <a:solidFill>
                          <a:srgbClr val="FF0000"/>
                        </a:solidFill>
                        <a:latin typeface="楷体_GB2312" panose="02010609030101010101" pitchFamily="1" charset="-122"/>
                        <a:ea typeface="楷体_GB2312" panose="02010609030101010101" pitchFamily="1" charset="-122"/>
                      </a:endParaRPr>
                    </a:p>
                    <a:p>
                      <a:pPr marL="0" lvl="0" indent="0" algn="ctr" eaLnBrk="1" hangingPunct="1">
                        <a:buSzPct val="70000"/>
                        <a:buNone/>
                      </a:pPr>
                      <a:r>
                        <a:rPr lang="zh-CN" altLang="en-US" b="1" dirty="0">
                          <a:solidFill>
                            <a:srgbClr val="163794"/>
                          </a:solidFill>
                          <a:latin typeface="楷体_GB2312" panose="02010609030101010101" pitchFamily="1" charset="-122"/>
                          <a:ea typeface="楷体_GB2312" panose="02010609030101010101" pitchFamily="1" charset="-122"/>
                        </a:rPr>
                        <a:t>血红蛋白尿</a:t>
                      </a:r>
                      <a:endParaRPr lang="zh-CN" altLang="en-US" b="1" dirty="0">
                        <a:solidFill>
                          <a:srgbClr val="163794"/>
                        </a:solidFill>
                        <a:latin typeface="楷体_GB2312" panose="02010609030101010101" pitchFamily="1" charset="-122"/>
                        <a:ea typeface="楷体_GB2312" panose="02010609030101010101" pitchFamily="1" charset="-122"/>
                      </a:endParaRPr>
                    </a:p>
                    <a:p>
                      <a:pPr marL="0" lvl="0" indent="0" algn="ctr" eaLnBrk="1" hangingPunct="1">
                        <a:buSzPct val="70000"/>
                        <a:buNone/>
                      </a:pPr>
                      <a:r>
                        <a:rPr lang="zh-CN" altLang="en-US" b="1" dirty="0">
                          <a:solidFill>
                            <a:srgbClr val="163794"/>
                          </a:solidFill>
                          <a:latin typeface="楷体_GB2312" panose="02010609030101010101" pitchFamily="1" charset="-122"/>
                          <a:ea typeface="楷体_GB2312" panose="02010609030101010101" pitchFamily="1" charset="-122"/>
                        </a:rPr>
                        <a:t>脾大</a:t>
                      </a:r>
                      <a:endParaRPr lang="zh-CN" altLang="en-US" b="1" dirty="0">
                        <a:solidFill>
                          <a:srgbClr val="163794"/>
                        </a:solidFill>
                        <a:latin typeface="楷体_GB2312" panose="02010609030101010101" pitchFamily="1" charset="-122"/>
                        <a:ea typeface="楷体_GB2312" panose="02010609030101010101" pitchFamily="1" charset="-122"/>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bg1">
                        <a:alpha val="100000"/>
                      </a:schemeClr>
                    </a:solidFill>
                  </a:tcPr>
                </a:tc>
                <a:tc>
                  <a:txBody>
                    <a:bodyPr/>
                    <a:lstStyle>
                      <a:lvl1pPr marL="357505" lvl="0" indent="-357505" algn="just" defTabSz="914400" eaLnBrk="1" fontAlgn="base" latinLnBrk="0" hangingPunct="1">
                        <a:lnSpc>
                          <a:spcPct val="110000"/>
                        </a:lnSpc>
                        <a:spcBef>
                          <a:spcPts val="600"/>
                        </a:spcBef>
                        <a:spcAft>
                          <a:spcPct val="0"/>
                        </a:spcAft>
                        <a:buClr>
                          <a:schemeClr val="accent1"/>
                        </a:buClr>
                        <a:buSzPct val="70000"/>
                        <a:buFont typeface="Wingdings 2" panose="05020102010507070707" pitchFamily="2" charset="2"/>
                        <a:buChar char="!"/>
                        <a:defRPr sz="2000" b="0" i="0" u="none" kern="1200" baseline="0">
                          <a:solidFill>
                            <a:srgbClr val="976A4F"/>
                          </a:solidFill>
                          <a:latin typeface="幼圆" panose="02010509060101010101" pitchFamily="1" charset="-122"/>
                          <a:ea typeface="幼圆" panose="02010509060101010101" pitchFamily="1" charset="-122"/>
                        </a:defRPr>
                      </a:lvl1pPr>
                      <a:lvl2pPr lvl="1">
                        <a:lnSpc>
                          <a:spcPct val="120000"/>
                        </a:lnSpc>
                        <a:spcBef>
                          <a:spcPct val="0"/>
                        </a:spcBef>
                        <a:spcAft>
                          <a:spcPts val="600"/>
                        </a:spcAft>
                        <a:buFont typeface="幼圆" panose="02010509060101010101" pitchFamily="1" charset="-122"/>
                        <a:defRPr sz="1400" kern="1200">
                          <a:solidFill>
                            <a:schemeClr val="tx1"/>
                          </a:solidFill>
                        </a:defRPr>
                      </a:lvl2pPr>
                      <a:lvl3pPr marL="1143000" lvl="2" indent="-228600" algn="l">
                        <a:lnSpc>
                          <a:spcPct val="90000"/>
                        </a:lnSpc>
                        <a:spcBef>
                          <a:spcPts val="500"/>
                        </a:spcBef>
                        <a:spcAft>
                          <a:spcPct val="0"/>
                        </a:spcAft>
                        <a:buFont typeface="Arial" panose="020B0604020202020204" pitchFamily="34" charset="0"/>
                        <a:defRPr sz="1800" kern="1200">
                          <a:latin typeface="Arial" panose="020B0604020202020204" pitchFamily="34" charset="0"/>
                        </a:defRPr>
                      </a:lvl3pPr>
                      <a:lvl4pPr marL="1600200" lvl="3" indent="-228600">
                        <a:defRPr sz="1600" kern="1200"/>
                      </a:lvl4pPr>
                      <a:lvl5pPr marL="2057400" lvl="4" indent="-228600">
                        <a:defRPr sz="1600" kern="1200"/>
                      </a:lvl5pPr>
                    </a:lstStyle>
                    <a:p>
                      <a:pPr marL="0" lvl="0" indent="0" algn="ctr" eaLnBrk="1" hangingPunct="1">
                        <a:buSzPct val="70000"/>
                        <a:buNone/>
                      </a:pPr>
                      <a:endParaRPr lang="zh-CN" altLang="en-US" b="1" dirty="0">
                        <a:solidFill>
                          <a:srgbClr val="163794"/>
                        </a:solidFill>
                        <a:latin typeface="楷体_GB2312" panose="02010609030101010101" pitchFamily="1" charset="-122"/>
                        <a:ea typeface="楷体_GB2312" panose="02010609030101010101" pitchFamily="1" charset="-122"/>
                      </a:endParaRPr>
                    </a:p>
                    <a:p>
                      <a:pPr marL="0" lvl="0" indent="0" algn="ctr" eaLnBrk="1" hangingPunct="1">
                        <a:buSzPct val="70000"/>
                        <a:buNone/>
                      </a:pPr>
                      <a:r>
                        <a:rPr lang="zh-CN" altLang="en-US" b="1" dirty="0">
                          <a:solidFill>
                            <a:srgbClr val="163794"/>
                          </a:solidFill>
                          <a:latin typeface="楷体_GB2312" panose="02010609030101010101" pitchFamily="1" charset="-122"/>
                          <a:ea typeface="楷体_GB2312" panose="02010609030101010101" pitchFamily="1" charset="-122"/>
                        </a:rPr>
                        <a:t>疲乏</a:t>
                      </a:r>
                      <a:endParaRPr lang="zh-CN" altLang="en-US" b="1" dirty="0">
                        <a:solidFill>
                          <a:srgbClr val="163794"/>
                        </a:solidFill>
                        <a:latin typeface="楷体_GB2312" panose="02010609030101010101" pitchFamily="1" charset="-122"/>
                        <a:ea typeface="楷体_GB2312" panose="02010609030101010101" pitchFamily="1" charset="-122"/>
                      </a:endParaRPr>
                    </a:p>
                    <a:p>
                      <a:pPr marL="0" lvl="0" indent="0" algn="ctr" eaLnBrk="1" hangingPunct="1">
                        <a:buSzPct val="70000"/>
                        <a:buNone/>
                      </a:pPr>
                      <a:r>
                        <a:rPr lang="zh-CN" altLang="en-US" b="1" dirty="0">
                          <a:solidFill>
                            <a:srgbClr val="163794"/>
                          </a:solidFill>
                          <a:latin typeface="楷体_GB2312" panose="02010609030101010101" pitchFamily="1" charset="-122"/>
                          <a:ea typeface="楷体_GB2312" panose="02010609030101010101" pitchFamily="1" charset="-122"/>
                        </a:rPr>
                        <a:t>食欲减退</a:t>
                      </a:r>
                      <a:endParaRPr lang="zh-CN" altLang="en-US" b="1" dirty="0">
                        <a:solidFill>
                          <a:srgbClr val="163794"/>
                        </a:solidFill>
                        <a:latin typeface="楷体_GB2312" panose="02010609030101010101" pitchFamily="1" charset="-122"/>
                        <a:ea typeface="楷体_GB2312" panose="02010609030101010101" pitchFamily="1" charset="-122"/>
                      </a:endParaRPr>
                    </a:p>
                    <a:p>
                      <a:pPr marL="0" lvl="0" indent="0" algn="ctr" eaLnBrk="1" hangingPunct="1">
                        <a:buSzPct val="70000"/>
                        <a:buNone/>
                      </a:pPr>
                      <a:r>
                        <a:rPr lang="zh-CN" altLang="en-US" b="1" dirty="0">
                          <a:solidFill>
                            <a:srgbClr val="163794"/>
                          </a:solidFill>
                          <a:latin typeface="楷体_GB2312" panose="02010609030101010101" pitchFamily="1" charset="-122"/>
                          <a:ea typeface="楷体_GB2312" panose="02010609030101010101" pitchFamily="1" charset="-122"/>
                        </a:rPr>
                        <a:t>出血倾向</a:t>
                      </a:r>
                      <a:endParaRPr lang="zh-CN" altLang="en-US" b="1" dirty="0">
                        <a:solidFill>
                          <a:srgbClr val="163794"/>
                        </a:solidFill>
                        <a:latin typeface="楷体_GB2312" panose="02010609030101010101" pitchFamily="1" charset="-122"/>
                        <a:ea typeface="楷体_GB2312" panose="02010609030101010101" pitchFamily="1" charset="-122"/>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bg1">
                        <a:alpha val="100000"/>
                      </a:schemeClr>
                    </a:solidFill>
                  </a:tcPr>
                </a:tc>
                <a:tc>
                  <a:txBody>
                    <a:bodyPr/>
                    <a:lstStyle>
                      <a:lvl1pPr marL="357505" lvl="0" indent="-357505" algn="just" defTabSz="914400" eaLnBrk="1" fontAlgn="base" latinLnBrk="0" hangingPunct="1">
                        <a:lnSpc>
                          <a:spcPct val="110000"/>
                        </a:lnSpc>
                        <a:spcBef>
                          <a:spcPts val="600"/>
                        </a:spcBef>
                        <a:spcAft>
                          <a:spcPct val="0"/>
                        </a:spcAft>
                        <a:buClr>
                          <a:schemeClr val="accent1"/>
                        </a:buClr>
                        <a:buSzPct val="70000"/>
                        <a:buFont typeface="Wingdings 2" panose="05020102010507070707" pitchFamily="2" charset="2"/>
                        <a:buChar char="!"/>
                        <a:defRPr sz="2000" b="0" i="0" u="none" kern="1200" baseline="0">
                          <a:solidFill>
                            <a:srgbClr val="976A4F"/>
                          </a:solidFill>
                          <a:latin typeface="幼圆" panose="02010509060101010101" pitchFamily="1" charset="-122"/>
                          <a:ea typeface="幼圆" panose="02010509060101010101" pitchFamily="1" charset="-122"/>
                        </a:defRPr>
                      </a:lvl1pPr>
                      <a:lvl2pPr lvl="1">
                        <a:lnSpc>
                          <a:spcPct val="120000"/>
                        </a:lnSpc>
                        <a:spcBef>
                          <a:spcPct val="0"/>
                        </a:spcBef>
                        <a:spcAft>
                          <a:spcPts val="600"/>
                        </a:spcAft>
                        <a:buFont typeface="幼圆" panose="02010509060101010101" pitchFamily="1" charset="-122"/>
                        <a:defRPr sz="1400" kern="1200">
                          <a:solidFill>
                            <a:schemeClr val="tx1"/>
                          </a:solidFill>
                        </a:defRPr>
                      </a:lvl2pPr>
                      <a:lvl3pPr marL="1143000" lvl="2" indent="-228600" algn="l">
                        <a:lnSpc>
                          <a:spcPct val="90000"/>
                        </a:lnSpc>
                        <a:spcBef>
                          <a:spcPts val="500"/>
                        </a:spcBef>
                        <a:spcAft>
                          <a:spcPct val="0"/>
                        </a:spcAft>
                        <a:buFont typeface="Arial" panose="020B0604020202020204" pitchFamily="34" charset="0"/>
                        <a:defRPr sz="1800" kern="1200">
                          <a:latin typeface="Arial" panose="020B0604020202020204" pitchFamily="34" charset="0"/>
                        </a:defRPr>
                      </a:lvl3pPr>
                      <a:lvl4pPr marL="1600200" lvl="3" indent="-228600">
                        <a:defRPr sz="1600" kern="1200"/>
                      </a:lvl4pPr>
                      <a:lvl5pPr marL="2057400" lvl="4" indent="-228600">
                        <a:defRPr sz="1600" kern="1200"/>
                      </a:lvl5pPr>
                    </a:lstStyle>
                    <a:p>
                      <a:pPr marL="0" lvl="0" indent="0" algn="ctr" eaLnBrk="1" hangingPunct="1">
                        <a:buSzPct val="70000"/>
                        <a:buNone/>
                      </a:pPr>
                      <a:endParaRPr lang="zh-CN" altLang="en-US" b="1" dirty="0">
                        <a:solidFill>
                          <a:srgbClr val="163794"/>
                        </a:solidFill>
                        <a:latin typeface="楷体_GB2312" panose="02010609030101010101" pitchFamily="1" charset="-122"/>
                        <a:ea typeface="楷体_GB2312" panose="02010609030101010101" pitchFamily="1" charset="-122"/>
                      </a:endParaRPr>
                    </a:p>
                    <a:p>
                      <a:pPr marL="0" lvl="0" indent="0" algn="ctr" eaLnBrk="1" hangingPunct="1">
                        <a:buSzPct val="70000"/>
                        <a:buNone/>
                      </a:pPr>
                      <a:endParaRPr lang="zh-CN" altLang="en-US" b="1" dirty="0">
                        <a:solidFill>
                          <a:srgbClr val="163794"/>
                        </a:solidFill>
                        <a:latin typeface="楷体_GB2312" panose="02010609030101010101" pitchFamily="1" charset="-122"/>
                        <a:ea typeface="楷体_GB2312" panose="02010609030101010101" pitchFamily="1" charset="-122"/>
                      </a:endParaRPr>
                    </a:p>
                    <a:p>
                      <a:pPr marL="0" lvl="0" indent="0" algn="ctr" eaLnBrk="1" hangingPunct="1">
                        <a:buSzPct val="70000"/>
                        <a:buNone/>
                      </a:pPr>
                      <a:r>
                        <a:rPr lang="zh-CN" altLang="en-US" b="1" dirty="0">
                          <a:solidFill>
                            <a:srgbClr val="163794"/>
                          </a:solidFill>
                          <a:latin typeface="楷体_GB2312" panose="02010609030101010101" pitchFamily="1" charset="-122"/>
                          <a:ea typeface="楷体_GB2312" panose="02010609030101010101" pitchFamily="1" charset="-122"/>
                        </a:rPr>
                        <a:t>皮肤瘙痒</a:t>
                      </a:r>
                      <a:endParaRPr lang="zh-CN" altLang="en-US" b="1" dirty="0">
                        <a:solidFill>
                          <a:srgbClr val="163794"/>
                        </a:solidFill>
                        <a:latin typeface="楷体_GB2312" panose="02010609030101010101" pitchFamily="1" charset="-122"/>
                        <a:ea typeface="楷体_GB2312" panose="02010609030101010101" pitchFamily="1" charset="-122"/>
                      </a:endParaRPr>
                    </a:p>
                    <a:p>
                      <a:pPr marL="0" lvl="0" indent="0" algn="ctr" eaLnBrk="1" hangingPunct="1">
                        <a:buSzPct val="70000"/>
                        <a:buNone/>
                      </a:pPr>
                      <a:endParaRPr lang="zh-CN" altLang="en-US" b="1" dirty="0">
                        <a:solidFill>
                          <a:srgbClr val="163794"/>
                        </a:solidFill>
                        <a:latin typeface="楷体_GB2312" panose="02010609030101010101" pitchFamily="1" charset="-122"/>
                        <a:ea typeface="楷体_GB2312" panose="02010609030101010101" pitchFamily="1" charset="-122"/>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bg1">
                        <a:alpha val="100000"/>
                      </a:schemeClr>
                    </a:solidFill>
                  </a:tcPr>
                </a:tc>
              </a:tr>
            </a:tbl>
          </a:graphicData>
        </a:graphic>
      </p:graphicFrame>
      <p:sp>
        <p:nvSpPr>
          <p:cNvPr id="41003" name="矩形 28718"/>
          <p:cNvSpPr>
            <a:spLocks noGrp="1"/>
          </p:cNvSpPr>
          <p:nvPr/>
        </p:nvSpPr>
        <p:spPr>
          <a:xfrm>
            <a:off x="1703070" y="353695"/>
            <a:ext cx="8785225" cy="763270"/>
          </a:xfrm>
          <a:prstGeom prst="rect">
            <a:avLst/>
          </a:prstGeom>
          <a:solidFill>
            <a:schemeClr val="accent1">
              <a:lumMod val="60000"/>
              <a:lumOff val="40000"/>
            </a:schemeClr>
          </a:solidFill>
          <a:ln w="9525">
            <a:noFill/>
          </a:ln>
        </p:spPr>
        <p:txBody>
          <a:bodyPr wrap="square" lIns="90170" tIns="46990" rIns="90170" bIns="46990" anchor="ctr"/>
          <a:lstStyle/>
          <a:p>
            <a:pPr algn="ctr">
              <a:lnSpc>
                <a:spcPct val="90000"/>
              </a:lnSpc>
            </a:pPr>
            <a:r>
              <a:rPr lang="zh-CN" altLang="en-US" sz="4000" b="1">
                <a:solidFill>
                  <a:srgbClr val="FFFF00"/>
                </a:solidFill>
                <a:latin typeface="宋体" panose="02010600030101010101" pitchFamily="2" charset="-122"/>
                <a:ea typeface="微软雅黑" panose="020B0503020204020204" charset="-122"/>
              </a:rPr>
              <a:t>黄疸鉴别</a:t>
            </a:r>
            <a:endParaRPr lang="zh-CN" altLang="en-US" sz="4000" b="1">
              <a:solidFill>
                <a:srgbClr val="FFFF00"/>
              </a:solidFill>
              <a:latin typeface="宋体" panose="02010600030101010101" pitchFamily="2" charset="-122"/>
              <a:ea typeface="微软雅黑" panose="020B0503020204020204" charset="-122"/>
            </a:endParaRPr>
          </a:p>
        </p:txBody>
      </p:sp>
      <p:sp>
        <p:nvSpPr>
          <p:cNvPr id="6178" name="页脚占位符 1"/>
          <p:cNvSpPr>
            <a:spLocks noGrp="1"/>
          </p:cNvSpPr>
          <p:nvPr>
            <p:ph type="ftr" sz="quarter" idx="11"/>
          </p:nvPr>
        </p:nvSpPr>
        <p:spPr/>
        <p:txBody>
          <a:bodyPr anchor="t"/>
          <a:lst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5pPr>
          </a:lstStyle>
          <a:p>
            <a:pPr lvl="0" indent="0" algn="r"/>
            <a:r>
              <a:rPr lang="zh-CN" altLang="en-US" sz="1200" b="1">
                <a:solidFill>
                  <a:schemeClr val="bg1"/>
                </a:solidFill>
                <a:latin typeface="Verdana" panose="020B0604030504040204" pitchFamily="34" charset="0"/>
                <a:ea typeface="宋体" panose="02010600030101010101" pitchFamily="2" charset="-122"/>
              </a:rPr>
              <a:t>临床医学概论</a:t>
            </a:r>
            <a:endParaRPr lang="zh-CN" altLang="en-US" sz="1200" b="1">
              <a:solidFill>
                <a:schemeClr val="bg1"/>
              </a:solidFill>
              <a:latin typeface="Verdana" panose="020B0604030504040204" pitchFamily="34" charset="0"/>
              <a:ea typeface="宋体" panose="02010600030101010101" pitchFamily="2" charset="-122"/>
            </a:endParaRPr>
          </a:p>
        </p:txBody>
      </p:sp>
    </p:spTree>
  </p:cSld>
  <p:clrMapOvr>
    <a:masterClrMapping/>
  </p:clrMapOvr>
  <p:transition/>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Rectangle 2"/>
          <p:cNvSpPr/>
          <p:nvPr/>
        </p:nvSpPr>
        <p:spPr>
          <a:xfrm>
            <a:off x="2095500" y="-187007"/>
            <a:ext cx="8507413" cy="1139825"/>
          </a:xfrm>
          <a:prstGeom prst="rect">
            <a:avLst/>
          </a:prstGeom>
          <a:noFill/>
          <a:ln w="9525">
            <a:noFill/>
          </a:ln>
        </p:spPr>
        <p:txBody>
          <a:bodyPr anchor="ctr" anchorCtr="1"/>
          <a:lstStyle/>
          <a:p>
            <a:pPr algn="ctr"/>
            <a:r>
              <a:rPr lang="zh-CN" altLang="en-US" sz="3600" dirty="0">
                <a:solidFill>
                  <a:schemeClr val="tx1"/>
                </a:solidFill>
                <a:latin typeface="Times New Roman" panose="02020603050405020304" pitchFamily="18" charset="0"/>
                <a:ea typeface="微软雅黑" panose="020B0503020204020204" charset="-122"/>
              </a:rPr>
              <a:t>三种黄疸胆色素代谢结果</a:t>
            </a:r>
            <a:endParaRPr lang="zh-CN" altLang="en-US" sz="3600" dirty="0">
              <a:solidFill>
                <a:schemeClr val="tx1"/>
              </a:solidFill>
              <a:latin typeface="Times New Roman" panose="02020603050405020304" pitchFamily="18" charset="0"/>
              <a:ea typeface="微软雅黑" panose="020B0503020204020204" charset="-122"/>
            </a:endParaRPr>
          </a:p>
        </p:txBody>
      </p:sp>
      <p:graphicFrame>
        <p:nvGraphicFramePr>
          <p:cNvPr id="29699" name="表格 29698"/>
          <p:cNvGraphicFramePr/>
          <p:nvPr/>
        </p:nvGraphicFramePr>
        <p:xfrm>
          <a:off x="1841818" y="1022668"/>
          <a:ext cx="8507095" cy="4585970"/>
        </p:xfrm>
        <a:graphic>
          <a:graphicData uri="http://schemas.openxmlformats.org/drawingml/2006/table">
            <a:tbl>
              <a:tblPr/>
              <a:tblGrid>
                <a:gridCol w="1544955"/>
                <a:gridCol w="1292225"/>
                <a:gridCol w="1414145"/>
                <a:gridCol w="1417320"/>
                <a:gridCol w="1261745"/>
                <a:gridCol w="1576705"/>
              </a:tblGrid>
              <a:tr h="619125">
                <a:tc rowSpan="2">
                  <a:txBody>
                    <a:bodyPr/>
                    <a:lstStyle>
                      <a:lvl1pPr marL="357505" lvl="0" indent="-357505" algn="just" defTabSz="914400" eaLnBrk="1" fontAlgn="base" latinLnBrk="0" hangingPunct="1">
                        <a:lnSpc>
                          <a:spcPct val="110000"/>
                        </a:lnSpc>
                        <a:spcBef>
                          <a:spcPts val="600"/>
                        </a:spcBef>
                        <a:spcAft>
                          <a:spcPct val="0"/>
                        </a:spcAft>
                        <a:buClr>
                          <a:schemeClr val="accent1"/>
                        </a:buClr>
                        <a:buSzPct val="70000"/>
                        <a:buFont typeface="Wingdings 2" panose="05020102010507070707" pitchFamily="2" charset="2"/>
                        <a:buChar char="!"/>
                        <a:defRPr sz="2000" b="0" i="0" u="none" kern="1200" baseline="0">
                          <a:solidFill>
                            <a:srgbClr val="976A4F"/>
                          </a:solidFill>
                          <a:latin typeface="幼圆" panose="02010509060101010101" pitchFamily="1" charset="-122"/>
                          <a:ea typeface="幼圆" panose="02010509060101010101" pitchFamily="1" charset="-122"/>
                        </a:defRPr>
                      </a:lvl1pPr>
                      <a:lvl2pPr lvl="1">
                        <a:lnSpc>
                          <a:spcPct val="120000"/>
                        </a:lnSpc>
                        <a:spcBef>
                          <a:spcPct val="0"/>
                        </a:spcBef>
                        <a:spcAft>
                          <a:spcPts val="600"/>
                        </a:spcAft>
                        <a:buFont typeface="幼圆" panose="02010509060101010101" pitchFamily="1" charset="-122"/>
                        <a:defRPr sz="1400" kern="1200">
                          <a:solidFill>
                            <a:schemeClr val="tx1"/>
                          </a:solidFill>
                        </a:defRPr>
                      </a:lvl2pPr>
                      <a:lvl3pPr marL="1143000" lvl="2" indent="-228600" algn="l">
                        <a:lnSpc>
                          <a:spcPct val="90000"/>
                        </a:lnSpc>
                        <a:spcBef>
                          <a:spcPts val="500"/>
                        </a:spcBef>
                        <a:spcAft>
                          <a:spcPct val="0"/>
                        </a:spcAft>
                        <a:buFont typeface="Arial" panose="020B0604020202020204" pitchFamily="34" charset="0"/>
                        <a:defRPr sz="1800" kern="1200">
                          <a:latin typeface="Arial" panose="020B0604020202020204" pitchFamily="34" charset="0"/>
                        </a:defRPr>
                      </a:lvl3pPr>
                      <a:lvl4pPr marL="1600200" lvl="3" indent="-228600">
                        <a:defRPr sz="1600" kern="1200"/>
                      </a:lvl4pPr>
                      <a:lvl5pPr marL="2057400" lvl="4" indent="-228600">
                        <a:defRPr sz="1600" kern="1200"/>
                      </a:lvl5pPr>
                    </a:lstStyle>
                    <a:p>
                      <a:pPr marL="0" lvl="0" indent="0">
                        <a:buNone/>
                      </a:pPr>
                      <a:endParaRPr lang="zh-CN" altLang="en-US" sz="2000" b="0">
                        <a:latin typeface="微软雅黑" panose="020B0503020204020204" charset="-122"/>
                        <a:ea typeface="微软雅黑" panose="020B0503020204020204" charset="-122"/>
                      </a:endParaRPr>
                    </a:p>
                  </a:txBody>
                  <a:tcPr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gridSpan="3">
                  <a:txBody>
                    <a:bodyPr/>
                    <a:lstStyle>
                      <a:lvl1pPr marL="357505" lvl="0" indent="-357505" algn="just" defTabSz="914400" eaLnBrk="1" fontAlgn="base" latinLnBrk="0" hangingPunct="1">
                        <a:lnSpc>
                          <a:spcPct val="110000"/>
                        </a:lnSpc>
                        <a:spcBef>
                          <a:spcPts val="600"/>
                        </a:spcBef>
                        <a:spcAft>
                          <a:spcPct val="0"/>
                        </a:spcAft>
                        <a:buClr>
                          <a:schemeClr val="accent1"/>
                        </a:buClr>
                        <a:buSzPct val="70000"/>
                        <a:buFont typeface="Wingdings 2" panose="05020102010507070707" pitchFamily="2" charset="2"/>
                        <a:buChar char="!"/>
                        <a:defRPr sz="2000" b="0" i="0" u="none" kern="1200" baseline="0">
                          <a:solidFill>
                            <a:srgbClr val="976A4F"/>
                          </a:solidFill>
                          <a:latin typeface="幼圆" panose="02010509060101010101" pitchFamily="1" charset="-122"/>
                          <a:ea typeface="幼圆" panose="02010509060101010101" pitchFamily="1" charset="-122"/>
                        </a:defRPr>
                      </a:lvl1pPr>
                      <a:lvl2pPr lvl="1">
                        <a:lnSpc>
                          <a:spcPct val="120000"/>
                        </a:lnSpc>
                        <a:spcBef>
                          <a:spcPct val="0"/>
                        </a:spcBef>
                        <a:spcAft>
                          <a:spcPts val="600"/>
                        </a:spcAft>
                        <a:buFont typeface="幼圆" panose="02010509060101010101" pitchFamily="1" charset="-122"/>
                        <a:defRPr sz="1400" kern="1200">
                          <a:solidFill>
                            <a:schemeClr val="tx1"/>
                          </a:solidFill>
                        </a:defRPr>
                      </a:lvl2pPr>
                      <a:lvl3pPr marL="1143000" lvl="2" indent="-228600" algn="l">
                        <a:lnSpc>
                          <a:spcPct val="90000"/>
                        </a:lnSpc>
                        <a:spcBef>
                          <a:spcPts val="500"/>
                        </a:spcBef>
                        <a:spcAft>
                          <a:spcPct val="0"/>
                        </a:spcAft>
                        <a:buFont typeface="Arial" panose="020B0604020202020204" pitchFamily="34" charset="0"/>
                        <a:defRPr sz="1800" kern="1200">
                          <a:latin typeface="Arial" panose="020B0604020202020204" pitchFamily="34" charset="0"/>
                        </a:defRPr>
                      </a:lvl3pPr>
                      <a:lvl4pPr marL="1600200" lvl="3" indent="-228600">
                        <a:defRPr sz="1600" kern="1200"/>
                      </a:lvl4pPr>
                      <a:lvl5pPr marL="2057400" lvl="4" indent="-228600">
                        <a:defRPr sz="1600" kern="1200"/>
                      </a:lvl5pPr>
                    </a:lstStyle>
                    <a:p>
                      <a:pPr marL="0" lvl="0" indent="0" algn="ctr" eaLnBrk="0" hangingPunct="0">
                        <a:spcBef>
                          <a:spcPct val="0"/>
                        </a:spcBef>
                        <a:buClrTx/>
                        <a:buNone/>
                      </a:pPr>
                      <a:r>
                        <a:rPr lang="zh-CN" altLang="en-US" sz="2000" b="0" dirty="0">
                          <a:latin typeface="微软雅黑" panose="020B0503020204020204" charset="-122"/>
                          <a:ea typeface="微软雅黑" panose="020B0503020204020204" charset="-122"/>
                          <a:cs typeface="微软雅黑" panose="020B0503020204020204" charset="-122"/>
                        </a:rPr>
                        <a:t>血清胆红素（</a:t>
                      </a:r>
                      <a:r>
                        <a:rPr lang="en-US" altLang="x-none" sz="2000" b="0" dirty="0">
                          <a:latin typeface="微软雅黑" panose="020B0503020204020204" charset="-122"/>
                          <a:ea typeface="微软雅黑" panose="020B0503020204020204" charset="-122"/>
                          <a:cs typeface="微软雅黑" panose="020B0503020204020204" charset="-122"/>
                        </a:rPr>
                        <a:t>μmol/L</a:t>
                      </a:r>
                      <a:r>
                        <a:rPr lang="zh-CN" altLang="en-US" sz="2000" b="0" dirty="0">
                          <a:latin typeface="微软雅黑" panose="020B0503020204020204" charset="-122"/>
                          <a:ea typeface="微软雅黑" panose="020B0503020204020204" charset="-122"/>
                          <a:cs typeface="微软雅黑" panose="020B0503020204020204" charset="-122"/>
                        </a:rPr>
                        <a:t>）</a:t>
                      </a:r>
                      <a:endParaRPr lang="zh-CN" altLang="en-US" sz="2000" b="0" dirty="0">
                        <a:latin typeface="微软雅黑" panose="020B0503020204020204" charset="-122"/>
                        <a:ea typeface="微软雅黑" panose="020B0503020204020204" charset="-122"/>
                        <a:cs typeface="微软雅黑" panose="020B0503020204020204" charset="-122"/>
                      </a:endParaRPr>
                    </a:p>
                  </a:txBody>
                  <a:tcPr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gridSpan="2">
                  <a:txBody>
                    <a:bodyPr/>
                    <a:lstStyle>
                      <a:lvl1pPr marL="357505" lvl="0" indent="-357505" algn="just" defTabSz="914400" eaLnBrk="1" fontAlgn="base" latinLnBrk="0" hangingPunct="1">
                        <a:lnSpc>
                          <a:spcPct val="110000"/>
                        </a:lnSpc>
                        <a:spcBef>
                          <a:spcPts val="600"/>
                        </a:spcBef>
                        <a:spcAft>
                          <a:spcPct val="0"/>
                        </a:spcAft>
                        <a:buClr>
                          <a:schemeClr val="accent1"/>
                        </a:buClr>
                        <a:buSzPct val="70000"/>
                        <a:buFont typeface="Wingdings 2" panose="05020102010507070707" pitchFamily="2" charset="2"/>
                        <a:buChar char="!"/>
                        <a:defRPr sz="2000" b="0" i="0" u="none" kern="1200" baseline="0">
                          <a:solidFill>
                            <a:srgbClr val="976A4F"/>
                          </a:solidFill>
                          <a:latin typeface="幼圆" panose="02010509060101010101" pitchFamily="1" charset="-122"/>
                          <a:ea typeface="幼圆" panose="02010509060101010101" pitchFamily="1" charset="-122"/>
                        </a:defRPr>
                      </a:lvl1pPr>
                      <a:lvl2pPr lvl="1">
                        <a:lnSpc>
                          <a:spcPct val="120000"/>
                        </a:lnSpc>
                        <a:spcBef>
                          <a:spcPct val="0"/>
                        </a:spcBef>
                        <a:spcAft>
                          <a:spcPts val="600"/>
                        </a:spcAft>
                        <a:buFont typeface="幼圆" panose="02010509060101010101" pitchFamily="1" charset="-122"/>
                        <a:defRPr sz="1400" kern="1200">
                          <a:solidFill>
                            <a:schemeClr val="tx1"/>
                          </a:solidFill>
                        </a:defRPr>
                      </a:lvl2pPr>
                      <a:lvl3pPr marL="1143000" lvl="2" indent="-228600" algn="l">
                        <a:lnSpc>
                          <a:spcPct val="90000"/>
                        </a:lnSpc>
                        <a:spcBef>
                          <a:spcPts val="500"/>
                        </a:spcBef>
                        <a:spcAft>
                          <a:spcPct val="0"/>
                        </a:spcAft>
                        <a:buFont typeface="Arial" panose="020B0604020202020204" pitchFamily="34" charset="0"/>
                        <a:defRPr sz="1800" kern="1200">
                          <a:latin typeface="Arial" panose="020B0604020202020204" pitchFamily="34" charset="0"/>
                        </a:defRPr>
                      </a:lvl3pPr>
                      <a:lvl4pPr marL="1600200" lvl="3" indent="-228600">
                        <a:defRPr sz="1600" kern="1200"/>
                      </a:lvl4pPr>
                      <a:lvl5pPr marL="2057400" lvl="4" indent="-228600">
                        <a:defRPr sz="1600" kern="1200"/>
                      </a:lvl5pPr>
                    </a:lstStyle>
                    <a:p>
                      <a:pPr marL="0" lvl="0" indent="0" algn="ctr" eaLnBrk="0" hangingPunct="0">
                        <a:spcBef>
                          <a:spcPct val="0"/>
                        </a:spcBef>
                        <a:buClrTx/>
                        <a:buNone/>
                      </a:pPr>
                      <a:r>
                        <a:rPr lang="zh-CN" altLang="en-US" sz="2000" b="0" dirty="0">
                          <a:latin typeface="微软雅黑" panose="020B0503020204020204" charset="-122"/>
                          <a:ea typeface="微软雅黑" panose="020B0503020204020204" charset="-122"/>
                          <a:cs typeface="微软雅黑" panose="020B0503020204020204" charset="-122"/>
                        </a:rPr>
                        <a:t>尿胆色素（</a:t>
                      </a:r>
                      <a:r>
                        <a:rPr lang="en-US" altLang="x-none" sz="2000" b="0" dirty="0">
                          <a:latin typeface="微软雅黑" panose="020B0503020204020204" charset="-122"/>
                          <a:ea typeface="微软雅黑" panose="020B0503020204020204" charset="-122"/>
                          <a:cs typeface="微软雅黑" panose="020B0503020204020204" charset="-122"/>
                        </a:rPr>
                        <a:t>μmol/L</a:t>
                      </a:r>
                      <a:r>
                        <a:rPr lang="zh-CN" altLang="en-US" sz="2000" b="0" dirty="0">
                          <a:latin typeface="微软雅黑" panose="020B0503020204020204" charset="-122"/>
                          <a:ea typeface="微软雅黑" panose="020B0503020204020204" charset="-122"/>
                          <a:cs typeface="微软雅黑" panose="020B0503020204020204" charset="-122"/>
                        </a:rPr>
                        <a:t>）</a:t>
                      </a:r>
                      <a:endParaRPr lang="zh-CN" altLang="en-US" sz="2000" b="0" dirty="0">
                        <a:latin typeface="微软雅黑" panose="020B0503020204020204" charset="-122"/>
                        <a:ea typeface="微软雅黑" panose="020B0503020204020204" charset="-122"/>
                        <a:cs typeface="微软雅黑" panose="020B0503020204020204" charset="-122"/>
                      </a:endParaRPr>
                    </a:p>
                  </a:txBody>
                  <a:tcPr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r>
              <a:tr h="698500">
                <a:tc vMerge="1">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B w="12700" cap="flat" cmpd="sng">
                      <a:solidFill>
                        <a:srgbClr val="000000"/>
                      </a:solidFill>
                      <a:prstDash val="solid"/>
                      <a:headEnd type="none" w="med" len="med"/>
                      <a:tailEnd type="none" w="med" len="med"/>
                    </a:lnB>
                  </a:tcPr>
                </a:tc>
                <a:tc>
                  <a:txBody>
                    <a:bodyPr/>
                    <a:lstStyle>
                      <a:lvl1pPr marL="357505" lvl="0" indent="-357505" algn="just" defTabSz="914400" eaLnBrk="1" fontAlgn="base" latinLnBrk="0" hangingPunct="1">
                        <a:lnSpc>
                          <a:spcPct val="110000"/>
                        </a:lnSpc>
                        <a:spcBef>
                          <a:spcPts val="600"/>
                        </a:spcBef>
                        <a:spcAft>
                          <a:spcPct val="0"/>
                        </a:spcAft>
                        <a:buClr>
                          <a:schemeClr val="accent1"/>
                        </a:buClr>
                        <a:buSzPct val="70000"/>
                        <a:buFont typeface="Wingdings 2" panose="05020102010507070707" pitchFamily="2" charset="2"/>
                        <a:buChar char="!"/>
                        <a:defRPr sz="2000" b="0" i="0" u="none" kern="1200" baseline="0">
                          <a:solidFill>
                            <a:srgbClr val="976A4F"/>
                          </a:solidFill>
                          <a:latin typeface="幼圆" panose="02010509060101010101" pitchFamily="1" charset="-122"/>
                          <a:ea typeface="幼圆" panose="02010509060101010101" pitchFamily="1" charset="-122"/>
                        </a:defRPr>
                      </a:lvl1pPr>
                      <a:lvl2pPr lvl="1">
                        <a:lnSpc>
                          <a:spcPct val="120000"/>
                        </a:lnSpc>
                        <a:spcBef>
                          <a:spcPct val="0"/>
                        </a:spcBef>
                        <a:spcAft>
                          <a:spcPts val="600"/>
                        </a:spcAft>
                        <a:buFont typeface="幼圆" panose="02010509060101010101" pitchFamily="1" charset="-122"/>
                        <a:defRPr sz="1400" kern="1200">
                          <a:solidFill>
                            <a:schemeClr val="tx1"/>
                          </a:solidFill>
                        </a:defRPr>
                      </a:lvl2pPr>
                      <a:lvl3pPr marL="1143000" lvl="2" indent="-228600" algn="l">
                        <a:lnSpc>
                          <a:spcPct val="90000"/>
                        </a:lnSpc>
                        <a:spcBef>
                          <a:spcPts val="500"/>
                        </a:spcBef>
                        <a:spcAft>
                          <a:spcPct val="0"/>
                        </a:spcAft>
                        <a:buFont typeface="Arial" panose="020B0604020202020204" pitchFamily="34" charset="0"/>
                        <a:defRPr sz="1800" kern="1200">
                          <a:latin typeface="Arial" panose="020B0604020202020204" pitchFamily="34" charset="0"/>
                        </a:defRPr>
                      </a:lvl3pPr>
                      <a:lvl4pPr marL="1600200" lvl="3" indent="-228600">
                        <a:defRPr sz="1600" kern="1200"/>
                      </a:lvl4pPr>
                      <a:lvl5pPr marL="2057400" lvl="4" indent="-228600">
                        <a:defRPr sz="1600" kern="1200"/>
                      </a:lvl5pPr>
                    </a:lstStyle>
                    <a:p>
                      <a:pPr marL="0" lvl="0" indent="0" algn="ctr" eaLnBrk="0" hangingPunct="0">
                        <a:spcBef>
                          <a:spcPct val="0"/>
                        </a:spcBef>
                        <a:buClrTx/>
                        <a:buNone/>
                      </a:pPr>
                      <a:r>
                        <a:rPr lang="en-US" altLang="x-none" sz="2000" b="0" dirty="0">
                          <a:latin typeface="微软雅黑" panose="020B0503020204020204" charset="-122"/>
                          <a:ea typeface="微软雅黑" panose="020B0503020204020204" charset="-122"/>
                        </a:rPr>
                        <a:t>UCB</a:t>
                      </a:r>
                      <a:endParaRPr lang="en-US" altLang="x-none" sz="2000" b="0" dirty="0">
                        <a:latin typeface="微软雅黑" panose="020B0503020204020204" charset="-122"/>
                        <a:ea typeface="微软雅黑" panose="020B0503020204020204" charset="-122"/>
                      </a:endParaRPr>
                    </a:p>
                  </a:txBody>
                  <a:tcPr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57505" lvl="0" indent="-357505" algn="just" defTabSz="914400" eaLnBrk="1" fontAlgn="base" latinLnBrk="0" hangingPunct="1">
                        <a:lnSpc>
                          <a:spcPct val="110000"/>
                        </a:lnSpc>
                        <a:spcBef>
                          <a:spcPts val="600"/>
                        </a:spcBef>
                        <a:spcAft>
                          <a:spcPct val="0"/>
                        </a:spcAft>
                        <a:buClr>
                          <a:schemeClr val="accent1"/>
                        </a:buClr>
                        <a:buSzPct val="70000"/>
                        <a:buFont typeface="Wingdings 2" panose="05020102010507070707" pitchFamily="2" charset="2"/>
                        <a:buChar char="!"/>
                        <a:defRPr sz="2000" b="0" i="0" u="none" kern="1200" baseline="0">
                          <a:solidFill>
                            <a:srgbClr val="976A4F"/>
                          </a:solidFill>
                          <a:latin typeface="幼圆" panose="02010509060101010101" pitchFamily="1" charset="-122"/>
                          <a:ea typeface="幼圆" panose="02010509060101010101" pitchFamily="1" charset="-122"/>
                        </a:defRPr>
                      </a:lvl1pPr>
                      <a:lvl2pPr lvl="1">
                        <a:lnSpc>
                          <a:spcPct val="120000"/>
                        </a:lnSpc>
                        <a:spcBef>
                          <a:spcPct val="0"/>
                        </a:spcBef>
                        <a:spcAft>
                          <a:spcPts val="600"/>
                        </a:spcAft>
                        <a:buFont typeface="幼圆" panose="02010509060101010101" pitchFamily="1" charset="-122"/>
                        <a:defRPr sz="1400" kern="1200">
                          <a:solidFill>
                            <a:schemeClr val="tx1"/>
                          </a:solidFill>
                        </a:defRPr>
                      </a:lvl2pPr>
                      <a:lvl3pPr marL="1143000" lvl="2" indent="-228600" algn="l">
                        <a:lnSpc>
                          <a:spcPct val="90000"/>
                        </a:lnSpc>
                        <a:spcBef>
                          <a:spcPts val="500"/>
                        </a:spcBef>
                        <a:spcAft>
                          <a:spcPct val="0"/>
                        </a:spcAft>
                        <a:buFont typeface="Arial" panose="020B0604020202020204" pitchFamily="34" charset="0"/>
                        <a:defRPr sz="1800" kern="1200">
                          <a:latin typeface="Arial" panose="020B0604020202020204" pitchFamily="34" charset="0"/>
                        </a:defRPr>
                      </a:lvl3pPr>
                      <a:lvl4pPr marL="1600200" lvl="3" indent="-228600">
                        <a:defRPr sz="1600" kern="1200"/>
                      </a:lvl4pPr>
                      <a:lvl5pPr marL="2057400" lvl="4" indent="-228600">
                        <a:defRPr sz="1600" kern="1200"/>
                      </a:lvl5pPr>
                    </a:lstStyle>
                    <a:p>
                      <a:pPr marL="0" lvl="0" indent="0" algn="ctr" eaLnBrk="0" hangingPunct="0">
                        <a:spcBef>
                          <a:spcPct val="0"/>
                        </a:spcBef>
                        <a:buClrTx/>
                        <a:buNone/>
                      </a:pPr>
                      <a:r>
                        <a:rPr lang="en-US" altLang="x-none" sz="2000" b="0" dirty="0">
                          <a:latin typeface="微软雅黑" panose="020B0503020204020204" charset="-122"/>
                          <a:ea typeface="微软雅黑" panose="020B0503020204020204" charset="-122"/>
                        </a:rPr>
                        <a:t>CB</a:t>
                      </a:r>
                      <a:endParaRPr lang="en-US" altLang="x-none" sz="2000" b="0" dirty="0">
                        <a:latin typeface="微软雅黑" panose="020B0503020204020204" charset="-122"/>
                        <a:ea typeface="微软雅黑" panose="020B0503020204020204" charset="-122"/>
                      </a:endParaRPr>
                    </a:p>
                  </a:txBody>
                  <a:tcPr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57505" lvl="0" indent="-357505" algn="just" defTabSz="914400" eaLnBrk="1" fontAlgn="base" latinLnBrk="0" hangingPunct="1">
                        <a:lnSpc>
                          <a:spcPct val="110000"/>
                        </a:lnSpc>
                        <a:spcBef>
                          <a:spcPts val="600"/>
                        </a:spcBef>
                        <a:spcAft>
                          <a:spcPct val="0"/>
                        </a:spcAft>
                        <a:buClr>
                          <a:schemeClr val="accent1"/>
                        </a:buClr>
                        <a:buSzPct val="70000"/>
                        <a:buFont typeface="Wingdings 2" panose="05020102010507070707" pitchFamily="2" charset="2"/>
                        <a:buChar char="!"/>
                        <a:defRPr sz="2000" b="0" i="0" u="none" kern="1200" baseline="0">
                          <a:solidFill>
                            <a:srgbClr val="976A4F"/>
                          </a:solidFill>
                          <a:latin typeface="幼圆" panose="02010509060101010101" pitchFamily="1" charset="-122"/>
                          <a:ea typeface="幼圆" panose="02010509060101010101" pitchFamily="1" charset="-122"/>
                        </a:defRPr>
                      </a:lvl1pPr>
                      <a:lvl2pPr lvl="1">
                        <a:lnSpc>
                          <a:spcPct val="120000"/>
                        </a:lnSpc>
                        <a:spcBef>
                          <a:spcPct val="0"/>
                        </a:spcBef>
                        <a:spcAft>
                          <a:spcPts val="600"/>
                        </a:spcAft>
                        <a:buFont typeface="幼圆" panose="02010509060101010101" pitchFamily="1" charset="-122"/>
                        <a:defRPr sz="1400" kern="1200">
                          <a:solidFill>
                            <a:schemeClr val="tx1"/>
                          </a:solidFill>
                        </a:defRPr>
                      </a:lvl2pPr>
                      <a:lvl3pPr marL="1143000" lvl="2" indent="-228600" algn="l">
                        <a:lnSpc>
                          <a:spcPct val="90000"/>
                        </a:lnSpc>
                        <a:spcBef>
                          <a:spcPts val="500"/>
                        </a:spcBef>
                        <a:spcAft>
                          <a:spcPct val="0"/>
                        </a:spcAft>
                        <a:buFont typeface="Arial" panose="020B0604020202020204" pitchFamily="34" charset="0"/>
                        <a:defRPr sz="1800" kern="1200">
                          <a:latin typeface="Arial" panose="020B0604020202020204" pitchFamily="34" charset="0"/>
                        </a:defRPr>
                      </a:lvl3pPr>
                      <a:lvl4pPr marL="1600200" lvl="3" indent="-228600">
                        <a:defRPr sz="1600" kern="1200"/>
                      </a:lvl4pPr>
                      <a:lvl5pPr marL="2057400" lvl="4" indent="-228600">
                        <a:defRPr sz="1600" kern="1200"/>
                      </a:lvl5pPr>
                    </a:lstStyle>
                    <a:p>
                      <a:pPr marL="0" lvl="0" indent="0" algn="ctr" eaLnBrk="0" hangingPunct="0">
                        <a:spcBef>
                          <a:spcPct val="0"/>
                        </a:spcBef>
                        <a:buClrTx/>
                        <a:buNone/>
                      </a:pPr>
                      <a:r>
                        <a:rPr lang="en-US" altLang="x-none" sz="2000" b="0" dirty="0">
                          <a:latin typeface="微软雅黑" panose="020B0503020204020204" charset="-122"/>
                          <a:ea typeface="微软雅黑" panose="020B0503020204020204" charset="-122"/>
                        </a:rPr>
                        <a:t>CB/STB</a:t>
                      </a:r>
                      <a:endParaRPr lang="en-US" altLang="x-none" sz="2000" b="0" dirty="0">
                        <a:latin typeface="微软雅黑" panose="020B0503020204020204" charset="-122"/>
                        <a:ea typeface="微软雅黑" panose="020B0503020204020204" charset="-122"/>
                      </a:endParaRPr>
                    </a:p>
                  </a:txBody>
                  <a:tcPr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57505" lvl="0" indent="-357505" algn="just" defTabSz="914400" eaLnBrk="1" fontAlgn="base" latinLnBrk="0" hangingPunct="1">
                        <a:lnSpc>
                          <a:spcPct val="110000"/>
                        </a:lnSpc>
                        <a:spcBef>
                          <a:spcPts val="600"/>
                        </a:spcBef>
                        <a:spcAft>
                          <a:spcPct val="0"/>
                        </a:spcAft>
                        <a:buClr>
                          <a:schemeClr val="accent1"/>
                        </a:buClr>
                        <a:buSzPct val="70000"/>
                        <a:buFont typeface="Wingdings 2" panose="05020102010507070707" pitchFamily="2" charset="2"/>
                        <a:buChar char="!"/>
                        <a:defRPr sz="2000" b="0" i="0" u="none" kern="1200" baseline="0">
                          <a:solidFill>
                            <a:srgbClr val="976A4F"/>
                          </a:solidFill>
                          <a:latin typeface="幼圆" panose="02010509060101010101" pitchFamily="1" charset="-122"/>
                          <a:ea typeface="幼圆" panose="02010509060101010101" pitchFamily="1" charset="-122"/>
                        </a:defRPr>
                      </a:lvl1pPr>
                      <a:lvl2pPr lvl="1">
                        <a:lnSpc>
                          <a:spcPct val="120000"/>
                        </a:lnSpc>
                        <a:spcBef>
                          <a:spcPct val="0"/>
                        </a:spcBef>
                        <a:spcAft>
                          <a:spcPts val="600"/>
                        </a:spcAft>
                        <a:buFont typeface="幼圆" panose="02010509060101010101" pitchFamily="1" charset="-122"/>
                        <a:defRPr sz="1400" kern="1200">
                          <a:solidFill>
                            <a:schemeClr val="tx1"/>
                          </a:solidFill>
                        </a:defRPr>
                      </a:lvl2pPr>
                      <a:lvl3pPr marL="1143000" lvl="2" indent="-228600" algn="l">
                        <a:lnSpc>
                          <a:spcPct val="90000"/>
                        </a:lnSpc>
                        <a:spcBef>
                          <a:spcPts val="500"/>
                        </a:spcBef>
                        <a:spcAft>
                          <a:spcPct val="0"/>
                        </a:spcAft>
                        <a:buFont typeface="Arial" panose="020B0604020202020204" pitchFamily="34" charset="0"/>
                        <a:defRPr sz="1800" kern="1200">
                          <a:latin typeface="Arial" panose="020B0604020202020204" pitchFamily="34" charset="0"/>
                        </a:defRPr>
                      </a:lvl3pPr>
                      <a:lvl4pPr marL="1600200" lvl="3" indent="-228600">
                        <a:defRPr sz="1600" kern="1200"/>
                      </a:lvl4pPr>
                      <a:lvl5pPr marL="2057400" lvl="4" indent="-228600">
                        <a:defRPr sz="1600" kern="1200"/>
                      </a:lvl5pPr>
                    </a:lstStyle>
                    <a:p>
                      <a:pPr marL="0" lvl="0" indent="0" algn="ctr" eaLnBrk="0" hangingPunct="0">
                        <a:spcBef>
                          <a:spcPct val="0"/>
                        </a:spcBef>
                        <a:buClrTx/>
                        <a:buNone/>
                      </a:pPr>
                      <a:r>
                        <a:rPr lang="zh-CN" altLang="en-US" sz="2000" b="0">
                          <a:latin typeface="微软雅黑" panose="020B0503020204020204" charset="-122"/>
                          <a:ea typeface="微软雅黑" panose="020B0503020204020204" charset="-122"/>
                        </a:rPr>
                        <a:t>尿胆红素</a:t>
                      </a:r>
                      <a:endParaRPr lang="zh-CN" altLang="en-US" sz="2000" b="0">
                        <a:latin typeface="微软雅黑" panose="020B0503020204020204" charset="-122"/>
                        <a:ea typeface="微软雅黑" panose="020B0503020204020204" charset="-122"/>
                      </a:endParaRPr>
                    </a:p>
                  </a:txBody>
                  <a:tcPr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57505" lvl="0" indent="-357505" algn="just" defTabSz="914400" eaLnBrk="1" fontAlgn="base" latinLnBrk="0" hangingPunct="1">
                        <a:lnSpc>
                          <a:spcPct val="110000"/>
                        </a:lnSpc>
                        <a:spcBef>
                          <a:spcPts val="600"/>
                        </a:spcBef>
                        <a:spcAft>
                          <a:spcPct val="0"/>
                        </a:spcAft>
                        <a:buClr>
                          <a:schemeClr val="accent1"/>
                        </a:buClr>
                        <a:buSzPct val="70000"/>
                        <a:buFont typeface="Wingdings 2" panose="05020102010507070707" pitchFamily="2" charset="2"/>
                        <a:buChar char="!"/>
                        <a:defRPr sz="2000" b="0" i="0" u="none" kern="1200" baseline="0">
                          <a:solidFill>
                            <a:srgbClr val="976A4F"/>
                          </a:solidFill>
                          <a:latin typeface="幼圆" panose="02010509060101010101" pitchFamily="1" charset="-122"/>
                          <a:ea typeface="幼圆" panose="02010509060101010101" pitchFamily="1" charset="-122"/>
                        </a:defRPr>
                      </a:lvl1pPr>
                      <a:lvl2pPr lvl="1">
                        <a:lnSpc>
                          <a:spcPct val="120000"/>
                        </a:lnSpc>
                        <a:spcBef>
                          <a:spcPct val="0"/>
                        </a:spcBef>
                        <a:spcAft>
                          <a:spcPts val="600"/>
                        </a:spcAft>
                        <a:buFont typeface="幼圆" panose="02010509060101010101" pitchFamily="1" charset="-122"/>
                        <a:defRPr sz="1400" kern="1200">
                          <a:solidFill>
                            <a:schemeClr val="tx1"/>
                          </a:solidFill>
                        </a:defRPr>
                      </a:lvl2pPr>
                      <a:lvl3pPr marL="1143000" lvl="2" indent="-228600" algn="l">
                        <a:lnSpc>
                          <a:spcPct val="90000"/>
                        </a:lnSpc>
                        <a:spcBef>
                          <a:spcPts val="500"/>
                        </a:spcBef>
                        <a:spcAft>
                          <a:spcPct val="0"/>
                        </a:spcAft>
                        <a:buFont typeface="Arial" panose="020B0604020202020204" pitchFamily="34" charset="0"/>
                        <a:defRPr sz="1800" kern="1200">
                          <a:latin typeface="Arial" panose="020B0604020202020204" pitchFamily="34" charset="0"/>
                        </a:defRPr>
                      </a:lvl3pPr>
                      <a:lvl4pPr marL="1600200" lvl="3" indent="-228600">
                        <a:defRPr sz="1600" kern="1200"/>
                      </a:lvl4pPr>
                      <a:lvl5pPr marL="2057400" lvl="4" indent="-228600">
                        <a:defRPr sz="1600" kern="1200"/>
                      </a:lvl5pPr>
                    </a:lstStyle>
                    <a:p>
                      <a:pPr marL="0" lvl="0" indent="0" algn="ctr" eaLnBrk="0" hangingPunct="0">
                        <a:spcBef>
                          <a:spcPct val="0"/>
                        </a:spcBef>
                        <a:buClrTx/>
                        <a:buNone/>
                      </a:pPr>
                      <a:r>
                        <a:rPr lang="zh-CN" altLang="en-US" sz="2000" b="0">
                          <a:latin typeface="微软雅黑" panose="020B0503020204020204" charset="-122"/>
                          <a:ea typeface="微软雅黑" panose="020B0503020204020204" charset="-122"/>
                        </a:rPr>
                        <a:t>尿胆原</a:t>
                      </a:r>
                      <a:endParaRPr lang="zh-CN" altLang="en-US" sz="2000" b="0">
                        <a:latin typeface="微软雅黑" panose="020B0503020204020204" charset="-122"/>
                        <a:ea typeface="微软雅黑" panose="020B0503020204020204" charset="-122"/>
                      </a:endParaRPr>
                    </a:p>
                  </a:txBody>
                  <a:tcPr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614680">
                <a:tc>
                  <a:txBody>
                    <a:bodyPr/>
                    <a:lstStyle>
                      <a:lvl1pPr marL="357505" lvl="0" indent="-357505" algn="just" defTabSz="914400" eaLnBrk="1" fontAlgn="base" latinLnBrk="0" hangingPunct="1">
                        <a:lnSpc>
                          <a:spcPct val="110000"/>
                        </a:lnSpc>
                        <a:spcBef>
                          <a:spcPts val="600"/>
                        </a:spcBef>
                        <a:spcAft>
                          <a:spcPct val="0"/>
                        </a:spcAft>
                        <a:buClr>
                          <a:schemeClr val="accent1"/>
                        </a:buClr>
                        <a:buSzPct val="70000"/>
                        <a:buFont typeface="Wingdings 2" panose="05020102010507070707" pitchFamily="2" charset="2"/>
                        <a:buChar char="!"/>
                        <a:defRPr sz="2000" b="0" i="0" u="none" kern="1200" baseline="0">
                          <a:solidFill>
                            <a:srgbClr val="976A4F"/>
                          </a:solidFill>
                          <a:latin typeface="幼圆" panose="02010509060101010101" pitchFamily="1" charset="-122"/>
                          <a:ea typeface="幼圆" panose="02010509060101010101" pitchFamily="1" charset="-122"/>
                        </a:defRPr>
                      </a:lvl1pPr>
                      <a:lvl2pPr lvl="1">
                        <a:lnSpc>
                          <a:spcPct val="120000"/>
                        </a:lnSpc>
                        <a:spcBef>
                          <a:spcPct val="0"/>
                        </a:spcBef>
                        <a:spcAft>
                          <a:spcPts val="600"/>
                        </a:spcAft>
                        <a:buFont typeface="幼圆" panose="02010509060101010101" pitchFamily="1" charset="-122"/>
                        <a:defRPr sz="1400" kern="1200">
                          <a:solidFill>
                            <a:schemeClr val="tx1"/>
                          </a:solidFill>
                        </a:defRPr>
                      </a:lvl2pPr>
                      <a:lvl3pPr marL="1143000" lvl="2" indent="-228600" algn="l">
                        <a:lnSpc>
                          <a:spcPct val="90000"/>
                        </a:lnSpc>
                        <a:spcBef>
                          <a:spcPts val="500"/>
                        </a:spcBef>
                        <a:spcAft>
                          <a:spcPct val="0"/>
                        </a:spcAft>
                        <a:buFont typeface="Arial" panose="020B0604020202020204" pitchFamily="34" charset="0"/>
                        <a:defRPr sz="1800" kern="1200">
                          <a:latin typeface="Arial" panose="020B0604020202020204" pitchFamily="34" charset="0"/>
                        </a:defRPr>
                      </a:lvl3pPr>
                      <a:lvl4pPr marL="1600200" lvl="3" indent="-228600">
                        <a:defRPr sz="1600" kern="1200"/>
                      </a:lvl4pPr>
                      <a:lvl5pPr marL="2057400" lvl="4" indent="-228600">
                        <a:defRPr sz="1600" kern="1200"/>
                      </a:lvl5pPr>
                    </a:lstStyle>
                    <a:p>
                      <a:pPr marL="0" lvl="0" indent="0" algn="ctr" eaLnBrk="0" hangingPunct="0">
                        <a:spcBef>
                          <a:spcPct val="0"/>
                        </a:spcBef>
                        <a:buClrTx/>
                        <a:buNone/>
                      </a:pPr>
                      <a:r>
                        <a:rPr lang="zh-CN" altLang="en-US" sz="2000" b="0">
                          <a:latin typeface="微软雅黑" panose="020B0503020204020204" charset="-122"/>
                          <a:ea typeface="微软雅黑" panose="020B0503020204020204" charset="-122"/>
                        </a:rPr>
                        <a:t>正常人</a:t>
                      </a:r>
                      <a:endParaRPr lang="zh-CN" altLang="en-US" sz="2000" b="0">
                        <a:latin typeface="微软雅黑" panose="020B0503020204020204" charset="-122"/>
                        <a:ea typeface="微软雅黑" panose="020B0503020204020204" charset="-122"/>
                      </a:endParaRPr>
                    </a:p>
                  </a:txBody>
                  <a:tcPr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57505" lvl="0" indent="-357505" algn="just" defTabSz="914400" eaLnBrk="1" fontAlgn="base" latinLnBrk="0" hangingPunct="1">
                        <a:lnSpc>
                          <a:spcPct val="110000"/>
                        </a:lnSpc>
                        <a:spcBef>
                          <a:spcPts val="600"/>
                        </a:spcBef>
                        <a:spcAft>
                          <a:spcPct val="0"/>
                        </a:spcAft>
                        <a:buClr>
                          <a:schemeClr val="accent1"/>
                        </a:buClr>
                        <a:buSzPct val="70000"/>
                        <a:buFont typeface="Wingdings 2" panose="05020102010507070707" pitchFamily="2" charset="2"/>
                        <a:buChar char="!"/>
                        <a:defRPr sz="2000" b="0" i="0" u="none" kern="1200" baseline="0">
                          <a:solidFill>
                            <a:srgbClr val="976A4F"/>
                          </a:solidFill>
                          <a:latin typeface="幼圆" panose="02010509060101010101" pitchFamily="1" charset="-122"/>
                          <a:ea typeface="幼圆" panose="02010509060101010101" pitchFamily="1" charset="-122"/>
                        </a:defRPr>
                      </a:lvl1pPr>
                      <a:lvl2pPr lvl="1">
                        <a:lnSpc>
                          <a:spcPct val="120000"/>
                        </a:lnSpc>
                        <a:spcBef>
                          <a:spcPct val="0"/>
                        </a:spcBef>
                        <a:spcAft>
                          <a:spcPts val="600"/>
                        </a:spcAft>
                        <a:buFont typeface="幼圆" panose="02010509060101010101" pitchFamily="1" charset="-122"/>
                        <a:defRPr sz="1400" kern="1200">
                          <a:solidFill>
                            <a:schemeClr val="tx1"/>
                          </a:solidFill>
                        </a:defRPr>
                      </a:lvl2pPr>
                      <a:lvl3pPr marL="1143000" lvl="2" indent="-228600" algn="l">
                        <a:lnSpc>
                          <a:spcPct val="90000"/>
                        </a:lnSpc>
                        <a:spcBef>
                          <a:spcPts val="500"/>
                        </a:spcBef>
                        <a:spcAft>
                          <a:spcPct val="0"/>
                        </a:spcAft>
                        <a:buFont typeface="Arial" panose="020B0604020202020204" pitchFamily="34" charset="0"/>
                        <a:defRPr sz="1800" kern="1200">
                          <a:latin typeface="Arial" panose="020B0604020202020204" pitchFamily="34" charset="0"/>
                        </a:defRPr>
                      </a:lvl3pPr>
                      <a:lvl4pPr marL="1600200" lvl="3" indent="-228600">
                        <a:defRPr sz="1600" kern="1200"/>
                      </a:lvl4pPr>
                      <a:lvl5pPr marL="2057400" lvl="4" indent="-228600">
                        <a:defRPr sz="1600" kern="1200"/>
                      </a:lvl5pPr>
                    </a:lstStyle>
                    <a:p>
                      <a:pPr marL="0" lvl="0" indent="0" algn="ctr" eaLnBrk="0" hangingPunct="0">
                        <a:spcBef>
                          <a:spcPct val="0"/>
                        </a:spcBef>
                        <a:buClrTx/>
                        <a:buNone/>
                      </a:pPr>
                      <a:r>
                        <a:rPr lang="en-US" altLang="x-none" sz="2000" b="0" dirty="0">
                          <a:solidFill>
                            <a:srgbClr val="5D4031"/>
                          </a:solidFill>
                          <a:latin typeface="微软雅黑" panose="020B0503020204020204" charset="-122"/>
                          <a:ea typeface="微软雅黑" panose="020B0503020204020204" charset="-122"/>
                          <a:cs typeface="微软雅黑" panose="020B0503020204020204" charset="-122"/>
                        </a:rPr>
                        <a:t>1.7</a:t>
                      </a:r>
                      <a:r>
                        <a:rPr lang="zh-CN" altLang="en-US" sz="2000" b="0" dirty="0">
                          <a:solidFill>
                            <a:srgbClr val="5D4031"/>
                          </a:solidFill>
                          <a:latin typeface="微软雅黑" panose="020B0503020204020204" charset="-122"/>
                          <a:ea typeface="微软雅黑" panose="020B0503020204020204" charset="-122"/>
                          <a:cs typeface="微软雅黑" panose="020B0503020204020204" charset="-122"/>
                        </a:rPr>
                        <a:t>～</a:t>
                      </a:r>
                      <a:r>
                        <a:rPr lang="en-US" altLang="x-none" sz="2000" b="0" dirty="0">
                          <a:solidFill>
                            <a:srgbClr val="5D4031"/>
                          </a:solidFill>
                          <a:latin typeface="微软雅黑" panose="020B0503020204020204" charset="-122"/>
                          <a:ea typeface="微软雅黑" panose="020B0503020204020204" charset="-122"/>
                          <a:cs typeface="微软雅黑" panose="020B0503020204020204" charset="-122"/>
                        </a:rPr>
                        <a:t>10.2</a:t>
                      </a:r>
                      <a:endParaRPr lang="en-US" altLang="x-none" sz="2000" b="0" dirty="0">
                        <a:solidFill>
                          <a:srgbClr val="5D4031"/>
                        </a:solidFill>
                        <a:latin typeface="微软雅黑" panose="020B0503020204020204" charset="-122"/>
                        <a:ea typeface="微软雅黑" panose="020B0503020204020204" charset="-122"/>
                        <a:cs typeface="微软雅黑" panose="020B0503020204020204" charset="-122"/>
                      </a:endParaRPr>
                    </a:p>
                  </a:txBody>
                  <a:tcPr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57505" lvl="0" indent="-357505" algn="just" defTabSz="914400" eaLnBrk="1" fontAlgn="base" latinLnBrk="0" hangingPunct="1">
                        <a:lnSpc>
                          <a:spcPct val="110000"/>
                        </a:lnSpc>
                        <a:spcBef>
                          <a:spcPts val="600"/>
                        </a:spcBef>
                        <a:spcAft>
                          <a:spcPct val="0"/>
                        </a:spcAft>
                        <a:buClr>
                          <a:schemeClr val="accent1"/>
                        </a:buClr>
                        <a:buSzPct val="70000"/>
                        <a:buFont typeface="Wingdings 2" panose="05020102010507070707" pitchFamily="2" charset="2"/>
                        <a:buChar char="!"/>
                        <a:defRPr sz="2000" b="0" i="0" u="none" kern="1200" baseline="0">
                          <a:solidFill>
                            <a:srgbClr val="976A4F"/>
                          </a:solidFill>
                          <a:latin typeface="幼圆" panose="02010509060101010101" pitchFamily="1" charset="-122"/>
                          <a:ea typeface="幼圆" panose="02010509060101010101" pitchFamily="1" charset="-122"/>
                        </a:defRPr>
                      </a:lvl1pPr>
                      <a:lvl2pPr lvl="1">
                        <a:lnSpc>
                          <a:spcPct val="120000"/>
                        </a:lnSpc>
                        <a:spcBef>
                          <a:spcPct val="0"/>
                        </a:spcBef>
                        <a:spcAft>
                          <a:spcPts val="600"/>
                        </a:spcAft>
                        <a:buFont typeface="幼圆" panose="02010509060101010101" pitchFamily="1" charset="-122"/>
                        <a:defRPr sz="1400" kern="1200">
                          <a:solidFill>
                            <a:schemeClr val="tx1"/>
                          </a:solidFill>
                        </a:defRPr>
                      </a:lvl2pPr>
                      <a:lvl3pPr marL="1143000" lvl="2" indent="-228600" algn="l">
                        <a:lnSpc>
                          <a:spcPct val="90000"/>
                        </a:lnSpc>
                        <a:spcBef>
                          <a:spcPts val="500"/>
                        </a:spcBef>
                        <a:spcAft>
                          <a:spcPct val="0"/>
                        </a:spcAft>
                        <a:buFont typeface="Arial" panose="020B0604020202020204" pitchFamily="34" charset="0"/>
                        <a:defRPr sz="1800" kern="1200">
                          <a:latin typeface="Arial" panose="020B0604020202020204" pitchFamily="34" charset="0"/>
                        </a:defRPr>
                      </a:lvl3pPr>
                      <a:lvl4pPr marL="1600200" lvl="3" indent="-228600">
                        <a:defRPr sz="1600" kern="1200"/>
                      </a:lvl4pPr>
                      <a:lvl5pPr marL="2057400" lvl="4" indent="-228600">
                        <a:defRPr sz="1600" kern="1200"/>
                      </a:lvl5pPr>
                    </a:lstStyle>
                    <a:p>
                      <a:pPr marL="0" lvl="0" indent="0" algn="ctr" eaLnBrk="0" hangingPunct="0">
                        <a:spcBef>
                          <a:spcPct val="0"/>
                        </a:spcBef>
                        <a:buClrTx/>
                        <a:buNone/>
                      </a:pPr>
                      <a:r>
                        <a:rPr lang="en-US" altLang="x-none" sz="2000" b="0" dirty="0">
                          <a:solidFill>
                            <a:srgbClr val="5D4031"/>
                          </a:solidFill>
                          <a:latin typeface="微软雅黑" panose="020B0503020204020204" charset="-122"/>
                          <a:ea typeface="微软雅黑" panose="020B0503020204020204" charset="-122"/>
                          <a:cs typeface="微软雅黑" panose="020B0503020204020204" charset="-122"/>
                        </a:rPr>
                        <a:t>0</a:t>
                      </a:r>
                      <a:r>
                        <a:rPr lang="zh-CN" altLang="en-US" sz="2000" b="0" dirty="0">
                          <a:solidFill>
                            <a:srgbClr val="5D4031"/>
                          </a:solidFill>
                          <a:latin typeface="微软雅黑" panose="020B0503020204020204" charset="-122"/>
                          <a:ea typeface="微软雅黑" panose="020B0503020204020204" charset="-122"/>
                          <a:cs typeface="微软雅黑" panose="020B0503020204020204" charset="-122"/>
                        </a:rPr>
                        <a:t>～</a:t>
                      </a:r>
                      <a:r>
                        <a:rPr lang="en-US" altLang="x-none" sz="2000" b="0" dirty="0">
                          <a:solidFill>
                            <a:srgbClr val="5D4031"/>
                          </a:solidFill>
                          <a:latin typeface="微软雅黑" panose="020B0503020204020204" charset="-122"/>
                          <a:ea typeface="微软雅黑" panose="020B0503020204020204" charset="-122"/>
                          <a:cs typeface="微软雅黑" panose="020B0503020204020204" charset="-122"/>
                        </a:rPr>
                        <a:t>6.8</a:t>
                      </a:r>
                      <a:endParaRPr lang="en-US" altLang="x-none" sz="2000" b="0" dirty="0">
                        <a:solidFill>
                          <a:srgbClr val="5D4031"/>
                        </a:solidFill>
                        <a:latin typeface="微软雅黑" panose="020B0503020204020204" charset="-122"/>
                        <a:ea typeface="微软雅黑" panose="020B0503020204020204" charset="-122"/>
                        <a:cs typeface="微软雅黑" panose="020B0503020204020204" charset="-122"/>
                      </a:endParaRPr>
                    </a:p>
                  </a:txBody>
                  <a:tcPr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57505" lvl="0" indent="-357505" algn="just" defTabSz="914400" eaLnBrk="1" fontAlgn="base" latinLnBrk="0" hangingPunct="1">
                        <a:lnSpc>
                          <a:spcPct val="110000"/>
                        </a:lnSpc>
                        <a:spcBef>
                          <a:spcPts val="600"/>
                        </a:spcBef>
                        <a:spcAft>
                          <a:spcPct val="0"/>
                        </a:spcAft>
                        <a:buClr>
                          <a:schemeClr val="accent1"/>
                        </a:buClr>
                        <a:buSzPct val="70000"/>
                        <a:buFont typeface="Wingdings 2" panose="05020102010507070707" pitchFamily="2" charset="2"/>
                        <a:buChar char="!"/>
                        <a:defRPr sz="2000" b="0" i="0" u="none" kern="1200" baseline="0">
                          <a:solidFill>
                            <a:srgbClr val="976A4F"/>
                          </a:solidFill>
                          <a:latin typeface="幼圆" panose="02010509060101010101" pitchFamily="1" charset="-122"/>
                          <a:ea typeface="幼圆" panose="02010509060101010101" pitchFamily="1" charset="-122"/>
                        </a:defRPr>
                      </a:lvl1pPr>
                      <a:lvl2pPr lvl="1">
                        <a:lnSpc>
                          <a:spcPct val="120000"/>
                        </a:lnSpc>
                        <a:spcBef>
                          <a:spcPct val="0"/>
                        </a:spcBef>
                        <a:spcAft>
                          <a:spcPts val="600"/>
                        </a:spcAft>
                        <a:buFont typeface="幼圆" panose="02010509060101010101" pitchFamily="1" charset="-122"/>
                        <a:defRPr sz="1400" kern="1200">
                          <a:solidFill>
                            <a:schemeClr val="tx1"/>
                          </a:solidFill>
                        </a:defRPr>
                      </a:lvl2pPr>
                      <a:lvl3pPr marL="1143000" lvl="2" indent="-228600" algn="l">
                        <a:lnSpc>
                          <a:spcPct val="90000"/>
                        </a:lnSpc>
                        <a:spcBef>
                          <a:spcPts val="500"/>
                        </a:spcBef>
                        <a:spcAft>
                          <a:spcPct val="0"/>
                        </a:spcAft>
                        <a:buFont typeface="Arial" panose="020B0604020202020204" pitchFamily="34" charset="0"/>
                        <a:defRPr sz="1800" kern="1200">
                          <a:latin typeface="Arial" panose="020B0604020202020204" pitchFamily="34" charset="0"/>
                        </a:defRPr>
                      </a:lvl3pPr>
                      <a:lvl4pPr marL="1600200" lvl="3" indent="-228600">
                        <a:defRPr sz="1600" kern="1200"/>
                      </a:lvl4pPr>
                      <a:lvl5pPr marL="2057400" lvl="4" indent="-228600">
                        <a:defRPr sz="1600" kern="1200"/>
                      </a:lvl5pPr>
                    </a:lstStyle>
                    <a:p>
                      <a:pPr marL="0" lvl="0" indent="0" algn="ctr" eaLnBrk="0" hangingPunct="0">
                        <a:spcBef>
                          <a:spcPct val="0"/>
                        </a:spcBef>
                        <a:buClrTx/>
                        <a:buNone/>
                      </a:pPr>
                      <a:r>
                        <a:rPr lang="en-US" altLang="x-none" sz="2000" b="0" dirty="0">
                          <a:solidFill>
                            <a:srgbClr val="5D4031"/>
                          </a:solidFill>
                          <a:latin typeface="微软雅黑" panose="020B0503020204020204" charset="-122"/>
                          <a:ea typeface="微软雅黑" panose="020B0503020204020204" charset="-122"/>
                          <a:cs typeface="微软雅黑" panose="020B0503020204020204" charset="-122"/>
                        </a:rPr>
                        <a:t>0.2</a:t>
                      </a:r>
                      <a:r>
                        <a:rPr lang="zh-CN" altLang="en-US" sz="2000" b="0" dirty="0">
                          <a:solidFill>
                            <a:srgbClr val="5D4031"/>
                          </a:solidFill>
                          <a:latin typeface="微软雅黑" panose="020B0503020204020204" charset="-122"/>
                          <a:ea typeface="微软雅黑" panose="020B0503020204020204" charset="-122"/>
                          <a:cs typeface="微软雅黑" panose="020B0503020204020204" charset="-122"/>
                        </a:rPr>
                        <a:t>～</a:t>
                      </a:r>
                      <a:r>
                        <a:rPr lang="en-US" altLang="x-none" sz="2000" b="0" dirty="0">
                          <a:solidFill>
                            <a:srgbClr val="5D4031"/>
                          </a:solidFill>
                          <a:latin typeface="微软雅黑" panose="020B0503020204020204" charset="-122"/>
                          <a:ea typeface="微软雅黑" panose="020B0503020204020204" charset="-122"/>
                          <a:cs typeface="微软雅黑" panose="020B0503020204020204" charset="-122"/>
                        </a:rPr>
                        <a:t>0.4</a:t>
                      </a:r>
                      <a:endParaRPr lang="en-US" altLang="x-none" sz="2000" b="0" dirty="0">
                        <a:solidFill>
                          <a:srgbClr val="5D4031"/>
                        </a:solidFill>
                        <a:latin typeface="微软雅黑" panose="020B0503020204020204" charset="-122"/>
                        <a:ea typeface="微软雅黑" panose="020B0503020204020204" charset="-122"/>
                        <a:cs typeface="微软雅黑" panose="020B0503020204020204" charset="-122"/>
                      </a:endParaRPr>
                    </a:p>
                  </a:txBody>
                  <a:tcPr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57505" lvl="0" indent="-357505" algn="just" defTabSz="914400" eaLnBrk="1" fontAlgn="base" latinLnBrk="0" hangingPunct="1">
                        <a:lnSpc>
                          <a:spcPct val="110000"/>
                        </a:lnSpc>
                        <a:spcBef>
                          <a:spcPts val="600"/>
                        </a:spcBef>
                        <a:spcAft>
                          <a:spcPct val="0"/>
                        </a:spcAft>
                        <a:buClr>
                          <a:schemeClr val="accent1"/>
                        </a:buClr>
                        <a:buSzPct val="70000"/>
                        <a:buFont typeface="Wingdings 2" panose="05020102010507070707" pitchFamily="2" charset="2"/>
                        <a:buChar char="!"/>
                        <a:defRPr sz="2000" b="0" i="0" u="none" kern="1200" baseline="0">
                          <a:solidFill>
                            <a:srgbClr val="976A4F"/>
                          </a:solidFill>
                          <a:latin typeface="幼圆" panose="02010509060101010101" pitchFamily="1" charset="-122"/>
                          <a:ea typeface="幼圆" panose="02010509060101010101" pitchFamily="1" charset="-122"/>
                        </a:defRPr>
                      </a:lvl1pPr>
                      <a:lvl2pPr lvl="1">
                        <a:lnSpc>
                          <a:spcPct val="120000"/>
                        </a:lnSpc>
                        <a:spcBef>
                          <a:spcPct val="0"/>
                        </a:spcBef>
                        <a:spcAft>
                          <a:spcPts val="600"/>
                        </a:spcAft>
                        <a:buFont typeface="幼圆" panose="02010509060101010101" pitchFamily="1" charset="-122"/>
                        <a:defRPr sz="1400" kern="1200">
                          <a:solidFill>
                            <a:schemeClr val="tx1"/>
                          </a:solidFill>
                        </a:defRPr>
                      </a:lvl2pPr>
                      <a:lvl3pPr marL="1143000" lvl="2" indent="-228600" algn="l">
                        <a:lnSpc>
                          <a:spcPct val="90000"/>
                        </a:lnSpc>
                        <a:spcBef>
                          <a:spcPts val="500"/>
                        </a:spcBef>
                        <a:spcAft>
                          <a:spcPct val="0"/>
                        </a:spcAft>
                        <a:buFont typeface="Arial" panose="020B0604020202020204" pitchFamily="34" charset="0"/>
                        <a:defRPr sz="1800" kern="1200">
                          <a:latin typeface="Arial" panose="020B0604020202020204" pitchFamily="34" charset="0"/>
                        </a:defRPr>
                      </a:lvl3pPr>
                      <a:lvl4pPr marL="1600200" lvl="3" indent="-228600">
                        <a:defRPr sz="1600" kern="1200"/>
                      </a:lvl4pPr>
                      <a:lvl5pPr marL="2057400" lvl="4" indent="-228600">
                        <a:defRPr sz="1600" kern="1200"/>
                      </a:lvl5pPr>
                    </a:lstStyle>
                    <a:p>
                      <a:pPr marL="0" lvl="0" indent="0" algn="ctr" eaLnBrk="0" hangingPunct="0">
                        <a:spcBef>
                          <a:spcPct val="0"/>
                        </a:spcBef>
                        <a:buClrTx/>
                        <a:buNone/>
                      </a:pPr>
                      <a:r>
                        <a:rPr lang="zh-CN" altLang="en-US" sz="2000" b="0">
                          <a:solidFill>
                            <a:srgbClr val="5D4031"/>
                          </a:solidFill>
                          <a:latin typeface="微软雅黑" panose="020B0503020204020204" charset="-122"/>
                          <a:ea typeface="微软雅黑" panose="020B0503020204020204" charset="-122"/>
                        </a:rPr>
                        <a:t>阴性</a:t>
                      </a:r>
                      <a:endParaRPr lang="zh-CN" altLang="en-US" sz="2000" b="0">
                        <a:solidFill>
                          <a:srgbClr val="5D4031"/>
                        </a:solidFill>
                        <a:latin typeface="微软雅黑" panose="020B0503020204020204" charset="-122"/>
                        <a:ea typeface="微软雅黑" panose="020B0503020204020204" charset="-122"/>
                      </a:endParaRPr>
                    </a:p>
                  </a:txBody>
                  <a:tcPr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57505" lvl="0" indent="-357505" algn="just" defTabSz="914400" eaLnBrk="1" fontAlgn="base" latinLnBrk="0" hangingPunct="1">
                        <a:lnSpc>
                          <a:spcPct val="110000"/>
                        </a:lnSpc>
                        <a:spcBef>
                          <a:spcPts val="600"/>
                        </a:spcBef>
                        <a:spcAft>
                          <a:spcPct val="0"/>
                        </a:spcAft>
                        <a:buClr>
                          <a:schemeClr val="accent1"/>
                        </a:buClr>
                        <a:buSzPct val="70000"/>
                        <a:buFont typeface="Wingdings 2" panose="05020102010507070707" pitchFamily="2" charset="2"/>
                        <a:buChar char="!"/>
                        <a:defRPr sz="2000" b="0" i="0" u="none" kern="1200" baseline="0">
                          <a:solidFill>
                            <a:srgbClr val="976A4F"/>
                          </a:solidFill>
                          <a:latin typeface="幼圆" panose="02010509060101010101" pitchFamily="1" charset="-122"/>
                          <a:ea typeface="幼圆" panose="02010509060101010101" pitchFamily="1" charset="-122"/>
                        </a:defRPr>
                      </a:lvl1pPr>
                      <a:lvl2pPr lvl="1">
                        <a:lnSpc>
                          <a:spcPct val="120000"/>
                        </a:lnSpc>
                        <a:spcBef>
                          <a:spcPct val="0"/>
                        </a:spcBef>
                        <a:spcAft>
                          <a:spcPts val="600"/>
                        </a:spcAft>
                        <a:buFont typeface="幼圆" panose="02010509060101010101" pitchFamily="1" charset="-122"/>
                        <a:defRPr sz="1400" kern="1200">
                          <a:solidFill>
                            <a:schemeClr val="tx1"/>
                          </a:solidFill>
                        </a:defRPr>
                      </a:lvl2pPr>
                      <a:lvl3pPr marL="1143000" lvl="2" indent="-228600" algn="l">
                        <a:lnSpc>
                          <a:spcPct val="90000"/>
                        </a:lnSpc>
                        <a:spcBef>
                          <a:spcPts val="500"/>
                        </a:spcBef>
                        <a:spcAft>
                          <a:spcPct val="0"/>
                        </a:spcAft>
                        <a:buFont typeface="Arial" panose="020B0604020202020204" pitchFamily="34" charset="0"/>
                        <a:defRPr sz="1800" kern="1200">
                          <a:latin typeface="Arial" panose="020B0604020202020204" pitchFamily="34" charset="0"/>
                        </a:defRPr>
                      </a:lvl3pPr>
                      <a:lvl4pPr marL="1600200" lvl="3" indent="-228600">
                        <a:defRPr sz="1600" kern="1200"/>
                      </a:lvl4pPr>
                      <a:lvl5pPr marL="2057400" lvl="4" indent="-228600">
                        <a:defRPr sz="1600" kern="1200"/>
                      </a:lvl5pPr>
                    </a:lstStyle>
                    <a:p>
                      <a:pPr marL="0" lvl="0" indent="0" algn="ctr" eaLnBrk="0" hangingPunct="0">
                        <a:spcBef>
                          <a:spcPct val="0"/>
                        </a:spcBef>
                        <a:buClrTx/>
                        <a:buNone/>
                      </a:pPr>
                      <a:r>
                        <a:rPr lang="en-US" altLang="x-none" sz="2000" b="0" dirty="0">
                          <a:solidFill>
                            <a:srgbClr val="5D4031"/>
                          </a:solidFill>
                          <a:latin typeface="微软雅黑" panose="020B0503020204020204" charset="-122"/>
                          <a:ea typeface="微软雅黑" panose="020B0503020204020204" charset="-122"/>
                          <a:cs typeface="微软雅黑" panose="020B0503020204020204" charset="-122"/>
                        </a:rPr>
                        <a:t>0.84</a:t>
                      </a:r>
                      <a:r>
                        <a:rPr lang="zh-CN" altLang="en-US" sz="2000" b="0" dirty="0">
                          <a:solidFill>
                            <a:srgbClr val="5D4031"/>
                          </a:solidFill>
                          <a:latin typeface="微软雅黑" panose="020B0503020204020204" charset="-122"/>
                          <a:ea typeface="微软雅黑" panose="020B0503020204020204" charset="-122"/>
                          <a:cs typeface="微软雅黑" panose="020B0503020204020204" charset="-122"/>
                        </a:rPr>
                        <a:t>～</a:t>
                      </a:r>
                      <a:r>
                        <a:rPr lang="en-US" altLang="x-none" sz="2000" b="0" dirty="0">
                          <a:solidFill>
                            <a:srgbClr val="5D4031"/>
                          </a:solidFill>
                          <a:latin typeface="微软雅黑" panose="020B0503020204020204" charset="-122"/>
                          <a:ea typeface="微软雅黑" panose="020B0503020204020204" charset="-122"/>
                          <a:cs typeface="微软雅黑" panose="020B0503020204020204" charset="-122"/>
                        </a:rPr>
                        <a:t>4.2</a:t>
                      </a:r>
                      <a:endParaRPr lang="en-US" altLang="x-none" sz="2000" b="0" dirty="0">
                        <a:solidFill>
                          <a:srgbClr val="5D4031"/>
                        </a:solidFill>
                        <a:latin typeface="微软雅黑" panose="020B0503020204020204" charset="-122"/>
                        <a:ea typeface="微软雅黑" panose="020B0503020204020204" charset="-122"/>
                        <a:cs typeface="微软雅黑" panose="020B0503020204020204" charset="-122"/>
                      </a:endParaRPr>
                    </a:p>
                  </a:txBody>
                  <a:tcPr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616585">
                <a:tc>
                  <a:txBody>
                    <a:bodyPr/>
                    <a:lstStyle>
                      <a:lvl1pPr marL="357505" lvl="0" indent="-357505" algn="just" defTabSz="914400" eaLnBrk="1" fontAlgn="base" latinLnBrk="0" hangingPunct="1">
                        <a:lnSpc>
                          <a:spcPct val="110000"/>
                        </a:lnSpc>
                        <a:spcBef>
                          <a:spcPts val="600"/>
                        </a:spcBef>
                        <a:spcAft>
                          <a:spcPct val="0"/>
                        </a:spcAft>
                        <a:buClr>
                          <a:schemeClr val="accent1"/>
                        </a:buClr>
                        <a:buSzPct val="70000"/>
                        <a:buFont typeface="Wingdings 2" panose="05020102010507070707" pitchFamily="2" charset="2"/>
                        <a:buChar char="!"/>
                        <a:defRPr sz="2000" b="0" i="0" u="none" kern="1200" baseline="0">
                          <a:solidFill>
                            <a:srgbClr val="976A4F"/>
                          </a:solidFill>
                          <a:latin typeface="幼圆" panose="02010509060101010101" pitchFamily="1" charset="-122"/>
                          <a:ea typeface="幼圆" panose="02010509060101010101" pitchFamily="1" charset="-122"/>
                        </a:defRPr>
                      </a:lvl1pPr>
                      <a:lvl2pPr lvl="1">
                        <a:lnSpc>
                          <a:spcPct val="120000"/>
                        </a:lnSpc>
                        <a:spcBef>
                          <a:spcPct val="0"/>
                        </a:spcBef>
                        <a:spcAft>
                          <a:spcPts val="600"/>
                        </a:spcAft>
                        <a:buFont typeface="幼圆" panose="02010509060101010101" pitchFamily="1" charset="-122"/>
                        <a:defRPr sz="1400" kern="1200">
                          <a:solidFill>
                            <a:schemeClr val="tx1"/>
                          </a:solidFill>
                        </a:defRPr>
                      </a:lvl2pPr>
                      <a:lvl3pPr marL="1143000" lvl="2" indent="-228600" algn="l">
                        <a:lnSpc>
                          <a:spcPct val="90000"/>
                        </a:lnSpc>
                        <a:spcBef>
                          <a:spcPts val="500"/>
                        </a:spcBef>
                        <a:spcAft>
                          <a:spcPct val="0"/>
                        </a:spcAft>
                        <a:buFont typeface="Arial" panose="020B0604020202020204" pitchFamily="34" charset="0"/>
                        <a:defRPr sz="1800" kern="1200">
                          <a:latin typeface="Arial" panose="020B0604020202020204" pitchFamily="34" charset="0"/>
                        </a:defRPr>
                      </a:lvl3pPr>
                      <a:lvl4pPr marL="1600200" lvl="3" indent="-228600">
                        <a:defRPr sz="1600" kern="1200"/>
                      </a:lvl4pPr>
                      <a:lvl5pPr marL="2057400" lvl="4" indent="-228600">
                        <a:defRPr sz="1600" kern="1200"/>
                      </a:lvl5pPr>
                    </a:lstStyle>
                    <a:p>
                      <a:pPr marL="0" lvl="0" indent="0" algn="ctr" eaLnBrk="0" hangingPunct="0">
                        <a:spcBef>
                          <a:spcPct val="0"/>
                        </a:spcBef>
                        <a:buClrTx/>
                        <a:buNone/>
                      </a:pPr>
                      <a:r>
                        <a:rPr lang="zh-CN" altLang="en-US" sz="2000" b="0">
                          <a:latin typeface="微软雅黑" panose="020B0503020204020204" charset="-122"/>
                          <a:ea typeface="微软雅黑" panose="020B0503020204020204" charset="-122"/>
                        </a:rPr>
                        <a:t>溶血性黄疸</a:t>
                      </a:r>
                      <a:endParaRPr lang="zh-CN" altLang="en-US" sz="2000" b="0">
                        <a:latin typeface="微软雅黑" panose="020B0503020204020204" charset="-122"/>
                        <a:ea typeface="微软雅黑" panose="020B0503020204020204" charset="-122"/>
                      </a:endParaRPr>
                    </a:p>
                  </a:txBody>
                  <a:tcPr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57505" lvl="0" indent="-357505" algn="just" defTabSz="914400" eaLnBrk="1" fontAlgn="base" latinLnBrk="0" hangingPunct="1">
                        <a:lnSpc>
                          <a:spcPct val="110000"/>
                        </a:lnSpc>
                        <a:spcBef>
                          <a:spcPts val="600"/>
                        </a:spcBef>
                        <a:spcAft>
                          <a:spcPct val="0"/>
                        </a:spcAft>
                        <a:buClr>
                          <a:schemeClr val="accent1"/>
                        </a:buClr>
                        <a:buSzPct val="70000"/>
                        <a:buFont typeface="Wingdings 2" panose="05020102010507070707" pitchFamily="2" charset="2"/>
                        <a:buChar char="!"/>
                        <a:defRPr sz="2000" b="0" i="0" u="none" kern="1200" baseline="0">
                          <a:solidFill>
                            <a:srgbClr val="976A4F"/>
                          </a:solidFill>
                          <a:latin typeface="幼圆" panose="02010509060101010101" pitchFamily="1" charset="-122"/>
                          <a:ea typeface="幼圆" panose="02010509060101010101" pitchFamily="1" charset="-122"/>
                        </a:defRPr>
                      </a:lvl1pPr>
                      <a:lvl2pPr lvl="1">
                        <a:lnSpc>
                          <a:spcPct val="120000"/>
                        </a:lnSpc>
                        <a:spcBef>
                          <a:spcPct val="0"/>
                        </a:spcBef>
                        <a:spcAft>
                          <a:spcPts val="600"/>
                        </a:spcAft>
                        <a:buFont typeface="幼圆" panose="02010509060101010101" pitchFamily="1" charset="-122"/>
                        <a:defRPr sz="1400" kern="1200">
                          <a:solidFill>
                            <a:schemeClr val="tx1"/>
                          </a:solidFill>
                        </a:defRPr>
                      </a:lvl2pPr>
                      <a:lvl3pPr marL="1143000" lvl="2" indent="-228600" algn="l">
                        <a:lnSpc>
                          <a:spcPct val="90000"/>
                        </a:lnSpc>
                        <a:spcBef>
                          <a:spcPts val="500"/>
                        </a:spcBef>
                        <a:spcAft>
                          <a:spcPct val="0"/>
                        </a:spcAft>
                        <a:buFont typeface="Arial" panose="020B0604020202020204" pitchFamily="34" charset="0"/>
                        <a:defRPr sz="1800" kern="1200">
                          <a:latin typeface="Arial" panose="020B0604020202020204" pitchFamily="34" charset="0"/>
                        </a:defRPr>
                      </a:lvl3pPr>
                      <a:lvl4pPr marL="1600200" lvl="3" indent="-228600">
                        <a:defRPr sz="1600" kern="1200"/>
                      </a:lvl4pPr>
                      <a:lvl5pPr marL="2057400" lvl="4" indent="-228600">
                        <a:defRPr sz="1600" kern="1200"/>
                      </a:lvl5pPr>
                    </a:lstStyle>
                    <a:p>
                      <a:pPr marL="0" lvl="0" indent="0" algn="ctr" eaLnBrk="0" hangingPunct="0">
                        <a:spcBef>
                          <a:spcPct val="0"/>
                        </a:spcBef>
                        <a:buClrTx/>
                        <a:buNone/>
                      </a:pPr>
                      <a:r>
                        <a:rPr lang="zh-CN" altLang="en-US" sz="2000" b="0">
                          <a:solidFill>
                            <a:srgbClr val="5D4031"/>
                          </a:solidFill>
                          <a:latin typeface="微软雅黑" panose="020B0503020204020204" charset="-122"/>
                          <a:ea typeface="微软雅黑" panose="020B0503020204020204" charset="-122"/>
                        </a:rPr>
                        <a:t>明显增加</a:t>
                      </a:r>
                      <a:endParaRPr lang="zh-CN" altLang="en-US" sz="2000" b="0">
                        <a:solidFill>
                          <a:srgbClr val="5D4031"/>
                        </a:solidFill>
                        <a:latin typeface="微软雅黑" panose="020B0503020204020204" charset="-122"/>
                        <a:ea typeface="微软雅黑" panose="020B0503020204020204" charset="-122"/>
                      </a:endParaRPr>
                    </a:p>
                  </a:txBody>
                  <a:tcPr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57505" lvl="0" indent="-357505" algn="just" defTabSz="914400" eaLnBrk="1" fontAlgn="base" latinLnBrk="0" hangingPunct="1">
                        <a:lnSpc>
                          <a:spcPct val="110000"/>
                        </a:lnSpc>
                        <a:spcBef>
                          <a:spcPts val="600"/>
                        </a:spcBef>
                        <a:spcAft>
                          <a:spcPct val="0"/>
                        </a:spcAft>
                        <a:buClr>
                          <a:schemeClr val="accent1"/>
                        </a:buClr>
                        <a:buSzPct val="70000"/>
                        <a:buFont typeface="Wingdings 2" panose="05020102010507070707" pitchFamily="2" charset="2"/>
                        <a:buChar char="!"/>
                        <a:defRPr sz="2000" b="0" i="0" u="none" kern="1200" baseline="0">
                          <a:solidFill>
                            <a:srgbClr val="976A4F"/>
                          </a:solidFill>
                          <a:latin typeface="幼圆" panose="02010509060101010101" pitchFamily="1" charset="-122"/>
                          <a:ea typeface="幼圆" panose="02010509060101010101" pitchFamily="1" charset="-122"/>
                        </a:defRPr>
                      </a:lvl1pPr>
                      <a:lvl2pPr lvl="1">
                        <a:lnSpc>
                          <a:spcPct val="120000"/>
                        </a:lnSpc>
                        <a:spcBef>
                          <a:spcPct val="0"/>
                        </a:spcBef>
                        <a:spcAft>
                          <a:spcPts val="600"/>
                        </a:spcAft>
                        <a:buFont typeface="幼圆" panose="02010509060101010101" pitchFamily="1" charset="-122"/>
                        <a:defRPr sz="1400" kern="1200">
                          <a:solidFill>
                            <a:schemeClr val="tx1"/>
                          </a:solidFill>
                        </a:defRPr>
                      </a:lvl2pPr>
                      <a:lvl3pPr marL="1143000" lvl="2" indent="-228600" algn="l">
                        <a:lnSpc>
                          <a:spcPct val="90000"/>
                        </a:lnSpc>
                        <a:spcBef>
                          <a:spcPts val="500"/>
                        </a:spcBef>
                        <a:spcAft>
                          <a:spcPct val="0"/>
                        </a:spcAft>
                        <a:buFont typeface="Arial" panose="020B0604020202020204" pitchFamily="34" charset="0"/>
                        <a:defRPr sz="1800" kern="1200">
                          <a:latin typeface="Arial" panose="020B0604020202020204" pitchFamily="34" charset="0"/>
                        </a:defRPr>
                      </a:lvl3pPr>
                      <a:lvl4pPr marL="1600200" lvl="3" indent="-228600">
                        <a:defRPr sz="1600" kern="1200"/>
                      </a:lvl4pPr>
                      <a:lvl5pPr marL="2057400" lvl="4" indent="-228600">
                        <a:defRPr sz="1600" kern="1200"/>
                      </a:lvl5pPr>
                    </a:lstStyle>
                    <a:p>
                      <a:pPr marL="0" lvl="0" indent="0" algn="ctr" eaLnBrk="0" hangingPunct="0">
                        <a:spcBef>
                          <a:spcPct val="0"/>
                        </a:spcBef>
                        <a:buClrTx/>
                        <a:buNone/>
                      </a:pPr>
                      <a:r>
                        <a:rPr lang="zh-CN" altLang="en-US" sz="2000" b="0">
                          <a:solidFill>
                            <a:srgbClr val="5D4031"/>
                          </a:solidFill>
                          <a:latin typeface="微软雅黑" panose="020B0503020204020204" charset="-122"/>
                          <a:ea typeface="微软雅黑" panose="020B0503020204020204" charset="-122"/>
                        </a:rPr>
                        <a:t>轻度增加</a:t>
                      </a:r>
                      <a:endParaRPr lang="zh-CN" altLang="en-US" sz="2000" b="0">
                        <a:solidFill>
                          <a:srgbClr val="5D4031"/>
                        </a:solidFill>
                        <a:latin typeface="微软雅黑" panose="020B0503020204020204" charset="-122"/>
                        <a:ea typeface="微软雅黑" panose="020B0503020204020204" charset="-122"/>
                      </a:endParaRPr>
                    </a:p>
                  </a:txBody>
                  <a:tcPr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57505" lvl="0" indent="-357505" algn="just" defTabSz="914400" eaLnBrk="1" fontAlgn="base" latinLnBrk="0" hangingPunct="1">
                        <a:lnSpc>
                          <a:spcPct val="110000"/>
                        </a:lnSpc>
                        <a:spcBef>
                          <a:spcPts val="600"/>
                        </a:spcBef>
                        <a:spcAft>
                          <a:spcPct val="0"/>
                        </a:spcAft>
                        <a:buClr>
                          <a:schemeClr val="accent1"/>
                        </a:buClr>
                        <a:buSzPct val="70000"/>
                        <a:buFont typeface="Wingdings 2" panose="05020102010507070707" pitchFamily="2" charset="2"/>
                        <a:buChar char="!"/>
                        <a:defRPr sz="2000" b="0" i="0" u="none" kern="1200" baseline="0">
                          <a:solidFill>
                            <a:srgbClr val="976A4F"/>
                          </a:solidFill>
                          <a:latin typeface="幼圆" panose="02010509060101010101" pitchFamily="1" charset="-122"/>
                          <a:ea typeface="幼圆" panose="02010509060101010101" pitchFamily="1" charset="-122"/>
                        </a:defRPr>
                      </a:lvl1pPr>
                      <a:lvl2pPr lvl="1">
                        <a:lnSpc>
                          <a:spcPct val="120000"/>
                        </a:lnSpc>
                        <a:spcBef>
                          <a:spcPct val="0"/>
                        </a:spcBef>
                        <a:spcAft>
                          <a:spcPts val="600"/>
                        </a:spcAft>
                        <a:buFont typeface="幼圆" panose="02010509060101010101" pitchFamily="1" charset="-122"/>
                        <a:defRPr sz="1400" kern="1200">
                          <a:solidFill>
                            <a:schemeClr val="tx1"/>
                          </a:solidFill>
                        </a:defRPr>
                      </a:lvl2pPr>
                      <a:lvl3pPr marL="1143000" lvl="2" indent="-228600" algn="l">
                        <a:lnSpc>
                          <a:spcPct val="90000"/>
                        </a:lnSpc>
                        <a:spcBef>
                          <a:spcPts val="500"/>
                        </a:spcBef>
                        <a:spcAft>
                          <a:spcPct val="0"/>
                        </a:spcAft>
                        <a:buFont typeface="Arial" panose="020B0604020202020204" pitchFamily="34" charset="0"/>
                        <a:defRPr sz="1800" kern="1200">
                          <a:latin typeface="Arial" panose="020B0604020202020204" pitchFamily="34" charset="0"/>
                        </a:defRPr>
                      </a:lvl3pPr>
                      <a:lvl4pPr marL="1600200" lvl="3" indent="-228600">
                        <a:defRPr sz="1600" kern="1200"/>
                      </a:lvl4pPr>
                      <a:lvl5pPr marL="2057400" lvl="4" indent="-228600">
                        <a:defRPr sz="1600" kern="1200"/>
                      </a:lvl5pPr>
                    </a:lstStyle>
                    <a:p>
                      <a:pPr marL="0" lvl="0" indent="0" algn="ctr" eaLnBrk="0" hangingPunct="0">
                        <a:spcBef>
                          <a:spcPct val="0"/>
                        </a:spcBef>
                        <a:buClrTx/>
                        <a:buNone/>
                      </a:pPr>
                      <a:r>
                        <a:rPr lang="zh-CN" altLang="en-US" sz="2000" b="0" dirty="0">
                          <a:solidFill>
                            <a:srgbClr val="5D4031"/>
                          </a:solidFill>
                          <a:latin typeface="微软雅黑" panose="020B0503020204020204" charset="-122"/>
                          <a:ea typeface="微软雅黑" panose="020B0503020204020204" charset="-122"/>
                          <a:cs typeface="微软雅黑" panose="020B0503020204020204" charset="-122"/>
                        </a:rPr>
                        <a:t>＜</a:t>
                      </a:r>
                      <a:r>
                        <a:rPr lang="en-US" altLang="x-none" sz="2000" b="0" dirty="0">
                          <a:solidFill>
                            <a:srgbClr val="5D4031"/>
                          </a:solidFill>
                          <a:latin typeface="微软雅黑" panose="020B0503020204020204" charset="-122"/>
                          <a:ea typeface="微软雅黑" panose="020B0503020204020204" charset="-122"/>
                          <a:cs typeface="微软雅黑" panose="020B0503020204020204" charset="-122"/>
                        </a:rPr>
                        <a:t>0.2</a:t>
                      </a:r>
                      <a:endParaRPr lang="en-US" altLang="x-none" sz="2000" b="0" dirty="0">
                        <a:solidFill>
                          <a:srgbClr val="5D4031"/>
                        </a:solidFill>
                        <a:latin typeface="微软雅黑" panose="020B0503020204020204" charset="-122"/>
                        <a:ea typeface="微软雅黑" panose="020B0503020204020204" charset="-122"/>
                        <a:cs typeface="微软雅黑" panose="020B0503020204020204" charset="-122"/>
                      </a:endParaRPr>
                    </a:p>
                  </a:txBody>
                  <a:tcPr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57505" lvl="0" indent="-357505" algn="just" defTabSz="914400" eaLnBrk="1" fontAlgn="base" latinLnBrk="0" hangingPunct="1">
                        <a:lnSpc>
                          <a:spcPct val="110000"/>
                        </a:lnSpc>
                        <a:spcBef>
                          <a:spcPts val="600"/>
                        </a:spcBef>
                        <a:spcAft>
                          <a:spcPct val="0"/>
                        </a:spcAft>
                        <a:buClr>
                          <a:schemeClr val="accent1"/>
                        </a:buClr>
                        <a:buSzPct val="70000"/>
                        <a:buFont typeface="Wingdings 2" panose="05020102010507070707" pitchFamily="2" charset="2"/>
                        <a:buChar char="!"/>
                        <a:defRPr sz="2000" b="0" i="0" u="none" kern="1200" baseline="0">
                          <a:solidFill>
                            <a:srgbClr val="976A4F"/>
                          </a:solidFill>
                          <a:latin typeface="幼圆" panose="02010509060101010101" pitchFamily="1" charset="-122"/>
                          <a:ea typeface="幼圆" panose="02010509060101010101" pitchFamily="1" charset="-122"/>
                        </a:defRPr>
                      </a:lvl1pPr>
                      <a:lvl2pPr lvl="1">
                        <a:lnSpc>
                          <a:spcPct val="120000"/>
                        </a:lnSpc>
                        <a:spcBef>
                          <a:spcPct val="0"/>
                        </a:spcBef>
                        <a:spcAft>
                          <a:spcPts val="600"/>
                        </a:spcAft>
                        <a:buFont typeface="幼圆" panose="02010509060101010101" pitchFamily="1" charset="-122"/>
                        <a:defRPr sz="1400" kern="1200">
                          <a:solidFill>
                            <a:schemeClr val="tx1"/>
                          </a:solidFill>
                        </a:defRPr>
                      </a:lvl2pPr>
                      <a:lvl3pPr marL="1143000" lvl="2" indent="-228600" algn="l">
                        <a:lnSpc>
                          <a:spcPct val="90000"/>
                        </a:lnSpc>
                        <a:spcBef>
                          <a:spcPts val="500"/>
                        </a:spcBef>
                        <a:spcAft>
                          <a:spcPct val="0"/>
                        </a:spcAft>
                        <a:buFont typeface="Arial" panose="020B0604020202020204" pitchFamily="34" charset="0"/>
                        <a:defRPr sz="1800" kern="1200">
                          <a:latin typeface="Arial" panose="020B0604020202020204" pitchFamily="34" charset="0"/>
                        </a:defRPr>
                      </a:lvl3pPr>
                      <a:lvl4pPr marL="1600200" lvl="3" indent="-228600">
                        <a:defRPr sz="1600" kern="1200"/>
                      </a:lvl4pPr>
                      <a:lvl5pPr marL="2057400" lvl="4" indent="-228600">
                        <a:defRPr sz="1600" kern="1200"/>
                      </a:lvl5pPr>
                    </a:lstStyle>
                    <a:p>
                      <a:pPr marL="0" lvl="0" indent="0" algn="ctr" eaLnBrk="0" hangingPunct="0">
                        <a:spcBef>
                          <a:spcPct val="0"/>
                        </a:spcBef>
                        <a:buClrTx/>
                        <a:buNone/>
                      </a:pPr>
                      <a:r>
                        <a:rPr lang="zh-CN" altLang="en-US" sz="2000" b="0">
                          <a:solidFill>
                            <a:srgbClr val="5D4031"/>
                          </a:solidFill>
                          <a:latin typeface="微软雅黑" panose="020B0503020204020204" charset="-122"/>
                          <a:ea typeface="微软雅黑" panose="020B0503020204020204" charset="-122"/>
                        </a:rPr>
                        <a:t>阴性</a:t>
                      </a:r>
                      <a:endParaRPr lang="zh-CN" altLang="en-US" sz="2000" b="0">
                        <a:solidFill>
                          <a:srgbClr val="5D4031"/>
                        </a:solidFill>
                        <a:latin typeface="微软雅黑" panose="020B0503020204020204" charset="-122"/>
                        <a:ea typeface="微软雅黑" panose="020B0503020204020204" charset="-122"/>
                      </a:endParaRPr>
                    </a:p>
                  </a:txBody>
                  <a:tcPr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57505" lvl="0" indent="-357505" algn="just" defTabSz="914400" eaLnBrk="1" fontAlgn="base" latinLnBrk="0" hangingPunct="1">
                        <a:lnSpc>
                          <a:spcPct val="110000"/>
                        </a:lnSpc>
                        <a:spcBef>
                          <a:spcPts val="600"/>
                        </a:spcBef>
                        <a:spcAft>
                          <a:spcPct val="0"/>
                        </a:spcAft>
                        <a:buClr>
                          <a:schemeClr val="accent1"/>
                        </a:buClr>
                        <a:buSzPct val="70000"/>
                        <a:buFont typeface="Wingdings 2" panose="05020102010507070707" pitchFamily="2" charset="2"/>
                        <a:buChar char="!"/>
                        <a:defRPr sz="2000" b="0" i="0" u="none" kern="1200" baseline="0">
                          <a:solidFill>
                            <a:srgbClr val="976A4F"/>
                          </a:solidFill>
                          <a:latin typeface="幼圆" panose="02010509060101010101" pitchFamily="1" charset="-122"/>
                          <a:ea typeface="幼圆" panose="02010509060101010101" pitchFamily="1" charset="-122"/>
                        </a:defRPr>
                      </a:lvl1pPr>
                      <a:lvl2pPr lvl="1">
                        <a:lnSpc>
                          <a:spcPct val="120000"/>
                        </a:lnSpc>
                        <a:spcBef>
                          <a:spcPct val="0"/>
                        </a:spcBef>
                        <a:spcAft>
                          <a:spcPts val="600"/>
                        </a:spcAft>
                        <a:buFont typeface="幼圆" panose="02010509060101010101" pitchFamily="1" charset="-122"/>
                        <a:defRPr sz="1400" kern="1200">
                          <a:solidFill>
                            <a:schemeClr val="tx1"/>
                          </a:solidFill>
                        </a:defRPr>
                      </a:lvl2pPr>
                      <a:lvl3pPr marL="1143000" lvl="2" indent="-228600" algn="l">
                        <a:lnSpc>
                          <a:spcPct val="90000"/>
                        </a:lnSpc>
                        <a:spcBef>
                          <a:spcPts val="500"/>
                        </a:spcBef>
                        <a:spcAft>
                          <a:spcPct val="0"/>
                        </a:spcAft>
                        <a:buFont typeface="Arial" panose="020B0604020202020204" pitchFamily="34" charset="0"/>
                        <a:defRPr sz="1800" kern="1200">
                          <a:latin typeface="Arial" panose="020B0604020202020204" pitchFamily="34" charset="0"/>
                        </a:defRPr>
                      </a:lvl3pPr>
                      <a:lvl4pPr marL="1600200" lvl="3" indent="-228600">
                        <a:defRPr sz="1600" kern="1200"/>
                      </a:lvl4pPr>
                      <a:lvl5pPr marL="2057400" lvl="4" indent="-228600">
                        <a:defRPr sz="1600" kern="1200"/>
                      </a:lvl5pPr>
                    </a:lstStyle>
                    <a:p>
                      <a:pPr marL="0" lvl="0" indent="0" algn="ctr" eaLnBrk="0" hangingPunct="0">
                        <a:spcBef>
                          <a:spcPct val="0"/>
                        </a:spcBef>
                        <a:buClrTx/>
                        <a:buNone/>
                      </a:pPr>
                      <a:r>
                        <a:rPr lang="zh-CN" altLang="en-US" sz="2000" b="0">
                          <a:solidFill>
                            <a:srgbClr val="5D4031"/>
                          </a:solidFill>
                          <a:latin typeface="微软雅黑" panose="020B0503020204020204" charset="-122"/>
                          <a:ea typeface="微软雅黑" panose="020B0503020204020204" charset="-122"/>
                        </a:rPr>
                        <a:t>明显增加</a:t>
                      </a:r>
                      <a:endParaRPr lang="zh-CN" altLang="en-US" sz="2000" b="0">
                        <a:solidFill>
                          <a:srgbClr val="5D4031"/>
                        </a:solidFill>
                        <a:latin typeface="微软雅黑" panose="020B0503020204020204" charset="-122"/>
                        <a:ea typeface="微软雅黑" panose="020B0503020204020204" charset="-122"/>
                      </a:endParaRPr>
                    </a:p>
                  </a:txBody>
                  <a:tcPr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019175">
                <a:tc>
                  <a:txBody>
                    <a:bodyPr/>
                    <a:lstStyle>
                      <a:lvl1pPr marL="357505" lvl="0" indent="-357505" algn="just" defTabSz="914400" eaLnBrk="1" fontAlgn="base" latinLnBrk="0" hangingPunct="1">
                        <a:lnSpc>
                          <a:spcPct val="110000"/>
                        </a:lnSpc>
                        <a:spcBef>
                          <a:spcPts val="600"/>
                        </a:spcBef>
                        <a:spcAft>
                          <a:spcPct val="0"/>
                        </a:spcAft>
                        <a:buClr>
                          <a:schemeClr val="accent1"/>
                        </a:buClr>
                        <a:buSzPct val="70000"/>
                        <a:buFont typeface="Wingdings 2" panose="05020102010507070707" pitchFamily="2" charset="2"/>
                        <a:buChar char="!"/>
                        <a:defRPr sz="2000" b="0" i="0" u="none" kern="1200" baseline="0">
                          <a:solidFill>
                            <a:srgbClr val="976A4F"/>
                          </a:solidFill>
                          <a:latin typeface="幼圆" panose="02010509060101010101" pitchFamily="1" charset="-122"/>
                          <a:ea typeface="幼圆" panose="02010509060101010101" pitchFamily="1" charset="-122"/>
                        </a:defRPr>
                      </a:lvl1pPr>
                      <a:lvl2pPr lvl="1">
                        <a:lnSpc>
                          <a:spcPct val="120000"/>
                        </a:lnSpc>
                        <a:spcBef>
                          <a:spcPct val="0"/>
                        </a:spcBef>
                        <a:spcAft>
                          <a:spcPts val="600"/>
                        </a:spcAft>
                        <a:buFont typeface="幼圆" panose="02010509060101010101" pitchFamily="1" charset="-122"/>
                        <a:defRPr sz="1400" kern="1200">
                          <a:solidFill>
                            <a:schemeClr val="tx1"/>
                          </a:solidFill>
                        </a:defRPr>
                      </a:lvl2pPr>
                      <a:lvl3pPr marL="1143000" lvl="2" indent="-228600" algn="l">
                        <a:lnSpc>
                          <a:spcPct val="90000"/>
                        </a:lnSpc>
                        <a:spcBef>
                          <a:spcPts val="500"/>
                        </a:spcBef>
                        <a:spcAft>
                          <a:spcPct val="0"/>
                        </a:spcAft>
                        <a:buFont typeface="Arial" panose="020B0604020202020204" pitchFamily="34" charset="0"/>
                        <a:defRPr sz="1800" kern="1200">
                          <a:latin typeface="Arial" panose="020B0604020202020204" pitchFamily="34" charset="0"/>
                        </a:defRPr>
                      </a:lvl3pPr>
                      <a:lvl4pPr marL="1600200" lvl="3" indent="-228600">
                        <a:defRPr sz="1600" kern="1200"/>
                      </a:lvl4pPr>
                      <a:lvl5pPr marL="2057400" lvl="4" indent="-228600">
                        <a:defRPr sz="1600" kern="1200"/>
                      </a:lvl5pPr>
                    </a:lstStyle>
                    <a:p>
                      <a:pPr marL="0" lvl="0" indent="0" algn="ctr" eaLnBrk="0" hangingPunct="0">
                        <a:spcBef>
                          <a:spcPct val="0"/>
                        </a:spcBef>
                        <a:buClrTx/>
                        <a:buNone/>
                      </a:pPr>
                      <a:r>
                        <a:rPr lang="zh-CN" altLang="en-US" sz="2000" b="0">
                          <a:latin typeface="微软雅黑" panose="020B0503020204020204" charset="-122"/>
                          <a:ea typeface="微软雅黑" panose="020B0503020204020204" charset="-122"/>
                        </a:rPr>
                        <a:t>肝细胞性黄疸</a:t>
                      </a:r>
                      <a:endParaRPr lang="zh-CN" altLang="en-US" sz="2000" b="0">
                        <a:latin typeface="微软雅黑" panose="020B0503020204020204" charset="-122"/>
                        <a:ea typeface="微软雅黑" panose="020B0503020204020204" charset="-122"/>
                      </a:endParaRPr>
                    </a:p>
                  </a:txBody>
                  <a:tcPr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57505" lvl="0" indent="-357505" algn="just" defTabSz="914400" eaLnBrk="1" fontAlgn="base" latinLnBrk="0" hangingPunct="1">
                        <a:lnSpc>
                          <a:spcPct val="110000"/>
                        </a:lnSpc>
                        <a:spcBef>
                          <a:spcPts val="600"/>
                        </a:spcBef>
                        <a:spcAft>
                          <a:spcPct val="0"/>
                        </a:spcAft>
                        <a:buClr>
                          <a:schemeClr val="accent1"/>
                        </a:buClr>
                        <a:buSzPct val="70000"/>
                        <a:buFont typeface="Wingdings 2" panose="05020102010507070707" pitchFamily="2" charset="2"/>
                        <a:buChar char="!"/>
                        <a:defRPr sz="2000" b="0" i="0" u="none" kern="1200" baseline="0">
                          <a:solidFill>
                            <a:srgbClr val="976A4F"/>
                          </a:solidFill>
                          <a:latin typeface="幼圆" panose="02010509060101010101" pitchFamily="1" charset="-122"/>
                          <a:ea typeface="幼圆" panose="02010509060101010101" pitchFamily="1" charset="-122"/>
                        </a:defRPr>
                      </a:lvl1pPr>
                      <a:lvl2pPr lvl="1">
                        <a:lnSpc>
                          <a:spcPct val="120000"/>
                        </a:lnSpc>
                        <a:spcBef>
                          <a:spcPct val="0"/>
                        </a:spcBef>
                        <a:spcAft>
                          <a:spcPts val="600"/>
                        </a:spcAft>
                        <a:buFont typeface="幼圆" panose="02010509060101010101" pitchFamily="1" charset="-122"/>
                        <a:defRPr sz="1400" kern="1200">
                          <a:solidFill>
                            <a:schemeClr val="tx1"/>
                          </a:solidFill>
                        </a:defRPr>
                      </a:lvl2pPr>
                      <a:lvl3pPr marL="1143000" lvl="2" indent="-228600" algn="l">
                        <a:lnSpc>
                          <a:spcPct val="90000"/>
                        </a:lnSpc>
                        <a:spcBef>
                          <a:spcPts val="500"/>
                        </a:spcBef>
                        <a:spcAft>
                          <a:spcPct val="0"/>
                        </a:spcAft>
                        <a:buFont typeface="Arial" panose="020B0604020202020204" pitchFamily="34" charset="0"/>
                        <a:defRPr sz="1800" kern="1200">
                          <a:latin typeface="Arial" panose="020B0604020202020204" pitchFamily="34" charset="0"/>
                        </a:defRPr>
                      </a:lvl3pPr>
                      <a:lvl4pPr marL="1600200" lvl="3" indent="-228600">
                        <a:defRPr sz="1600" kern="1200"/>
                      </a:lvl4pPr>
                      <a:lvl5pPr marL="2057400" lvl="4" indent="-228600">
                        <a:defRPr sz="1600" kern="1200"/>
                      </a:lvl5pPr>
                    </a:lstStyle>
                    <a:p>
                      <a:pPr marL="0" lvl="0" indent="0" algn="ctr" eaLnBrk="0" hangingPunct="0">
                        <a:spcBef>
                          <a:spcPct val="0"/>
                        </a:spcBef>
                        <a:buClrTx/>
                        <a:buNone/>
                      </a:pPr>
                      <a:r>
                        <a:rPr lang="zh-CN" altLang="en-US" sz="2000" b="0">
                          <a:solidFill>
                            <a:srgbClr val="5D4031"/>
                          </a:solidFill>
                          <a:latin typeface="微软雅黑" panose="020B0503020204020204" charset="-122"/>
                          <a:ea typeface="微软雅黑" panose="020B0503020204020204" charset="-122"/>
                        </a:rPr>
                        <a:t>中度增加</a:t>
                      </a:r>
                      <a:endParaRPr lang="zh-CN" altLang="en-US" sz="2000" b="0">
                        <a:solidFill>
                          <a:srgbClr val="5D4031"/>
                        </a:solidFill>
                        <a:latin typeface="微软雅黑" panose="020B0503020204020204" charset="-122"/>
                        <a:ea typeface="微软雅黑" panose="020B0503020204020204" charset="-122"/>
                      </a:endParaRPr>
                    </a:p>
                  </a:txBody>
                  <a:tcPr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57505" lvl="0" indent="-357505" algn="just" defTabSz="914400" eaLnBrk="1" fontAlgn="base" latinLnBrk="0" hangingPunct="1">
                        <a:lnSpc>
                          <a:spcPct val="110000"/>
                        </a:lnSpc>
                        <a:spcBef>
                          <a:spcPts val="600"/>
                        </a:spcBef>
                        <a:spcAft>
                          <a:spcPct val="0"/>
                        </a:spcAft>
                        <a:buClr>
                          <a:schemeClr val="accent1"/>
                        </a:buClr>
                        <a:buSzPct val="70000"/>
                        <a:buFont typeface="Wingdings 2" panose="05020102010507070707" pitchFamily="2" charset="2"/>
                        <a:buChar char="!"/>
                        <a:defRPr sz="2000" b="0" i="0" u="none" kern="1200" baseline="0">
                          <a:solidFill>
                            <a:srgbClr val="976A4F"/>
                          </a:solidFill>
                          <a:latin typeface="幼圆" panose="02010509060101010101" pitchFamily="1" charset="-122"/>
                          <a:ea typeface="幼圆" panose="02010509060101010101" pitchFamily="1" charset="-122"/>
                        </a:defRPr>
                      </a:lvl1pPr>
                      <a:lvl2pPr lvl="1">
                        <a:lnSpc>
                          <a:spcPct val="120000"/>
                        </a:lnSpc>
                        <a:spcBef>
                          <a:spcPct val="0"/>
                        </a:spcBef>
                        <a:spcAft>
                          <a:spcPts val="600"/>
                        </a:spcAft>
                        <a:buFont typeface="幼圆" panose="02010509060101010101" pitchFamily="1" charset="-122"/>
                        <a:defRPr sz="1400" kern="1200">
                          <a:solidFill>
                            <a:schemeClr val="tx1"/>
                          </a:solidFill>
                        </a:defRPr>
                      </a:lvl2pPr>
                      <a:lvl3pPr marL="1143000" lvl="2" indent="-228600" algn="l">
                        <a:lnSpc>
                          <a:spcPct val="90000"/>
                        </a:lnSpc>
                        <a:spcBef>
                          <a:spcPts val="500"/>
                        </a:spcBef>
                        <a:spcAft>
                          <a:spcPct val="0"/>
                        </a:spcAft>
                        <a:buFont typeface="Arial" panose="020B0604020202020204" pitchFamily="34" charset="0"/>
                        <a:defRPr sz="1800" kern="1200">
                          <a:latin typeface="Arial" panose="020B0604020202020204" pitchFamily="34" charset="0"/>
                        </a:defRPr>
                      </a:lvl3pPr>
                      <a:lvl4pPr marL="1600200" lvl="3" indent="-228600">
                        <a:defRPr sz="1600" kern="1200"/>
                      </a:lvl4pPr>
                      <a:lvl5pPr marL="2057400" lvl="4" indent="-228600">
                        <a:defRPr sz="1600" kern="1200"/>
                      </a:lvl5pPr>
                    </a:lstStyle>
                    <a:p>
                      <a:pPr marL="0" lvl="0" indent="0" algn="ctr" eaLnBrk="0" hangingPunct="0">
                        <a:spcBef>
                          <a:spcPct val="0"/>
                        </a:spcBef>
                        <a:buClrTx/>
                        <a:buNone/>
                      </a:pPr>
                      <a:r>
                        <a:rPr lang="zh-CN" altLang="en-US" sz="2000" b="0">
                          <a:solidFill>
                            <a:srgbClr val="5D4031"/>
                          </a:solidFill>
                          <a:latin typeface="微软雅黑" panose="020B0503020204020204" charset="-122"/>
                          <a:ea typeface="微软雅黑" panose="020B0503020204020204" charset="-122"/>
                        </a:rPr>
                        <a:t>中度增加</a:t>
                      </a:r>
                      <a:endParaRPr lang="zh-CN" altLang="en-US" sz="2000" b="0">
                        <a:solidFill>
                          <a:srgbClr val="5D4031"/>
                        </a:solidFill>
                        <a:latin typeface="微软雅黑" panose="020B0503020204020204" charset="-122"/>
                        <a:ea typeface="微软雅黑" panose="020B0503020204020204" charset="-122"/>
                      </a:endParaRPr>
                    </a:p>
                  </a:txBody>
                  <a:tcPr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57505" lvl="0" indent="-357505" algn="just" defTabSz="914400" eaLnBrk="1" fontAlgn="base" latinLnBrk="0" hangingPunct="1">
                        <a:lnSpc>
                          <a:spcPct val="110000"/>
                        </a:lnSpc>
                        <a:spcBef>
                          <a:spcPts val="600"/>
                        </a:spcBef>
                        <a:spcAft>
                          <a:spcPct val="0"/>
                        </a:spcAft>
                        <a:buClr>
                          <a:schemeClr val="accent1"/>
                        </a:buClr>
                        <a:buSzPct val="70000"/>
                        <a:buFont typeface="Wingdings 2" panose="05020102010507070707" pitchFamily="2" charset="2"/>
                        <a:buChar char="!"/>
                        <a:defRPr sz="2000" b="0" i="0" u="none" kern="1200" baseline="0">
                          <a:solidFill>
                            <a:srgbClr val="976A4F"/>
                          </a:solidFill>
                          <a:latin typeface="幼圆" panose="02010509060101010101" pitchFamily="1" charset="-122"/>
                          <a:ea typeface="幼圆" panose="02010509060101010101" pitchFamily="1" charset="-122"/>
                        </a:defRPr>
                      </a:lvl1pPr>
                      <a:lvl2pPr lvl="1">
                        <a:lnSpc>
                          <a:spcPct val="120000"/>
                        </a:lnSpc>
                        <a:spcBef>
                          <a:spcPct val="0"/>
                        </a:spcBef>
                        <a:spcAft>
                          <a:spcPts val="600"/>
                        </a:spcAft>
                        <a:buFont typeface="幼圆" panose="02010509060101010101" pitchFamily="1" charset="-122"/>
                        <a:defRPr sz="1400" kern="1200">
                          <a:solidFill>
                            <a:schemeClr val="tx1"/>
                          </a:solidFill>
                        </a:defRPr>
                      </a:lvl2pPr>
                      <a:lvl3pPr marL="1143000" lvl="2" indent="-228600" algn="l">
                        <a:lnSpc>
                          <a:spcPct val="90000"/>
                        </a:lnSpc>
                        <a:spcBef>
                          <a:spcPts val="500"/>
                        </a:spcBef>
                        <a:spcAft>
                          <a:spcPct val="0"/>
                        </a:spcAft>
                        <a:buFont typeface="Arial" panose="020B0604020202020204" pitchFamily="34" charset="0"/>
                        <a:defRPr sz="1800" kern="1200">
                          <a:latin typeface="Arial" panose="020B0604020202020204" pitchFamily="34" charset="0"/>
                        </a:defRPr>
                      </a:lvl3pPr>
                      <a:lvl4pPr marL="1600200" lvl="3" indent="-228600">
                        <a:defRPr sz="1600" kern="1200"/>
                      </a:lvl4pPr>
                      <a:lvl5pPr marL="2057400" lvl="4" indent="-228600">
                        <a:defRPr sz="1600" kern="1200"/>
                      </a:lvl5pPr>
                    </a:lstStyle>
                    <a:p>
                      <a:pPr marL="0" lvl="0" indent="0" algn="ctr" eaLnBrk="0" hangingPunct="0">
                        <a:spcBef>
                          <a:spcPct val="0"/>
                        </a:spcBef>
                        <a:buClrTx/>
                        <a:buNone/>
                      </a:pPr>
                      <a:r>
                        <a:rPr lang="en-US" altLang="x-none" sz="2000" b="0" dirty="0">
                          <a:solidFill>
                            <a:srgbClr val="5D4031"/>
                          </a:solidFill>
                          <a:latin typeface="微软雅黑" panose="020B0503020204020204" charset="-122"/>
                          <a:ea typeface="微软雅黑" panose="020B0503020204020204" charset="-122"/>
                          <a:cs typeface="微软雅黑" panose="020B0503020204020204" charset="-122"/>
                        </a:rPr>
                        <a:t>0.2</a:t>
                      </a:r>
                      <a:r>
                        <a:rPr lang="zh-CN" altLang="en-US" sz="2000" b="0" dirty="0">
                          <a:solidFill>
                            <a:srgbClr val="5D4031"/>
                          </a:solidFill>
                          <a:latin typeface="微软雅黑" panose="020B0503020204020204" charset="-122"/>
                          <a:ea typeface="微软雅黑" panose="020B0503020204020204" charset="-122"/>
                          <a:cs typeface="微软雅黑" panose="020B0503020204020204" charset="-122"/>
                        </a:rPr>
                        <a:t>～</a:t>
                      </a:r>
                      <a:r>
                        <a:rPr lang="en-US" altLang="x-none" sz="2000" b="0" dirty="0">
                          <a:solidFill>
                            <a:srgbClr val="5D4031"/>
                          </a:solidFill>
                          <a:latin typeface="微软雅黑" panose="020B0503020204020204" charset="-122"/>
                          <a:ea typeface="微软雅黑" panose="020B0503020204020204" charset="-122"/>
                          <a:cs typeface="微软雅黑" panose="020B0503020204020204" charset="-122"/>
                        </a:rPr>
                        <a:t>0.5</a:t>
                      </a:r>
                      <a:endParaRPr lang="en-US" altLang="x-none" sz="2000" b="0" dirty="0">
                        <a:solidFill>
                          <a:srgbClr val="5D4031"/>
                        </a:solidFill>
                        <a:latin typeface="微软雅黑" panose="020B0503020204020204" charset="-122"/>
                        <a:ea typeface="微软雅黑" panose="020B0503020204020204" charset="-122"/>
                        <a:cs typeface="微软雅黑" panose="020B0503020204020204" charset="-122"/>
                      </a:endParaRPr>
                    </a:p>
                  </a:txBody>
                  <a:tcPr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57505" lvl="0" indent="-357505" algn="just" defTabSz="914400" eaLnBrk="1" fontAlgn="base" latinLnBrk="0" hangingPunct="1">
                        <a:lnSpc>
                          <a:spcPct val="110000"/>
                        </a:lnSpc>
                        <a:spcBef>
                          <a:spcPts val="600"/>
                        </a:spcBef>
                        <a:spcAft>
                          <a:spcPct val="0"/>
                        </a:spcAft>
                        <a:buClr>
                          <a:schemeClr val="accent1"/>
                        </a:buClr>
                        <a:buSzPct val="70000"/>
                        <a:buFont typeface="Wingdings 2" panose="05020102010507070707" pitchFamily="2" charset="2"/>
                        <a:buChar char="!"/>
                        <a:defRPr sz="2000" b="0" i="0" u="none" kern="1200" baseline="0">
                          <a:solidFill>
                            <a:srgbClr val="976A4F"/>
                          </a:solidFill>
                          <a:latin typeface="幼圆" panose="02010509060101010101" pitchFamily="1" charset="-122"/>
                          <a:ea typeface="幼圆" panose="02010509060101010101" pitchFamily="1" charset="-122"/>
                        </a:defRPr>
                      </a:lvl1pPr>
                      <a:lvl2pPr lvl="1">
                        <a:lnSpc>
                          <a:spcPct val="120000"/>
                        </a:lnSpc>
                        <a:spcBef>
                          <a:spcPct val="0"/>
                        </a:spcBef>
                        <a:spcAft>
                          <a:spcPts val="600"/>
                        </a:spcAft>
                        <a:buFont typeface="幼圆" panose="02010509060101010101" pitchFamily="1" charset="-122"/>
                        <a:defRPr sz="1400" kern="1200">
                          <a:solidFill>
                            <a:schemeClr val="tx1"/>
                          </a:solidFill>
                        </a:defRPr>
                      </a:lvl2pPr>
                      <a:lvl3pPr marL="1143000" lvl="2" indent="-228600" algn="l">
                        <a:lnSpc>
                          <a:spcPct val="90000"/>
                        </a:lnSpc>
                        <a:spcBef>
                          <a:spcPts val="500"/>
                        </a:spcBef>
                        <a:spcAft>
                          <a:spcPct val="0"/>
                        </a:spcAft>
                        <a:buFont typeface="Arial" panose="020B0604020202020204" pitchFamily="34" charset="0"/>
                        <a:defRPr sz="1800" kern="1200">
                          <a:latin typeface="Arial" panose="020B0604020202020204" pitchFamily="34" charset="0"/>
                        </a:defRPr>
                      </a:lvl3pPr>
                      <a:lvl4pPr marL="1600200" lvl="3" indent="-228600">
                        <a:defRPr sz="1600" kern="1200"/>
                      </a:lvl4pPr>
                      <a:lvl5pPr marL="2057400" lvl="4" indent="-228600">
                        <a:defRPr sz="1600" kern="1200"/>
                      </a:lvl5pPr>
                    </a:lstStyle>
                    <a:p>
                      <a:pPr marL="0" lvl="0" indent="0" algn="ctr" eaLnBrk="0" hangingPunct="0">
                        <a:spcBef>
                          <a:spcPct val="0"/>
                        </a:spcBef>
                        <a:buClrTx/>
                        <a:buNone/>
                      </a:pPr>
                      <a:r>
                        <a:rPr lang="zh-CN" altLang="en-US" sz="2000" b="0">
                          <a:solidFill>
                            <a:srgbClr val="5D4031"/>
                          </a:solidFill>
                          <a:latin typeface="微软雅黑" panose="020B0503020204020204" charset="-122"/>
                          <a:ea typeface="微软雅黑" panose="020B0503020204020204" charset="-122"/>
                        </a:rPr>
                        <a:t>阳性</a:t>
                      </a:r>
                      <a:endParaRPr lang="zh-CN" altLang="en-US" sz="2000" b="0">
                        <a:solidFill>
                          <a:srgbClr val="5D4031"/>
                        </a:solidFill>
                        <a:latin typeface="微软雅黑" panose="020B0503020204020204" charset="-122"/>
                        <a:ea typeface="微软雅黑" panose="020B0503020204020204" charset="-122"/>
                      </a:endParaRPr>
                    </a:p>
                  </a:txBody>
                  <a:tcPr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57505" lvl="0" indent="-357505" algn="just" defTabSz="914400" eaLnBrk="1" fontAlgn="base" latinLnBrk="0" hangingPunct="1">
                        <a:lnSpc>
                          <a:spcPct val="110000"/>
                        </a:lnSpc>
                        <a:spcBef>
                          <a:spcPts val="600"/>
                        </a:spcBef>
                        <a:spcAft>
                          <a:spcPct val="0"/>
                        </a:spcAft>
                        <a:buClr>
                          <a:schemeClr val="accent1"/>
                        </a:buClr>
                        <a:buSzPct val="70000"/>
                        <a:buFont typeface="Wingdings 2" panose="05020102010507070707" pitchFamily="2" charset="2"/>
                        <a:buChar char="!"/>
                        <a:defRPr sz="2000" b="0" i="0" u="none" kern="1200" baseline="0">
                          <a:solidFill>
                            <a:srgbClr val="976A4F"/>
                          </a:solidFill>
                          <a:latin typeface="幼圆" panose="02010509060101010101" pitchFamily="1" charset="-122"/>
                          <a:ea typeface="幼圆" panose="02010509060101010101" pitchFamily="1" charset="-122"/>
                        </a:defRPr>
                      </a:lvl1pPr>
                      <a:lvl2pPr lvl="1">
                        <a:lnSpc>
                          <a:spcPct val="120000"/>
                        </a:lnSpc>
                        <a:spcBef>
                          <a:spcPct val="0"/>
                        </a:spcBef>
                        <a:spcAft>
                          <a:spcPts val="600"/>
                        </a:spcAft>
                        <a:buFont typeface="幼圆" panose="02010509060101010101" pitchFamily="1" charset="-122"/>
                        <a:defRPr sz="1400" kern="1200">
                          <a:solidFill>
                            <a:schemeClr val="tx1"/>
                          </a:solidFill>
                        </a:defRPr>
                      </a:lvl2pPr>
                      <a:lvl3pPr marL="1143000" lvl="2" indent="-228600" algn="l">
                        <a:lnSpc>
                          <a:spcPct val="90000"/>
                        </a:lnSpc>
                        <a:spcBef>
                          <a:spcPts val="500"/>
                        </a:spcBef>
                        <a:spcAft>
                          <a:spcPct val="0"/>
                        </a:spcAft>
                        <a:buFont typeface="Arial" panose="020B0604020202020204" pitchFamily="34" charset="0"/>
                        <a:defRPr sz="1800" kern="1200">
                          <a:latin typeface="Arial" panose="020B0604020202020204" pitchFamily="34" charset="0"/>
                        </a:defRPr>
                      </a:lvl3pPr>
                      <a:lvl4pPr marL="1600200" lvl="3" indent="-228600">
                        <a:defRPr sz="1600" kern="1200"/>
                      </a:lvl4pPr>
                      <a:lvl5pPr marL="2057400" lvl="4" indent="-228600">
                        <a:defRPr sz="1600" kern="1200"/>
                      </a:lvl5pPr>
                    </a:lstStyle>
                    <a:p>
                      <a:pPr marL="0" lvl="0" indent="0" algn="ctr" eaLnBrk="0" hangingPunct="0">
                        <a:spcBef>
                          <a:spcPct val="0"/>
                        </a:spcBef>
                        <a:buClrTx/>
                        <a:buNone/>
                      </a:pPr>
                      <a:r>
                        <a:rPr lang="zh-CN" altLang="en-US" sz="2000" b="0">
                          <a:solidFill>
                            <a:srgbClr val="5D4031"/>
                          </a:solidFill>
                          <a:latin typeface="微软雅黑" panose="020B0503020204020204" charset="-122"/>
                          <a:ea typeface="微软雅黑" panose="020B0503020204020204" charset="-122"/>
                        </a:rPr>
                        <a:t>正常或轻度增加</a:t>
                      </a:r>
                      <a:endParaRPr lang="zh-CN" altLang="en-US" sz="2000" b="0">
                        <a:solidFill>
                          <a:srgbClr val="5D4031"/>
                        </a:solidFill>
                        <a:latin typeface="微软雅黑" panose="020B0503020204020204" charset="-122"/>
                        <a:ea typeface="微软雅黑" panose="020B0503020204020204" charset="-122"/>
                      </a:endParaRPr>
                    </a:p>
                  </a:txBody>
                  <a:tcPr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017905">
                <a:tc>
                  <a:txBody>
                    <a:bodyPr/>
                    <a:lstStyle>
                      <a:lvl1pPr marL="357505" lvl="0" indent="-357505" algn="just" defTabSz="914400" eaLnBrk="1" fontAlgn="base" latinLnBrk="0" hangingPunct="1">
                        <a:lnSpc>
                          <a:spcPct val="110000"/>
                        </a:lnSpc>
                        <a:spcBef>
                          <a:spcPts val="600"/>
                        </a:spcBef>
                        <a:spcAft>
                          <a:spcPct val="0"/>
                        </a:spcAft>
                        <a:buClr>
                          <a:schemeClr val="accent1"/>
                        </a:buClr>
                        <a:buSzPct val="70000"/>
                        <a:buFont typeface="Wingdings 2" panose="05020102010507070707" pitchFamily="2" charset="2"/>
                        <a:buChar char="!"/>
                        <a:defRPr sz="2000" b="0" i="0" u="none" kern="1200" baseline="0">
                          <a:solidFill>
                            <a:srgbClr val="976A4F"/>
                          </a:solidFill>
                          <a:latin typeface="幼圆" panose="02010509060101010101" pitchFamily="1" charset="-122"/>
                          <a:ea typeface="幼圆" panose="02010509060101010101" pitchFamily="1" charset="-122"/>
                        </a:defRPr>
                      </a:lvl1pPr>
                      <a:lvl2pPr lvl="1">
                        <a:lnSpc>
                          <a:spcPct val="120000"/>
                        </a:lnSpc>
                        <a:spcBef>
                          <a:spcPct val="0"/>
                        </a:spcBef>
                        <a:spcAft>
                          <a:spcPts val="600"/>
                        </a:spcAft>
                        <a:buFont typeface="幼圆" panose="02010509060101010101" pitchFamily="1" charset="-122"/>
                        <a:defRPr sz="1400" kern="1200">
                          <a:solidFill>
                            <a:schemeClr val="tx1"/>
                          </a:solidFill>
                        </a:defRPr>
                      </a:lvl2pPr>
                      <a:lvl3pPr marL="1143000" lvl="2" indent="-228600" algn="l">
                        <a:lnSpc>
                          <a:spcPct val="90000"/>
                        </a:lnSpc>
                        <a:spcBef>
                          <a:spcPts val="500"/>
                        </a:spcBef>
                        <a:spcAft>
                          <a:spcPct val="0"/>
                        </a:spcAft>
                        <a:buFont typeface="Arial" panose="020B0604020202020204" pitchFamily="34" charset="0"/>
                        <a:defRPr sz="1800" kern="1200">
                          <a:latin typeface="Arial" panose="020B0604020202020204" pitchFamily="34" charset="0"/>
                        </a:defRPr>
                      </a:lvl3pPr>
                      <a:lvl4pPr marL="1600200" lvl="3" indent="-228600">
                        <a:defRPr sz="1600" kern="1200"/>
                      </a:lvl4pPr>
                      <a:lvl5pPr marL="2057400" lvl="4" indent="-228600">
                        <a:defRPr sz="1600" kern="1200"/>
                      </a:lvl5pPr>
                    </a:lstStyle>
                    <a:p>
                      <a:pPr marL="0" lvl="0" indent="0" algn="ctr" eaLnBrk="0" hangingPunct="0">
                        <a:spcBef>
                          <a:spcPct val="0"/>
                        </a:spcBef>
                        <a:buClrTx/>
                        <a:buNone/>
                      </a:pPr>
                      <a:r>
                        <a:rPr lang="zh-CN" altLang="en-US" sz="2000" b="0">
                          <a:latin typeface="微软雅黑" panose="020B0503020204020204" charset="-122"/>
                          <a:ea typeface="微软雅黑" panose="020B0503020204020204" charset="-122"/>
                        </a:rPr>
                        <a:t>胆汁淤积性黄疸</a:t>
                      </a:r>
                      <a:endParaRPr lang="zh-CN" altLang="en-US" sz="2000" b="0">
                        <a:latin typeface="微软雅黑" panose="020B0503020204020204" charset="-122"/>
                        <a:ea typeface="微软雅黑" panose="020B0503020204020204" charset="-122"/>
                      </a:endParaRPr>
                    </a:p>
                  </a:txBody>
                  <a:tcPr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57505" lvl="0" indent="-357505" algn="just" defTabSz="914400" eaLnBrk="1" fontAlgn="base" latinLnBrk="0" hangingPunct="1">
                        <a:lnSpc>
                          <a:spcPct val="110000"/>
                        </a:lnSpc>
                        <a:spcBef>
                          <a:spcPts val="600"/>
                        </a:spcBef>
                        <a:spcAft>
                          <a:spcPct val="0"/>
                        </a:spcAft>
                        <a:buClr>
                          <a:schemeClr val="accent1"/>
                        </a:buClr>
                        <a:buSzPct val="70000"/>
                        <a:buFont typeface="Wingdings 2" panose="05020102010507070707" pitchFamily="2" charset="2"/>
                        <a:buChar char="!"/>
                        <a:defRPr sz="2000" b="0" i="0" u="none" kern="1200" baseline="0">
                          <a:solidFill>
                            <a:srgbClr val="976A4F"/>
                          </a:solidFill>
                          <a:latin typeface="幼圆" panose="02010509060101010101" pitchFamily="1" charset="-122"/>
                          <a:ea typeface="幼圆" panose="02010509060101010101" pitchFamily="1" charset="-122"/>
                        </a:defRPr>
                      </a:lvl1pPr>
                      <a:lvl2pPr lvl="1">
                        <a:lnSpc>
                          <a:spcPct val="120000"/>
                        </a:lnSpc>
                        <a:spcBef>
                          <a:spcPct val="0"/>
                        </a:spcBef>
                        <a:spcAft>
                          <a:spcPts val="600"/>
                        </a:spcAft>
                        <a:buFont typeface="幼圆" panose="02010509060101010101" pitchFamily="1" charset="-122"/>
                        <a:defRPr sz="1400" kern="1200">
                          <a:solidFill>
                            <a:schemeClr val="tx1"/>
                          </a:solidFill>
                        </a:defRPr>
                      </a:lvl2pPr>
                      <a:lvl3pPr marL="1143000" lvl="2" indent="-228600" algn="l">
                        <a:lnSpc>
                          <a:spcPct val="90000"/>
                        </a:lnSpc>
                        <a:spcBef>
                          <a:spcPts val="500"/>
                        </a:spcBef>
                        <a:spcAft>
                          <a:spcPct val="0"/>
                        </a:spcAft>
                        <a:buFont typeface="Arial" panose="020B0604020202020204" pitchFamily="34" charset="0"/>
                        <a:defRPr sz="1800" kern="1200">
                          <a:latin typeface="Arial" panose="020B0604020202020204" pitchFamily="34" charset="0"/>
                        </a:defRPr>
                      </a:lvl3pPr>
                      <a:lvl4pPr marL="1600200" lvl="3" indent="-228600">
                        <a:defRPr sz="1600" kern="1200"/>
                      </a:lvl4pPr>
                      <a:lvl5pPr marL="2057400" lvl="4" indent="-228600">
                        <a:defRPr sz="1600" kern="1200"/>
                      </a:lvl5pPr>
                    </a:lstStyle>
                    <a:p>
                      <a:pPr marL="0" lvl="0" indent="0" algn="ctr" eaLnBrk="0" hangingPunct="0">
                        <a:spcBef>
                          <a:spcPct val="0"/>
                        </a:spcBef>
                        <a:buClrTx/>
                        <a:buNone/>
                      </a:pPr>
                      <a:r>
                        <a:rPr lang="zh-CN" altLang="en-US" sz="2000" b="0">
                          <a:solidFill>
                            <a:srgbClr val="5D4031"/>
                          </a:solidFill>
                          <a:latin typeface="微软雅黑" panose="020B0503020204020204" charset="-122"/>
                          <a:ea typeface="微软雅黑" panose="020B0503020204020204" charset="-122"/>
                        </a:rPr>
                        <a:t>轻度增加</a:t>
                      </a:r>
                      <a:endParaRPr lang="zh-CN" altLang="en-US" sz="2000" b="0">
                        <a:solidFill>
                          <a:srgbClr val="5D4031"/>
                        </a:solidFill>
                        <a:latin typeface="微软雅黑" panose="020B0503020204020204" charset="-122"/>
                        <a:ea typeface="微软雅黑" panose="020B0503020204020204" charset="-122"/>
                      </a:endParaRPr>
                    </a:p>
                  </a:txBody>
                  <a:tcPr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57505" lvl="0" indent="-357505" algn="just" defTabSz="914400" eaLnBrk="1" fontAlgn="base" latinLnBrk="0" hangingPunct="1">
                        <a:lnSpc>
                          <a:spcPct val="110000"/>
                        </a:lnSpc>
                        <a:spcBef>
                          <a:spcPts val="600"/>
                        </a:spcBef>
                        <a:spcAft>
                          <a:spcPct val="0"/>
                        </a:spcAft>
                        <a:buClr>
                          <a:schemeClr val="accent1"/>
                        </a:buClr>
                        <a:buSzPct val="70000"/>
                        <a:buFont typeface="Wingdings 2" panose="05020102010507070707" pitchFamily="2" charset="2"/>
                        <a:buChar char="!"/>
                        <a:defRPr sz="2000" b="0" i="0" u="none" kern="1200" baseline="0">
                          <a:solidFill>
                            <a:srgbClr val="976A4F"/>
                          </a:solidFill>
                          <a:latin typeface="幼圆" panose="02010509060101010101" pitchFamily="1" charset="-122"/>
                          <a:ea typeface="幼圆" panose="02010509060101010101" pitchFamily="1" charset="-122"/>
                        </a:defRPr>
                      </a:lvl1pPr>
                      <a:lvl2pPr lvl="1">
                        <a:lnSpc>
                          <a:spcPct val="120000"/>
                        </a:lnSpc>
                        <a:spcBef>
                          <a:spcPct val="0"/>
                        </a:spcBef>
                        <a:spcAft>
                          <a:spcPts val="600"/>
                        </a:spcAft>
                        <a:buFont typeface="幼圆" panose="02010509060101010101" pitchFamily="1" charset="-122"/>
                        <a:defRPr sz="1400" kern="1200">
                          <a:solidFill>
                            <a:schemeClr val="tx1"/>
                          </a:solidFill>
                        </a:defRPr>
                      </a:lvl2pPr>
                      <a:lvl3pPr marL="1143000" lvl="2" indent="-228600" algn="l">
                        <a:lnSpc>
                          <a:spcPct val="90000"/>
                        </a:lnSpc>
                        <a:spcBef>
                          <a:spcPts val="500"/>
                        </a:spcBef>
                        <a:spcAft>
                          <a:spcPct val="0"/>
                        </a:spcAft>
                        <a:buFont typeface="Arial" panose="020B0604020202020204" pitchFamily="34" charset="0"/>
                        <a:defRPr sz="1800" kern="1200">
                          <a:latin typeface="Arial" panose="020B0604020202020204" pitchFamily="34" charset="0"/>
                        </a:defRPr>
                      </a:lvl3pPr>
                      <a:lvl4pPr marL="1600200" lvl="3" indent="-228600">
                        <a:defRPr sz="1600" kern="1200"/>
                      </a:lvl4pPr>
                      <a:lvl5pPr marL="2057400" lvl="4" indent="-228600">
                        <a:defRPr sz="1600" kern="1200"/>
                      </a:lvl5pPr>
                    </a:lstStyle>
                    <a:p>
                      <a:pPr marL="0" lvl="0" indent="0" algn="ctr" eaLnBrk="0" hangingPunct="0">
                        <a:spcBef>
                          <a:spcPct val="0"/>
                        </a:spcBef>
                        <a:buClrTx/>
                        <a:buNone/>
                      </a:pPr>
                      <a:r>
                        <a:rPr lang="zh-CN" altLang="en-US" sz="2000" b="0">
                          <a:solidFill>
                            <a:srgbClr val="5D4031"/>
                          </a:solidFill>
                          <a:latin typeface="微软雅黑" panose="020B0503020204020204" charset="-122"/>
                          <a:ea typeface="微软雅黑" panose="020B0503020204020204" charset="-122"/>
                        </a:rPr>
                        <a:t>明显增加</a:t>
                      </a:r>
                      <a:endParaRPr lang="zh-CN" altLang="en-US" sz="2000" b="0">
                        <a:solidFill>
                          <a:srgbClr val="5D4031"/>
                        </a:solidFill>
                        <a:latin typeface="微软雅黑" panose="020B0503020204020204" charset="-122"/>
                        <a:ea typeface="微软雅黑" panose="020B0503020204020204" charset="-122"/>
                      </a:endParaRPr>
                    </a:p>
                  </a:txBody>
                  <a:tcPr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57505" lvl="0" indent="-357505" algn="just" defTabSz="914400" eaLnBrk="1" fontAlgn="base" latinLnBrk="0" hangingPunct="1">
                        <a:lnSpc>
                          <a:spcPct val="110000"/>
                        </a:lnSpc>
                        <a:spcBef>
                          <a:spcPts val="600"/>
                        </a:spcBef>
                        <a:spcAft>
                          <a:spcPct val="0"/>
                        </a:spcAft>
                        <a:buClr>
                          <a:schemeClr val="accent1"/>
                        </a:buClr>
                        <a:buSzPct val="70000"/>
                        <a:buFont typeface="Wingdings 2" panose="05020102010507070707" pitchFamily="2" charset="2"/>
                        <a:buChar char="!"/>
                        <a:defRPr sz="2000" b="0" i="0" u="none" kern="1200" baseline="0">
                          <a:solidFill>
                            <a:srgbClr val="976A4F"/>
                          </a:solidFill>
                          <a:latin typeface="幼圆" panose="02010509060101010101" pitchFamily="1" charset="-122"/>
                          <a:ea typeface="幼圆" panose="02010509060101010101" pitchFamily="1" charset="-122"/>
                        </a:defRPr>
                      </a:lvl1pPr>
                      <a:lvl2pPr lvl="1">
                        <a:lnSpc>
                          <a:spcPct val="120000"/>
                        </a:lnSpc>
                        <a:spcBef>
                          <a:spcPct val="0"/>
                        </a:spcBef>
                        <a:spcAft>
                          <a:spcPts val="600"/>
                        </a:spcAft>
                        <a:buFont typeface="幼圆" panose="02010509060101010101" pitchFamily="1" charset="-122"/>
                        <a:defRPr sz="1400" kern="1200">
                          <a:solidFill>
                            <a:schemeClr val="tx1"/>
                          </a:solidFill>
                        </a:defRPr>
                      </a:lvl2pPr>
                      <a:lvl3pPr marL="1143000" lvl="2" indent="-228600" algn="l">
                        <a:lnSpc>
                          <a:spcPct val="90000"/>
                        </a:lnSpc>
                        <a:spcBef>
                          <a:spcPts val="500"/>
                        </a:spcBef>
                        <a:spcAft>
                          <a:spcPct val="0"/>
                        </a:spcAft>
                        <a:buFont typeface="Arial" panose="020B0604020202020204" pitchFamily="34" charset="0"/>
                        <a:defRPr sz="1800" kern="1200">
                          <a:latin typeface="Arial" panose="020B0604020202020204" pitchFamily="34" charset="0"/>
                        </a:defRPr>
                      </a:lvl3pPr>
                      <a:lvl4pPr marL="1600200" lvl="3" indent="-228600">
                        <a:defRPr sz="1600" kern="1200"/>
                      </a:lvl4pPr>
                      <a:lvl5pPr marL="2057400" lvl="4" indent="-228600">
                        <a:defRPr sz="1600" kern="1200"/>
                      </a:lvl5pPr>
                    </a:lstStyle>
                    <a:p>
                      <a:pPr marL="0" lvl="0" indent="0" algn="ctr" eaLnBrk="0" hangingPunct="0">
                        <a:spcBef>
                          <a:spcPct val="0"/>
                        </a:spcBef>
                        <a:buClrTx/>
                        <a:buNone/>
                      </a:pPr>
                      <a:r>
                        <a:rPr lang="zh-CN" altLang="en-US" sz="2000" b="0" dirty="0">
                          <a:solidFill>
                            <a:srgbClr val="5D4031"/>
                          </a:solidFill>
                          <a:latin typeface="微软雅黑" panose="020B0503020204020204" charset="-122"/>
                          <a:ea typeface="微软雅黑" panose="020B0503020204020204" charset="-122"/>
                          <a:cs typeface="微软雅黑" panose="020B0503020204020204" charset="-122"/>
                        </a:rPr>
                        <a:t>＞</a:t>
                      </a:r>
                      <a:r>
                        <a:rPr lang="en-US" altLang="x-none" sz="2000" b="0" dirty="0">
                          <a:solidFill>
                            <a:srgbClr val="5D4031"/>
                          </a:solidFill>
                          <a:latin typeface="微软雅黑" panose="020B0503020204020204" charset="-122"/>
                          <a:ea typeface="微软雅黑" panose="020B0503020204020204" charset="-122"/>
                          <a:cs typeface="微软雅黑" panose="020B0503020204020204" charset="-122"/>
                        </a:rPr>
                        <a:t>0.5</a:t>
                      </a:r>
                      <a:endParaRPr lang="en-US" altLang="x-none" sz="2000" b="0" dirty="0">
                        <a:solidFill>
                          <a:srgbClr val="5D4031"/>
                        </a:solidFill>
                        <a:latin typeface="微软雅黑" panose="020B0503020204020204" charset="-122"/>
                        <a:ea typeface="微软雅黑" panose="020B0503020204020204" charset="-122"/>
                        <a:cs typeface="微软雅黑" panose="020B0503020204020204" charset="-122"/>
                      </a:endParaRPr>
                    </a:p>
                  </a:txBody>
                  <a:tcPr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57505" lvl="0" indent="-357505" algn="just" defTabSz="914400" eaLnBrk="1" fontAlgn="base" latinLnBrk="0" hangingPunct="1">
                        <a:lnSpc>
                          <a:spcPct val="110000"/>
                        </a:lnSpc>
                        <a:spcBef>
                          <a:spcPts val="600"/>
                        </a:spcBef>
                        <a:spcAft>
                          <a:spcPct val="0"/>
                        </a:spcAft>
                        <a:buClr>
                          <a:schemeClr val="accent1"/>
                        </a:buClr>
                        <a:buSzPct val="70000"/>
                        <a:buFont typeface="Wingdings 2" panose="05020102010507070707" pitchFamily="2" charset="2"/>
                        <a:buChar char="!"/>
                        <a:defRPr sz="2000" b="0" i="0" u="none" kern="1200" baseline="0">
                          <a:solidFill>
                            <a:srgbClr val="976A4F"/>
                          </a:solidFill>
                          <a:latin typeface="幼圆" panose="02010509060101010101" pitchFamily="1" charset="-122"/>
                          <a:ea typeface="幼圆" panose="02010509060101010101" pitchFamily="1" charset="-122"/>
                        </a:defRPr>
                      </a:lvl1pPr>
                      <a:lvl2pPr lvl="1">
                        <a:lnSpc>
                          <a:spcPct val="120000"/>
                        </a:lnSpc>
                        <a:spcBef>
                          <a:spcPct val="0"/>
                        </a:spcBef>
                        <a:spcAft>
                          <a:spcPts val="600"/>
                        </a:spcAft>
                        <a:buFont typeface="幼圆" panose="02010509060101010101" pitchFamily="1" charset="-122"/>
                        <a:defRPr sz="1400" kern="1200">
                          <a:solidFill>
                            <a:schemeClr val="tx1"/>
                          </a:solidFill>
                        </a:defRPr>
                      </a:lvl2pPr>
                      <a:lvl3pPr marL="1143000" lvl="2" indent="-228600" algn="l">
                        <a:lnSpc>
                          <a:spcPct val="90000"/>
                        </a:lnSpc>
                        <a:spcBef>
                          <a:spcPts val="500"/>
                        </a:spcBef>
                        <a:spcAft>
                          <a:spcPct val="0"/>
                        </a:spcAft>
                        <a:buFont typeface="Arial" panose="020B0604020202020204" pitchFamily="34" charset="0"/>
                        <a:defRPr sz="1800" kern="1200">
                          <a:latin typeface="Arial" panose="020B0604020202020204" pitchFamily="34" charset="0"/>
                        </a:defRPr>
                      </a:lvl3pPr>
                      <a:lvl4pPr marL="1600200" lvl="3" indent="-228600">
                        <a:defRPr sz="1600" kern="1200"/>
                      </a:lvl4pPr>
                      <a:lvl5pPr marL="2057400" lvl="4" indent="-228600">
                        <a:defRPr sz="1600" kern="1200"/>
                      </a:lvl5pPr>
                    </a:lstStyle>
                    <a:p>
                      <a:pPr marL="0" lvl="0" indent="0" algn="ctr" eaLnBrk="0" hangingPunct="0">
                        <a:spcBef>
                          <a:spcPct val="0"/>
                        </a:spcBef>
                        <a:buClrTx/>
                        <a:buNone/>
                      </a:pPr>
                      <a:r>
                        <a:rPr lang="zh-CN" altLang="en-US" sz="2000" b="0">
                          <a:solidFill>
                            <a:srgbClr val="5D4031"/>
                          </a:solidFill>
                          <a:latin typeface="微软雅黑" panose="020B0503020204020204" charset="-122"/>
                          <a:ea typeface="微软雅黑" panose="020B0503020204020204" charset="-122"/>
                        </a:rPr>
                        <a:t>强阳性</a:t>
                      </a:r>
                      <a:endParaRPr lang="zh-CN" altLang="en-US" sz="2000" b="0">
                        <a:solidFill>
                          <a:srgbClr val="5D4031"/>
                        </a:solidFill>
                        <a:latin typeface="微软雅黑" panose="020B0503020204020204" charset="-122"/>
                        <a:ea typeface="微软雅黑" panose="020B0503020204020204" charset="-122"/>
                      </a:endParaRPr>
                    </a:p>
                  </a:txBody>
                  <a:tcPr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57505" lvl="0" indent="-357505" algn="just" defTabSz="914400" eaLnBrk="1" fontAlgn="base" latinLnBrk="0" hangingPunct="1">
                        <a:lnSpc>
                          <a:spcPct val="110000"/>
                        </a:lnSpc>
                        <a:spcBef>
                          <a:spcPts val="600"/>
                        </a:spcBef>
                        <a:spcAft>
                          <a:spcPct val="0"/>
                        </a:spcAft>
                        <a:buClr>
                          <a:schemeClr val="accent1"/>
                        </a:buClr>
                        <a:buSzPct val="70000"/>
                        <a:buFont typeface="Wingdings 2" panose="05020102010507070707" pitchFamily="2" charset="2"/>
                        <a:buChar char="!"/>
                        <a:defRPr sz="2000" b="0" i="0" u="none" kern="1200" baseline="0">
                          <a:solidFill>
                            <a:srgbClr val="976A4F"/>
                          </a:solidFill>
                          <a:latin typeface="幼圆" panose="02010509060101010101" pitchFamily="1" charset="-122"/>
                          <a:ea typeface="幼圆" panose="02010509060101010101" pitchFamily="1" charset="-122"/>
                        </a:defRPr>
                      </a:lvl1pPr>
                      <a:lvl2pPr lvl="1">
                        <a:lnSpc>
                          <a:spcPct val="120000"/>
                        </a:lnSpc>
                        <a:spcBef>
                          <a:spcPct val="0"/>
                        </a:spcBef>
                        <a:spcAft>
                          <a:spcPts val="600"/>
                        </a:spcAft>
                        <a:buFont typeface="幼圆" panose="02010509060101010101" pitchFamily="1" charset="-122"/>
                        <a:defRPr sz="1400" kern="1200">
                          <a:solidFill>
                            <a:schemeClr val="tx1"/>
                          </a:solidFill>
                        </a:defRPr>
                      </a:lvl2pPr>
                      <a:lvl3pPr marL="1143000" lvl="2" indent="-228600" algn="l">
                        <a:lnSpc>
                          <a:spcPct val="90000"/>
                        </a:lnSpc>
                        <a:spcBef>
                          <a:spcPts val="500"/>
                        </a:spcBef>
                        <a:spcAft>
                          <a:spcPct val="0"/>
                        </a:spcAft>
                        <a:buFont typeface="Arial" panose="020B0604020202020204" pitchFamily="34" charset="0"/>
                        <a:defRPr sz="1800" kern="1200">
                          <a:latin typeface="Arial" panose="020B0604020202020204" pitchFamily="34" charset="0"/>
                        </a:defRPr>
                      </a:lvl3pPr>
                      <a:lvl4pPr marL="1600200" lvl="3" indent="-228600">
                        <a:defRPr sz="1600" kern="1200"/>
                      </a:lvl4pPr>
                      <a:lvl5pPr marL="2057400" lvl="4" indent="-228600">
                        <a:defRPr sz="1600" kern="1200"/>
                      </a:lvl5pPr>
                    </a:lstStyle>
                    <a:p>
                      <a:pPr marL="0" lvl="0" indent="0" algn="ctr" eaLnBrk="0" hangingPunct="0">
                        <a:spcBef>
                          <a:spcPct val="0"/>
                        </a:spcBef>
                        <a:buClrTx/>
                        <a:buNone/>
                      </a:pPr>
                      <a:r>
                        <a:rPr lang="zh-CN" altLang="en-US" sz="2000" b="0">
                          <a:solidFill>
                            <a:srgbClr val="5D4031"/>
                          </a:solidFill>
                          <a:latin typeface="微软雅黑" panose="020B0503020204020204" charset="-122"/>
                          <a:ea typeface="微软雅黑" panose="020B0503020204020204" charset="-122"/>
                        </a:rPr>
                        <a:t>减少或缺如</a:t>
                      </a:r>
                      <a:endParaRPr lang="zh-CN" altLang="en-US" sz="2000" b="0">
                        <a:solidFill>
                          <a:srgbClr val="5D4031"/>
                        </a:solidFill>
                        <a:latin typeface="微软雅黑" panose="020B0503020204020204" charset="-122"/>
                        <a:ea typeface="微软雅黑" panose="020B0503020204020204" charset="-122"/>
                      </a:endParaRPr>
                    </a:p>
                  </a:txBody>
                  <a:tcPr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
        <p:nvSpPr>
          <p:cNvPr id="6178" name="页脚占位符 1"/>
          <p:cNvSpPr>
            <a:spLocks noGrp="1"/>
          </p:cNvSpPr>
          <p:nvPr>
            <p:ph type="ftr" sz="quarter" idx="11"/>
          </p:nvPr>
        </p:nvSpPr>
        <p:spPr/>
        <p:txBody>
          <a:bodyPr anchor="t"/>
          <a:lst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5pPr>
          </a:lstStyle>
          <a:p>
            <a:pPr lvl="0" indent="0" algn="r"/>
            <a:r>
              <a:rPr lang="zh-CN" altLang="en-US" sz="1200" b="1">
                <a:solidFill>
                  <a:schemeClr val="bg1"/>
                </a:solidFill>
                <a:latin typeface="Verdana" panose="020B0604030504040204" pitchFamily="34" charset="0"/>
                <a:ea typeface="宋体" panose="02010600030101010101" pitchFamily="2" charset="-122"/>
              </a:rPr>
              <a:t>临床医学概论</a:t>
            </a:r>
            <a:endParaRPr lang="zh-CN" altLang="en-US" sz="1200" b="1">
              <a:solidFill>
                <a:schemeClr val="bg1"/>
              </a:solidFill>
              <a:latin typeface="Verdana" panose="020B0604030504040204" pitchFamily="34" charset="0"/>
              <a:ea typeface="宋体" panose="02010600030101010101" pitchFamily="2" charset="-122"/>
            </a:endParaRPr>
          </a:p>
        </p:txBody>
      </p:sp>
    </p:spTree>
  </p:cSld>
  <p:clrMapOvr>
    <a:masterClrMapping/>
  </p:clrMapOvr>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6"/>
          <p:cNvSpPr txBox="1"/>
          <p:nvPr>
            <p:custDataLst>
              <p:tags r:id="rId1"/>
            </p:custDataLst>
          </p:nvPr>
        </p:nvSpPr>
        <p:spPr>
          <a:xfrm>
            <a:off x="231407" y="97384"/>
            <a:ext cx="216598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十一、黄疸</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1036955" y="962025"/>
            <a:ext cx="4197985" cy="398780"/>
          </a:xfrm>
          <a:prstGeom prst="rect">
            <a:avLst/>
          </a:prstGeom>
          <a:noFill/>
        </p:spPr>
        <p:txBody>
          <a:bodyPr wrap="square" rtlCol="0">
            <a:spAutoFit/>
          </a:bodyPr>
          <a:p>
            <a:r>
              <a:rPr lang="zh-CN" altLang="en-US" sz="2000"/>
              <a:t>（三）伴随症状</a:t>
            </a:r>
            <a:endParaRPr lang="zh-CN" sz="2000"/>
          </a:p>
        </p:txBody>
      </p:sp>
      <p:sp>
        <p:nvSpPr>
          <p:cNvPr id="2" name="文本框 1"/>
          <p:cNvSpPr txBox="1"/>
          <p:nvPr/>
        </p:nvSpPr>
        <p:spPr>
          <a:xfrm>
            <a:off x="1958340" y="2003425"/>
            <a:ext cx="8529320" cy="3322955"/>
          </a:xfrm>
          <a:prstGeom prst="rect">
            <a:avLst/>
          </a:prstGeom>
          <a:noFill/>
        </p:spPr>
        <p:txBody>
          <a:bodyPr wrap="square" rtlCol="0" anchor="t">
            <a:spAutoFit/>
          </a:bodyPr>
          <a:p>
            <a:pPr marL="0" indent="0">
              <a:lnSpc>
                <a:spcPct val="150000"/>
              </a:lnSpc>
              <a:buNone/>
            </a:pPr>
            <a:r>
              <a:rPr lang="zh-CN" altLang="en-US" sz="2000" dirty="0">
                <a:solidFill>
                  <a:schemeClr val="accent1"/>
                </a:solidFill>
                <a:latin typeface="微软雅黑" panose="020B0503020204020204" charset="-122"/>
                <a:ea typeface="微软雅黑" panose="020B0503020204020204" charset="-122"/>
                <a:cs typeface="微软雅黑" panose="020B0503020204020204" charset="-122"/>
                <a:sym typeface="+mn-ea"/>
              </a:rPr>
              <a:t>1．伴发热</a:t>
            </a:r>
            <a:r>
              <a:rPr lang="zh-CN" altLang="en-US" sz="2000" dirty="0">
                <a:latin typeface="微软雅黑" panose="020B0503020204020204" charset="-122"/>
                <a:ea typeface="微软雅黑" panose="020B0503020204020204" charset="-122"/>
                <a:cs typeface="微软雅黑" panose="020B0503020204020204" charset="-122"/>
                <a:sym typeface="+mn-ea"/>
              </a:rPr>
              <a:t>：溶血性黄疸的急性溶血可先有发热。还可见于急性胆管炎、肝脓肿、钩端螺旋体病、败血症和病毒性肝炎。</a:t>
            </a:r>
            <a:endParaRPr lang="zh-CN" altLang="en-US" sz="2000" dirty="0">
              <a:solidFill>
                <a:schemeClr val="tx1"/>
              </a:solidFill>
              <a:latin typeface="微软雅黑" panose="020B0503020204020204" charset="-122"/>
              <a:ea typeface="微软雅黑" panose="020B0503020204020204" charset="-122"/>
              <a:cs typeface="微软雅黑" panose="020B0503020204020204" charset="-122"/>
            </a:endParaRPr>
          </a:p>
          <a:p>
            <a:pPr marL="0" indent="0">
              <a:lnSpc>
                <a:spcPct val="150000"/>
              </a:lnSpc>
              <a:buNone/>
            </a:pPr>
            <a:r>
              <a:rPr lang="zh-CN" altLang="en-US" sz="2000" dirty="0">
                <a:solidFill>
                  <a:schemeClr val="accent1"/>
                </a:solidFill>
                <a:latin typeface="微软雅黑" panose="020B0503020204020204" charset="-122"/>
                <a:ea typeface="微软雅黑" panose="020B0503020204020204" charset="-122"/>
                <a:cs typeface="微软雅黑" panose="020B0503020204020204" charset="-122"/>
                <a:sym typeface="+mn-ea"/>
              </a:rPr>
              <a:t>2．伴肝肿大</a:t>
            </a:r>
            <a:r>
              <a:rPr lang="zh-CN" altLang="en-US" sz="2000" dirty="0">
                <a:latin typeface="微软雅黑" panose="020B0503020204020204" charset="-122"/>
                <a:ea typeface="微软雅黑" panose="020B0503020204020204" charset="-122"/>
                <a:cs typeface="微软雅黑" panose="020B0503020204020204" charset="-122"/>
                <a:sym typeface="+mn-ea"/>
              </a:rPr>
              <a:t>：见于病毒性肝炎、肝硬化、肝癌、急性胆道感染及胆道梗阻。</a:t>
            </a:r>
            <a:endParaRPr lang="zh-CN" altLang="en-US" sz="2000" dirty="0">
              <a:solidFill>
                <a:schemeClr val="tx1"/>
              </a:solidFill>
              <a:latin typeface="微软雅黑" panose="020B0503020204020204" charset="-122"/>
              <a:ea typeface="微软雅黑" panose="020B0503020204020204" charset="-122"/>
              <a:cs typeface="微软雅黑" panose="020B0503020204020204" charset="-122"/>
            </a:endParaRPr>
          </a:p>
          <a:p>
            <a:pPr marL="0" indent="0">
              <a:lnSpc>
                <a:spcPct val="150000"/>
              </a:lnSpc>
              <a:buNone/>
            </a:pPr>
            <a:r>
              <a:rPr lang="zh-CN" altLang="en-US" sz="2000" dirty="0">
                <a:solidFill>
                  <a:schemeClr val="accent1"/>
                </a:solidFill>
                <a:latin typeface="微软雅黑" panose="020B0503020204020204" charset="-122"/>
                <a:ea typeface="微软雅黑" panose="020B0503020204020204" charset="-122"/>
                <a:cs typeface="微软雅黑" panose="020B0503020204020204" charset="-122"/>
                <a:sym typeface="+mn-ea"/>
              </a:rPr>
              <a:t>3．伴脾肿大</a:t>
            </a:r>
            <a:r>
              <a:rPr lang="zh-CN" altLang="en-US" sz="2000" dirty="0">
                <a:latin typeface="微软雅黑" panose="020B0503020204020204" charset="-122"/>
                <a:ea typeface="微软雅黑" panose="020B0503020204020204" charset="-122"/>
                <a:cs typeface="微软雅黑" panose="020B0503020204020204" charset="-122"/>
                <a:sym typeface="+mn-ea"/>
              </a:rPr>
              <a:t>：见于病毒性肝炎、肝硬化、钩端螺旋体病、败血症、溶血性贫血等。</a:t>
            </a:r>
            <a:endParaRPr lang="zh-CN" altLang="en-US" sz="2000" dirty="0">
              <a:solidFill>
                <a:schemeClr val="tx1"/>
              </a:solidFill>
              <a:latin typeface="微软雅黑" panose="020B0503020204020204" charset="-122"/>
              <a:ea typeface="微软雅黑" panose="020B0503020204020204" charset="-122"/>
              <a:cs typeface="微软雅黑" panose="020B0503020204020204" charset="-122"/>
            </a:endParaRPr>
          </a:p>
          <a:p>
            <a:pPr marL="0" indent="0">
              <a:lnSpc>
                <a:spcPct val="150000"/>
              </a:lnSpc>
              <a:buNone/>
            </a:pPr>
            <a:r>
              <a:rPr lang="zh-CN" altLang="en-US" sz="2000" dirty="0">
                <a:solidFill>
                  <a:schemeClr val="accent1"/>
                </a:solidFill>
                <a:latin typeface="微软雅黑" panose="020B0503020204020204" charset="-122"/>
                <a:ea typeface="微软雅黑" panose="020B0503020204020204" charset="-122"/>
                <a:cs typeface="微软雅黑" panose="020B0503020204020204" charset="-122"/>
                <a:sym typeface="+mn-ea"/>
              </a:rPr>
              <a:t>4．伴腹水</a:t>
            </a:r>
            <a:r>
              <a:rPr lang="zh-CN" altLang="en-US" sz="2000" dirty="0">
                <a:latin typeface="微软雅黑" panose="020B0503020204020204" charset="-122"/>
                <a:ea typeface="微软雅黑" panose="020B0503020204020204" charset="-122"/>
                <a:cs typeface="微软雅黑" panose="020B0503020204020204" charset="-122"/>
                <a:sym typeface="+mn-ea"/>
              </a:rPr>
              <a:t>：见于重症肝炎、肝硬化的失代偿期和肝癌等。</a:t>
            </a:r>
            <a:endParaRPr lang="zh-CN" altLang="en-US" sz="2000" dirty="0">
              <a:solidFill>
                <a:schemeClr val="tx1"/>
              </a:solidFill>
              <a:latin typeface="微软雅黑" panose="020B0503020204020204" charset="-122"/>
              <a:ea typeface="微软雅黑" panose="020B0503020204020204" charset="-122"/>
              <a:cs typeface="微软雅黑" panose="020B0503020204020204" charset="-122"/>
            </a:endParaRPr>
          </a:p>
          <a:p>
            <a:pPr marL="0" indent="0">
              <a:lnSpc>
                <a:spcPct val="150000"/>
              </a:lnSpc>
              <a:buNone/>
            </a:pPr>
            <a:r>
              <a:rPr lang="zh-CN" altLang="en-US" sz="2000" dirty="0">
                <a:solidFill>
                  <a:schemeClr val="accent1"/>
                </a:solidFill>
                <a:latin typeface="微软雅黑" panose="020B0503020204020204" charset="-122"/>
                <a:ea typeface="微软雅黑" panose="020B0503020204020204" charset="-122"/>
                <a:cs typeface="微软雅黑" panose="020B0503020204020204" charset="-122"/>
                <a:sym typeface="+mn-ea"/>
              </a:rPr>
              <a:t>5．伴胆囊肿大</a:t>
            </a:r>
            <a:r>
              <a:rPr lang="zh-CN" altLang="en-US" sz="2000" dirty="0">
                <a:latin typeface="微软雅黑" panose="020B0503020204020204" charset="-122"/>
                <a:ea typeface="微软雅黑" panose="020B0503020204020204" charset="-122"/>
                <a:cs typeface="微软雅黑" panose="020B0503020204020204" charset="-122"/>
                <a:sym typeface="+mn-ea"/>
              </a:rPr>
              <a:t>：胆总管结石、胆总管癌、胰头癌或壶腹癌等。</a:t>
            </a:r>
            <a:endParaRPr lang="zh-CN" altLang="en-US" sz="2000" dirty="0">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6"/>
          <p:cNvSpPr txBox="1"/>
          <p:nvPr>
            <p:custDataLst>
              <p:tags r:id="rId1"/>
            </p:custDataLst>
          </p:nvPr>
        </p:nvSpPr>
        <p:spPr>
          <a:xfrm>
            <a:off x="231407" y="97384"/>
            <a:ext cx="216598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十一、黄疸</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1036955" y="962025"/>
            <a:ext cx="4197985" cy="398780"/>
          </a:xfrm>
          <a:prstGeom prst="rect">
            <a:avLst/>
          </a:prstGeom>
          <a:noFill/>
        </p:spPr>
        <p:txBody>
          <a:bodyPr wrap="square" rtlCol="0">
            <a:spAutoFit/>
          </a:bodyPr>
          <a:p>
            <a:r>
              <a:rPr lang="zh-CN" altLang="en-US" sz="2000"/>
              <a:t>（四）问诊要点</a:t>
            </a:r>
            <a:endParaRPr lang="zh-CN" sz="2000"/>
          </a:p>
        </p:txBody>
      </p:sp>
      <p:sp>
        <p:nvSpPr>
          <p:cNvPr id="3" name="文本框 2"/>
          <p:cNvSpPr txBox="1"/>
          <p:nvPr/>
        </p:nvSpPr>
        <p:spPr>
          <a:xfrm>
            <a:off x="2219960" y="2286635"/>
            <a:ext cx="7842250" cy="2230755"/>
          </a:xfrm>
          <a:prstGeom prst="rect">
            <a:avLst/>
          </a:prstGeom>
          <a:noFill/>
        </p:spPr>
        <p:txBody>
          <a:bodyPr wrap="square" rtlCol="0" anchor="t">
            <a:noAutofit/>
          </a:bodyPr>
          <a:p>
            <a:pPr>
              <a:lnSpc>
                <a:spcPct val="150000"/>
              </a:lnSpc>
            </a:pPr>
            <a:r>
              <a:rPr lang="zh-CN" altLang="en-US" sz="2000">
                <a:solidFill>
                  <a:schemeClr val="accent1"/>
                </a:solidFill>
                <a:latin typeface="微软雅黑" panose="020B0503020204020204" charset="-122"/>
                <a:ea typeface="微软雅黑" panose="020B0503020204020204" charset="-122"/>
                <a:cs typeface="微软雅黑" panose="020B0503020204020204" charset="-122"/>
              </a:rPr>
              <a:t>1.确定是否有黄疸</a:t>
            </a:r>
            <a:r>
              <a:rPr lang="zh-CN" altLang="en-US" sz="2000">
                <a:latin typeface="微软雅黑" panose="020B0503020204020204" charset="-122"/>
                <a:ea typeface="微软雅黑" panose="020B0503020204020204" charset="-122"/>
                <a:cs typeface="微软雅黑" panose="020B0503020204020204" charset="-122"/>
              </a:rPr>
              <a:t> </a:t>
            </a:r>
            <a:r>
              <a:rPr lang="en-US" altLang="zh-CN" sz="2000">
                <a:latin typeface="微软雅黑" panose="020B0503020204020204" charset="-122"/>
                <a:ea typeface="微软雅黑" panose="020B0503020204020204" charset="-122"/>
                <a:cs typeface="微软雅黑" panose="020B0503020204020204" charset="-122"/>
              </a:rPr>
              <a:t> </a:t>
            </a:r>
            <a:r>
              <a:rPr lang="zh-CN" altLang="en-US" sz="2000">
                <a:latin typeface="微软雅黑" panose="020B0503020204020204" charset="-122"/>
                <a:ea typeface="微软雅黑" panose="020B0503020204020204" charset="-122"/>
                <a:cs typeface="微软雅黑" panose="020B0503020204020204" charset="-122"/>
              </a:rPr>
              <a:t>仔细询问有无巩膜黄染及尿色变化，应注意与皮肤苍白、球结膜下脂肪异常增生及高胡萝卜素血症等相区别。</a:t>
            </a:r>
            <a:endParaRPr lang="zh-CN" altLang="en-US" sz="2000">
              <a:latin typeface="微软雅黑" panose="020B0503020204020204" charset="-122"/>
              <a:ea typeface="微软雅黑" panose="020B0503020204020204" charset="-122"/>
              <a:cs typeface="微软雅黑" panose="020B0503020204020204" charset="-122"/>
            </a:endParaRPr>
          </a:p>
          <a:p>
            <a:pPr>
              <a:lnSpc>
                <a:spcPct val="150000"/>
              </a:lnSpc>
            </a:pPr>
            <a:r>
              <a:rPr lang="zh-CN" altLang="en-US" sz="2000">
                <a:solidFill>
                  <a:schemeClr val="accent1"/>
                </a:solidFill>
                <a:latin typeface="微软雅黑" panose="020B0503020204020204" charset="-122"/>
                <a:ea typeface="微软雅黑" panose="020B0503020204020204" charset="-122"/>
                <a:cs typeface="微软雅黑" panose="020B0503020204020204" charset="-122"/>
              </a:rPr>
              <a:t>2.黄疸的起病、持续时间与波动情况</a:t>
            </a:r>
            <a:r>
              <a:rPr lang="zh-CN" altLang="en-US" sz="2000">
                <a:latin typeface="微软雅黑" panose="020B0503020204020204" charset="-122"/>
                <a:ea typeface="微软雅黑" panose="020B0503020204020204" charset="-122"/>
                <a:cs typeface="微软雅黑" panose="020B0503020204020204" charset="-122"/>
              </a:rPr>
              <a:t> </a:t>
            </a:r>
            <a:r>
              <a:rPr lang="en-US" altLang="zh-CN" sz="2000">
                <a:latin typeface="微软雅黑" panose="020B0503020204020204" charset="-122"/>
                <a:ea typeface="微软雅黑" panose="020B0503020204020204" charset="-122"/>
                <a:cs typeface="微软雅黑" panose="020B0503020204020204" charset="-122"/>
              </a:rPr>
              <a:t> </a:t>
            </a:r>
            <a:r>
              <a:rPr lang="zh-CN" altLang="en-US" sz="2000">
                <a:latin typeface="微软雅黑" panose="020B0503020204020204" charset="-122"/>
                <a:ea typeface="微软雅黑" panose="020B0503020204020204" charset="-122"/>
                <a:cs typeface="微软雅黑" panose="020B0503020204020204" charset="-122"/>
              </a:rPr>
              <a:t>起病急或缓，有无群集发病、外出旅游、药物使用史，有无长期酗酒史或肝病史。</a:t>
            </a:r>
            <a:endParaRPr lang="zh-CN" altLang="en-US" sz="2000">
              <a:latin typeface="微软雅黑" panose="020B0503020204020204" charset="-122"/>
              <a:ea typeface="微软雅黑" panose="020B0503020204020204" charset="-122"/>
              <a:cs typeface="微软雅黑" panose="020B0503020204020204" charset="-122"/>
            </a:endParaRPr>
          </a:p>
          <a:p>
            <a:pPr>
              <a:lnSpc>
                <a:spcPct val="150000"/>
              </a:lnSpc>
            </a:pPr>
            <a:r>
              <a:rPr lang="zh-CN" altLang="en-US" sz="2000">
                <a:solidFill>
                  <a:schemeClr val="accent1"/>
                </a:solidFill>
                <a:latin typeface="微软雅黑" panose="020B0503020204020204" charset="-122"/>
                <a:ea typeface="微软雅黑" panose="020B0503020204020204" charset="-122"/>
                <a:cs typeface="微软雅黑" panose="020B0503020204020204" charset="-122"/>
              </a:rPr>
              <a:t>3.黄疸对全身状况</a:t>
            </a:r>
            <a:r>
              <a:rPr lang="zh-CN" altLang="en-US" sz="2000">
                <a:latin typeface="微软雅黑" panose="020B0503020204020204" charset="-122"/>
                <a:ea typeface="微软雅黑" panose="020B0503020204020204" charset="-122"/>
                <a:cs typeface="微软雅黑" panose="020B0503020204020204" charset="-122"/>
              </a:rPr>
              <a:t>的影响</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459295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十二</a:t>
            </a: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尿频、尿急、尿痛</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14" name="组合 13"/>
          <p:cNvGrpSpPr/>
          <p:nvPr/>
        </p:nvGrpSpPr>
        <p:grpSpPr>
          <a:xfrm>
            <a:off x="1927225" y="1836420"/>
            <a:ext cx="7807325" cy="3962400"/>
            <a:chOff x="791" y="2887"/>
            <a:chExt cx="12295" cy="6240"/>
          </a:xfrm>
        </p:grpSpPr>
        <p:grpSp>
          <p:nvGrpSpPr>
            <p:cNvPr id="5" name="组合 3"/>
            <p:cNvGrpSpPr/>
            <p:nvPr/>
          </p:nvGrpSpPr>
          <p:grpSpPr>
            <a:xfrm>
              <a:off x="4276" y="2887"/>
              <a:ext cx="8811" cy="6241"/>
              <a:chOff x="3000" y="2520"/>
              <a:chExt cx="9240" cy="6885"/>
            </a:xfrm>
          </p:grpSpPr>
          <p:grpSp>
            <p:nvGrpSpPr>
              <p:cNvPr id="6" name="组合 66563"/>
              <p:cNvGrpSpPr/>
              <p:nvPr/>
            </p:nvGrpSpPr>
            <p:grpSpPr>
              <a:xfrm>
                <a:off x="3000" y="2520"/>
                <a:ext cx="9240" cy="2050"/>
                <a:chOff x="912" y="1008"/>
                <a:chExt cx="3984" cy="912"/>
              </a:xfrm>
            </p:grpSpPr>
            <p:sp>
              <p:nvSpPr>
                <p:cNvPr id="9219" name="圆角矩形 66564"/>
                <p:cNvSpPr/>
                <p:nvPr/>
              </p:nvSpPr>
              <p:spPr>
                <a:xfrm>
                  <a:off x="912" y="1008"/>
                  <a:ext cx="3984" cy="912"/>
                </a:xfrm>
                <a:prstGeom prst="roundRect">
                  <a:avLst>
                    <a:gd name="adj" fmla="val 10889"/>
                  </a:avLst>
                </a:prstGeom>
                <a:gradFill rotWithShape="1">
                  <a:gsLst>
                    <a:gs pos="0">
                      <a:srgbClr val="DDDDDD"/>
                    </a:gs>
                    <a:gs pos="50000">
                      <a:srgbClr val="F3F3F3"/>
                    </a:gs>
                    <a:gs pos="100000">
                      <a:srgbClr val="DDDDDD"/>
                    </a:gs>
                  </a:gsLst>
                  <a:lin ang="2700000" scaled="1"/>
                  <a:tileRect/>
                </a:gradFill>
                <a:ln w="38100" cap="flat" cmpd="sng">
                  <a:solidFill>
                    <a:srgbClr val="FFFFFF"/>
                  </a:solidFill>
                  <a:prstDash val="solid"/>
                  <a:round/>
                  <a:headEnd type="none" w="med" len="med"/>
                  <a:tailEnd type="none" w="med" len="med"/>
                </a:ln>
                <a:effectLst>
                  <a:outerShdw dist="135001" dir="2928846" algn="ctr" rotWithShape="0">
                    <a:srgbClr val="000000">
                      <a:alpha val="50000"/>
                    </a:srgbClr>
                  </a:outerShdw>
                </a:effectLst>
              </p:spPr>
              <p:txBody>
                <a:bodyPr anchor="t"/>
                <a:p>
                  <a:endParaRPr lang="zh-CN" altLang="en-US">
                    <a:latin typeface="Arial" panose="020B0604020202020204" pitchFamily="34" charset="0"/>
                  </a:endParaRPr>
                </a:p>
              </p:txBody>
            </p:sp>
            <p:grpSp>
              <p:nvGrpSpPr>
                <p:cNvPr id="7" name="组合 66565"/>
                <p:cNvGrpSpPr/>
                <p:nvPr/>
              </p:nvGrpSpPr>
              <p:grpSpPr>
                <a:xfrm>
                  <a:off x="999" y="1092"/>
                  <a:ext cx="768" cy="746"/>
                  <a:chOff x="999" y="1092"/>
                  <a:chExt cx="768" cy="746"/>
                </a:xfrm>
              </p:grpSpPr>
              <p:sp>
                <p:nvSpPr>
                  <p:cNvPr id="9221" name="圆角矩形 66566"/>
                  <p:cNvSpPr/>
                  <p:nvPr/>
                </p:nvSpPr>
                <p:spPr>
                  <a:xfrm>
                    <a:off x="999" y="1092"/>
                    <a:ext cx="768" cy="746"/>
                  </a:xfrm>
                  <a:prstGeom prst="roundRect">
                    <a:avLst>
                      <a:gd name="adj" fmla="val 11921"/>
                    </a:avLst>
                  </a:prstGeom>
                  <a:gradFill rotWithShape="1">
                    <a:gsLst>
                      <a:gs pos="0">
                        <a:schemeClr val="accent1"/>
                      </a:gs>
                      <a:gs pos="100000">
                        <a:srgbClr val="267291"/>
                      </a:gs>
                    </a:gsLst>
                    <a:lin ang="5400000" scaled="1"/>
                    <a:tileRect/>
                  </a:gradFill>
                  <a:ln w="38100" cap="flat" cmpd="sng">
                    <a:solidFill>
                      <a:schemeClr val="bg1"/>
                    </a:solidFill>
                    <a:prstDash val="solid"/>
                    <a:round/>
                    <a:headEnd type="none" w="med" len="med"/>
                    <a:tailEnd type="none" w="med" len="med"/>
                  </a:ln>
                </p:spPr>
                <p:txBody>
                  <a:bodyPr anchor="t"/>
                  <a:p>
                    <a:endParaRPr lang="zh-CN" altLang="en-US">
                      <a:latin typeface="Arial" panose="020B0604020202020204" pitchFamily="34" charset="0"/>
                    </a:endParaRPr>
                  </a:p>
                </p:txBody>
              </p:sp>
              <p:sp>
                <p:nvSpPr>
                  <p:cNvPr id="9222" name="任意多边形 66567"/>
                  <p:cNvSpPr/>
                  <p:nvPr/>
                </p:nvSpPr>
                <p:spPr>
                  <a:xfrm>
                    <a:off x="1047" y="1140"/>
                    <a:ext cx="383" cy="373"/>
                  </a:xfrm>
                  <a:custGeom>
                    <a:avLst/>
                    <a:gdLst/>
                    <a:ahLst/>
                    <a:cxnLst/>
                    <a:rect l="0" t="0" r="0" b="0"/>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rgbClr val="91CDE5"/>
                      </a:gs>
                      <a:gs pos="50000">
                        <a:schemeClr val="accent1">
                          <a:alpha val="0"/>
                        </a:schemeClr>
                      </a:gs>
                      <a:gs pos="100000">
                        <a:srgbClr val="91CDE5"/>
                      </a:gs>
                    </a:gsLst>
                    <a:lin ang="2700000" scaled="1"/>
                    <a:tileRect/>
                  </a:gradFill>
                  <a:ln w="0">
                    <a:noFill/>
                  </a:ln>
                </p:spPr>
                <p:txBody>
                  <a:bodyPr/>
                  <a:p>
                    <a:endParaRPr lang="zh-CN" altLang="en-US"/>
                  </a:p>
                </p:txBody>
              </p:sp>
              <p:sp>
                <p:nvSpPr>
                  <p:cNvPr id="66569" name="文本框 66568"/>
                  <p:cNvSpPr txBox="1"/>
                  <p:nvPr/>
                </p:nvSpPr>
                <p:spPr>
                  <a:xfrm>
                    <a:off x="1071" y="1295"/>
                    <a:ext cx="607" cy="356"/>
                  </a:xfrm>
                  <a:prstGeom prst="rect">
                    <a:avLst/>
                  </a:prstGeom>
                  <a:noFill/>
                  <a:ln w="9525">
                    <a:noFill/>
                  </a:ln>
                </p:spPr>
                <p:txBody>
                  <a:bodyPr wrap="square" anchor="t">
                    <a:spAutoFit/>
                  </a:bodyPr>
                  <a:p>
                    <a:pPr algn="ctr" eaLnBrk="0" hangingPunct="0"/>
                    <a:r>
                      <a:rPr lang="zh-CN" sz="2400">
                        <a:latin typeface="Calibri" panose="020F0502020204030204" charset="0"/>
                        <a:ea typeface="宋体" panose="02010600030101010101" pitchFamily="2" charset="-122"/>
                        <a:sym typeface="+mn-ea"/>
                      </a:rPr>
                      <a:t>尿频</a:t>
                    </a:r>
                    <a:endParaRPr lang="zh-CN" altLang="zh-CN" sz="2400" noProof="1">
                      <a:solidFill>
                        <a:srgbClr val="FFFFFF"/>
                      </a:solidFill>
                      <a:effectLst>
                        <a:outerShdw blurRad="38100" dist="38100" dir="2700000">
                          <a:srgbClr val="C0C0C0"/>
                        </a:outerShdw>
                      </a:effectLst>
                      <a:latin typeface="Calibri" panose="020F0502020204030204" charset="0"/>
                      <a:ea typeface="宋体" panose="02010600030101010101" pitchFamily="2" charset="-122"/>
                      <a:sym typeface="+mn-ea"/>
                    </a:endParaRPr>
                  </a:p>
                </p:txBody>
              </p:sp>
            </p:grpSp>
            <p:sp>
              <p:nvSpPr>
                <p:cNvPr id="9224" name="文本框 66569"/>
                <p:cNvSpPr txBox="1"/>
                <p:nvPr/>
              </p:nvSpPr>
              <p:spPr>
                <a:xfrm>
                  <a:off x="1877" y="1247"/>
                  <a:ext cx="2928" cy="499"/>
                </a:xfrm>
                <a:prstGeom prst="rect">
                  <a:avLst/>
                </a:prstGeom>
                <a:noFill/>
                <a:ln w="9525">
                  <a:noFill/>
                </a:ln>
              </p:spPr>
              <p:txBody>
                <a:bodyPr anchor="t">
                  <a:spAutoFit/>
                </a:bodyPr>
                <a:p>
                  <a:pPr eaLnBrk="0" hangingPunct="0"/>
                  <a:r>
                    <a:rPr lang="en-US" altLang="zh-CN">
                      <a:ea typeface="宋体" panose="02010600030101010101" pitchFamily="2" charset="-122"/>
                      <a:sym typeface="+mn-ea"/>
                    </a:rPr>
                    <a:t>    </a:t>
                  </a:r>
                  <a:r>
                    <a:rPr lang="zh-CN">
                      <a:ea typeface="宋体" panose="02010600030101010101" pitchFamily="2" charset="-122"/>
                      <a:sym typeface="+mn-ea"/>
                    </a:rPr>
                    <a:t>指单位时间内排尿次数增多。正常成人白天排尿4～6次，夜间0～2次。</a:t>
                  </a:r>
                  <a:endParaRPr lang="en-US" altLang="zh-CN">
                    <a:solidFill>
                      <a:srgbClr val="000000"/>
                    </a:solidFill>
                    <a:latin typeface="Arial" panose="020B0604020202020204" pitchFamily="34" charset="0"/>
                    <a:ea typeface="宋体" panose="02010600030101010101" pitchFamily="2" charset="-122"/>
                  </a:endParaRPr>
                </a:p>
              </p:txBody>
            </p:sp>
          </p:grpSp>
          <p:grpSp>
            <p:nvGrpSpPr>
              <p:cNvPr id="8" name="组合 66570"/>
              <p:cNvGrpSpPr/>
              <p:nvPr/>
            </p:nvGrpSpPr>
            <p:grpSpPr>
              <a:xfrm>
                <a:off x="3000" y="4930"/>
                <a:ext cx="9240" cy="2050"/>
                <a:chOff x="912" y="2016"/>
                <a:chExt cx="3984" cy="912"/>
              </a:xfrm>
            </p:grpSpPr>
            <p:sp>
              <p:nvSpPr>
                <p:cNvPr id="9226" name="圆角矩形 66571"/>
                <p:cNvSpPr/>
                <p:nvPr/>
              </p:nvSpPr>
              <p:spPr>
                <a:xfrm>
                  <a:off x="912" y="2016"/>
                  <a:ext cx="3984" cy="912"/>
                </a:xfrm>
                <a:prstGeom prst="roundRect">
                  <a:avLst>
                    <a:gd name="adj" fmla="val 10889"/>
                  </a:avLst>
                </a:prstGeom>
                <a:gradFill rotWithShape="1">
                  <a:gsLst>
                    <a:gs pos="0">
                      <a:srgbClr val="DDDDDD"/>
                    </a:gs>
                    <a:gs pos="50000">
                      <a:srgbClr val="F2F2F2"/>
                    </a:gs>
                    <a:gs pos="100000">
                      <a:srgbClr val="DDDDDD"/>
                    </a:gs>
                  </a:gsLst>
                  <a:lin ang="2700000" scaled="1"/>
                  <a:tileRect/>
                </a:gradFill>
                <a:ln w="38100" cap="flat" cmpd="sng">
                  <a:solidFill>
                    <a:srgbClr val="FFFFFF"/>
                  </a:solidFill>
                  <a:prstDash val="solid"/>
                  <a:round/>
                  <a:headEnd type="none" w="med" len="med"/>
                  <a:tailEnd type="none" w="med" len="med"/>
                </a:ln>
                <a:effectLst>
                  <a:outerShdw dist="135001" dir="2928846" algn="ctr" rotWithShape="0">
                    <a:srgbClr val="000000">
                      <a:alpha val="50000"/>
                    </a:srgbClr>
                  </a:outerShdw>
                </a:effectLst>
              </p:spPr>
              <p:txBody>
                <a:bodyPr anchor="t"/>
                <a:p>
                  <a:endParaRPr lang="zh-CN" altLang="en-US">
                    <a:latin typeface="Arial" panose="020B0604020202020204" pitchFamily="34" charset="0"/>
                  </a:endParaRPr>
                </a:p>
              </p:txBody>
            </p:sp>
            <p:grpSp>
              <p:nvGrpSpPr>
                <p:cNvPr id="9" name="组合 66572"/>
                <p:cNvGrpSpPr/>
                <p:nvPr/>
              </p:nvGrpSpPr>
              <p:grpSpPr>
                <a:xfrm>
                  <a:off x="999" y="2100"/>
                  <a:ext cx="768" cy="746"/>
                  <a:chOff x="999" y="2100"/>
                  <a:chExt cx="768" cy="746"/>
                </a:xfrm>
              </p:grpSpPr>
              <p:sp>
                <p:nvSpPr>
                  <p:cNvPr id="9228" name="圆角矩形 66573"/>
                  <p:cNvSpPr/>
                  <p:nvPr/>
                </p:nvSpPr>
                <p:spPr>
                  <a:xfrm>
                    <a:off x="999" y="2100"/>
                    <a:ext cx="768" cy="746"/>
                  </a:xfrm>
                  <a:prstGeom prst="roundRect">
                    <a:avLst>
                      <a:gd name="adj" fmla="val 11921"/>
                    </a:avLst>
                  </a:prstGeom>
                  <a:gradFill rotWithShape="1">
                    <a:gsLst>
                      <a:gs pos="0">
                        <a:srgbClr val="7187C6"/>
                      </a:gs>
                      <a:gs pos="100000">
                        <a:schemeClr val="hlink"/>
                      </a:gs>
                    </a:gsLst>
                    <a:lin ang="5400000" scaled="1"/>
                    <a:tileRect/>
                  </a:gradFill>
                  <a:ln w="38100" cap="flat" cmpd="sng">
                    <a:solidFill>
                      <a:schemeClr val="bg1"/>
                    </a:solidFill>
                    <a:prstDash val="solid"/>
                    <a:round/>
                    <a:headEnd type="none" w="med" len="med"/>
                    <a:tailEnd type="none" w="med" len="med"/>
                  </a:ln>
                </p:spPr>
                <p:txBody>
                  <a:bodyPr anchor="t"/>
                  <a:p>
                    <a:endParaRPr lang="zh-CN" altLang="en-US">
                      <a:latin typeface="Arial" panose="020B0604020202020204" pitchFamily="34" charset="0"/>
                    </a:endParaRPr>
                  </a:p>
                </p:txBody>
              </p:sp>
              <p:sp>
                <p:nvSpPr>
                  <p:cNvPr id="9229" name="任意多边形 66574"/>
                  <p:cNvSpPr/>
                  <p:nvPr/>
                </p:nvSpPr>
                <p:spPr>
                  <a:xfrm>
                    <a:off x="1047" y="2148"/>
                    <a:ext cx="383" cy="373"/>
                  </a:xfrm>
                  <a:custGeom>
                    <a:avLst/>
                    <a:gdLst/>
                    <a:ahLst/>
                    <a:cxnLst/>
                    <a:rect l="0" t="0" r="0" b="0"/>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rgbClr val="ACB9DE"/>
                      </a:gs>
                      <a:gs pos="100000">
                        <a:schemeClr val="hlink">
                          <a:alpha val="0"/>
                        </a:schemeClr>
                      </a:gs>
                    </a:gsLst>
                    <a:lin ang="2700000" scaled="1"/>
                    <a:tileRect/>
                  </a:gradFill>
                  <a:ln w="0">
                    <a:noFill/>
                  </a:ln>
                </p:spPr>
                <p:txBody>
                  <a:bodyPr/>
                  <a:p>
                    <a:endParaRPr lang="zh-CN" altLang="en-US"/>
                  </a:p>
                </p:txBody>
              </p:sp>
              <p:sp>
                <p:nvSpPr>
                  <p:cNvPr id="66576" name="文本框 66575"/>
                  <p:cNvSpPr txBox="1"/>
                  <p:nvPr/>
                </p:nvSpPr>
                <p:spPr>
                  <a:xfrm>
                    <a:off x="1071" y="2304"/>
                    <a:ext cx="607" cy="356"/>
                  </a:xfrm>
                  <a:prstGeom prst="rect">
                    <a:avLst/>
                  </a:prstGeom>
                  <a:noFill/>
                  <a:ln w="9525">
                    <a:noFill/>
                  </a:ln>
                </p:spPr>
                <p:txBody>
                  <a:bodyPr wrap="square" anchor="t">
                    <a:spAutoFit/>
                  </a:bodyPr>
                  <a:p>
                    <a:pPr algn="ctr" eaLnBrk="0" hangingPunct="0"/>
                    <a:r>
                      <a:rPr lang="zh-CN" altLang="en-US" sz="2400" noProof="1">
                        <a:solidFill>
                          <a:srgbClr val="FFFFFF"/>
                        </a:solidFill>
                        <a:effectLst>
                          <a:outerShdw blurRad="38100" dist="38100" dir="2700000">
                            <a:srgbClr val="C0C0C0"/>
                          </a:outerShdw>
                        </a:effectLst>
                        <a:latin typeface="Arial" panose="020B0604020202020204" pitchFamily="34" charset="0"/>
                        <a:ea typeface="宋体" panose="02010600030101010101" pitchFamily="2" charset="-122"/>
                        <a:cs typeface="+mn-cs"/>
                      </a:rPr>
                      <a:t>尿急</a:t>
                    </a:r>
                    <a:endParaRPr lang="zh-CN" altLang="en-US" sz="2400" noProof="1">
                      <a:solidFill>
                        <a:srgbClr val="FFFFFF"/>
                      </a:solidFill>
                      <a:effectLst>
                        <a:outerShdw blurRad="38100" dist="38100" dir="2700000">
                          <a:srgbClr val="C0C0C0"/>
                        </a:outerShdw>
                      </a:effectLst>
                      <a:latin typeface="Arial" panose="020B0604020202020204" pitchFamily="34" charset="0"/>
                      <a:ea typeface="宋体" panose="02010600030101010101" pitchFamily="2" charset="-122"/>
                      <a:cs typeface="+mn-cs"/>
                    </a:endParaRPr>
                  </a:p>
                </p:txBody>
              </p:sp>
            </p:grpSp>
            <p:sp>
              <p:nvSpPr>
                <p:cNvPr id="9231" name="文本框 66576"/>
                <p:cNvSpPr txBox="1"/>
                <p:nvPr/>
              </p:nvSpPr>
              <p:spPr>
                <a:xfrm>
                  <a:off x="1898" y="2224"/>
                  <a:ext cx="2933" cy="499"/>
                </a:xfrm>
                <a:prstGeom prst="rect">
                  <a:avLst/>
                </a:prstGeom>
                <a:noFill/>
                <a:ln w="9525">
                  <a:noFill/>
                </a:ln>
              </p:spPr>
              <p:txBody>
                <a:bodyPr wrap="square" anchor="t">
                  <a:spAutoFit/>
                </a:bodyPr>
                <a:p>
                  <a:pPr eaLnBrk="0" hangingPunct="0"/>
                  <a:r>
                    <a:rPr lang="en-US" altLang="zh-CN">
                      <a:ea typeface="宋体" panose="02010600030101010101" pitchFamily="2" charset="-122"/>
                      <a:sym typeface="+mn-ea"/>
                    </a:rPr>
                    <a:t>    </a:t>
                  </a:r>
                  <a:r>
                    <a:rPr lang="zh-CN">
                      <a:ea typeface="宋体" panose="02010600030101010101" pitchFamily="2" charset="-122"/>
                      <a:sym typeface="+mn-ea"/>
                    </a:rPr>
                    <a:t>是指患者一有尿意即迫不及待需要排尿，难</a:t>
                  </a:r>
                  <a:r>
                    <a:rPr lang="zh-CN">
                      <a:latin typeface="Calibri" panose="020F0502020204030204" charset="0"/>
                      <a:ea typeface="宋体" panose="02010600030101010101" pitchFamily="2" charset="-122"/>
                      <a:sym typeface="+mn-ea"/>
                    </a:rPr>
                    <a:t>以控制。</a:t>
                  </a:r>
                  <a:endParaRPr lang="en-US" altLang="zh-CN">
                    <a:solidFill>
                      <a:srgbClr val="000000"/>
                    </a:solidFill>
                    <a:latin typeface="Arial" panose="020B0604020202020204" pitchFamily="34" charset="0"/>
                    <a:ea typeface="宋体" panose="02010600030101010101" pitchFamily="2" charset="-122"/>
                  </a:endParaRPr>
                </a:p>
              </p:txBody>
            </p:sp>
          </p:grpSp>
          <p:grpSp>
            <p:nvGrpSpPr>
              <p:cNvPr id="10" name="组合 66577"/>
              <p:cNvGrpSpPr/>
              <p:nvPr/>
            </p:nvGrpSpPr>
            <p:grpSpPr>
              <a:xfrm>
                <a:off x="3000" y="7355"/>
                <a:ext cx="9240" cy="2050"/>
                <a:chOff x="912" y="3036"/>
                <a:chExt cx="3984" cy="912"/>
              </a:xfrm>
            </p:grpSpPr>
            <p:sp>
              <p:nvSpPr>
                <p:cNvPr id="9233" name="圆角矩形 66578"/>
                <p:cNvSpPr/>
                <p:nvPr/>
              </p:nvSpPr>
              <p:spPr>
                <a:xfrm>
                  <a:off x="912" y="3036"/>
                  <a:ext cx="3984" cy="912"/>
                </a:xfrm>
                <a:prstGeom prst="roundRect">
                  <a:avLst>
                    <a:gd name="adj" fmla="val 10889"/>
                  </a:avLst>
                </a:prstGeom>
                <a:gradFill rotWithShape="1">
                  <a:gsLst>
                    <a:gs pos="0">
                      <a:srgbClr val="DDDDDD"/>
                    </a:gs>
                    <a:gs pos="50000">
                      <a:srgbClr val="EEEEEE"/>
                    </a:gs>
                    <a:gs pos="100000">
                      <a:srgbClr val="DDDDDD"/>
                    </a:gs>
                  </a:gsLst>
                  <a:lin ang="2700000" scaled="1"/>
                  <a:tileRect/>
                </a:gradFill>
                <a:ln w="38100" cap="flat" cmpd="sng">
                  <a:solidFill>
                    <a:srgbClr val="FFFFFF"/>
                  </a:solidFill>
                  <a:prstDash val="solid"/>
                  <a:round/>
                  <a:headEnd type="none" w="med" len="med"/>
                  <a:tailEnd type="none" w="med" len="med"/>
                </a:ln>
                <a:effectLst>
                  <a:outerShdw dist="135001" dir="2928846" algn="ctr" rotWithShape="0">
                    <a:srgbClr val="000000">
                      <a:alpha val="50000"/>
                    </a:srgbClr>
                  </a:outerShdw>
                </a:effectLst>
              </p:spPr>
              <p:txBody>
                <a:bodyPr anchor="t"/>
                <a:p>
                  <a:endParaRPr lang="zh-CN" altLang="en-US">
                    <a:latin typeface="Arial" panose="020B0604020202020204" pitchFamily="34" charset="0"/>
                  </a:endParaRPr>
                </a:p>
              </p:txBody>
            </p:sp>
            <p:grpSp>
              <p:nvGrpSpPr>
                <p:cNvPr id="11" name="组合 66579"/>
                <p:cNvGrpSpPr/>
                <p:nvPr/>
              </p:nvGrpSpPr>
              <p:grpSpPr>
                <a:xfrm>
                  <a:off x="999" y="3120"/>
                  <a:ext cx="768" cy="746"/>
                  <a:chOff x="999" y="3120"/>
                  <a:chExt cx="768" cy="746"/>
                </a:xfrm>
              </p:grpSpPr>
              <p:sp>
                <p:nvSpPr>
                  <p:cNvPr id="9235" name="圆角矩形 66580"/>
                  <p:cNvSpPr/>
                  <p:nvPr/>
                </p:nvSpPr>
                <p:spPr>
                  <a:xfrm>
                    <a:off x="999" y="3120"/>
                    <a:ext cx="768" cy="746"/>
                  </a:xfrm>
                  <a:prstGeom prst="roundRect">
                    <a:avLst>
                      <a:gd name="adj" fmla="val 11921"/>
                    </a:avLst>
                  </a:prstGeom>
                  <a:gradFill rotWithShape="1">
                    <a:gsLst>
                      <a:gs pos="0">
                        <a:srgbClr val="9E9EBE"/>
                      </a:gs>
                      <a:gs pos="100000">
                        <a:schemeClr val="folHlink"/>
                      </a:gs>
                    </a:gsLst>
                    <a:lin ang="5400000" scaled="1"/>
                    <a:tileRect/>
                  </a:gradFill>
                  <a:ln w="38100" cap="flat" cmpd="sng">
                    <a:solidFill>
                      <a:schemeClr val="bg1"/>
                    </a:solidFill>
                    <a:prstDash val="solid"/>
                    <a:round/>
                    <a:headEnd type="none" w="med" len="med"/>
                    <a:tailEnd type="none" w="med" len="med"/>
                  </a:ln>
                </p:spPr>
                <p:txBody>
                  <a:bodyPr anchor="t"/>
                  <a:p>
                    <a:endParaRPr lang="zh-CN" altLang="en-US">
                      <a:latin typeface="Arial" panose="020B0604020202020204" pitchFamily="34" charset="0"/>
                    </a:endParaRPr>
                  </a:p>
                </p:txBody>
              </p:sp>
              <p:sp>
                <p:nvSpPr>
                  <p:cNvPr id="9236" name="任意多边形 66581"/>
                  <p:cNvSpPr/>
                  <p:nvPr/>
                </p:nvSpPr>
                <p:spPr>
                  <a:xfrm>
                    <a:off x="1047" y="3168"/>
                    <a:ext cx="383" cy="373"/>
                  </a:xfrm>
                  <a:custGeom>
                    <a:avLst/>
                    <a:gdLst/>
                    <a:ahLst/>
                    <a:cxnLst/>
                    <a:rect l="0" t="0" r="0" b="0"/>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rgbClr val="B5B5CD"/>
                      </a:gs>
                      <a:gs pos="100000">
                        <a:schemeClr val="folHlink">
                          <a:alpha val="0"/>
                        </a:schemeClr>
                      </a:gs>
                    </a:gsLst>
                    <a:lin ang="2700000" scaled="1"/>
                    <a:tileRect/>
                  </a:gradFill>
                  <a:ln w="0">
                    <a:noFill/>
                  </a:ln>
                </p:spPr>
                <p:txBody>
                  <a:bodyPr/>
                  <a:p>
                    <a:endParaRPr lang="zh-CN" altLang="en-US"/>
                  </a:p>
                </p:txBody>
              </p:sp>
              <p:sp>
                <p:nvSpPr>
                  <p:cNvPr id="66583" name="文本框 66582"/>
                  <p:cNvSpPr txBox="1"/>
                  <p:nvPr/>
                </p:nvSpPr>
                <p:spPr>
                  <a:xfrm>
                    <a:off x="1071" y="3324"/>
                    <a:ext cx="607" cy="356"/>
                  </a:xfrm>
                  <a:prstGeom prst="rect">
                    <a:avLst/>
                  </a:prstGeom>
                  <a:noFill/>
                  <a:ln w="9525">
                    <a:noFill/>
                  </a:ln>
                </p:spPr>
                <p:txBody>
                  <a:bodyPr wrap="square" anchor="t">
                    <a:spAutoFit/>
                  </a:bodyPr>
                  <a:p>
                    <a:pPr algn="ctr" eaLnBrk="0" hangingPunct="0"/>
                    <a:r>
                      <a:rPr lang="zh-CN" altLang="en-US" sz="2400" noProof="1">
                        <a:solidFill>
                          <a:srgbClr val="FFFFFF"/>
                        </a:solidFill>
                        <a:effectLst>
                          <a:outerShdw blurRad="38100" dist="38100" dir="2700000">
                            <a:srgbClr val="C0C0C0"/>
                          </a:outerShdw>
                        </a:effectLst>
                        <a:latin typeface="Arial" panose="020B0604020202020204" pitchFamily="34" charset="0"/>
                        <a:ea typeface="宋体" panose="02010600030101010101" pitchFamily="2" charset="-122"/>
                        <a:cs typeface="+mn-cs"/>
                      </a:rPr>
                      <a:t>尿痛</a:t>
                    </a:r>
                    <a:endParaRPr lang="zh-CN" altLang="en-US" sz="2400" noProof="1">
                      <a:solidFill>
                        <a:srgbClr val="FFFFFF"/>
                      </a:solidFill>
                      <a:effectLst>
                        <a:outerShdw blurRad="38100" dist="38100" dir="2700000">
                          <a:srgbClr val="C0C0C0"/>
                        </a:outerShdw>
                      </a:effectLst>
                      <a:latin typeface="Arial" panose="020B0604020202020204" pitchFamily="34" charset="0"/>
                      <a:ea typeface="宋体" panose="02010600030101010101" pitchFamily="2" charset="-122"/>
                      <a:cs typeface="+mn-cs"/>
                    </a:endParaRPr>
                  </a:p>
                </p:txBody>
              </p:sp>
            </p:grpSp>
            <p:sp>
              <p:nvSpPr>
                <p:cNvPr id="9238" name="文本框 66583"/>
                <p:cNvSpPr txBox="1"/>
                <p:nvPr/>
              </p:nvSpPr>
              <p:spPr>
                <a:xfrm>
                  <a:off x="1929" y="3236"/>
                  <a:ext cx="2871" cy="499"/>
                </a:xfrm>
                <a:prstGeom prst="rect">
                  <a:avLst/>
                </a:prstGeom>
                <a:noFill/>
                <a:ln w="9525">
                  <a:noFill/>
                </a:ln>
              </p:spPr>
              <p:txBody>
                <a:bodyPr wrap="square" anchor="t">
                  <a:spAutoFit/>
                </a:bodyPr>
                <a:p>
                  <a:pPr indent="266700"/>
                  <a:r>
                    <a:rPr lang="zh-CN">
                      <a:latin typeface="Calibri" panose="020F0502020204030204" charset="0"/>
                      <a:ea typeface="宋体" panose="02010600030101010101" pitchFamily="2" charset="-122"/>
                      <a:sym typeface="+mn-ea"/>
                    </a:rPr>
                    <a:t>是指患者排尿时感觉耻骨上区、会阴部和尿道内疼痛或烧灼感。</a:t>
                  </a:r>
                  <a:endParaRPr lang="en-US" altLang="zh-CN">
                    <a:solidFill>
                      <a:srgbClr val="000000"/>
                    </a:solidFill>
                    <a:latin typeface="Arial" panose="020B0604020202020204" pitchFamily="34" charset="0"/>
                    <a:ea typeface="宋体" panose="02010600030101010101" pitchFamily="2" charset="-122"/>
                  </a:endParaRPr>
                </a:p>
              </p:txBody>
            </p:sp>
          </p:grpSp>
        </p:grpSp>
        <p:grpSp>
          <p:nvGrpSpPr>
            <p:cNvPr id="12" name="组合 5"/>
            <p:cNvGrpSpPr/>
            <p:nvPr/>
          </p:nvGrpSpPr>
          <p:grpSpPr>
            <a:xfrm>
              <a:off x="791" y="4364"/>
              <a:ext cx="2969" cy="2934"/>
              <a:chOff x="223" y="4531"/>
              <a:chExt cx="2969" cy="2934"/>
            </a:xfrm>
          </p:grpSpPr>
          <p:sp>
            <p:nvSpPr>
              <p:cNvPr id="13" name="椭圆 81947"/>
              <p:cNvSpPr/>
              <p:nvPr/>
            </p:nvSpPr>
            <p:spPr>
              <a:xfrm>
                <a:off x="223" y="4531"/>
                <a:ext cx="2969" cy="2934"/>
              </a:xfrm>
              <a:prstGeom prst="ellipse">
                <a:avLst/>
              </a:prstGeom>
              <a:gradFill rotWithShape="1">
                <a:gsLst>
                  <a:gs pos="0">
                    <a:schemeClr val="hlink"/>
                  </a:gs>
                  <a:gs pos="100000">
                    <a:srgbClr val="203160"/>
                  </a:gs>
                </a:gsLst>
                <a:lin ang="5400000" scaled="1"/>
                <a:tileRect/>
              </a:gradFill>
              <a:ln w="9525">
                <a:noFill/>
              </a:ln>
            </p:spPr>
            <p:txBody>
              <a:bodyPr anchor="t"/>
              <a:p>
                <a:endParaRPr lang="zh-CN" altLang="en-US">
                  <a:latin typeface="Arial" panose="020B0604020202020204" pitchFamily="34" charset="0"/>
                </a:endParaRPr>
              </a:p>
            </p:txBody>
          </p:sp>
          <p:sp>
            <p:nvSpPr>
              <p:cNvPr id="25628" name="任意多边形 81948"/>
              <p:cNvSpPr/>
              <p:nvPr/>
            </p:nvSpPr>
            <p:spPr>
              <a:xfrm>
                <a:off x="563" y="4745"/>
                <a:ext cx="2290" cy="1107"/>
              </a:xfrm>
              <a:custGeom>
                <a:avLst/>
                <a:gdLst/>
                <a:ahLst/>
                <a:cxnLst/>
                <a:rect l="0" t="0" r="0" b="0"/>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667" y="0"/>
                    </a:lnTo>
                    <a:lnTo>
                      <a:pt x="759" y="6"/>
                    </a:lnTo>
                    <a:lnTo>
                      <a:pt x="847" y="23"/>
                    </a:lnTo>
                    <a:lnTo>
                      <a:pt x="932" y="53"/>
                    </a:lnTo>
                    <a:lnTo>
                      <a:pt x="1010" y="90"/>
                    </a:lnTo>
                    <a:lnTo>
                      <a:pt x="1082" y="137"/>
                    </a:lnTo>
                    <a:lnTo>
                      <a:pt x="1149" y="194"/>
                    </a:lnTo>
                    <a:lnTo>
                      <a:pt x="1208" y="256"/>
                    </a:lnTo>
                    <a:lnTo>
                      <a:pt x="1258" y="325"/>
                    </a:lnTo>
                    <a:lnTo>
                      <a:pt x="1301" y="401"/>
                    </a:lnTo>
                    <a:lnTo>
                      <a:pt x="1301" y="401"/>
                    </a:lnTo>
                    <a:close/>
                  </a:path>
                </a:pathLst>
              </a:custGeom>
              <a:gradFill rotWithShape="1">
                <a:gsLst>
                  <a:gs pos="0">
                    <a:srgbClr val="FFFFFF"/>
                  </a:gs>
                  <a:gs pos="100000">
                    <a:schemeClr val="hlink"/>
                  </a:gs>
                </a:gsLst>
                <a:lin ang="5400000" scaled="1"/>
                <a:tileRect/>
              </a:gradFill>
              <a:ln w="0">
                <a:noFill/>
              </a:ln>
            </p:spPr>
            <p:txBody>
              <a:bodyPr/>
              <a:p>
                <a:endParaRPr lang="zh-CN" altLang="en-US"/>
              </a:p>
            </p:txBody>
          </p:sp>
          <p:sp>
            <p:nvSpPr>
              <p:cNvPr id="81950" name="文本框 81949"/>
              <p:cNvSpPr txBox="1"/>
              <p:nvPr/>
            </p:nvSpPr>
            <p:spPr>
              <a:xfrm>
                <a:off x="362" y="6113"/>
                <a:ext cx="2698" cy="725"/>
              </a:xfrm>
              <a:prstGeom prst="rect">
                <a:avLst/>
              </a:prstGeom>
              <a:noFill/>
              <a:ln w="9525">
                <a:noFill/>
              </a:ln>
            </p:spPr>
            <p:txBody>
              <a:bodyPr wrap="none" anchor="t">
                <a:spAutoFit/>
              </a:bodyPr>
              <a:p>
                <a:pPr algn="ctr" eaLnBrk="0" hangingPunct="0"/>
                <a:r>
                  <a:rPr lang="zh-CN" altLang="en-US" sz="2400" b="1" noProof="1">
                    <a:solidFill>
                      <a:srgbClr val="FFFFFF"/>
                    </a:solidFill>
                    <a:effectLst>
                      <a:outerShdw blurRad="38100" dist="38100" dir="2700000">
                        <a:srgbClr val="C0C0C0"/>
                      </a:outerShdw>
                    </a:effectLst>
                    <a:latin typeface="Arial" panose="020B0604020202020204" pitchFamily="34" charset="0"/>
                    <a:ea typeface="宋体" panose="02010600030101010101" pitchFamily="2" charset="-122"/>
                    <a:cs typeface="+mn-cs"/>
                  </a:rPr>
                  <a:t>尿道刺激征</a:t>
                </a:r>
                <a:endParaRPr lang="zh-CN" altLang="en-US" sz="2400" b="1" noProof="1">
                  <a:solidFill>
                    <a:srgbClr val="FFFFFF"/>
                  </a:solidFill>
                  <a:effectLst>
                    <a:outerShdw blurRad="38100" dist="38100" dir="2700000">
                      <a:srgbClr val="C0C0C0"/>
                    </a:outerShdw>
                  </a:effectLst>
                  <a:latin typeface="Arial" panose="020B0604020202020204" pitchFamily="34" charset="0"/>
                  <a:ea typeface="宋体" panose="02010600030101010101" pitchFamily="2" charset="-122"/>
                  <a:cs typeface="+mn-cs"/>
                </a:endParaRPr>
              </a:p>
            </p:txBody>
          </p:sp>
        </p:grpSp>
      </p:gr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036955" y="962025"/>
            <a:ext cx="4197985" cy="398780"/>
          </a:xfrm>
          <a:prstGeom prst="rect">
            <a:avLst/>
          </a:prstGeom>
          <a:noFill/>
        </p:spPr>
        <p:txBody>
          <a:bodyPr wrap="square" rtlCol="0">
            <a:spAutoFit/>
          </a:bodyPr>
          <a:p>
            <a:r>
              <a:rPr lang="zh-CN" altLang="en-US" sz="2000"/>
              <a:t>（一）病因及临床表现</a:t>
            </a:r>
            <a:r>
              <a:rPr lang="en-US" altLang="zh-CN" sz="2000"/>
              <a:t>-</a:t>
            </a:r>
            <a:r>
              <a:rPr lang="zh-CN" altLang="en-US" sz="2000"/>
              <a:t>尿频</a:t>
            </a:r>
            <a:endParaRPr lang="zh-CN" altLang="en-US" sz="2000"/>
          </a:p>
        </p:txBody>
      </p:sp>
      <p:sp>
        <p:nvSpPr>
          <p:cNvPr id="23" name="Title 6"/>
          <p:cNvSpPr txBox="1"/>
          <p:nvPr>
            <p:custDataLst>
              <p:tags r:id="rId1"/>
            </p:custDataLst>
          </p:nvPr>
        </p:nvSpPr>
        <p:spPr>
          <a:xfrm>
            <a:off x="231407" y="97384"/>
            <a:ext cx="459295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十二</a:t>
            </a: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尿频、尿急、尿痛</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5" name="组合 4"/>
          <p:cNvGrpSpPr/>
          <p:nvPr/>
        </p:nvGrpSpPr>
        <p:grpSpPr>
          <a:xfrm>
            <a:off x="2595880" y="1949450"/>
            <a:ext cx="6719570" cy="3891280"/>
            <a:chOff x="4088" y="3070"/>
            <a:chExt cx="10582" cy="6128"/>
          </a:xfrm>
        </p:grpSpPr>
        <p:sp>
          <p:nvSpPr>
            <p:cNvPr id="68617" name="文本框 68617"/>
            <p:cNvSpPr txBox="1"/>
            <p:nvPr/>
          </p:nvSpPr>
          <p:spPr>
            <a:xfrm>
              <a:off x="4480" y="5111"/>
              <a:ext cx="9649" cy="3928"/>
            </a:xfrm>
            <a:prstGeom prst="rect">
              <a:avLst/>
            </a:prstGeom>
            <a:solidFill>
              <a:schemeClr val="hlink">
                <a:alpha val="17999"/>
              </a:schemeClr>
            </a:solidFill>
            <a:ln w="9525">
              <a:noFill/>
            </a:ln>
          </p:spPr>
          <p:txBody>
            <a:bodyPr wrap="square" lIns="93345" tIns="46990" rIns="93345" bIns="46990" anchor="t">
              <a:spAutoFit/>
            </a:bodyPr>
            <a:p>
              <a:pPr algn="l">
                <a:lnSpc>
                  <a:spcPct val="130000"/>
                </a:lnSpc>
              </a:pPr>
              <a:r>
                <a:rPr lang="zh-CN" altLang="en-US" sz="2000" b="1" dirty="0">
                  <a:latin typeface="Verdana" panose="020B0604030504040204" pitchFamily="34" charset="0"/>
                  <a:ea typeface="宋体" panose="02010600030101010101" pitchFamily="2" charset="-122"/>
                </a:rPr>
                <a:t>（2）病理性尿频    ①多尿性尿频</a:t>
              </a:r>
              <a:endParaRPr lang="zh-CN" altLang="en-US" sz="2000" b="1" dirty="0">
                <a:latin typeface="Verdana" panose="020B0604030504040204" pitchFamily="34" charset="0"/>
                <a:ea typeface="宋体" panose="02010600030101010101" pitchFamily="2" charset="-122"/>
              </a:endParaRPr>
            </a:p>
            <a:p>
              <a:pPr algn="l">
                <a:lnSpc>
                  <a:spcPct val="130000"/>
                </a:lnSpc>
              </a:pPr>
              <a:r>
                <a:rPr lang="zh-CN" altLang="en-US" sz="2000" b="1" dirty="0">
                  <a:latin typeface="Verdana" panose="020B0604030504040204" pitchFamily="34" charset="0"/>
                  <a:ea typeface="宋体" panose="02010600030101010101" pitchFamily="2" charset="-122"/>
                </a:rPr>
                <a:t>                           ②炎症性尿频</a:t>
              </a:r>
              <a:endParaRPr lang="zh-CN" altLang="en-US" sz="2000" b="1" dirty="0">
                <a:latin typeface="Verdana" panose="020B0604030504040204" pitchFamily="34" charset="0"/>
                <a:ea typeface="宋体" panose="02010600030101010101" pitchFamily="2" charset="-122"/>
              </a:endParaRPr>
            </a:p>
            <a:p>
              <a:pPr algn="l">
                <a:lnSpc>
                  <a:spcPct val="130000"/>
                </a:lnSpc>
              </a:pPr>
              <a:r>
                <a:rPr lang="zh-CN" altLang="en-US" sz="2000" b="1" dirty="0">
                  <a:latin typeface="Verdana" panose="020B0604030504040204" pitchFamily="34" charset="0"/>
                  <a:ea typeface="宋体" panose="02010600030101010101" pitchFamily="2" charset="-122"/>
                </a:rPr>
                <a:t>                           ③神经性尿频</a:t>
              </a:r>
              <a:endParaRPr lang="zh-CN" altLang="en-US" sz="2000" b="1" dirty="0">
                <a:latin typeface="Verdana" panose="020B0604030504040204" pitchFamily="34" charset="0"/>
                <a:ea typeface="宋体" panose="02010600030101010101" pitchFamily="2" charset="-122"/>
              </a:endParaRPr>
            </a:p>
            <a:p>
              <a:pPr algn="l">
                <a:lnSpc>
                  <a:spcPct val="130000"/>
                </a:lnSpc>
              </a:pPr>
              <a:r>
                <a:rPr lang="zh-CN" altLang="en-US" sz="2000" b="1" dirty="0">
                  <a:latin typeface="Verdana" panose="020B0604030504040204" pitchFamily="34" charset="0"/>
                  <a:ea typeface="宋体" panose="02010600030101010101" pitchFamily="2" charset="-122"/>
                </a:rPr>
                <a:t>                           ④膀胱容量减少性尿频</a:t>
              </a:r>
              <a:endParaRPr lang="zh-CN" altLang="en-US" sz="2000" b="1" dirty="0">
                <a:latin typeface="Verdana" panose="020B0604030504040204" pitchFamily="34" charset="0"/>
                <a:ea typeface="宋体" panose="02010600030101010101" pitchFamily="2" charset="-122"/>
              </a:endParaRPr>
            </a:p>
            <a:p>
              <a:pPr algn="l">
                <a:lnSpc>
                  <a:spcPct val="130000"/>
                </a:lnSpc>
              </a:pPr>
              <a:r>
                <a:rPr lang="zh-CN" altLang="en-US" sz="2000" b="1" dirty="0">
                  <a:latin typeface="Verdana" panose="020B0604030504040204" pitchFamily="34" charset="0"/>
                  <a:ea typeface="宋体" panose="02010600030101010101" pitchFamily="2" charset="-122"/>
                </a:rPr>
                <a:t>                           ⑤尿道口周围病变</a:t>
              </a:r>
              <a:endParaRPr lang="zh-CN" altLang="en-US" sz="2000" b="1" dirty="0">
                <a:latin typeface="Verdana" panose="020B0604030504040204" pitchFamily="34" charset="0"/>
                <a:ea typeface="宋体" panose="02010600030101010101" pitchFamily="2" charset="-122"/>
              </a:endParaRPr>
            </a:p>
            <a:p>
              <a:pPr algn="l">
                <a:lnSpc>
                  <a:spcPct val="130000"/>
                </a:lnSpc>
              </a:pPr>
              <a:endParaRPr lang="zh-CN" altLang="en-US" sz="2000" b="1" dirty="0">
                <a:latin typeface="Verdana" panose="020B0604030504040204" pitchFamily="34" charset="0"/>
                <a:ea typeface="宋体" panose="02010600030101010101" pitchFamily="2" charset="-122"/>
              </a:endParaRPr>
            </a:p>
          </p:txBody>
        </p:sp>
        <p:grpSp>
          <p:nvGrpSpPr>
            <p:cNvPr id="7" name="组合 6"/>
            <p:cNvGrpSpPr/>
            <p:nvPr/>
          </p:nvGrpSpPr>
          <p:grpSpPr>
            <a:xfrm>
              <a:off x="4088" y="3070"/>
              <a:ext cx="10582" cy="6128"/>
              <a:chOff x="4088" y="3070"/>
              <a:chExt cx="10582" cy="6128"/>
            </a:xfrm>
          </p:grpSpPr>
          <p:sp>
            <p:nvSpPr>
              <p:cNvPr id="8" name="折角形 68612"/>
              <p:cNvSpPr/>
              <p:nvPr/>
            </p:nvSpPr>
            <p:spPr>
              <a:xfrm>
                <a:off x="4088" y="3070"/>
                <a:ext cx="10582" cy="6128"/>
              </a:xfrm>
              <a:prstGeom prst="foldedCorner">
                <a:avLst>
                  <a:gd name="adj" fmla="val 12500"/>
                </a:avLst>
              </a:prstGeom>
              <a:solidFill>
                <a:schemeClr val="hlink">
                  <a:alpha val="17999"/>
                </a:schemeClr>
              </a:solidFill>
              <a:ln w="9525" cap="flat" cmpd="sng">
                <a:solidFill>
                  <a:schemeClr val="bg1"/>
                </a:solidFill>
                <a:prstDash val="solid"/>
                <a:round/>
                <a:headEnd type="none" w="med" len="med"/>
                <a:tailEnd type="none" w="med" len="med"/>
              </a:ln>
            </p:spPr>
            <p:txBody>
              <a:bodyPr wrap="none" lIns="92075" tIns="46038" rIns="92075" bIns="46038" anchor="ctr"/>
              <a:p>
                <a:pPr algn="ctr"/>
                <a:endParaRPr lang="zh-CN" altLang="en-US" sz="2400" dirty="0">
                  <a:latin typeface="Verdana" panose="020B0604030504040204" pitchFamily="34" charset="0"/>
                  <a:ea typeface="宋体" panose="02010600030101010101" pitchFamily="2" charset="-122"/>
                </a:endParaRPr>
              </a:p>
            </p:txBody>
          </p:sp>
          <p:sp>
            <p:nvSpPr>
              <p:cNvPr id="9" name="文本框 8"/>
              <p:cNvSpPr txBox="1"/>
              <p:nvPr/>
            </p:nvSpPr>
            <p:spPr>
              <a:xfrm>
                <a:off x="4480" y="3273"/>
                <a:ext cx="10067" cy="1598"/>
              </a:xfrm>
              <a:prstGeom prst="rect">
                <a:avLst/>
              </a:prstGeom>
              <a:noFill/>
              <a:ln w="9525">
                <a:noFill/>
              </a:ln>
            </p:spPr>
            <p:txBody>
              <a:bodyPr wrap="square">
                <a:spAutoFit/>
              </a:bodyPr>
              <a:p>
                <a:r>
                  <a:rPr lang="zh-CN" altLang="en-US" sz="2000" b="1" dirty="0">
                    <a:latin typeface="宋体" panose="02010600030101010101" pitchFamily="2" charset="-122"/>
                    <a:ea typeface="宋体" panose="02010600030101010101" pitchFamily="2" charset="-122"/>
                  </a:rPr>
                  <a:t>（</a:t>
                </a:r>
                <a:r>
                  <a:rPr lang="zh-CN" altLang="en-US" sz="2000" b="1" dirty="0">
                    <a:latin typeface="Verdana" panose="020B0604030504040204" pitchFamily="34" charset="0"/>
                    <a:ea typeface="宋体" panose="02010600030101010101" pitchFamily="2" charset="-122"/>
                  </a:rPr>
                  <a:t>1）生理性尿频  因饮水过多、精神紧张或气候寒冷时排尿次数增多，属正常现象。</a:t>
                </a:r>
                <a:endParaRPr lang="zh-CN" altLang="en-US" sz="2000" b="1" dirty="0">
                  <a:latin typeface="Verdana" panose="020B0604030504040204" pitchFamily="34" charset="0"/>
                  <a:ea typeface="宋体" panose="02010600030101010101" pitchFamily="2" charset="-122"/>
                </a:endParaRPr>
              </a:p>
              <a:p>
                <a:r>
                  <a:rPr lang="zh-CN" altLang="en-US" sz="2000" b="1" dirty="0">
                    <a:latin typeface="Verdana" panose="020B0604030504040204" pitchFamily="34" charset="0"/>
                    <a:ea typeface="宋体" panose="02010600030101010101" pitchFamily="2" charset="-122"/>
                  </a:rPr>
                  <a:t>特点是每次尿量不少，无伴随症状。</a:t>
                </a:r>
                <a:endParaRPr lang="zh-CN" altLang="en-US" sz="2000" b="1" dirty="0">
                  <a:latin typeface="Verdana" panose="020B0604030504040204" pitchFamily="34" charset="0"/>
                  <a:ea typeface="宋体" panose="02010600030101010101" pitchFamily="2" charset="-122"/>
                </a:endParaRPr>
              </a:p>
            </p:txBody>
          </p:sp>
        </p:grpSp>
      </p:gr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itle 6"/>
          <p:cNvSpPr txBox="1"/>
          <p:nvPr>
            <p:custDataLst>
              <p:tags r:id="rId1"/>
            </p:custDataLst>
          </p:nvPr>
        </p:nvSpPr>
        <p:spPr>
          <a:xfrm>
            <a:off x="164732" y="1069569"/>
            <a:ext cx="165227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algn="ctr" eaLnBrk="1" hangingPunct="1">
              <a:lnSpc>
                <a:spcPct val="100000"/>
              </a:lnSpc>
              <a:buClrTx/>
              <a:buSzTx/>
              <a:buNone/>
            </a:pPr>
            <a:r>
              <a:rPr lang="zh-CN" altLang="en-US" sz="3000" b="1">
                <a:solidFill>
                  <a:srgbClr val="FFFFFF"/>
                </a:solidFill>
                <a:sym typeface="+mn-ea"/>
              </a:rPr>
              <a:t>案例导入</a:t>
            </a:r>
            <a:endParaRPr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544830" y="1318260"/>
            <a:ext cx="10213975" cy="3041015"/>
          </a:xfrm>
          <a:prstGeom prst="rect">
            <a:avLst/>
          </a:prstGeom>
          <a:noFill/>
        </p:spPr>
        <p:txBody>
          <a:bodyPr wrap="square" rtlCol="0" anchor="t">
            <a:spAutoFit/>
          </a:bodyPr>
          <a:p>
            <a:pPr marL="0" indent="0">
              <a:lnSpc>
                <a:spcPct val="80000"/>
              </a:lnSpc>
              <a:buNone/>
            </a:pPr>
            <a:r>
              <a:rPr lang="zh-CN" altLang="en-US" sz="2400" b="1" dirty="0">
                <a:solidFill>
                  <a:srgbClr val="C00000"/>
                </a:solidFill>
                <a:latin typeface="宋体" panose="02010600030101010101" pitchFamily="2" charset="-122"/>
                <a:ea typeface="宋体" panose="02010600030101010101" pitchFamily="2" charset="-122"/>
                <a:sym typeface="+mn-ea"/>
              </a:rPr>
              <a:t>（</a:t>
            </a:r>
            <a:r>
              <a:rPr lang="en-US" altLang="zh-CN" sz="2400" b="1" dirty="0">
                <a:solidFill>
                  <a:srgbClr val="C00000"/>
                </a:solidFill>
                <a:latin typeface="宋体" panose="02010600030101010101" pitchFamily="2" charset="-122"/>
                <a:ea typeface="宋体" panose="02010600030101010101" pitchFamily="2" charset="-122"/>
                <a:sym typeface="+mn-ea"/>
              </a:rPr>
              <a:t>6</a:t>
            </a:r>
            <a:r>
              <a:rPr lang="zh-CN" altLang="en-US" sz="2400" b="1" dirty="0">
                <a:solidFill>
                  <a:srgbClr val="C00000"/>
                </a:solidFill>
                <a:latin typeface="宋体" panose="02010600030101010101" pitchFamily="2" charset="-122"/>
                <a:ea typeface="宋体" panose="02010600030101010101" pitchFamily="2" charset="-122"/>
                <a:sym typeface="+mn-ea"/>
              </a:rPr>
              <a:t>）诊治经过：</a:t>
            </a:r>
            <a:endParaRPr lang="zh-CN" altLang="en-US" sz="2400" b="1" dirty="0">
              <a:solidFill>
                <a:srgbClr val="C00000"/>
              </a:solidFill>
              <a:latin typeface="宋体" panose="02010600030101010101" pitchFamily="2" charset="-122"/>
              <a:ea typeface="宋体" panose="02010600030101010101" pitchFamily="2" charset="-122"/>
            </a:endParaRPr>
          </a:p>
          <a:p>
            <a:pPr marL="0" indent="0">
              <a:lnSpc>
                <a:spcPct val="80000"/>
              </a:lnSpc>
              <a:buNone/>
            </a:pPr>
            <a:r>
              <a:rPr lang="zh-CN" altLang="en-US" sz="2400" b="1" dirty="0">
                <a:solidFill>
                  <a:srgbClr val="000000"/>
                </a:solidFill>
                <a:latin typeface="宋体" panose="02010600030101010101" pitchFamily="2" charset="-122"/>
                <a:ea typeface="宋体" panose="02010600030101010101" pitchFamily="2" charset="-122"/>
                <a:sym typeface="+mn-ea"/>
              </a:rPr>
              <a:t>    询问病人在本次就诊前曾就诊过的医疗单位，接受过的检查及诊断结果；如已进行治疗则应问明使用过的药物名称、剂量、时间和疗效。 </a:t>
            </a:r>
            <a:endParaRPr lang="zh-CN" altLang="en-US" sz="2400" b="1" dirty="0">
              <a:solidFill>
                <a:srgbClr val="000000"/>
              </a:solidFill>
              <a:latin typeface="宋体" panose="02010600030101010101" pitchFamily="2" charset="-122"/>
              <a:ea typeface="宋体" panose="02010600030101010101" pitchFamily="2" charset="-122"/>
            </a:endParaRPr>
          </a:p>
          <a:p>
            <a:pPr marL="0" indent="0">
              <a:lnSpc>
                <a:spcPct val="80000"/>
              </a:lnSpc>
              <a:buNone/>
            </a:pPr>
            <a:r>
              <a:rPr lang="zh-CN" altLang="en-US" sz="2400" dirty="0">
                <a:latin typeface="宋体" panose="02010600030101010101" pitchFamily="2" charset="-122"/>
                <a:ea typeface="宋体" panose="02010600030101010101" pitchFamily="2" charset="-122"/>
                <a:sym typeface="+mn-ea"/>
              </a:rPr>
              <a:t>    </a:t>
            </a:r>
            <a:r>
              <a:rPr lang="zh-CN" altLang="en-US" sz="2400" b="1" dirty="0">
                <a:solidFill>
                  <a:srgbClr val="003399"/>
                </a:solidFill>
                <a:latin typeface="宋体" panose="02010600030101010101" pitchFamily="2" charset="-122"/>
                <a:ea typeface="宋体" panose="02010600030101010101" pitchFamily="2" charset="-122"/>
                <a:sym typeface="+mn-ea"/>
              </a:rPr>
              <a:t>如</a:t>
            </a:r>
            <a:r>
              <a:rPr lang="en-US" altLang="zh-CN" sz="2400" b="1" dirty="0">
                <a:solidFill>
                  <a:srgbClr val="003399"/>
                </a:solidFill>
                <a:latin typeface="宋体" panose="02010600030101010101" pitchFamily="2" charset="-122"/>
                <a:ea typeface="宋体" panose="02010600030101010101" pitchFamily="2" charset="-122"/>
                <a:sym typeface="+mn-ea"/>
              </a:rPr>
              <a:t>:</a:t>
            </a:r>
            <a:r>
              <a:rPr lang="zh-CN" altLang="en-US" sz="2400" b="1" dirty="0">
                <a:solidFill>
                  <a:srgbClr val="003399"/>
                </a:solidFill>
                <a:latin typeface="宋体" panose="02010600030101010101" pitchFamily="2" charset="-122"/>
                <a:ea typeface="宋体" panose="02010600030101010101" pitchFamily="2" charset="-122"/>
                <a:sym typeface="+mn-ea"/>
              </a:rPr>
              <a:t>高血压病人的心、脑、肾功能情况，曾经用药，现用药，用药的降压效果和不良反应，是否规律用药等。</a:t>
            </a:r>
            <a:endParaRPr lang="zh-CN" altLang="en-US" sz="2400" b="1" dirty="0">
              <a:solidFill>
                <a:srgbClr val="003399"/>
              </a:solidFill>
              <a:latin typeface="宋体" panose="02010600030101010101" pitchFamily="2" charset="-122"/>
              <a:ea typeface="宋体" panose="02010600030101010101" pitchFamily="2" charset="-122"/>
              <a:sym typeface="+mn-ea"/>
            </a:endParaRPr>
          </a:p>
          <a:p>
            <a:pPr marL="0" indent="0">
              <a:lnSpc>
                <a:spcPct val="80000"/>
              </a:lnSpc>
              <a:buNone/>
            </a:pPr>
            <a:endParaRPr lang="zh-CN" altLang="en-US" sz="2400" b="1" dirty="0">
              <a:solidFill>
                <a:srgbClr val="003399"/>
              </a:solidFill>
              <a:latin typeface="宋体" panose="02010600030101010101" pitchFamily="2" charset="-122"/>
              <a:ea typeface="宋体" panose="02010600030101010101" pitchFamily="2" charset="-122"/>
            </a:endParaRPr>
          </a:p>
          <a:p>
            <a:pPr marL="0" indent="0">
              <a:lnSpc>
                <a:spcPct val="80000"/>
              </a:lnSpc>
              <a:buNone/>
            </a:pPr>
            <a:r>
              <a:rPr lang="zh-CN" altLang="en-US" sz="2400" b="1" dirty="0">
                <a:solidFill>
                  <a:srgbClr val="C00000"/>
                </a:solidFill>
                <a:latin typeface="宋体" panose="02010600030101010101" pitchFamily="2" charset="-122"/>
                <a:ea typeface="宋体" panose="02010600030101010101" pitchFamily="2" charset="-122"/>
                <a:sym typeface="+mn-ea"/>
              </a:rPr>
              <a:t>（</a:t>
            </a:r>
            <a:r>
              <a:rPr lang="en-US" altLang="zh-CN" sz="2400" b="1" dirty="0">
                <a:solidFill>
                  <a:srgbClr val="C00000"/>
                </a:solidFill>
                <a:latin typeface="宋体" panose="02010600030101010101" pitchFamily="2" charset="-122"/>
                <a:ea typeface="宋体" panose="02010600030101010101" pitchFamily="2" charset="-122"/>
                <a:sym typeface="+mn-ea"/>
              </a:rPr>
              <a:t>7</a:t>
            </a:r>
            <a:r>
              <a:rPr lang="zh-CN" altLang="en-US" sz="2400" b="1" dirty="0">
                <a:solidFill>
                  <a:srgbClr val="C00000"/>
                </a:solidFill>
                <a:latin typeface="宋体" panose="02010600030101010101" pitchFamily="2" charset="-122"/>
                <a:ea typeface="宋体" panose="02010600030101010101" pitchFamily="2" charset="-122"/>
                <a:sym typeface="+mn-ea"/>
              </a:rPr>
              <a:t>）病程中的一般情况：</a:t>
            </a:r>
            <a:endParaRPr lang="zh-CN" altLang="en-US" sz="2400" b="1" dirty="0">
              <a:solidFill>
                <a:srgbClr val="C00000"/>
              </a:solidFill>
              <a:latin typeface="宋体" panose="02010600030101010101" pitchFamily="2" charset="-122"/>
              <a:ea typeface="宋体" panose="02010600030101010101" pitchFamily="2" charset="-122"/>
            </a:endParaRPr>
          </a:p>
          <a:p>
            <a:pPr marL="0" indent="0">
              <a:lnSpc>
                <a:spcPct val="80000"/>
              </a:lnSpc>
              <a:buNone/>
            </a:pPr>
            <a:r>
              <a:rPr lang="zh-CN" altLang="en-US" sz="2400" b="1" dirty="0">
                <a:solidFill>
                  <a:srgbClr val="000000"/>
                </a:solidFill>
                <a:latin typeface="宋体" panose="02010600030101010101" pitchFamily="2" charset="-122"/>
                <a:ea typeface="宋体" panose="02010600030101010101" pitchFamily="2" charset="-122"/>
                <a:sym typeface="+mn-ea"/>
              </a:rPr>
              <a:t>  记述患病后到就诊前或入院前的精神、体力状态、食欲、食量、体重、睡眠与大小便的情况等。</a:t>
            </a:r>
            <a:endParaRPr lang="zh-CN" altLang="en-US" sz="2400" b="1" dirty="0">
              <a:solidFill>
                <a:srgbClr val="000000"/>
              </a:solidFill>
              <a:latin typeface="宋体" panose="02010600030101010101" pitchFamily="2" charset="-122"/>
              <a:ea typeface="宋体" panose="02010600030101010101" pitchFamily="2" charset="-122"/>
            </a:endParaRPr>
          </a:p>
          <a:p>
            <a:pPr marL="0" indent="0">
              <a:lnSpc>
                <a:spcPct val="80000"/>
              </a:lnSpc>
              <a:buNone/>
            </a:pPr>
            <a:r>
              <a:rPr lang="zh-CN" altLang="en-US" sz="2400" b="1" dirty="0">
                <a:solidFill>
                  <a:srgbClr val="000000"/>
                </a:solidFill>
                <a:latin typeface="宋体" panose="02010600030101010101" pitchFamily="2" charset="-122"/>
                <a:ea typeface="宋体" panose="02010600030101010101" pitchFamily="2" charset="-122"/>
                <a:sym typeface="+mn-ea"/>
              </a:rPr>
              <a:t>  这对全面评估患者的病情，预后以及应采取什么辅助治疗是很有用的。</a:t>
            </a:r>
            <a:endParaRPr lang="zh-CN" altLang="en-US" sz="2400" b="1" dirty="0">
              <a:solidFill>
                <a:srgbClr val="000000"/>
              </a:solidFill>
              <a:latin typeface="宋体" panose="02010600030101010101" pitchFamily="2" charset="-122"/>
              <a:ea typeface="宋体" panose="02010600030101010101" pitchFamily="2" charset="-122"/>
              <a:sym typeface="+mn-ea"/>
            </a:endParaRPr>
          </a:p>
        </p:txBody>
      </p:sp>
      <p:sp>
        <p:nvSpPr>
          <p:cNvPr id="55300" name="椭圆形标注 55299"/>
          <p:cNvSpPr/>
          <p:nvPr/>
        </p:nvSpPr>
        <p:spPr>
          <a:xfrm>
            <a:off x="7867333" y="4661218"/>
            <a:ext cx="2720975" cy="979487"/>
          </a:xfrm>
          <a:prstGeom prst="wedgeEllipseCallout">
            <a:avLst>
              <a:gd name="adj1" fmla="val -79486"/>
              <a:gd name="adj2" fmla="val -89124"/>
            </a:avLst>
          </a:prstGeom>
          <a:solidFill>
            <a:schemeClr val="accent1">
              <a:alpha val="56999"/>
            </a:schemeClr>
          </a:solidFill>
          <a:ln w="9525" cap="flat" cmpd="sng">
            <a:solidFill>
              <a:schemeClr val="tx1"/>
            </a:solidFill>
            <a:prstDash val="solid"/>
            <a:miter/>
            <a:headEnd type="none" w="med" len="med"/>
            <a:tailEnd type="none" w="med" len="med"/>
          </a:ln>
        </p:spPr>
        <p:txBody>
          <a:bodyPr wrap="none" lIns="90170" tIns="46990" rIns="90170" bIns="46990" anchor="ctr"/>
          <a:p>
            <a:pPr algn="ctr"/>
            <a:r>
              <a:rPr lang="zh-CN" altLang="en-US" sz="2400" b="1">
                <a:solidFill>
                  <a:srgbClr val="FF3300"/>
                </a:solidFill>
                <a:latin typeface="Arial" panose="020B0604020202020204" pitchFamily="34" charset="0"/>
                <a:ea typeface="宋体" panose="02010600030101010101" pitchFamily="2" charset="-122"/>
              </a:rPr>
              <a:t>初学者容易遗漏</a:t>
            </a:r>
            <a:endParaRPr lang="zh-CN" altLang="en-US" sz="2400" b="1">
              <a:solidFill>
                <a:srgbClr val="FF3300"/>
              </a:solidFill>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grpId="0" nodeType="clickEffect">
                                  <p:stCondLst>
                                    <p:cond delay="0"/>
                                  </p:stCondLst>
                                  <p:childTnLst>
                                    <p:set>
                                      <p:cBhvr>
                                        <p:cTn id="6" dur="1" fill="hold">
                                          <p:stCondLst>
                                            <p:cond delay="0"/>
                                          </p:stCondLst>
                                        </p:cTn>
                                        <p:tgtEl>
                                          <p:spTgt spid="55300"/>
                                        </p:tgtEl>
                                        <p:attrNameLst>
                                          <p:attrName>style.visibility</p:attrName>
                                        </p:attrNameLst>
                                      </p:cBhvr>
                                      <p:to>
                                        <p:strVal val="visible"/>
                                      </p:to>
                                    </p:set>
                                    <p:anim calcmode="lin" valueType="num">
                                      <p:cBhvr>
                                        <p:cTn id="7" dur="500" fill="hold"/>
                                        <p:tgtEl>
                                          <p:spTgt spid="55300"/>
                                        </p:tgtEl>
                                        <p:attrNameLst>
                                          <p:attrName>ppt_w</p:attrName>
                                        </p:attrNameLst>
                                      </p:cBhvr>
                                      <p:tavLst>
                                        <p:tav tm="0">
                                          <p:val>
                                            <p:fltVal val="0"/>
                                          </p:val>
                                        </p:tav>
                                        <p:tav tm="100000">
                                          <p:val>
                                            <p:strVal val="#ppt_w"/>
                                          </p:val>
                                        </p:tav>
                                      </p:tavLst>
                                    </p:anim>
                                    <p:anim calcmode="lin" valueType="num">
                                      <p:cBhvr>
                                        <p:cTn id="8" dur="500" fill="hold"/>
                                        <p:tgtEl>
                                          <p:spTgt spid="55300"/>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300" grpId="0" bldLvl="0" animBg="1"/>
    </p:bldLst>
  </p:timing>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036955" y="962025"/>
            <a:ext cx="4197985" cy="398780"/>
          </a:xfrm>
          <a:prstGeom prst="rect">
            <a:avLst/>
          </a:prstGeom>
          <a:noFill/>
        </p:spPr>
        <p:txBody>
          <a:bodyPr wrap="square" rtlCol="0">
            <a:spAutoFit/>
          </a:bodyPr>
          <a:p>
            <a:r>
              <a:rPr lang="zh-CN" altLang="en-US" sz="2000"/>
              <a:t>（一）病因及临床表现</a:t>
            </a:r>
            <a:r>
              <a:rPr lang="en-US" altLang="zh-CN" sz="2000"/>
              <a:t>-</a:t>
            </a:r>
            <a:r>
              <a:rPr lang="zh-CN" altLang="en-US" sz="2000"/>
              <a:t>尿频</a:t>
            </a:r>
            <a:endParaRPr lang="zh-CN" altLang="en-US" sz="2000"/>
          </a:p>
        </p:txBody>
      </p:sp>
      <p:sp>
        <p:nvSpPr>
          <p:cNvPr id="23" name="Title 6"/>
          <p:cNvSpPr txBox="1"/>
          <p:nvPr>
            <p:custDataLst>
              <p:tags r:id="rId1"/>
            </p:custDataLst>
          </p:nvPr>
        </p:nvSpPr>
        <p:spPr>
          <a:xfrm>
            <a:off x="231407" y="97384"/>
            <a:ext cx="459295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十二</a:t>
            </a: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尿频、尿急、尿痛</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2" name="组合 10"/>
          <p:cNvGrpSpPr/>
          <p:nvPr/>
        </p:nvGrpSpPr>
        <p:grpSpPr>
          <a:xfrm>
            <a:off x="2863215" y="2137410"/>
            <a:ext cx="6705600" cy="4114800"/>
            <a:chOff x="1920" y="2760"/>
            <a:chExt cx="10560" cy="6480"/>
          </a:xfrm>
        </p:grpSpPr>
        <p:sp>
          <p:nvSpPr>
            <p:cNvPr id="23554" name="圆角矩形 79874"/>
            <p:cNvSpPr/>
            <p:nvPr/>
          </p:nvSpPr>
          <p:spPr>
            <a:xfrm>
              <a:off x="9928" y="4928"/>
              <a:ext cx="2552" cy="4312"/>
            </a:xfrm>
            <a:prstGeom prst="roundRect">
              <a:avLst>
                <a:gd name="adj" fmla="val 13745"/>
              </a:avLst>
            </a:prstGeom>
            <a:noFill/>
            <a:ln w="38100" cap="flat" cmpd="sng">
              <a:solidFill>
                <a:schemeClr val="bg2"/>
              </a:solidFill>
              <a:prstDash val="solid"/>
              <a:round/>
              <a:headEnd type="none" w="med" len="med"/>
              <a:tailEnd type="none" w="med" len="med"/>
            </a:ln>
          </p:spPr>
          <p:txBody>
            <a:bodyPr anchor="t"/>
            <a:p>
              <a:endParaRPr lang="zh-CN" altLang="en-US">
                <a:latin typeface="Arial" panose="020B0604020202020204" pitchFamily="34" charset="0"/>
              </a:endParaRPr>
            </a:p>
          </p:txBody>
        </p:sp>
        <p:sp>
          <p:nvSpPr>
            <p:cNvPr id="23555" name="圆角矩形 79875"/>
            <p:cNvSpPr/>
            <p:nvPr/>
          </p:nvSpPr>
          <p:spPr>
            <a:xfrm>
              <a:off x="7258" y="4928"/>
              <a:ext cx="2537" cy="4312"/>
            </a:xfrm>
            <a:prstGeom prst="roundRect">
              <a:avLst>
                <a:gd name="adj" fmla="val 13745"/>
              </a:avLst>
            </a:prstGeom>
            <a:noFill/>
            <a:ln w="38100" cap="flat" cmpd="sng">
              <a:solidFill>
                <a:schemeClr val="bg2"/>
              </a:solidFill>
              <a:prstDash val="solid"/>
              <a:round/>
              <a:headEnd type="none" w="med" len="med"/>
              <a:tailEnd type="none" w="med" len="med"/>
            </a:ln>
          </p:spPr>
          <p:txBody>
            <a:bodyPr anchor="t"/>
            <a:p>
              <a:endParaRPr lang="zh-CN" altLang="en-US">
                <a:latin typeface="Arial" panose="020B0604020202020204" pitchFamily="34" charset="0"/>
              </a:endParaRPr>
            </a:p>
          </p:txBody>
        </p:sp>
        <p:sp>
          <p:nvSpPr>
            <p:cNvPr id="23556" name="圆角矩形 79876"/>
            <p:cNvSpPr/>
            <p:nvPr/>
          </p:nvSpPr>
          <p:spPr>
            <a:xfrm>
              <a:off x="4608" y="4928"/>
              <a:ext cx="2462" cy="4312"/>
            </a:xfrm>
            <a:prstGeom prst="roundRect">
              <a:avLst>
                <a:gd name="adj" fmla="val 13745"/>
              </a:avLst>
            </a:prstGeom>
            <a:noFill/>
            <a:ln w="38100" cap="flat" cmpd="sng">
              <a:solidFill>
                <a:schemeClr val="bg2"/>
              </a:solidFill>
              <a:prstDash val="solid"/>
              <a:round/>
              <a:headEnd type="none" w="med" len="med"/>
              <a:tailEnd type="none" w="med" len="med"/>
            </a:ln>
          </p:spPr>
          <p:txBody>
            <a:bodyPr anchor="t"/>
            <a:p>
              <a:endParaRPr lang="zh-CN" altLang="en-US">
                <a:latin typeface="Arial" panose="020B0604020202020204" pitchFamily="34" charset="0"/>
              </a:endParaRPr>
            </a:p>
          </p:txBody>
        </p:sp>
        <p:sp>
          <p:nvSpPr>
            <p:cNvPr id="23557" name="圆角矩形 79877"/>
            <p:cNvSpPr/>
            <p:nvPr/>
          </p:nvSpPr>
          <p:spPr>
            <a:xfrm>
              <a:off x="1920" y="4928"/>
              <a:ext cx="2553" cy="4312"/>
            </a:xfrm>
            <a:prstGeom prst="roundRect">
              <a:avLst>
                <a:gd name="adj" fmla="val 13745"/>
              </a:avLst>
            </a:prstGeom>
            <a:noFill/>
            <a:ln w="38100" cap="flat" cmpd="sng">
              <a:solidFill>
                <a:schemeClr val="bg2"/>
              </a:solidFill>
              <a:prstDash val="solid"/>
              <a:round/>
              <a:headEnd type="none" w="med" len="med"/>
              <a:tailEnd type="none" w="med" len="med"/>
            </a:ln>
          </p:spPr>
          <p:txBody>
            <a:bodyPr anchor="t"/>
            <a:p>
              <a:endParaRPr lang="zh-CN" altLang="en-US">
                <a:latin typeface="Arial" panose="020B0604020202020204" pitchFamily="34" charset="0"/>
              </a:endParaRPr>
            </a:p>
          </p:txBody>
        </p:sp>
        <p:grpSp>
          <p:nvGrpSpPr>
            <p:cNvPr id="3" name="组合 79878"/>
            <p:cNvGrpSpPr/>
            <p:nvPr/>
          </p:nvGrpSpPr>
          <p:grpSpPr>
            <a:xfrm>
              <a:off x="2268" y="2760"/>
              <a:ext cx="9285" cy="1475"/>
              <a:chOff x="624" y="1152"/>
              <a:chExt cx="4080" cy="720"/>
            </a:xfrm>
          </p:grpSpPr>
          <p:sp>
            <p:nvSpPr>
              <p:cNvPr id="23559" name="矩形 79879"/>
              <p:cNvSpPr/>
              <p:nvPr/>
            </p:nvSpPr>
            <p:spPr>
              <a:xfrm rot="3419336">
                <a:off x="624" y="1200"/>
                <a:ext cx="672" cy="672"/>
              </a:xfrm>
              <a:prstGeom prst="rect">
                <a:avLst/>
              </a:prstGeom>
              <a:gradFill rotWithShape="1">
                <a:gsLst>
                  <a:gs pos="0">
                    <a:schemeClr val="hlink"/>
                  </a:gs>
                  <a:gs pos="100000">
                    <a:srgbClr val="1B2A52"/>
                  </a:gs>
                </a:gsLst>
                <a:lin ang="5400000" scaled="1"/>
                <a:tileRect/>
              </a:gradFill>
              <a:ln w="9525"/>
              <a:scene3d>
                <a:camera prst="legacyPerspectiveFront">
                  <a:rot lat="0" lon="1500000" rev="0"/>
                </a:camera>
                <a:lightRig rig="legacyFlat4" dir="b"/>
              </a:scene3d>
              <a:sp3d extrusionH="887400" prstMaterial="legacyMatte">
                <a:bevelT w="13500" h="13500" prst="angle"/>
                <a:bevelB w="13500" h="13500" prst="angle"/>
                <a:extrusionClr>
                  <a:schemeClr val="hlink"/>
                </a:extrusionClr>
              </a:sp3d>
            </p:spPr>
            <p:txBody>
              <a:bodyPr anchor="t">
                <a:flatTx/>
              </a:bodyPr>
              <a:p>
                <a:endParaRPr lang="zh-CN" altLang="en-US">
                  <a:latin typeface="Arial" panose="020B0604020202020204" pitchFamily="34" charset="0"/>
                </a:endParaRPr>
              </a:p>
            </p:txBody>
          </p:sp>
          <p:grpSp>
            <p:nvGrpSpPr>
              <p:cNvPr id="11" name="组合 79880"/>
              <p:cNvGrpSpPr/>
              <p:nvPr/>
            </p:nvGrpSpPr>
            <p:grpSpPr>
              <a:xfrm>
                <a:off x="1296" y="1296"/>
                <a:ext cx="624" cy="96"/>
                <a:chOff x="2003" y="3439"/>
                <a:chExt cx="468" cy="244"/>
              </a:xfrm>
            </p:grpSpPr>
            <p:sp>
              <p:nvSpPr>
                <p:cNvPr id="23561" name="椭圆 79881"/>
                <p:cNvSpPr/>
                <p:nvPr/>
              </p:nvSpPr>
              <p:spPr>
                <a:xfrm>
                  <a:off x="2003" y="3439"/>
                  <a:ext cx="79" cy="242"/>
                </a:xfrm>
                <a:prstGeom prst="ellipse">
                  <a:avLst/>
                </a:prstGeom>
                <a:gradFill rotWithShape="0">
                  <a:gsLst>
                    <a:gs pos="0">
                      <a:srgbClr val="767676"/>
                    </a:gs>
                    <a:gs pos="50000">
                      <a:srgbClr val="FFFFFF"/>
                    </a:gs>
                    <a:gs pos="100000">
                      <a:srgbClr val="767676"/>
                    </a:gs>
                  </a:gsLst>
                  <a:lin ang="5400000" scaled="1"/>
                  <a:tileRect/>
                </a:gradFill>
                <a:ln w="9525">
                  <a:noFill/>
                </a:ln>
              </p:spPr>
              <p:txBody>
                <a:bodyPr anchor="t"/>
                <a:p>
                  <a:endParaRPr lang="zh-CN" altLang="en-US">
                    <a:latin typeface="Arial" panose="020B0604020202020204" pitchFamily="34" charset="0"/>
                  </a:endParaRPr>
                </a:p>
              </p:txBody>
            </p:sp>
            <p:sp>
              <p:nvSpPr>
                <p:cNvPr id="23562" name="矩形 79882"/>
                <p:cNvSpPr/>
                <p:nvPr/>
              </p:nvSpPr>
              <p:spPr>
                <a:xfrm>
                  <a:off x="2048" y="3441"/>
                  <a:ext cx="388" cy="242"/>
                </a:xfrm>
                <a:prstGeom prst="rect">
                  <a:avLst/>
                </a:prstGeom>
                <a:gradFill rotWithShape="0">
                  <a:gsLst>
                    <a:gs pos="0">
                      <a:srgbClr val="767676"/>
                    </a:gs>
                    <a:gs pos="50000">
                      <a:srgbClr val="FFFFFF"/>
                    </a:gs>
                    <a:gs pos="100000">
                      <a:srgbClr val="767676"/>
                    </a:gs>
                  </a:gsLst>
                  <a:lin ang="5400000" scaled="1"/>
                  <a:tileRect/>
                </a:gradFill>
                <a:ln w="9525">
                  <a:noFill/>
                </a:ln>
              </p:spPr>
              <p:txBody>
                <a:bodyPr anchor="t"/>
                <a:p>
                  <a:endParaRPr lang="zh-CN" altLang="en-US">
                    <a:latin typeface="Arial" panose="020B0604020202020204" pitchFamily="34" charset="0"/>
                  </a:endParaRPr>
                </a:p>
              </p:txBody>
            </p:sp>
            <p:sp>
              <p:nvSpPr>
                <p:cNvPr id="23563" name="椭圆 79883"/>
                <p:cNvSpPr/>
                <p:nvPr/>
              </p:nvSpPr>
              <p:spPr>
                <a:xfrm>
                  <a:off x="2400" y="3443"/>
                  <a:ext cx="71" cy="234"/>
                </a:xfrm>
                <a:prstGeom prst="ellipse">
                  <a:avLst/>
                </a:prstGeom>
                <a:gradFill rotWithShape="0">
                  <a:gsLst>
                    <a:gs pos="0">
                      <a:srgbClr val="767676"/>
                    </a:gs>
                    <a:gs pos="50000">
                      <a:schemeClr val="bg1"/>
                    </a:gs>
                    <a:gs pos="100000">
                      <a:srgbClr val="767676"/>
                    </a:gs>
                  </a:gsLst>
                  <a:lin ang="5400000" scaled="1"/>
                  <a:tileRect/>
                </a:gradFill>
                <a:ln w="12700" cap="flat" cmpd="sng">
                  <a:solidFill>
                    <a:schemeClr val="bg1"/>
                  </a:solidFill>
                  <a:prstDash val="solid"/>
                  <a:round/>
                  <a:headEnd type="none" w="med" len="med"/>
                  <a:tailEnd type="none" w="med" len="med"/>
                </a:ln>
              </p:spPr>
              <p:txBody>
                <a:bodyPr anchor="t"/>
                <a:p>
                  <a:endParaRPr lang="zh-CN" altLang="en-US">
                    <a:latin typeface="Arial" panose="020B0604020202020204" pitchFamily="34" charset="0"/>
                  </a:endParaRPr>
                </a:p>
              </p:txBody>
            </p:sp>
            <p:sp>
              <p:nvSpPr>
                <p:cNvPr id="23564" name="椭圆 79884"/>
                <p:cNvSpPr/>
                <p:nvPr/>
              </p:nvSpPr>
              <p:spPr>
                <a:xfrm>
                  <a:off x="2438" y="3519"/>
                  <a:ext cx="20" cy="69"/>
                </a:xfrm>
                <a:prstGeom prst="ellipse">
                  <a:avLst/>
                </a:prstGeom>
                <a:gradFill rotWithShape="0">
                  <a:gsLst>
                    <a:gs pos="0">
                      <a:srgbClr val="767676"/>
                    </a:gs>
                    <a:gs pos="50000">
                      <a:schemeClr val="bg1"/>
                    </a:gs>
                    <a:gs pos="100000">
                      <a:srgbClr val="767676"/>
                    </a:gs>
                  </a:gsLst>
                  <a:lin ang="5400000" scaled="1"/>
                  <a:tileRect/>
                </a:gradFill>
                <a:ln w="9525">
                  <a:noFill/>
                </a:ln>
              </p:spPr>
              <p:txBody>
                <a:bodyPr anchor="t"/>
                <a:p>
                  <a:endParaRPr lang="zh-CN" altLang="en-US">
                    <a:latin typeface="Arial" panose="020B0604020202020204" pitchFamily="34" charset="0"/>
                  </a:endParaRPr>
                </a:p>
              </p:txBody>
            </p:sp>
          </p:grpSp>
          <p:sp>
            <p:nvSpPr>
              <p:cNvPr id="23565" name="矩形 79885"/>
              <p:cNvSpPr/>
              <p:nvPr/>
            </p:nvSpPr>
            <p:spPr>
              <a:xfrm rot="3419336">
                <a:off x="1776" y="1152"/>
                <a:ext cx="672" cy="672"/>
              </a:xfrm>
              <a:prstGeom prst="rect">
                <a:avLst/>
              </a:prstGeom>
              <a:solidFill>
                <a:schemeClr val="accent2"/>
              </a:solidFill>
              <a:ln w="9525"/>
              <a:scene3d>
                <a:camera prst="legacyPerspectiveFront">
                  <a:rot lat="0" lon="1500000" rev="0"/>
                </a:camera>
                <a:lightRig rig="legacyFlat4" dir="b"/>
              </a:scene3d>
              <a:sp3d extrusionH="887400" prstMaterial="legacyMatte">
                <a:bevelT w="13500" h="13500" prst="angle"/>
                <a:bevelB w="13500" h="13500" prst="angle"/>
                <a:extrusionClr>
                  <a:schemeClr val="accent2"/>
                </a:extrusionClr>
              </a:sp3d>
            </p:spPr>
            <p:txBody>
              <a:bodyPr anchor="t">
                <a:flatTx/>
              </a:bodyPr>
              <a:p>
                <a:endParaRPr lang="zh-CN" altLang="en-US">
                  <a:latin typeface="Arial" panose="020B0604020202020204" pitchFamily="34" charset="0"/>
                </a:endParaRPr>
              </a:p>
            </p:txBody>
          </p:sp>
          <p:grpSp>
            <p:nvGrpSpPr>
              <p:cNvPr id="12" name="组合 79886"/>
              <p:cNvGrpSpPr/>
              <p:nvPr/>
            </p:nvGrpSpPr>
            <p:grpSpPr>
              <a:xfrm>
                <a:off x="2448" y="1296"/>
                <a:ext cx="624" cy="96"/>
                <a:chOff x="2003" y="3439"/>
                <a:chExt cx="468" cy="244"/>
              </a:xfrm>
            </p:grpSpPr>
            <p:sp>
              <p:nvSpPr>
                <p:cNvPr id="23567" name="椭圆 79887"/>
                <p:cNvSpPr/>
                <p:nvPr/>
              </p:nvSpPr>
              <p:spPr>
                <a:xfrm>
                  <a:off x="2003" y="3439"/>
                  <a:ext cx="79" cy="242"/>
                </a:xfrm>
                <a:prstGeom prst="ellipse">
                  <a:avLst/>
                </a:prstGeom>
                <a:gradFill rotWithShape="0">
                  <a:gsLst>
                    <a:gs pos="0">
                      <a:srgbClr val="767676"/>
                    </a:gs>
                    <a:gs pos="50000">
                      <a:srgbClr val="FFFFFF"/>
                    </a:gs>
                    <a:gs pos="100000">
                      <a:srgbClr val="767676"/>
                    </a:gs>
                  </a:gsLst>
                  <a:lin ang="5400000" scaled="1"/>
                  <a:tileRect/>
                </a:gradFill>
                <a:ln w="9525">
                  <a:noFill/>
                </a:ln>
              </p:spPr>
              <p:txBody>
                <a:bodyPr anchor="t"/>
                <a:p>
                  <a:endParaRPr lang="zh-CN" altLang="en-US">
                    <a:latin typeface="Arial" panose="020B0604020202020204" pitchFamily="34" charset="0"/>
                  </a:endParaRPr>
                </a:p>
              </p:txBody>
            </p:sp>
            <p:sp>
              <p:nvSpPr>
                <p:cNvPr id="23568" name="矩形 79888"/>
                <p:cNvSpPr/>
                <p:nvPr/>
              </p:nvSpPr>
              <p:spPr>
                <a:xfrm>
                  <a:off x="2048" y="3441"/>
                  <a:ext cx="388" cy="242"/>
                </a:xfrm>
                <a:prstGeom prst="rect">
                  <a:avLst/>
                </a:prstGeom>
                <a:gradFill rotWithShape="0">
                  <a:gsLst>
                    <a:gs pos="0">
                      <a:srgbClr val="767676"/>
                    </a:gs>
                    <a:gs pos="50000">
                      <a:srgbClr val="FFFFFF"/>
                    </a:gs>
                    <a:gs pos="100000">
                      <a:srgbClr val="767676"/>
                    </a:gs>
                  </a:gsLst>
                  <a:lin ang="5400000" scaled="1"/>
                  <a:tileRect/>
                </a:gradFill>
                <a:ln w="9525">
                  <a:noFill/>
                </a:ln>
              </p:spPr>
              <p:txBody>
                <a:bodyPr anchor="t"/>
                <a:p>
                  <a:endParaRPr lang="zh-CN" altLang="en-US">
                    <a:latin typeface="Arial" panose="020B0604020202020204" pitchFamily="34" charset="0"/>
                  </a:endParaRPr>
                </a:p>
              </p:txBody>
            </p:sp>
            <p:sp>
              <p:nvSpPr>
                <p:cNvPr id="23569" name="椭圆 79889"/>
                <p:cNvSpPr/>
                <p:nvPr/>
              </p:nvSpPr>
              <p:spPr>
                <a:xfrm>
                  <a:off x="2400" y="3443"/>
                  <a:ext cx="71" cy="234"/>
                </a:xfrm>
                <a:prstGeom prst="ellipse">
                  <a:avLst/>
                </a:prstGeom>
                <a:gradFill rotWithShape="0">
                  <a:gsLst>
                    <a:gs pos="0">
                      <a:srgbClr val="767676"/>
                    </a:gs>
                    <a:gs pos="50000">
                      <a:schemeClr val="bg1"/>
                    </a:gs>
                    <a:gs pos="100000">
                      <a:srgbClr val="767676"/>
                    </a:gs>
                  </a:gsLst>
                  <a:lin ang="5400000" scaled="1"/>
                  <a:tileRect/>
                </a:gradFill>
                <a:ln w="12700" cap="flat" cmpd="sng">
                  <a:solidFill>
                    <a:schemeClr val="bg1"/>
                  </a:solidFill>
                  <a:prstDash val="solid"/>
                  <a:round/>
                  <a:headEnd type="none" w="med" len="med"/>
                  <a:tailEnd type="none" w="med" len="med"/>
                </a:ln>
              </p:spPr>
              <p:txBody>
                <a:bodyPr anchor="t"/>
                <a:p>
                  <a:endParaRPr lang="zh-CN" altLang="en-US">
                    <a:latin typeface="Arial" panose="020B0604020202020204" pitchFamily="34" charset="0"/>
                  </a:endParaRPr>
                </a:p>
              </p:txBody>
            </p:sp>
            <p:sp>
              <p:nvSpPr>
                <p:cNvPr id="23570" name="椭圆 79890"/>
                <p:cNvSpPr/>
                <p:nvPr/>
              </p:nvSpPr>
              <p:spPr>
                <a:xfrm>
                  <a:off x="2438" y="3519"/>
                  <a:ext cx="20" cy="69"/>
                </a:xfrm>
                <a:prstGeom prst="ellipse">
                  <a:avLst/>
                </a:prstGeom>
                <a:gradFill rotWithShape="0">
                  <a:gsLst>
                    <a:gs pos="0">
                      <a:srgbClr val="767676"/>
                    </a:gs>
                    <a:gs pos="50000">
                      <a:schemeClr val="bg1"/>
                    </a:gs>
                    <a:gs pos="100000">
                      <a:srgbClr val="767676"/>
                    </a:gs>
                  </a:gsLst>
                  <a:lin ang="5400000" scaled="1"/>
                  <a:tileRect/>
                </a:gradFill>
                <a:ln w="9525">
                  <a:noFill/>
                </a:ln>
              </p:spPr>
              <p:txBody>
                <a:bodyPr anchor="t"/>
                <a:p>
                  <a:endParaRPr lang="zh-CN" altLang="en-US">
                    <a:latin typeface="Arial" panose="020B0604020202020204" pitchFamily="34" charset="0"/>
                  </a:endParaRPr>
                </a:p>
              </p:txBody>
            </p:sp>
          </p:grpSp>
          <p:sp>
            <p:nvSpPr>
              <p:cNvPr id="23571" name="矩形 79891"/>
              <p:cNvSpPr/>
              <p:nvPr/>
            </p:nvSpPr>
            <p:spPr>
              <a:xfrm rot="3419336">
                <a:off x="2880" y="1152"/>
                <a:ext cx="672" cy="672"/>
              </a:xfrm>
              <a:prstGeom prst="rect">
                <a:avLst/>
              </a:prstGeom>
              <a:gradFill rotWithShape="1">
                <a:gsLst>
                  <a:gs pos="0">
                    <a:schemeClr val="hlink"/>
                  </a:gs>
                  <a:gs pos="100000">
                    <a:srgbClr val="1B2A52"/>
                  </a:gs>
                </a:gsLst>
                <a:lin ang="5400000" scaled="1"/>
                <a:tileRect/>
              </a:gradFill>
              <a:ln w="9525"/>
              <a:scene3d>
                <a:camera prst="legacyPerspectiveFront">
                  <a:rot lat="0" lon="1500000" rev="0"/>
                </a:camera>
                <a:lightRig rig="legacyFlat4" dir="b"/>
              </a:scene3d>
              <a:sp3d extrusionH="887400" prstMaterial="legacyMatte">
                <a:bevelT w="13500" h="13500" prst="angle"/>
                <a:bevelB w="13500" h="13500" prst="angle"/>
                <a:extrusionClr>
                  <a:schemeClr val="hlink"/>
                </a:extrusionClr>
              </a:sp3d>
            </p:spPr>
            <p:txBody>
              <a:bodyPr anchor="t">
                <a:flatTx/>
              </a:bodyPr>
              <a:p>
                <a:endParaRPr lang="zh-CN" altLang="en-US">
                  <a:latin typeface="Arial" panose="020B0604020202020204" pitchFamily="34" charset="0"/>
                </a:endParaRPr>
              </a:p>
            </p:txBody>
          </p:sp>
          <p:grpSp>
            <p:nvGrpSpPr>
              <p:cNvPr id="13" name="组合 79892"/>
              <p:cNvGrpSpPr/>
              <p:nvPr/>
            </p:nvGrpSpPr>
            <p:grpSpPr>
              <a:xfrm>
                <a:off x="3600" y="1296"/>
                <a:ext cx="816" cy="96"/>
                <a:chOff x="2003" y="3439"/>
                <a:chExt cx="468" cy="244"/>
              </a:xfrm>
            </p:grpSpPr>
            <p:sp>
              <p:nvSpPr>
                <p:cNvPr id="23573" name="椭圆 79893"/>
                <p:cNvSpPr/>
                <p:nvPr/>
              </p:nvSpPr>
              <p:spPr>
                <a:xfrm>
                  <a:off x="2003" y="3439"/>
                  <a:ext cx="79" cy="242"/>
                </a:xfrm>
                <a:prstGeom prst="ellipse">
                  <a:avLst/>
                </a:prstGeom>
                <a:gradFill rotWithShape="0">
                  <a:gsLst>
                    <a:gs pos="0">
                      <a:srgbClr val="767676"/>
                    </a:gs>
                    <a:gs pos="50000">
                      <a:srgbClr val="FFFFFF"/>
                    </a:gs>
                    <a:gs pos="100000">
                      <a:srgbClr val="767676"/>
                    </a:gs>
                  </a:gsLst>
                  <a:lin ang="5400000" scaled="1"/>
                  <a:tileRect/>
                </a:gradFill>
                <a:ln w="9525">
                  <a:noFill/>
                </a:ln>
              </p:spPr>
              <p:txBody>
                <a:bodyPr anchor="t"/>
                <a:p>
                  <a:endParaRPr lang="zh-CN" altLang="en-US">
                    <a:latin typeface="Arial" panose="020B0604020202020204" pitchFamily="34" charset="0"/>
                  </a:endParaRPr>
                </a:p>
              </p:txBody>
            </p:sp>
            <p:sp>
              <p:nvSpPr>
                <p:cNvPr id="23574" name="矩形 79894"/>
                <p:cNvSpPr/>
                <p:nvPr/>
              </p:nvSpPr>
              <p:spPr>
                <a:xfrm>
                  <a:off x="2048" y="3441"/>
                  <a:ext cx="388" cy="242"/>
                </a:xfrm>
                <a:prstGeom prst="rect">
                  <a:avLst/>
                </a:prstGeom>
                <a:gradFill rotWithShape="0">
                  <a:gsLst>
                    <a:gs pos="0">
                      <a:srgbClr val="767676"/>
                    </a:gs>
                    <a:gs pos="50000">
                      <a:srgbClr val="FFFFFF"/>
                    </a:gs>
                    <a:gs pos="100000">
                      <a:srgbClr val="767676"/>
                    </a:gs>
                  </a:gsLst>
                  <a:lin ang="5400000" scaled="1"/>
                  <a:tileRect/>
                </a:gradFill>
                <a:ln w="9525">
                  <a:noFill/>
                </a:ln>
              </p:spPr>
              <p:txBody>
                <a:bodyPr anchor="t"/>
                <a:p>
                  <a:endParaRPr lang="zh-CN" altLang="en-US">
                    <a:latin typeface="Arial" panose="020B0604020202020204" pitchFamily="34" charset="0"/>
                  </a:endParaRPr>
                </a:p>
              </p:txBody>
            </p:sp>
            <p:sp>
              <p:nvSpPr>
                <p:cNvPr id="23575" name="椭圆 79895"/>
                <p:cNvSpPr/>
                <p:nvPr/>
              </p:nvSpPr>
              <p:spPr>
                <a:xfrm>
                  <a:off x="2400" y="3443"/>
                  <a:ext cx="71" cy="234"/>
                </a:xfrm>
                <a:prstGeom prst="ellipse">
                  <a:avLst/>
                </a:prstGeom>
                <a:gradFill rotWithShape="0">
                  <a:gsLst>
                    <a:gs pos="0">
                      <a:srgbClr val="767676"/>
                    </a:gs>
                    <a:gs pos="50000">
                      <a:schemeClr val="bg1"/>
                    </a:gs>
                    <a:gs pos="100000">
                      <a:srgbClr val="767676"/>
                    </a:gs>
                  </a:gsLst>
                  <a:lin ang="5400000" scaled="1"/>
                  <a:tileRect/>
                </a:gradFill>
                <a:ln w="12700" cap="flat" cmpd="sng">
                  <a:solidFill>
                    <a:schemeClr val="bg1"/>
                  </a:solidFill>
                  <a:prstDash val="solid"/>
                  <a:round/>
                  <a:headEnd type="none" w="med" len="med"/>
                  <a:tailEnd type="none" w="med" len="med"/>
                </a:ln>
              </p:spPr>
              <p:txBody>
                <a:bodyPr anchor="t"/>
                <a:p>
                  <a:endParaRPr lang="zh-CN" altLang="en-US">
                    <a:latin typeface="Arial" panose="020B0604020202020204" pitchFamily="34" charset="0"/>
                  </a:endParaRPr>
                </a:p>
              </p:txBody>
            </p:sp>
            <p:sp>
              <p:nvSpPr>
                <p:cNvPr id="23576" name="椭圆 79896"/>
                <p:cNvSpPr/>
                <p:nvPr/>
              </p:nvSpPr>
              <p:spPr>
                <a:xfrm>
                  <a:off x="2438" y="3519"/>
                  <a:ext cx="20" cy="69"/>
                </a:xfrm>
                <a:prstGeom prst="ellipse">
                  <a:avLst/>
                </a:prstGeom>
                <a:gradFill rotWithShape="0">
                  <a:gsLst>
                    <a:gs pos="0">
                      <a:srgbClr val="767676"/>
                    </a:gs>
                    <a:gs pos="50000">
                      <a:schemeClr val="bg1"/>
                    </a:gs>
                    <a:gs pos="100000">
                      <a:srgbClr val="767676"/>
                    </a:gs>
                  </a:gsLst>
                  <a:lin ang="5400000" scaled="1"/>
                  <a:tileRect/>
                </a:gradFill>
                <a:ln w="9525">
                  <a:noFill/>
                </a:ln>
              </p:spPr>
              <p:txBody>
                <a:bodyPr anchor="t"/>
                <a:p>
                  <a:endParaRPr lang="zh-CN" altLang="en-US">
                    <a:latin typeface="Arial" panose="020B0604020202020204" pitchFamily="34" charset="0"/>
                  </a:endParaRPr>
                </a:p>
              </p:txBody>
            </p:sp>
          </p:grpSp>
          <p:sp>
            <p:nvSpPr>
              <p:cNvPr id="23577" name="矩形 79897"/>
              <p:cNvSpPr/>
              <p:nvPr/>
            </p:nvSpPr>
            <p:spPr>
              <a:xfrm rot="3419336">
                <a:off x="4032" y="1152"/>
                <a:ext cx="672" cy="672"/>
              </a:xfrm>
              <a:prstGeom prst="rect">
                <a:avLst/>
              </a:prstGeom>
              <a:solidFill>
                <a:schemeClr val="accent2"/>
              </a:solidFill>
              <a:ln w="9525"/>
              <a:scene3d>
                <a:camera prst="legacyPerspectiveFront">
                  <a:rot lat="0" lon="1500000" rev="0"/>
                </a:camera>
                <a:lightRig rig="legacyFlat4" dir="b"/>
              </a:scene3d>
              <a:sp3d extrusionH="887400" prstMaterial="legacyMatte">
                <a:bevelT w="13500" h="13500" prst="angle"/>
                <a:bevelB w="13500" h="13500" prst="angle"/>
                <a:extrusionClr>
                  <a:schemeClr val="accent2"/>
                </a:extrusionClr>
              </a:sp3d>
            </p:spPr>
            <p:txBody>
              <a:bodyPr anchor="t">
                <a:flatTx/>
              </a:bodyPr>
              <a:p>
                <a:endParaRPr lang="zh-CN" altLang="en-US">
                  <a:latin typeface="Arial" panose="020B0604020202020204" pitchFamily="34" charset="0"/>
                </a:endParaRPr>
              </a:p>
            </p:txBody>
          </p:sp>
        </p:grpSp>
        <p:sp>
          <p:nvSpPr>
            <p:cNvPr id="23578" name="矩形 79898"/>
            <p:cNvSpPr/>
            <p:nvPr/>
          </p:nvSpPr>
          <p:spPr>
            <a:xfrm>
              <a:off x="2510" y="3235"/>
              <a:ext cx="1374" cy="1016"/>
            </a:xfrm>
            <a:prstGeom prst="rect">
              <a:avLst/>
            </a:prstGeom>
            <a:noFill/>
            <a:ln w="9525">
              <a:noFill/>
            </a:ln>
          </p:spPr>
          <p:txBody>
            <a:bodyPr wrap="none" anchor="t">
              <a:spAutoFit/>
            </a:bodyPr>
            <a:p>
              <a:pPr algn="l"/>
              <a:r>
                <a:rPr lang="zh-CN" altLang="en-US" b="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Verdana" panose="020B0604030504040204" pitchFamily="34" charset="0"/>
                  <a:ea typeface="宋体" panose="02010600030101010101" pitchFamily="2" charset="-122"/>
                  <a:sym typeface="+mn-ea"/>
                </a:rPr>
                <a:t>多尿性</a:t>
              </a:r>
              <a:endParaRPr lang="zh-CN" altLang="en-US" b="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Verdana" panose="020B0604030504040204" pitchFamily="34" charset="0"/>
                <a:ea typeface="宋体" panose="02010600030101010101" pitchFamily="2" charset="-122"/>
                <a:sym typeface="+mn-ea"/>
              </a:endParaRPr>
            </a:p>
            <a:p>
              <a:pPr algn="l"/>
              <a:r>
                <a:rPr lang="zh-CN" altLang="en-US" b="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Verdana" panose="020B0604030504040204" pitchFamily="34" charset="0"/>
                  <a:ea typeface="宋体" panose="02010600030101010101" pitchFamily="2" charset="-122"/>
                  <a:sym typeface="+mn-ea"/>
                </a:rPr>
                <a:t>尿频</a:t>
              </a:r>
              <a:endParaRPr lang="zh-CN" altLang="en-US" b="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Verdana" panose="020B0604030504040204" pitchFamily="34" charset="0"/>
                <a:ea typeface="宋体" panose="02010600030101010101" pitchFamily="2" charset="-122"/>
                <a:sym typeface="+mn-ea"/>
              </a:endParaRPr>
            </a:p>
          </p:txBody>
        </p:sp>
        <p:sp>
          <p:nvSpPr>
            <p:cNvPr id="23579" name="矩形 79899"/>
            <p:cNvSpPr/>
            <p:nvPr/>
          </p:nvSpPr>
          <p:spPr>
            <a:xfrm>
              <a:off x="5180" y="3235"/>
              <a:ext cx="1374" cy="1016"/>
            </a:xfrm>
            <a:prstGeom prst="rect">
              <a:avLst/>
            </a:prstGeom>
            <a:noFill/>
            <a:ln w="9525">
              <a:noFill/>
            </a:ln>
          </p:spPr>
          <p:txBody>
            <a:bodyPr wrap="none" anchor="t">
              <a:spAutoFit/>
            </a:bodyPr>
            <a:p>
              <a:pPr algn="l"/>
              <a:r>
                <a:rPr lang="zh-CN" altLang="en-US" b="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Verdana" panose="020B0604030504040204" pitchFamily="34" charset="0"/>
                  <a:ea typeface="宋体" panose="02010600030101010101" pitchFamily="2" charset="-122"/>
                  <a:sym typeface="+mn-ea"/>
                </a:rPr>
                <a:t>炎症性</a:t>
              </a:r>
              <a:endParaRPr lang="zh-CN" altLang="en-US" b="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Verdana" panose="020B0604030504040204" pitchFamily="34" charset="0"/>
                <a:ea typeface="宋体" panose="02010600030101010101" pitchFamily="2" charset="-122"/>
                <a:sym typeface="+mn-ea"/>
              </a:endParaRPr>
            </a:p>
            <a:p>
              <a:pPr algn="l"/>
              <a:r>
                <a:rPr lang="zh-CN" altLang="en-US" b="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Verdana" panose="020B0604030504040204" pitchFamily="34" charset="0"/>
                  <a:ea typeface="宋体" panose="02010600030101010101" pitchFamily="2" charset="-122"/>
                  <a:sym typeface="+mn-ea"/>
                </a:rPr>
                <a:t>尿频</a:t>
              </a:r>
              <a:endParaRPr lang="zh-CN" altLang="en-US" b="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Verdana" panose="020B0604030504040204" pitchFamily="34" charset="0"/>
                <a:ea typeface="宋体" panose="02010600030101010101" pitchFamily="2" charset="-122"/>
              </a:endParaRPr>
            </a:p>
          </p:txBody>
        </p:sp>
        <p:sp>
          <p:nvSpPr>
            <p:cNvPr id="23580" name="矩形 79900"/>
            <p:cNvSpPr/>
            <p:nvPr/>
          </p:nvSpPr>
          <p:spPr>
            <a:xfrm>
              <a:off x="7615" y="3235"/>
              <a:ext cx="1374" cy="1016"/>
            </a:xfrm>
            <a:prstGeom prst="rect">
              <a:avLst/>
            </a:prstGeom>
            <a:noFill/>
            <a:ln w="9525">
              <a:noFill/>
            </a:ln>
          </p:spPr>
          <p:txBody>
            <a:bodyPr wrap="none" anchor="t">
              <a:spAutoFit/>
            </a:bodyPr>
            <a:p>
              <a:pPr algn="l"/>
              <a:r>
                <a:rPr lang="zh-CN" altLang="en-US" b="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Verdana" panose="020B0604030504040204" pitchFamily="34" charset="0"/>
                  <a:ea typeface="宋体" panose="02010600030101010101" pitchFamily="2" charset="-122"/>
                  <a:sym typeface="+mn-ea"/>
                </a:rPr>
                <a:t>神经性</a:t>
              </a:r>
              <a:endParaRPr lang="zh-CN" altLang="en-US" b="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Verdana" panose="020B0604030504040204" pitchFamily="34" charset="0"/>
                <a:ea typeface="宋体" panose="02010600030101010101" pitchFamily="2" charset="-122"/>
                <a:sym typeface="+mn-ea"/>
              </a:endParaRPr>
            </a:p>
            <a:p>
              <a:pPr algn="l"/>
              <a:r>
                <a:rPr lang="zh-CN" altLang="en-US" b="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Verdana" panose="020B0604030504040204" pitchFamily="34" charset="0"/>
                  <a:ea typeface="宋体" panose="02010600030101010101" pitchFamily="2" charset="-122"/>
                  <a:sym typeface="+mn-ea"/>
                </a:rPr>
                <a:t>尿频</a:t>
              </a:r>
              <a:endParaRPr lang="zh-CN" altLang="en-US" b="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Verdana" panose="020B0604030504040204" pitchFamily="34" charset="0"/>
                <a:ea typeface="宋体" panose="02010600030101010101" pitchFamily="2" charset="-122"/>
              </a:endParaRPr>
            </a:p>
          </p:txBody>
        </p:sp>
        <p:sp>
          <p:nvSpPr>
            <p:cNvPr id="23581" name="矩形 79901"/>
            <p:cNvSpPr/>
            <p:nvPr/>
          </p:nvSpPr>
          <p:spPr>
            <a:xfrm>
              <a:off x="10285" y="3235"/>
              <a:ext cx="2098" cy="1016"/>
            </a:xfrm>
            <a:prstGeom prst="rect">
              <a:avLst/>
            </a:prstGeom>
            <a:noFill/>
            <a:ln w="9525">
              <a:noFill/>
            </a:ln>
          </p:spPr>
          <p:txBody>
            <a:bodyPr wrap="none" anchor="t">
              <a:spAutoFit/>
            </a:bodyPr>
            <a:p>
              <a:pPr algn="l">
                <a:buNone/>
              </a:pPr>
              <a:r>
                <a:rPr lang="zh-CN" altLang="en-US" b="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Verdana" panose="020B0604030504040204" pitchFamily="34" charset="0"/>
                  <a:ea typeface="宋体" panose="02010600030101010101" pitchFamily="2" charset="-122"/>
                  <a:sym typeface="+mn-ea"/>
                </a:rPr>
                <a:t>膀胱容量</a:t>
              </a:r>
              <a:endParaRPr lang="zh-CN" altLang="en-US" b="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Verdana" panose="020B0604030504040204" pitchFamily="34" charset="0"/>
                <a:ea typeface="宋体" panose="02010600030101010101" pitchFamily="2" charset="-122"/>
                <a:sym typeface="+mn-ea"/>
              </a:endParaRPr>
            </a:p>
            <a:p>
              <a:pPr algn="l">
                <a:buNone/>
              </a:pPr>
              <a:r>
                <a:rPr lang="zh-CN" altLang="en-US" b="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Verdana" panose="020B0604030504040204" pitchFamily="34" charset="0"/>
                  <a:ea typeface="宋体" panose="02010600030101010101" pitchFamily="2" charset="-122"/>
                  <a:sym typeface="+mn-ea"/>
                </a:rPr>
                <a:t>减少性尿频</a:t>
              </a:r>
              <a:endParaRPr lang="zh-CN" altLang="en-US" b="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Verdana" panose="020B0604030504040204" pitchFamily="34" charset="0"/>
                <a:ea typeface="宋体" panose="02010600030101010101" pitchFamily="2" charset="-122"/>
              </a:endParaRPr>
            </a:p>
          </p:txBody>
        </p:sp>
        <p:sp>
          <p:nvSpPr>
            <p:cNvPr id="23582" name="矩形 79902"/>
            <p:cNvSpPr/>
            <p:nvPr/>
          </p:nvSpPr>
          <p:spPr>
            <a:xfrm>
              <a:off x="2015" y="5131"/>
              <a:ext cx="2355" cy="1888"/>
            </a:xfrm>
            <a:prstGeom prst="rect">
              <a:avLst/>
            </a:prstGeom>
            <a:noFill/>
            <a:ln w="9525">
              <a:noFill/>
            </a:ln>
          </p:spPr>
          <p:txBody>
            <a:bodyPr wrap="square" anchor="t">
              <a:spAutoFit/>
            </a:bodyPr>
            <a:p>
              <a:pPr algn="l"/>
              <a:r>
                <a:rPr lang="en-US" altLang="zh-CN" b="1">
                  <a:latin typeface="Arial" panose="020B0604020202020204" pitchFamily="34" charset="0"/>
                  <a:ea typeface="宋体" panose="02010600030101010101" pitchFamily="2" charset="-122"/>
                </a:rPr>
                <a:t>排尿次数增多而每次量不少，全天总尿量增多。</a:t>
              </a:r>
              <a:endParaRPr lang="en-US" altLang="zh-CN" b="1">
                <a:latin typeface="Arial" panose="020B0604020202020204" pitchFamily="34" charset="0"/>
                <a:ea typeface="宋体" panose="02010600030101010101" pitchFamily="2" charset="-122"/>
              </a:endParaRPr>
            </a:p>
          </p:txBody>
        </p:sp>
        <p:sp>
          <p:nvSpPr>
            <p:cNvPr id="23583" name="矩形 79903"/>
            <p:cNvSpPr/>
            <p:nvPr/>
          </p:nvSpPr>
          <p:spPr>
            <a:xfrm>
              <a:off x="4608" y="5131"/>
              <a:ext cx="2543" cy="1888"/>
            </a:xfrm>
            <a:prstGeom prst="rect">
              <a:avLst/>
            </a:prstGeom>
            <a:noFill/>
            <a:ln w="9525">
              <a:noFill/>
            </a:ln>
          </p:spPr>
          <p:txBody>
            <a:bodyPr wrap="square" anchor="t">
              <a:spAutoFit/>
            </a:bodyPr>
            <a:p>
              <a:pPr algn="l"/>
              <a:r>
                <a:rPr lang="en-US" altLang="zh-CN" b="1">
                  <a:latin typeface="Arial" panose="020B0604020202020204" pitchFamily="34" charset="0"/>
                  <a:ea typeface="宋体" panose="02010600030101010101" pitchFamily="2" charset="-122"/>
                </a:rPr>
                <a:t>尿频而量少，多伴有尿急和尿痛，镜检可见炎性细胞。</a:t>
              </a:r>
              <a:endParaRPr lang="en-US" altLang="zh-CN" b="1">
                <a:latin typeface="Arial" panose="020B0604020202020204" pitchFamily="34" charset="0"/>
                <a:ea typeface="宋体" panose="02010600030101010101" pitchFamily="2" charset="-122"/>
              </a:endParaRPr>
            </a:p>
          </p:txBody>
        </p:sp>
        <p:sp>
          <p:nvSpPr>
            <p:cNvPr id="6" name="矩形 79902"/>
            <p:cNvSpPr/>
            <p:nvPr/>
          </p:nvSpPr>
          <p:spPr>
            <a:xfrm>
              <a:off x="2015" y="7138"/>
              <a:ext cx="2587" cy="1888"/>
            </a:xfrm>
            <a:prstGeom prst="rect">
              <a:avLst/>
            </a:prstGeom>
            <a:noFill/>
            <a:ln w="9525">
              <a:noFill/>
            </a:ln>
          </p:spPr>
          <p:txBody>
            <a:bodyPr wrap="square" anchor="t">
              <a:spAutoFit/>
            </a:bodyPr>
            <a:p>
              <a:pPr algn="l"/>
              <a:r>
                <a:rPr lang="en-US" altLang="zh-CN" b="1">
                  <a:latin typeface="Arial" panose="020B0604020202020204" pitchFamily="34" charset="0"/>
                  <a:ea typeface="宋体" panose="02010600030101010101" pitchFamily="2" charset="-122"/>
                </a:rPr>
                <a:t>见于糖尿病、尿崩症、精神性多饮和急性肾衰竭多尿期。</a:t>
              </a:r>
              <a:endParaRPr lang="en-US" altLang="zh-CN" b="1">
                <a:latin typeface="Arial" panose="020B0604020202020204" pitchFamily="34" charset="0"/>
                <a:ea typeface="宋体" panose="02010600030101010101" pitchFamily="2" charset="-122"/>
              </a:endParaRPr>
            </a:p>
          </p:txBody>
        </p:sp>
        <p:sp>
          <p:nvSpPr>
            <p:cNvPr id="10" name="矩形 79902"/>
            <p:cNvSpPr/>
            <p:nvPr/>
          </p:nvSpPr>
          <p:spPr>
            <a:xfrm>
              <a:off x="4638" y="7352"/>
              <a:ext cx="2587" cy="1888"/>
            </a:xfrm>
            <a:prstGeom prst="rect">
              <a:avLst/>
            </a:prstGeom>
            <a:noFill/>
            <a:ln w="9525">
              <a:noFill/>
            </a:ln>
          </p:spPr>
          <p:txBody>
            <a:bodyPr wrap="square" anchor="t">
              <a:spAutoFit/>
            </a:bodyPr>
            <a:p>
              <a:pPr algn="l"/>
              <a:r>
                <a:rPr lang="en-US" altLang="zh-CN" b="1">
                  <a:latin typeface="Arial" panose="020B0604020202020204" pitchFamily="34" charset="0"/>
                  <a:ea typeface="宋体" panose="02010600030101010101" pitchFamily="2" charset="-122"/>
                </a:rPr>
                <a:t>见于膀胱炎、尿道炎、前列腺炎和尿道旁腺炎等</a:t>
              </a:r>
              <a:r>
                <a:rPr lang="zh-CN" altLang="en-US" b="1">
                  <a:latin typeface="Arial" panose="020B0604020202020204" pitchFamily="34" charset="0"/>
                  <a:ea typeface="宋体" panose="02010600030101010101" pitchFamily="2" charset="-122"/>
                </a:rPr>
                <a:t>。</a:t>
              </a:r>
              <a:endParaRPr lang="zh-CN" altLang="en-US" b="1">
                <a:latin typeface="Arial" panose="020B0604020202020204" pitchFamily="34" charset="0"/>
                <a:ea typeface="宋体" panose="02010600030101010101" pitchFamily="2" charset="-122"/>
              </a:endParaRPr>
            </a:p>
          </p:txBody>
        </p:sp>
        <p:sp>
          <p:nvSpPr>
            <p:cNvPr id="14" name="矩形 79902"/>
            <p:cNvSpPr/>
            <p:nvPr/>
          </p:nvSpPr>
          <p:spPr>
            <a:xfrm>
              <a:off x="7349" y="5131"/>
              <a:ext cx="2586" cy="1888"/>
            </a:xfrm>
            <a:prstGeom prst="rect">
              <a:avLst/>
            </a:prstGeom>
            <a:noFill/>
            <a:ln w="9525">
              <a:noFill/>
            </a:ln>
          </p:spPr>
          <p:txBody>
            <a:bodyPr wrap="square" anchor="t">
              <a:spAutoFit/>
            </a:bodyPr>
            <a:p>
              <a:pPr algn="l"/>
              <a:r>
                <a:rPr lang="en-US" altLang="zh-CN" b="1">
                  <a:latin typeface="Arial" panose="020B0604020202020204" pitchFamily="34" charset="0"/>
                  <a:ea typeface="宋体" panose="02010600030101010101" pitchFamily="2" charset="-122"/>
                </a:rPr>
                <a:t>尿频而每次量少，不伴尿急或尿痛，镜检无炎症细胞。</a:t>
              </a:r>
              <a:endParaRPr lang="en-US" altLang="zh-CN" b="1">
                <a:latin typeface="Arial" panose="020B0604020202020204" pitchFamily="34" charset="0"/>
                <a:ea typeface="宋体" panose="02010600030101010101" pitchFamily="2" charset="-122"/>
              </a:endParaRPr>
            </a:p>
          </p:txBody>
        </p:sp>
        <p:sp>
          <p:nvSpPr>
            <p:cNvPr id="15" name="矩形 79902"/>
            <p:cNvSpPr/>
            <p:nvPr/>
          </p:nvSpPr>
          <p:spPr>
            <a:xfrm>
              <a:off x="7349" y="7352"/>
              <a:ext cx="2587" cy="1888"/>
            </a:xfrm>
            <a:prstGeom prst="rect">
              <a:avLst/>
            </a:prstGeom>
            <a:noFill/>
            <a:ln w="9525">
              <a:noFill/>
            </a:ln>
          </p:spPr>
          <p:txBody>
            <a:bodyPr wrap="square" anchor="t">
              <a:spAutoFit/>
            </a:bodyPr>
            <a:p>
              <a:pPr algn="l"/>
              <a:r>
                <a:rPr lang="en-US" altLang="zh-CN" b="1">
                  <a:latin typeface="Arial" panose="020B0604020202020204" pitchFamily="34" charset="0"/>
                  <a:ea typeface="宋体" panose="02010600030101010101" pitchFamily="2" charset="-122"/>
                </a:rPr>
                <a:t>见于中枢及周围神经病变如癔症、神经源性膀胱。</a:t>
              </a:r>
              <a:endParaRPr lang="en-US" altLang="zh-CN" b="1">
                <a:latin typeface="Arial" panose="020B0604020202020204" pitchFamily="34" charset="0"/>
                <a:ea typeface="宋体" panose="02010600030101010101" pitchFamily="2" charset="-122"/>
              </a:endParaRPr>
            </a:p>
          </p:txBody>
        </p:sp>
        <p:sp>
          <p:nvSpPr>
            <p:cNvPr id="16" name="矩形 79902"/>
            <p:cNvSpPr/>
            <p:nvPr/>
          </p:nvSpPr>
          <p:spPr>
            <a:xfrm>
              <a:off x="9840" y="7352"/>
              <a:ext cx="2587" cy="1452"/>
            </a:xfrm>
            <a:prstGeom prst="rect">
              <a:avLst/>
            </a:prstGeom>
            <a:noFill/>
            <a:ln w="9525">
              <a:noFill/>
            </a:ln>
          </p:spPr>
          <p:txBody>
            <a:bodyPr wrap="square" anchor="t">
              <a:spAutoFit/>
            </a:bodyPr>
            <a:p>
              <a:pPr algn="l"/>
              <a:r>
                <a:rPr lang="en-US" altLang="zh-CN" b="1">
                  <a:latin typeface="Arial" panose="020B0604020202020204" pitchFamily="34" charset="0"/>
                  <a:ea typeface="宋体" panose="02010600030101010101" pitchFamily="2" charset="-122"/>
                </a:rPr>
                <a:t>见于膀胱占位性病变、妊娠等压迫膀胱</a:t>
              </a:r>
              <a:endParaRPr lang="en-US" altLang="zh-CN" b="1">
                <a:latin typeface="Arial" panose="020B0604020202020204" pitchFamily="34" charset="0"/>
                <a:ea typeface="宋体" panose="02010600030101010101" pitchFamily="2" charset="-122"/>
              </a:endParaRPr>
            </a:p>
          </p:txBody>
        </p:sp>
        <p:sp>
          <p:nvSpPr>
            <p:cNvPr id="17" name="矩形 79902"/>
            <p:cNvSpPr/>
            <p:nvPr/>
          </p:nvSpPr>
          <p:spPr>
            <a:xfrm>
              <a:off x="9935" y="5131"/>
              <a:ext cx="2545" cy="1888"/>
            </a:xfrm>
            <a:prstGeom prst="rect">
              <a:avLst/>
            </a:prstGeom>
            <a:noFill/>
            <a:ln w="9525">
              <a:noFill/>
            </a:ln>
          </p:spPr>
          <p:txBody>
            <a:bodyPr wrap="square" anchor="t">
              <a:spAutoFit/>
            </a:bodyPr>
            <a:p>
              <a:pPr algn="l"/>
              <a:r>
                <a:rPr lang="en-US" altLang="zh-CN" b="1">
                  <a:latin typeface="Arial" panose="020B0604020202020204" pitchFamily="34" charset="0"/>
                  <a:ea typeface="宋体" panose="02010600030101010101" pitchFamily="2" charset="-122"/>
                </a:rPr>
                <a:t>表现为持续性尿，每次尿量少，药物治疗难以奏效。</a:t>
              </a:r>
              <a:endParaRPr lang="en-US" altLang="zh-CN" b="1">
                <a:latin typeface="Arial" panose="020B0604020202020204" pitchFamily="34" charset="0"/>
                <a:ea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036955" y="962025"/>
            <a:ext cx="4197985" cy="398780"/>
          </a:xfrm>
          <a:prstGeom prst="rect">
            <a:avLst/>
          </a:prstGeom>
          <a:noFill/>
        </p:spPr>
        <p:txBody>
          <a:bodyPr wrap="square" rtlCol="0">
            <a:spAutoFit/>
          </a:bodyPr>
          <a:p>
            <a:r>
              <a:rPr lang="zh-CN" altLang="en-US" sz="2000"/>
              <a:t>（一）病因及临床表现</a:t>
            </a:r>
            <a:r>
              <a:rPr lang="en-US" altLang="zh-CN" sz="2000"/>
              <a:t>-</a:t>
            </a:r>
            <a:r>
              <a:rPr lang="zh-CN" altLang="en-US" sz="2000"/>
              <a:t>尿急</a:t>
            </a:r>
            <a:endParaRPr lang="zh-CN" altLang="en-US" sz="2000"/>
          </a:p>
        </p:txBody>
      </p:sp>
      <p:sp>
        <p:nvSpPr>
          <p:cNvPr id="23" name="Title 6"/>
          <p:cNvSpPr txBox="1"/>
          <p:nvPr>
            <p:custDataLst>
              <p:tags r:id="rId1"/>
            </p:custDataLst>
          </p:nvPr>
        </p:nvSpPr>
        <p:spPr>
          <a:xfrm>
            <a:off x="231407" y="97384"/>
            <a:ext cx="459295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十二</a:t>
            </a: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尿频、尿急、尿痛</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5" name="组合 7"/>
          <p:cNvGrpSpPr/>
          <p:nvPr/>
        </p:nvGrpSpPr>
        <p:grpSpPr>
          <a:xfrm>
            <a:off x="2863215" y="2137410"/>
            <a:ext cx="6705600" cy="3601085"/>
            <a:chOff x="2109" y="3366"/>
            <a:chExt cx="10560" cy="5671"/>
          </a:xfrm>
        </p:grpSpPr>
        <p:sp>
          <p:nvSpPr>
            <p:cNvPr id="7" name="圆角矩形 79874"/>
            <p:cNvSpPr/>
            <p:nvPr/>
          </p:nvSpPr>
          <p:spPr>
            <a:xfrm>
              <a:off x="10117" y="5597"/>
              <a:ext cx="2552" cy="3440"/>
            </a:xfrm>
            <a:prstGeom prst="roundRect">
              <a:avLst>
                <a:gd name="adj" fmla="val 13745"/>
              </a:avLst>
            </a:prstGeom>
            <a:noFill/>
            <a:ln w="38100" cap="flat" cmpd="sng">
              <a:solidFill>
                <a:schemeClr val="bg2"/>
              </a:solidFill>
              <a:prstDash val="solid"/>
              <a:round/>
              <a:headEnd type="none" w="med" len="med"/>
              <a:tailEnd type="none" w="med" len="med"/>
            </a:ln>
          </p:spPr>
          <p:txBody>
            <a:bodyPr anchor="t"/>
            <a:p>
              <a:endParaRPr lang="zh-CN" altLang="en-US">
                <a:latin typeface="Arial" panose="020B0604020202020204" pitchFamily="34" charset="0"/>
              </a:endParaRPr>
            </a:p>
          </p:txBody>
        </p:sp>
        <p:sp>
          <p:nvSpPr>
            <p:cNvPr id="8" name="圆角矩形 79875"/>
            <p:cNvSpPr/>
            <p:nvPr/>
          </p:nvSpPr>
          <p:spPr>
            <a:xfrm>
              <a:off x="7447" y="5597"/>
              <a:ext cx="2537" cy="3406"/>
            </a:xfrm>
            <a:prstGeom prst="roundRect">
              <a:avLst>
                <a:gd name="adj" fmla="val 13745"/>
              </a:avLst>
            </a:prstGeom>
            <a:noFill/>
            <a:ln w="38100" cap="flat" cmpd="sng">
              <a:solidFill>
                <a:schemeClr val="bg2"/>
              </a:solidFill>
              <a:prstDash val="solid"/>
              <a:round/>
              <a:headEnd type="none" w="med" len="med"/>
              <a:tailEnd type="none" w="med" len="med"/>
            </a:ln>
          </p:spPr>
          <p:txBody>
            <a:bodyPr anchor="t"/>
            <a:p>
              <a:endParaRPr lang="zh-CN" altLang="en-US">
                <a:latin typeface="Arial" panose="020B0604020202020204" pitchFamily="34" charset="0"/>
              </a:endParaRPr>
            </a:p>
          </p:txBody>
        </p:sp>
        <p:sp>
          <p:nvSpPr>
            <p:cNvPr id="9" name="圆角矩形 79876"/>
            <p:cNvSpPr/>
            <p:nvPr/>
          </p:nvSpPr>
          <p:spPr>
            <a:xfrm>
              <a:off x="4797" y="5597"/>
              <a:ext cx="2462" cy="3440"/>
            </a:xfrm>
            <a:prstGeom prst="roundRect">
              <a:avLst>
                <a:gd name="adj" fmla="val 13745"/>
              </a:avLst>
            </a:prstGeom>
            <a:noFill/>
            <a:ln w="38100" cap="flat" cmpd="sng">
              <a:solidFill>
                <a:schemeClr val="bg2"/>
              </a:solidFill>
              <a:prstDash val="solid"/>
              <a:round/>
              <a:headEnd type="none" w="med" len="med"/>
              <a:tailEnd type="none" w="med" len="med"/>
            </a:ln>
          </p:spPr>
          <p:txBody>
            <a:bodyPr anchor="t"/>
            <a:p>
              <a:endParaRPr lang="zh-CN" altLang="en-US">
                <a:latin typeface="Arial" panose="020B0604020202020204" pitchFamily="34" charset="0"/>
              </a:endParaRPr>
            </a:p>
          </p:txBody>
        </p:sp>
        <p:sp>
          <p:nvSpPr>
            <p:cNvPr id="18" name="圆角矩形 79877"/>
            <p:cNvSpPr/>
            <p:nvPr/>
          </p:nvSpPr>
          <p:spPr>
            <a:xfrm>
              <a:off x="2109" y="5597"/>
              <a:ext cx="2553" cy="3440"/>
            </a:xfrm>
            <a:prstGeom prst="roundRect">
              <a:avLst>
                <a:gd name="adj" fmla="val 13745"/>
              </a:avLst>
            </a:prstGeom>
            <a:noFill/>
            <a:ln w="38100" cap="flat" cmpd="sng">
              <a:solidFill>
                <a:schemeClr val="bg2"/>
              </a:solidFill>
              <a:prstDash val="solid"/>
              <a:round/>
              <a:headEnd type="none" w="med" len="med"/>
              <a:tailEnd type="none" w="med" len="med"/>
            </a:ln>
          </p:spPr>
          <p:txBody>
            <a:bodyPr anchor="t"/>
            <a:p>
              <a:endParaRPr lang="zh-CN" altLang="en-US">
                <a:latin typeface="Arial" panose="020B0604020202020204" pitchFamily="34" charset="0"/>
              </a:endParaRPr>
            </a:p>
          </p:txBody>
        </p:sp>
        <p:grpSp>
          <p:nvGrpSpPr>
            <p:cNvPr id="19" name="组合 79878"/>
            <p:cNvGrpSpPr/>
            <p:nvPr/>
          </p:nvGrpSpPr>
          <p:grpSpPr>
            <a:xfrm>
              <a:off x="2457" y="3366"/>
              <a:ext cx="9285" cy="1518"/>
              <a:chOff x="624" y="1152"/>
              <a:chExt cx="4080" cy="720"/>
            </a:xfrm>
          </p:grpSpPr>
          <p:sp>
            <p:nvSpPr>
              <p:cNvPr id="20" name="矩形 79879"/>
              <p:cNvSpPr/>
              <p:nvPr/>
            </p:nvSpPr>
            <p:spPr>
              <a:xfrm rot="3419336">
                <a:off x="624" y="1200"/>
                <a:ext cx="672" cy="672"/>
              </a:xfrm>
              <a:prstGeom prst="rect">
                <a:avLst/>
              </a:prstGeom>
              <a:gradFill rotWithShape="1">
                <a:gsLst>
                  <a:gs pos="0">
                    <a:schemeClr val="hlink"/>
                  </a:gs>
                  <a:gs pos="100000">
                    <a:srgbClr val="1B2A52"/>
                  </a:gs>
                </a:gsLst>
                <a:lin ang="5400000" scaled="1"/>
                <a:tileRect/>
              </a:gradFill>
              <a:ln w="9525"/>
              <a:scene3d>
                <a:camera prst="legacyPerspectiveFront">
                  <a:rot lat="0" lon="1500000" rev="0"/>
                </a:camera>
                <a:lightRig rig="legacyFlat4" dir="b"/>
              </a:scene3d>
              <a:sp3d extrusionH="887400" prstMaterial="legacyMatte">
                <a:bevelT w="13500" h="13500" prst="angle"/>
                <a:bevelB w="13500" h="13500" prst="angle"/>
                <a:extrusionClr>
                  <a:schemeClr val="hlink"/>
                </a:extrusionClr>
              </a:sp3d>
            </p:spPr>
            <p:txBody>
              <a:bodyPr anchor="t">
                <a:flatTx/>
              </a:bodyPr>
              <a:p>
                <a:endParaRPr lang="zh-CN" altLang="en-US">
                  <a:latin typeface="Arial" panose="020B0604020202020204" pitchFamily="34" charset="0"/>
                </a:endParaRPr>
              </a:p>
            </p:txBody>
          </p:sp>
          <p:grpSp>
            <p:nvGrpSpPr>
              <p:cNvPr id="21" name="组合 79880"/>
              <p:cNvGrpSpPr/>
              <p:nvPr/>
            </p:nvGrpSpPr>
            <p:grpSpPr>
              <a:xfrm>
                <a:off x="1296" y="1296"/>
                <a:ext cx="624" cy="96"/>
                <a:chOff x="2003" y="3439"/>
                <a:chExt cx="468" cy="244"/>
              </a:xfrm>
            </p:grpSpPr>
            <p:sp>
              <p:nvSpPr>
                <p:cNvPr id="22" name="椭圆 79881"/>
                <p:cNvSpPr/>
                <p:nvPr/>
              </p:nvSpPr>
              <p:spPr>
                <a:xfrm>
                  <a:off x="2003" y="3439"/>
                  <a:ext cx="79" cy="242"/>
                </a:xfrm>
                <a:prstGeom prst="ellipse">
                  <a:avLst/>
                </a:prstGeom>
                <a:gradFill rotWithShape="0">
                  <a:gsLst>
                    <a:gs pos="0">
                      <a:srgbClr val="767676"/>
                    </a:gs>
                    <a:gs pos="50000">
                      <a:srgbClr val="FFFFFF"/>
                    </a:gs>
                    <a:gs pos="100000">
                      <a:srgbClr val="767676"/>
                    </a:gs>
                  </a:gsLst>
                  <a:lin ang="5400000" scaled="1"/>
                  <a:tileRect/>
                </a:gradFill>
                <a:ln w="9525">
                  <a:noFill/>
                </a:ln>
              </p:spPr>
              <p:txBody>
                <a:bodyPr anchor="t"/>
                <a:p>
                  <a:endParaRPr lang="zh-CN" altLang="en-US">
                    <a:latin typeface="Arial" panose="020B0604020202020204" pitchFamily="34" charset="0"/>
                  </a:endParaRPr>
                </a:p>
              </p:txBody>
            </p:sp>
            <p:sp>
              <p:nvSpPr>
                <p:cNvPr id="24" name="矩形 79882"/>
                <p:cNvSpPr/>
                <p:nvPr/>
              </p:nvSpPr>
              <p:spPr>
                <a:xfrm>
                  <a:off x="2048" y="3441"/>
                  <a:ext cx="388" cy="242"/>
                </a:xfrm>
                <a:prstGeom prst="rect">
                  <a:avLst/>
                </a:prstGeom>
                <a:gradFill rotWithShape="0">
                  <a:gsLst>
                    <a:gs pos="0">
                      <a:srgbClr val="767676"/>
                    </a:gs>
                    <a:gs pos="50000">
                      <a:srgbClr val="FFFFFF"/>
                    </a:gs>
                    <a:gs pos="100000">
                      <a:srgbClr val="767676"/>
                    </a:gs>
                  </a:gsLst>
                  <a:lin ang="5400000" scaled="1"/>
                  <a:tileRect/>
                </a:gradFill>
                <a:ln w="9525">
                  <a:noFill/>
                </a:ln>
              </p:spPr>
              <p:txBody>
                <a:bodyPr anchor="t"/>
                <a:p>
                  <a:endParaRPr lang="zh-CN" altLang="en-US">
                    <a:latin typeface="Arial" panose="020B0604020202020204" pitchFamily="34" charset="0"/>
                  </a:endParaRPr>
                </a:p>
              </p:txBody>
            </p:sp>
            <p:sp>
              <p:nvSpPr>
                <p:cNvPr id="25" name="椭圆 79883"/>
                <p:cNvSpPr/>
                <p:nvPr/>
              </p:nvSpPr>
              <p:spPr>
                <a:xfrm>
                  <a:off x="2400" y="3443"/>
                  <a:ext cx="71" cy="234"/>
                </a:xfrm>
                <a:prstGeom prst="ellipse">
                  <a:avLst/>
                </a:prstGeom>
                <a:gradFill rotWithShape="0">
                  <a:gsLst>
                    <a:gs pos="0">
                      <a:srgbClr val="767676"/>
                    </a:gs>
                    <a:gs pos="50000">
                      <a:schemeClr val="bg1"/>
                    </a:gs>
                    <a:gs pos="100000">
                      <a:srgbClr val="767676"/>
                    </a:gs>
                  </a:gsLst>
                  <a:lin ang="5400000" scaled="1"/>
                  <a:tileRect/>
                </a:gradFill>
                <a:ln w="12700" cap="flat" cmpd="sng">
                  <a:solidFill>
                    <a:schemeClr val="bg1"/>
                  </a:solidFill>
                  <a:prstDash val="solid"/>
                  <a:round/>
                  <a:headEnd type="none" w="med" len="med"/>
                  <a:tailEnd type="none" w="med" len="med"/>
                </a:ln>
              </p:spPr>
              <p:txBody>
                <a:bodyPr anchor="t"/>
                <a:p>
                  <a:endParaRPr lang="zh-CN" altLang="en-US">
                    <a:latin typeface="Arial" panose="020B0604020202020204" pitchFamily="34" charset="0"/>
                  </a:endParaRPr>
                </a:p>
              </p:txBody>
            </p:sp>
            <p:sp>
              <p:nvSpPr>
                <p:cNvPr id="26" name="椭圆 79884"/>
                <p:cNvSpPr/>
                <p:nvPr/>
              </p:nvSpPr>
              <p:spPr>
                <a:xfrm>
                  <a:off x="2438" y="3519"/>
                  <a:ext cx="20" cy="69"/>
                </a:xfrm>
                <a:prstGeom prst="ellipse">
                  <a:avLst/>
                </a:prstGeom>
                <a:gradFill rotWithShape="0">
                  <a:gsLst>
                    <a:gs pos="0">
                      <a:srgbClr val="767676"/>
                    </a:gs>
                    <a:gs pos="50000">
                      <a:schemeClr val="bg1"/>
                    </a:gs>
                    <a:gs pos="100000">
                      <a:srgbClr val="767676"/>
                    </a:gs>
                  </a:gsLst>
                  <a:lin ang="5400000" scaled="1"/>
                  <a:tileRect/>
                </a:gradFill>
                <a:ln w="9525">
                  <a:noFill/>
                </a:ln>
              </p:spPr>
              <p:txBody>
                <a:bodyPr anchor="t"/>
                <a:p>
                  <a:endParaRPr lang="zh-CN" altLang="en-US">
                    <a:latin typeface="Arial" panose="020B0604020202020204" pitchFamily="34" charset="0"/>
                  </a:endParaRPr>
                </a:p>
              </p:txBody>
            </p:sp>
          </p:grpSp>
          <p:sp>
            <p:nvSpPr>
              <p:cNvPr id="27" name="矩形 79885"/>
              <p:cNvSpPr/>
              <p:nvPr/>
            </p:nvSpPr>
            <p:spPr>
              <a:xfrm rot="3419336">
                <a:off x="1776" y="1152"/>
                <a:ext cx="672" cy="672"/>
              </a:xfrm>
              <a:prstGeom prst="rect">
                <a:avLst/>
              </a:prstGeom>
              <a:solidFill>
                <a:schemeClr val="accent2"/>
              </a:solidFill>
              <a:ln w="9525"/>
              <a:scene3d>
                <a:camera prst="legacyPerspectiveFront">
                  <a:rot lat="0" lon="1500000" rev="0"/>
                </a:camera>
                <a:lightRig rig="legacyFlat4" dir="b"/>
              </a:scene3d>
              <a:sp3d extrusionH="887400" prstMaterial="legacyMatte">
                <a:bevelT w="13500" h="13500" prst="angle"/>
                <a:bevelB w="13500" h="13500" prst="angle"/>
                <a:extrusionClr>
                  <a:schemeClr val="accent2"/>
                </a:extrusionClr>
              </a:sp3d>
            </p:spPr>
            <p:txBody>
              <a:bodyPr anchor="t">
                <a:flatTx/>
              </a:bodyPr>
              <a:p>
                <a:endParaRPr lang="zh-CN" altLang="en-US">
                  <a:latin typeface="Arial" panose="020B0604020202020204" pitchFamily="34" charset="0"/>
                </a:endParaRPr>
              </a:p>
            </p:txBody>
          </p:sp>
          <p:grpSp>
            <p:nvGrpSpPr>
              <p:cNvPr id="28" name="组合 79886"/>
              <p:cNvGrpSpPr/>
              <p:nvPr/>
            </p:nvGrpSpPr>
            <p:grpSpPr>
              <a:xfrm>
                <a:off x="2448" y="1296"/>
                <a:ext cx="624" cy="96"/>
                <a:chOff x="2003" y="3439"/>
                <a:chExt cx="468" cy="244"/>
              </a:xfrm>
            </p:grpSpPr>
            <p:sp>
              <p:nvSpPr>
                <p:cNvPr id="29" name="椭圆 79887"/>
                <p:cNvSpPr/>
                <p:nvPr/>
              </p:nvSpPr>
              <p:spPr>
                <a:xfrm>
                  <a:off x="2003" y="3439"/>
                  <a:ext cx="79" cy="242"/>
                </a:xfrm>
                <a:prstGeom prst="ellipse">
                  <a:avLst/>
                </a:prstGeom>
                <a:gradFill rotWithShape="0">
                  <a:gsLst>
                    <a:gs pos="0">
                      <a:srgbClr val="767676"/>
                    </a:gs>
                    <a:gs pos="50000">
                      <a:srgbClr val="FFFFFF"/>
                    </a:gs>
                    <a:gs pos="100000">
                      <a:srgbClr val="767676"/>
                    </a:gs>
                  </a:gsLst>
                  <a:lin ang="5400000" scaled="1"/>
                  <a:tileRect/>
                </a:gradFill>
                <a:ln w="9525">
                  <a:noFill/>
                </a:ln>
              </p:spPr>
              <p:txBody>
                <a:bodyPr anchor="t"/>
                <a:p>
                  <a:endParaRPr lang="zh-CN" altLang="en-US">
                    <a:latin typeface="Arial" panose="020B0604020202020204" pitchFamily="34" charset="0"/>
                  </a:endParaRPr>
                </a:p>
              </p:txBody>
            </p:sp>
            <p:sp>
              <p:nvSpPr>
                <p:cNvPr id="30" name="矩形 79888"/>
                <p:cNvSpPr/>
                <p:nvPr/>
              </p:nvSpPr>
              <p:spPr>
                <a:xfrm>
                  <a:off x="2048" y="3441"/>
                  <a:ext cx="388" cy="242"/>
                </a:xfrm>
                <a:prstGeom prst="rect">
                  <a:avLst/>
                </a:prstGeom>
                <a:gradFill rotWithShape="0">
                  <a:gsLst>
                    <a:gs pos="0">
                      <a:srgbClr val="767676"/>
                    </a:gs>
                    <a:gs pos="50000">
                      <a:srgbClr val="FFFFFF"/>
                    </a:gs>
                    <a:gs pos="100000">
                      <a:srgbClr val="767676"/>
                    </a:gs>
                  </a:gsLst>
                  <a:lin ang="5400000" scaled="1"/>
                  <a:tileRect/>
                </a:gradFill>
                <a:ln w="9525">
                  <a:noFill/>
                </a:ln>
              </p:spPr>
              <p:txBody>
                <a:bodyPr anchor="t"/>
                <a:p>
                  <a:endParaRPr lang="zh-CN" altLang="en-US">
                    <a:latin typeface="Arial" panose="020B0604020202020204" pitchFamily="34" charset="0"/>
                  </a:endParaRPr>
                </a:p>
              </p:txBody>
            </p:sp>
            <p:sp>
              <p:nvSpPr>
                <p:cNvPr id="31" name="椭圆 79889"/>
                <p:cNvSpPr/>
                <p:nvPr/>
              </p:nvSpPr>
              <p:spPr>
                <a:xfrm>
                  <a:off x="2400" y="3443"/>
                  <a:ext cx="71" cy="234"/>
                </a:xfrm>
                <a:prstGeom prst="ellipse">
                  <a:avLst/>
                </a:prstGeom>
                <a:gradFill rotWithShape="0">
                  <a:gsLst>
                    <a:gs pos="0">
                      <a:srgbClr val="767676"/>
                    </a:gs>
                    <a:gs pos="50000">
                      <a:schemeClr val="bg1"/>
                    </a:gs>
                    <a:gs pos="100000">
                      <a:srgbClr val="767676"/>
                    </a:gs>
                  </a:gsLst>
                  <a:lin ang="5400000" scaled="1"/>
                  <a:tileRect/>
                </a:gradFill>
                <a:ln w="12700" cap="flat" cmpd="sng">
                  <a:solidFill>
                    <a:schemeClr val="bg1"/>
                  </a:solidFill>
                  <a:prstDash val="solid"/>
                  <a:round/>
                  <a:headEnd type="none" w="med" len="med"/>
                  <a:tailEnd type="none" w="med" len="med"/>
                </a:ln>
              </p:spPr>
              <p:txBody>
                <a:bodyPr anchor="t"/>
                <a:p>
                  <a:endParaRPr lang="zh-CN" altLang="en-US">
                    <a:latin typeface="Arial" panose="020B0604020202020204" pitchFamily="34" charset="0"/>
                  </a:endParaRPr>
                </a:p>
              </p:txBody>
            </p:sp>
            <p:sp>
              <p:nvSpPr>
                <p:cNvPr id="32" name="椭圆 79890"/>
                <p:cNvSpPr/>
                <p:nvPr/>
              </p:nvSpPr>
              <p:spPr>
                <a:xfrm>
                  <a:off x="2438" y="3519"/>
                  <a:ext cx="20" cy="69"/>
                </a:xfrm>
                <a:prstGeom prst="ellipse">
                  <a:avLst/>
                </a:prstGeom>
                <a:gradFill rotWithShape="0">
                  <a:gsLst>
                    <a:gs pos="0">
                      <a:srgbClr val="767676"/>
                    </a:gs>
                    <a:gs pos="50000">
                      <a:schemeClr val="bg1"/>
                    </a:gs>
                    <a:gs pos="100000">
                      <a:srgbClr val="767676"/>
                    </a:gs>
                  </a:gsLst>
                  <a:lin ang="5400000" scaled="1"/>
                  <a:tileRect/>
                </a:gradFill>
                <a:ln w="9525">
                  <a:noFill/>
                </a:ln>
              </p:spPr>
              <p:txBody>
                <a:bodyPr anchor="t"/>
                <a:p>
                  <a:endParaRPr lang="zh-CN" altLang="en-US">
                    <a:latin typeface="Arial" panose="020B0604020202020204" pitchFamily="34" charset="0"/>
                  </a:endParaRPr>
                </a:p>
              </p:txBody>
            </p:sp>
          </p:grpSp>
          <p:sp>
            <p:nvSpPr>
              <p:cNvPr id="33" name="矩形 79891"/>
              <p:cNvSpPr/>
              <p:nvPr/>
            </p:nvSpPr>
            <p:spPr>
              <a:xfrm rot="3419336">
                <a:off x="2880" y="1152"/>
                <a:ext cx="672" cy="672"/>
              </a:xfrm>
              <a:prstGeom prst="rect">
                <a:avLst/>
              </a:prstGeom>
              <a:gradFill rotWithShape="1">
                <a:gsLst>
                  <a:gs pos="0">
                    <a:schemeClr val="hlink"/>
                  </a:gs>
                  <a:gs pos="100000">
                    <a:srgbClr val="1B2A52"/>
                  </a:gs>
                </a:gsLst>
                <a:lin ang="5400000" scaled="1"/>
                <a:tileRect/>
              </a:gradFill>
              <a:ln w="9525"/>
              <a:scene3d>
                <a:camera prst="legacyPerspectiveFront">
                  <a:rot lat="0" lon="1500000" rev="0"/>
                </a:camera>
                <a:lightRig rig="legacyFlat4" dir="b"/>
              </a:scene3d>
              <a:sp3d extrusionH="887400" prstMaterial="legacyMatte">
                <a:bevelT w="13500" h="13500" prst="angle"/>
                <a:bevelB w="13500" h="13500" prst="angle"/>
                <a:extrusionClr>
                  <a:schemeClr val="hlink"/>
                </a:extrusionClr>
              </a:sp3d>
            </p:spPr>
            <p:txBody>
              <a:bodyPr anchor="t">
                <a:flatTx/>
              </a:bodyPr>
              <a:p>
                <a:endParaRPr lang="zh-CN" altLang="en-US">
                  <a:latin typeface="Arial" panose="020B0604020202020204" pitchFamily="34" charset="0"/>
                </a:endParaRPr>
              </a:p>
            </p:txBody>
          </p:sp>
          <p:grpSp>
            <p:nvGrpSpPr>
              <p:cNvPr id="34" name="组合 79892"/>
              <p:cNvGrpSpPr/>
              <p:nvPr/>
            </p:nvGrpSpPr>
            <p:grpSpPr>
              <a:xfrm>
                <a:off x="3600" y="1296"/>
                <a:ext cx="816" cy="96"/>
                <a:chOff x="2003" y="3439"/>
                <a:chExt cx="468" cy="244"/>
              </a:xfrm>
            </p:grpSpPr>
            <p:sp>
              <p:nvSpPr>
                <p:cNvPr id="35" name="椭圆 79893"/>
                <p:cNvSpPr/>
                <p:nvPr/>
              </p:nvSpPr>
              <p:spPr>
                <a:xfrm>
                  <a:off x="2003" y="3439"/>
                  <a:ext cx="79" cy="242"/>
                </a:xfrm>
                <a:prstGeom prst="ellipse">
                  <a:avLst/>
                </a:prstGeom>
                <a:gradFill rotWithShape="0">
                  <a:gsLst>
                    <a:gs pos="0">
                      <a:srgbClr val="767676"/>
                    </a:gs>
                    <a:gs pos="50000">
                      <a:srgbClr val="FFFFFF"/>
                    </a:gs>
                    <a:gs pos="100000">
                      <a:srgbClr val="767676"/>
                    </a:gs>
                  </a:gsLst>
                  <a:lin ang="5400000" scaled="1"/>
                  <a:tileRect/>
                </a:gradFill>
                <a:ln w="9525">
                  <a:noFill/>
                </a:ln>
              </p:spPr>
              <p:txBody>
                <a:bodyPr anchor="t"/>
                <a:p>
                  <a:endParaRPr lang="zh-CN" altLang="en-US">
                    <a:latin typeface="Arial" panose="020B0604020202020204" pitchFamily="34" charset="0"/>
                  </a:endParaRPr>
                </a:p>
              </p:txBody>
            </p:sp>
            <p:sp>
              <p:nvSpPr>
                <p:cNvPr id="36" name="矩形 79894"/>
                <p:cNvSpPr/>
                <p:nvPr/>
              </p:nvSpPr>
              <p:spPr>
                <a:xfrm>
                  <a:off x="2048" y="3441"/>
                  <a:ext cx="388" cy="242"/>
                </a:xfrm>
                <a:prstGeom prst="rect">
                  <a:avLst/>
                </a:prstGeom>
                <a:gradFill rotWithShape="0">
                  <a:gsLst>
                    <a:gs pos="0">
                      <a:srgbClr val="767676"/>
                    </a:gs>
                    <a:gs pos="50000">
                      <a:srgbClr val="FFFFFF"/>
                    </a:gs>
                    <a:gs pos="100000">
                      <a:srgbClr val="767676"/>
                    </a:gs>
                  </a:gsLst>
                  <a:lin ang="5400000" scaled="1"/>
                  <a:tileRect/>
                </a:gradFill>
                <a:ln w="9525">
                  <a:noFill/>
                </a:ln>
              </p:spPr>
              <p:txBody>
                <a:bodyPr anchor="t"/>
                <a:p>
                  <a:endParaRPr lang="zh-CN" altLang="en-US">
                    <a:latin typeface="Arial" panose="020B0604020202020204" pitchFamily="34" charset="0"/>
                  </a:endParaRPr>
                </a:p>
              </p:txBody>
            </p:sp>
            <p:sp>
              <p:nvSpPr>
                <p:cNvPr id="37" name="椭圆 79895"/>
                <p:cNvSpPr/>
                <p:nvPr/>
              </p:nvSpPr>
              <p:spPr>
                <a:xfrm>
                  <a:off x="2400" y="3443"/>
                  <a:ext cx="71" cy="234"/>
                </a:xfrm>
                <a:prstGeom prst="ellipse">
                  <a:avLst/>
                </a:prstGeom>
                <a:gradFill rotWithShape="0">
                  <a:gsLst>
                    <a:gs pos="0">
                      <a:srgbClr val="767676"/>
                    </a:gs>
                    <a:gs pos="50000">
                      <a:schemeClr val="bg1"/>
                    </a:gs>
                    <a:gs pos="100000">
                      <a:srgbClr val="767676"/>
                    </a:gs>
                  </a:gsLst>
                  <a:lin ang="5400000" scaled="1"/>
                  <a:tileRect/>
                </a:gradFill>
                <a:ln w="12700" cap="flat" cmpd="sng">
                  <a:solidFill>
                    <a:schemeClr val="bg1"/>
                  </a:solidFill>
                  <a:prstDash val="solid"/>
                  <a:round/>
                  <a:headEnd type="none" w="med" len="med"/>
                  <a:tailEnd type="none" w="med" len="med"/>
                </a:ln>
              </p:spPr>
              <p:txBody>
                <a:bodyPr anchor="t"/>
                <a:p>
                  <a:endParaRPr lang="zh-CN" altLang="en-US">
                    <a:latin typeface="Arial" panose="020B0604020202020204" pitchFamily="34" charset="0"/>
                  </a:endParaRPr>
                </a:p>
              </p:txBody>
            </p:sp>
            <p:sp>
              <p:nvSpPr>
                <p:cNvPr id="38" name="椭圆 79896"/>
                <p:cNvSpPr/>
                <p:nvPr/>
              </p:nvSpPr>
              <p:spPr>
                <a:xfrm>
                  <a:off x="2438" y="3519"/>
                  <a:ext cx="20" cy="69"/>
                </a:xfrm>
                <a:prstGeom prst="ellipse">
                  <a:avLst/>
                </a:prstGeom>
                <a:gradFill rotWithShape="0">
                  <a:gsLst>
                    <a:gs pos="0">
                      <a:srgbClr val="767676"/>
                    </a:gs>
                    <a:gs pos="50000">
                      <a:schemeClr val="bg1"/>
                    </a:gs>
                    <a:gs pos="100000">
                      <a:srgbClr val="767676"/>
                    </a:gs>
                  </a:gsLst>
                  <a:lin ang="5400000" scaled="1"/>
                  <a:tileRect/>
                </a:gradFill>
                <a:ln w="9525">
                  <a:noFill/>
                </a:ln>
              </p:spPr>
              <p:txBody>
                <a:bodyPr anchor="t"/>
                <a:p>
                  <a:endParaRPr lang="zh-CN" altLang="en-US">
                    <a:latin typeface="Arial" panose="020B0604020202020204" pitchFamily="34" charset="0"/>
                  </a:endParaRPr>
                </a:p>
              </p:txBody>
            </p:sp>
          </p:grpSp>
          <p:sp>
            <p:nvSpPr>
              <p:cNvPr id="39" name="矩形 79897"/>
              <p:cNvSpPr/>
              <p:nvPr/>
            </p:nvSpPr>
            <p:spPr>
              <a:xfrm rot="3419336">
                <a:off x="4032" y="1152"/>
                <a:ext cx="672" cy="672"/>
              </a:xfrm>
              <a:prstGeom prst="rect">
                <a:avLst/>
              </a:prstGeom>
              <a:solidFill>
                <a:schemeClr val="accent2"/>
              </a:solidFill>
              <a:ln w="9525"/>
              <a:scene3d>
                <a:camera prst="legacyPerspectiveFront">
                  <a:rot lat="0" lon="1500000" rev="0"/>
                </a:camera>
                <a:lightRig rig="legacyFlat4" dir="b"/>
              </a:scene3d>
              <a:sp3d extrusionH="887400" prstMaterial="legacyMatte">
                <a:bevelT w="13500" h="13500" prst="angle"/>
                <a:bevelB w="13500" h="13500" prst="angle"/>
                <a:extrusionClr>
                  <a:schemeClr val="accent2"/>
                </a:extrusionClr>
              </a:sp3d>
            </p:spPr>
            <p:txBody>
              <a:bodyPr anchor="t">
                <a:flatTx/>
              </a:bodyPr>
              <a:p>
                <a:endParaRPr lang="zh-CN" altLang="en-US">
                  <a:latin typeface="Arial" panose="020B0604020202020204" pitchFamily="34" charset="0"/>
                </a:endParaRPr>
              </a:p>
            </p:txBody>
          </p:sp>
        </p:grpSp>
        <p:sp>
          <p:nvSpPr>
            <p:cNvPr id="40" name="矩形 79898"/>
            <p:cNvSpPr/>
            <p:nvPr/>
          </p:nvSpPr>
          <p:spPr>
            <a:xfrm>
              <a:off x="2699" y="3855"/>
              <a:ext cx="1012" cy="580"/>
            </a:xfrm>
            <a:prstGeom prst="rect">
              <a:avLst/>
            </a:prstGeom>
            <a:noFill/>
            <a:ln w="9525">
              <a:noFill/>
            </a:ln>
          </p:spPr>
          <p:txBody>
            <a:bodyPr wrap="square" anchor="t">
              <a:spAutoFit/>
            </a:bodyPr>
            <a:p>
              <a:pPr algn="l"/>
              <a:r>
                <a:rPr lang="zh-CN" altLang="en-US" b="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Verdana" panose="020B0604030504040204" pitchFamily="34" charset="0"/>
                  <a:ea typeface="宋体" panose="02010600030101010101" pitchFamily="2" charset="-122"/>
                  <a:sym typeface="+mn-ea"/>
                </a:rPr>
                <a:t>炎症</a:t>
              </a:r>
              <a:endParaRPr lang="zh-CN" altLang="en-US" b="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Verdana" panose="020B0604030504040204" pitchFamily="34" charset="0"/>
                <a:ea typeface="宋体" panose="02010600030101010101" pitchFamily="2" charset="-122"/>
                <a:sym typeface="+mn-ea"/>
              </a:endParaRPr>
            </a:p>
          </p:txBody>
        </p:sp>
        <p:sp>
          <p:nvSpPr>
            <p:cNvPr id="41" name="矩形 79899"/>
            <p:cNvSpPr/>
            <p:nvPr/>
          </p:nvSpPr>
          <p:spPr>
            <a:xfrm>
              <a:off x="5369" y="3855"/>
              <a:ext cx="1012" cy="580"/>
            </a:xfrm>
            <a:prstGeom prst="rect">
              <a:avLst/>
            </a:prstGeom>
            <a:noFill/>
            <a:ln w="9525">
              <a:noFill/>
            </a:ln>
          </p:spPr>
          <p:txBody>
            <a:bodyPr wrap="square" anchor="t">
              <a:spAutoFit/>
            </a:bodyPr>
            <a:p>
              <a:pPr algn="l"/>
              <a:r>
                <a:rPr lang="zh-CN" altLang="en-US" b="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Verdana" panose="020B0604030504040204" pitchFamily="34" charset="0"/>
                  <a:ea typeface="宋体" panose="02010600030101010101" pitchFamily="2" charset="-122"/>
                  <a:sym typeface="+mn-ea"/>
                </a:rPr>
                <a:t>结石</a:t>
              </a:r>
              <a:endParaRPr lang="zh-CN" altLang="en-US" b="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Verdana" panose="020B0604030504040204" pitchFamily="34" charset="0"/>
                <a:ea typeface="宋体" panose="02010600030101010101" pitchFamily="2" charset="-122"/>
              </a:endParaRPr>
            </a:p>
          </p:txBody>
        </p:sp>
        <p:sp>
          <p:nvSpPr>
            <p:cNvPr id="42" name="矩形 79900"/>
            <p:cNvSpPr/>
            <p:nvPr/>
          </p:nvSpPr>
          <p:spPr>
            <a:xfrm>
              <a:off x="7804" y="3855"/>
              <a:ext cx="1012" cy="580"/>
            </a:xfrm>
            <a:prstGeom prst="rect">
              <a:avLst/>
            </a:prstGeom>
            <a:noFill/>
            <a:ln w="9525">
              <a:noFill/>
            </a:ln>
          </p:spPr>
          <p:txBody>
            <a:bodyPr wrap="square" anchor="t">
              <a:spAutoFit/>
            </a:bodyPr>
            <a:p>
              <a:pPr algn="l"/>
              <a:r>
                <a:rPr lang="zh-CN" altLang="en-US" b="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Verdana" panose="020B0604030504040204" pitchFamily="34" charset="0"/>
                  <a:ea typeface="宋体" panose="02010600030101010101" pitchFamily="2" charset="-122"/>
                  <a:sym typeface="+mn-ea"/>
                </a:rPr>
                <a:t>肿瘤</a:t>
              </a:r>
              <a:endParaRPr lang="zh-CN" altLang="en-US" b="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Verdana" panose="020B0604030504040204" pitchFamily="34" charset="0"/>
                <a:ea typeface="宋体" panose="02010600030101010101" pitchFamily="2" charset="-122"/>
              </a:endParaRPr>
            </a:p>
          </p:txBody>
        </p:sp>
        <p:sp>
          <p:nvSpPr>
            <p:cNvPr id="43" name="矩形 79901"/>
            <p:cNvSpPr/>
            <p:nvPr/>
          </p:nvSpPr>
          <p:spPr>
            <a:xfrm>
              <a:off x="10474" y="3855"/>
              <a:ext cx="1736" cy="580"/>
            </a:xfrm>
            <a:prstGeom prst="rect">
              <a:avLst/>
            </a:prstGeom>
            <a:noFill/>
            <a:ln w="9525">
              <a:noFill/>
            </a:ln>
          </p:spPr>
          <p:txBody>
            <a:bodyPr wrap="square" anchor="t">
              <a:spAutoFit/>
            </a:bodyPr>
            <a:p>
              <a:pPr algn="l">
                <a:buNone/>
              </a:pPr>
              <a:r>
                <a:rPr lang="zh-CN" altLang="en-US" b="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Verdana" panose="020B0604030504040204" pitchFamily="34" charset="0"/>
                  <a:ea typeface="宋体" panose="02010600030101010101" pitchFamily="2" charset="-122"/>
                  <a:sym typeface="+mn-ea"/>
                </a:rPr>
                <a:t>神经源性</a:t>
              </a:r>
              <a:endParaRPr lang="zh-CN" altLang="en-US" b="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Verdana" panose="020B0604030504040204" pitchFamily="34" charset="0"/>
                <a:ea typeface="宋体" panose="02010600030101010101" pitchFamily="2" charset="-122"/>
              </a:endParaRPr>
            </a:p>
          </p:txBody>
        </p:sp>
        <p:sp>
          <p:nvSpPr>
            <p:cNvPr id="44" name="矩形 79902"/>
            <p:cNvSpPr/>
            <p:nvPr/>
          </p:nvSpPr>
          <p:spPr>
            <a:xfrm>
              <a:off x="2204" y="5806"/>
              <a:ext cx="2355" cy="3197"/>
            </a:xfrm>
            <a:prstGeom prst="rect">
              <a:avLst/>
            </a:prstGeom>
            <a:noFill/>
            <a:ln w="9525">
              <a:noFill/>
            </a:ln>
          </p:spPr>
          <p:txBody>
            <a:bodyPr wrap="square" anchor="t">
              <a:spAutoFit/>
            </a:bodyPr>
            <a:p>
              <a:pPr algn="l"/>
              <a:r>
                <a:rPr lang="en-US" altLang="zh-CN" b="1">
                  <a:latin typeface="Arial" panose="020B0604020202020204" pitchFamily="34" charset="0"/>
                  <a:ea typeface="宋体" panose="02010600030101010101" pitchFamily="2" charset="-122"/>
                </a:rPr>
                <a:t>急性膀胱炎、尿道炎、特别是膀胱三角区和后尿道炎症</a:t>
              </a:r>
              <a:r>
                <a:rPr lang="zh-CN" altLang="en-US" b="1">
                  <a:latin typeface="Arial" panose="020B0604020202020204" pitchFamily="34" charset="0"/>
                  <a:ea typeface="宋体" panose="02010600030101010101" pitchFamily="2" charset="-122"/>
                </a:rPr>
                <a:t>、急慢性前列腺炎</a:t>
              </a:r>
              <a:endParaRPr lang="zh-CN" altLang="en-US" b="1">
                <a:latin typeface="Arial" panose="020B0604020202020204" pitchFamily="34" charset="0"/>
                <a:ea typeface="宋体" panose="02010600030101010101" pitchFamily="2" charset="-122"/>
              </a:endParaRPr>
            </a:p>
          </p:txBody>
        </p:sp>
        <p:sp>
          <p:nvSpPr>
            <p:cNvPr id="45" name="矩形 79903"/>
            <p:cNvSpPr/>
            <p:nvPr/>
          </p:nvSpPr>
          <p:spPr>
            <a:xfrm>
              <a:off x="4797" y="5806"/>
              <a:ext cx="2543" cy="1452"/>
            </a:xfrm>
            <a:prstGeom prst="rect">
              <a:avLst/>
            </a:prstGeom>
            <a:noFill/>
            <a:ln w="9525">
              <a:noFill/>
            </a:ln>
          </p:spPr>
          <p:txBody>
            <a:bodyPr wrap="square" anchor="t">
              <a:spAutoFit/>
            </a:bodyPr>
            <a:p>
              <a:pPr algn="l"/>
              <a:r>
                <a:rPr lang="en-US" altLang="zh-CN" b="1">
                  <a:latin typeface="Arial" panose="020B0604020202020204" pitchFamily="34" charset="0"/>
                  <a:ea typeface="宋体" panose="02010600030101010101" pitchFamily="2" charset="-122"/>
                </a:rPr>
                <a:t>膀胱和尿道结石或异物刺激黏膜产生尿频。</a:t>
              </a:r>
              <a:endParaRPr lang="en-US" altLang="zh-CN" b="1">
                <a:latin typeface="Arial" panose="020B0604020202020204" pitchFamily="34" charset="0"/>
                <a:ea typeface="宋体" panose="02010600030101010101" pitchFamily="2" charset="-122"/>
              </a:endParaRPr>
            </a:p>
          </p:txBody>
        </p:sp>
        <p:sp>
          <p:nvSpPr>
            <p:cNvPr id="46" name="矩形 79902"/>
            <p:cNvSpPr/>
            <p:nvPr/>
          </p:nvSpPr>
          <p:spPr>
            <a:xfrm>
              <a:off x="7538" y="5806"/>
              <a:ext cx="2586" cy="1016"/>
            </a:xfrm>
            <a:prstGeom prst="rect">
              <a:avLst/>
            </a:prstGeom>
            <a:noFill/>
            <a:ln w="9525">
              <a:noFill/>
            </a:ln>
          </p:spPr>
          <p:txBody>
            <a:bodyPr wrap="square" anchor="t">
              <a:spAutoFit/>
            </a:bodyPr>
            <a:p>
              <a:pPr algn="l"/>
              <a:r>
                <a:rPr lang="en-US" altLang="zh-CN" b="1">
                  <a:latin typeface="Arial" panose="020B0604020202020204" pitchFamily="34" charset="0"/>
                  <a:ea typeface="宋体" panose="02010600030101010101" pitchFamily="2" charset="-122"/>
                </a:rPr>
                <a:t>膀胱癌和前列腺癌。</a:t>
              </a:r>
              <a:endParaRPr lang="en-US" altLang="zh-CN" b="1">
                <a:latin typeface="Arial" panose="020B0604020202020204" pitchFamily="34" charset="0"/>
                <a:ea typeface="宋体" panose="02010600030101010101" pitchFamily="2" charset="-122"/>
              </a:endParaRPr>
            </a:p>
          </p:txBody>
        </p:sp>
        <p:sp>
          <p:nvSpPr>
            <p:cNvPr id="47" name="矩形 79902"/>
            <p:cNvSpPr/>
            <p:nvPr/>
          </p:nvSpPr>
          <p:spPr>
            <a:xfrm>
              <a:off x="10124" y="5806"/>
              <a:ext cx="2545" cy="1016"/>
            </a:xfrm>
            <a:prstGeom prst="rect">
              <a:avLst/>
            </a:prstGeom>
            <a:noFill/>
            <a:ln w="9525">
              <a:noFill/>
            </a:ln>
          </p:spPr>
          <p:txBody>
            <a:bodyPr wrap="square" anchor="t">
              <a:spAutoFit/>
            </a:bodyPr>
            <a:p>
              <a:pPr algn="l"/>
              <a:r>
                <a:rPr lang="en-US" altLang="zh-CN" b="1">
                  <a:latin typeface="Arial" panose="020B0604020202020204" pitchFamily="34" charset="0"/>
                  <a:ea typeface="宋体" panose="02010600030101010101" pitchFamily="2" charset="-122"/>
                </a:rPr>
                <a:t>精神因素和神经源性膀胱</a:t>
              </a:r>
              <a:endParaRPr lang="en-US" altLang="zh-CN" b="1">
                <a:latin typeface="Arial" panose="020B0604020202020204" pitchFamily="34" charset="0"/>
                <a:ea typeface="宋体" panose="02010600030101010101" pitchFamily="2" charset="-122"/>
              </a:endParaRPr>
            </a:p>
          </p:txBody>
        </p:sp>
      </p:grpSp>
      <p:sp>
        <p:nvSpPr>
          <p:cNvPr id="48" name="圆角矩形 79875"/>
          <p:cNvSpPr/>
          <p:nvPr/>
        </p:nvSpPr>
        <p:spPr>
          <a:xfrm>
            <a:off x="2618740" y="5908040"/>
            <a:ext cx="7402195" cy="491490"/>
          </a:xfrm>
          <a:prstGeom prst="roundRect">
            <a:avLst>
              <a:gd name="adj" fmla="val 13745"/>
            </a:avLst>
          </a:prstGeom>
          <a:noFill/>
          <a:ln w="38100" cap="flat" cmpd="sng">
            <a:solidFill>
              <a:schemeClr val="bg2"/>
            </a:solidFill>
            <a:prstDash val="solid"/>
            <a:round/>
            <a:headEnd type="none" w="med" len="med"/>
            <a:tailEnd type="none" w="med" len="med"/>
          </a:ln>
        </p:spPr>
        <p:txBody>
          <a:bodyPr anchor="t"/>
          <a:p>
            <a:endParaRPr lang="zh-CN" altLang="en-US">
              <a:latin typeface="Arial" panose="020B0604020202020204" pitchFamily="34" charset="0"/>
            </a:endParaRPr>
          </a:p>
        </p:txBody>
      </p:sp>
      <p:sp>
        <p:nvSpPr>
          <p:cNvPr id="100" name="文本框 99"/>
          <p:cNvSpPr txBox="1"/>
          <p:nvPr/>
        </p:nvSpPr>
        <p:spPr>
          <a:xfrm>
            <a:off x="2707005" y="5985510"/>
            <a:ext cx="7225665" cy="337185"/>
          </a:xfrm>
          <a:prstGeom prst="rect">
            <a:avLst/>
          </a:prstGeom>
          <a:noFill/>
          <a:ln w="9525">
            <a:noFill/>
          </a:ln>
        </p:spPr>
        <p:txBody>
          <a:bodyPr wrap="square">
            <a:spAutoFit/>
          </a:bodyPr>
          <a:p>
            <a:r>
              <a:rPr lang="zh-CN" sz="1600">
                <a:ea typeface="宋体" panose="02010600030101010101" pitchFamily="2" charset="-122"/>
              </a:rPr>
              <a:t>另外，高温环境下尿液高度浓缩，酸性高的尿可刺激膀胱或尿道黏膜产生尿急。</a:t>
            </a:r>
            <a:endParaRPr lang="zh-CN" altLang="en-US" sz="1600">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036955" y="962025"/>
            <a:ext cx="4197985" cy="398780"/>
          </a:xfrm>
          <a:prstGeom prst="rect">
            <a:avLst/>
          </a:prstGeom>
          <a:noFill/>
        </p:spPr>
        <p:txBody>
          <a:bodyPr wrap="square" rtlCol="0">
            <a:spAutoFit/>
          </a:bodyPr>
          <a:p>
            <a:r>
              <a:rPr lang="zh-CN" altLang="en-US" sz="2000"/>
              <a:t>（一）病因及临床表现</a:t>
            </a:r>
            <a:r>
              <a:rPr lang="en-US" altLang="zh-CN" sz="2000"/>
              <a:t>-</a:t>
            </a:r>
            <a:r>
              <a:rPr lang="zh-CN" altLang="en-US" sz="2000"/>
              <a:t>尿痛</a:t>
            </a:r>
            <a:endParaRPr lang="zh-CN" altLang="en-US" sz="2000"/>
          </a:p>
        </p:txBody>
      </p:sp>
      <p:sp>
        <p:nvSpPr>
          <p:cNvPr id="23" name="Title 6"/>
          <p:cNvSpPr txBox="1"/>
          <p:nvPr>
            <p:custDataLst>
              <p:tags r:id="rId1"/>
            </p:custDataLst>
          </p:nvPr>
        </p:nvSpPr>
        <p:spPr>
          <a:xfrm>
            <a:off x="231407" y="97384"/>
            <a:ext cx="459295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十二</a:t>
            </a: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尿频、尿急、尿痛</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3" name="组合 3"/>
          <p:cNvGrpSpPr/>
          <p:nvPr/>
        </p:nvGrpSpPr>
        <p:grpSpPr>
          <a:xfrm>
            <a:off x="2394585" y="2378075"/>
            <a:ext cx="7402195" cy="1865630"/>
            <a:chOff x="1372" y="3167"/>
            <a:chExt cx="11657" cy="2938"/>
          </a:xfrm>
        </p:grpSpPr>
        <p:sp>
          <p:nvSpPr>
            <p:cNvPr id="12" name="圆角矩形 79875"/>
            <p:cNvSpPr/>
            <p:nvPr/>
          </p:nvSpPr>
          <p:spPr>
            <a:xfrm>
              <a:off x="1372" y="3167"/>
              <a:ext cx="11657" cy="2938"/>
            </a:xfrm>
            <a:prstGeom prst="roundRect">
              <a:avLst>
                <a:gd name="adj" fmla="val 13745"/>
              </a:avLst>
            </a:prstGeom>
            <a:noFill/>
            <a:ln w="38100" cap="flat" cmpd="sng">
              <a:solidFill>
                <a:schemeClr val="bg2"/>
              </a:solidFill>
              <a:prstDash val="solid"/>
              <a:round/>
              <a:headEnd type="none" w="med" len="med"/>
              <a:tailEnd type="none" w="med" len="med"/>
            </a:ln>
          </p:spPr>
          <p:txBody>
            <a:bodyPr anchor="t"/>
            <a:p>
              <a:endParaRPr lang="zh-CN" altLang="en-US">
                <a:latin typeface="Arial" panose="020B0604020202020204" pitchFamily="34" charset="0"/>
              </a:endParaRPr>
            </a:p>
          </p:txBody>
        </p:sp>
        <p:sp>
          <p:nvSpPr>
            <p:cNvPr id="2" name="文本框 1"/>
            <p:cNvSpPr txBox="1"/>
            <p:nvPr/>
          </p:nvSpPr>
          <p:spPr>
            <a:xfrm>
              <a:off x="1565" y="3432"/>
              <a:ext cx="11257" cy="2409"/>
            </a:xfrm>
            <a:prstGeom prst="rect">
              <a:avLst/>
            </a:prstGeom>
            <a:noFill/>
            <a:ln w="9525">
              <a:noFill/>
            </a:ln>
          </p:spPr>
          <p:txBody>
            <a:bodyPr wrap="square">
              <a:spAutoFit/>
            </a:bodyPr>
            <a:p>
              <a:pPr indent="266700">
                <a:lnSpc>
                  <a:spcPct val="130000"/>
                </a:lnSpc>
              </a:pPr>
              <a:r>
                <a:rPr lang="zh-CN" sz="1800" b="1">
                  <a:ea typeface="宋体" panose="02010600030101010101" pitchFamily="2" charset="-122"/>
                </a:rPr>
                <a:t>引起尿急的病因几乎都可以引起尿痛。</a:t>
              </a:r>
              <a:endParaRPr lang="zh-CN" sz="1800" b="1">
                <a:ea typeface="宋体" panose="02010600030101010101" pitchFamily="2" charset="-122"/>
              </a:endParaRPr>
            </a:p>
            <a:p>
              <a:pPr indent="266700">
                <a:lnSpc>
                  <a:spcPct val="130000"/>
                </a:lnSpc>
              </a:pPr>
              <a:r>
                <a:rPr lang="zh-CN" sz="1800" b="1">
                  <a:ea typeface="宋体" panose="02010600030101010101" pitchFamily="2" charset="-122"/>
                </a:rPr>
                <a:t>疼痛部位多在耻骨上区、会阴部和尿道内，尿痛性质可为灼痛或刺痛。尿道炎多在排尿开始时出现疼痛，后尿道炎、膀胱炎和前列腺炎常出现终末性尿痛。</a:t>
              </a:r>
              <a:endParaRPr lang="zh-CN" sz="1800" b="1">
                <a:ea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036955" y="962025"/>
            <a:ext cx="4197985" cy="398780"/>
          </a:xfrm>
          <a:prstGeom prst="rect">
            <a:avLst/>
          </a:prstGeom>
          <a:noFill/>
        </p:spPr>
        <p:txBody>
          <a:bodyPr wrap="square" rtlCol="0">
            <a:spAutoFit/>
          </a:bodyPr>
          <a:p>
            <a:r>
              <a:rPr lang="zh-CN" altLang="en-US" sz="2000"/>
              <a:t>（二）</a:t>
            </a:r>
            <a:r>
              <a:rPr lang="zh-CN" sz="2000"/>
              <a:t>伴随症状</a:t>
            </a:r>
            <a:endParaRPr lang="zh-CN" sz="2000"/>
          </a:p>
        </p:txBody>
      </p:sp>
      <p:sp>
        <p:nvSpPr>
          <p:cNvPr id="23" name="Title 6"/>
          <p:cNvSpPr txBox="1"/>
          <p:nvPr>
            <p:custDataLst>
              <p:tags r:id="rId1"/>
            </p:custDataLst>
          </p:nvPr>
        </p:nvSpPr>
        <p:spPr>
          <a:xfrm>
            <a:off x="231407" y="97384"/>
            <a:ext cx="459295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十二</a:t>
            </a: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尿频、尿急、尿痛</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5" name="内容占位符 4"/>
          <p:cNvSpPr>
            <a:spLocks noGrp="1"/>
          </p:cNvSpPr>
          <p:nvPr>
            <p:ph idx="1"/>
          </p:nvPr>
        </p:nvSpPr>
        <p:spPr>
          <a:xfrm>
            <a:off x="1981200" y="1555115"/>
            <a:ext cx="8229600" cy="4754563"/>
          </a:xfrm>
        </p:spPr>
        <p:txBody>
          <a:bodyPr>
            <a:normAutofit lnSpcReduction="10000"/>
          </a:bodyPr>
          <a:p>
            <a:pPr marL="0" indent="0">
              <a:lnSpc>
                <a:spcPct val="140000"/>
              </a:lnSpc>
              <a:buNone/>
            </a:pPr>
            <a:r>
              <a:rPr lang="zh-CN" altLang="en-US" sz="1800"/>
              <a:t>1.尿频伴尿急、尿痛     </a:t>
            </a:r>
            <a:r>
              <a:rPr lang="en-US" altLang="zh-CN" sz="1800">
                <a:solidFill>
                  <a:schemeClr val="tx1"/>
                </a:solidFill>
                <a:latin typeface="Arial" panose="020B0604020202020204" pitchFamily="34" charset="0"/>
                <a:ea typeface="宋体" panose="02010600030101010101" pitchFamily="2" charset="-122"/>
              </a:rPr>
              <a:t>见于膀胱炎和尿道炎；</a:t>
            </a:r>
            <a:endParaRPr lang="en-US" altLang="zh-CN" sz="1800">
              <a:solidFill>
                <a:schemeClr val="tx1"/>
              </a:solidFill>
              <a:latin typeface="Arial" panose="020B0604020202020204" pitchFamily="34" charset="0"/>
              <a:ea typeface="宋体" panose="02010600030101010101" pitchFamily="2" charset="-122"/>
            </a:endParaRPr>
          </a:p>
          <a:p>
            <a:pPr marL="0" indent="0">
              <a:lnSpc>
                <a:spcPct val="140000"/>
              </a:lnSpc>
              <a:buNone/>
            </a:pPr>
            <a:r>
              <a:rPr lang="zh-CN" altLang="en-US" sz="1800"/>
              <a:t>膀胱刺激征存在但不剧烈伴双侧腰痛    </a:t>
            </a:r>
            <a:r>
              <a:rPr lang="en-US" altLang="zh-CN" sz="1800">
                <a:solidFill>
                  <a:schemeClr val="tx1"/>
                </a:solidFill>
                <a:latin typeface="Arial" panose="020B0604020202020204" pitchFamily="34" charset="0"/>
                <a:ea typeface="宋体" panose="02010600030101010101" pitchFamily="2" charset="-122"/>
              </a:rPr>
              <a:t>见于肾盂肾炎；</a:t>
            </a:r>
            <a:endParaRPr lang="en-US" altLang="zh-CN" sz="1800">
              <a:solidFill>
                <a:schemeClr val="tx1"/>
              </a:solidFill>
              <a:latin typeface="Arial" panose="020B0604020202020204" pitchFamily="34" charset="0"/>
              <a:ea typeface="宋体" panose="02010600030101010101" pitchFamily="2" charset="-122"/>
            </a:endParaRPr>
          </a:p>
          <a:p>
            <a:pPr marL="0" indent="0">
              <a:lnSpc>
                <a:spcPct val="140000"/>
              </a:lnSpc>
              <a:buNone/>
            </a:pPr>
            <a:r>
              <a:rPr lang="zh-CN" altLang="en-US" sz="1800"/>
              <a:t>伴会阴部、腹股沟和睾丸胀痛    </a:t>
            </a:r>
            <a:r>
              <a:rPr lang="en-US" altLang="zh-CN" sz="1800">
                <a:solidFill>
                  <a:schemeClr val="tx1"/>
                </a:solidFill>
                <a:latin typeface="Arial" panose="020B0604020202020204" pitchFamily="34" charset="0"/>
                <a:ea typeface="宋体" panose="02010600030101010101" pitchFamily="2" charset="-122"/>
              </a:rPr>
              <a:t>见于急性前列腺炎。</a:t>
            </a:r>
            <a:endParaRPr lang="en-US" altLang="zh-CN" sz="1800">
              <a:solidFill>
                <a:schemeClr val="tx1"/>
              </a:solidFill>
              <a:latin typeface="Arial" panose="020B0604020202020204" pitchFamily="34" charset="0"/>
              <a:ea typeface="宋体" panose="02010600030101010101" pitchFamily="2" charset="-122"/>
            </a:endParaRPr>
          </a:p>
          <a:p>
            <a:pPr marL="0" indent="0">
              <a:lnSpc>
                <a:spcPct val="140000"/>
              </a:lnSpc>
              <a:buNone/>
            </a:pPr>
            <a:r>
              <a:rPr lang="zh-CN" altLang="en-US" sz="1800"/>
              <a:t>2.尿频、尿急伴有血尿、午后低热、乏力、盗汗    </a:t>
            </a:r>
            <a:r>
              <a:rPr lang="en-US" altLang="zh-CN" sz="1800">
                <a:solidFill>
                  <a:schemeClr val="tx1"/>
                </a:solidFill>
                <a:latin typeface="Arial" panose="020B0604020202020204" pitchFamily="34" charset="0"/>
                <a:ea typeface="宋体" panose="02010600030101010101" pitchFamily="2" charset="-122"/>
              </a:rPr>
              <a:t>见于膀胱结核。</a:t>
            </a:r>
            <a:endParaRPr lang="en-US" altLang="zh-CN" sz="1800">
              <a:solidFill>
                <a:schemeClr val="tx1"/>
              </a:solidFill>
              <a:latin typeface="Arial" panose="020B0604020202020204" pitchFamily="34" charset="0"/>
              <a:ea typeface="宋体" panose="02010600030101010101" pitchFamily="2" charset="-122"/>
            </a:endParaRPr>
          </a:p>
          <a:p>
            <a:pPr marL="0" indent="0">
              <a:lnSpc>
                <a:spcPct val="140000"/>
              </a:lnSpc>
              <a:buNone/>
            </a:pPr>
            <a:r>
              <a:rPr lang="zh-CN" altLang="en-US" sz="1800"/>
              <a:t>3.尿频不伴尿急和尿痛，但伴有多饮、多尿、口渴    </a:t>
            </a:r>
            <a:r>
              <a:rPr lang="en-US" altLang="zh-CN" sz="1800">
                <a:solidFill>
                  <a:schemeClr val="tx1"/>
                </a:solidFill>
                <a:latin typeface="Arial" panose="020B0604020202020204" pitchFamily="34" charset="0"/>
                <a:ea typeface="宋体" panose="02010600030101010101" pitchFamily="2" charset="-122"/>
              </a:rPr>
              <a:t>见于精神性多饮、                   糖尿病和尿崩症。</a:t>
            </a:r>
            <a:endParaRPr lang="en-US" altLang="zh-CN" sz="1800">
              <a:solidFill>
                <a:schemeClr val="tx1"/>
              </a:solidFill>
              <a:latin typeface="Arial" panose="020B0604020202020204" pitchFamily="34" charset="0"/>
              <a:ea typeface="宋体" panose="02010600030101010101" pitchFamily="2" charset="-122"/>
            </a:endParaRPr>
          </a:p>
          <a:p>
            <a:pPr marL="0" indent="0" algn="l">
              <a:lnSpc>
                <a:spcPct val="140000"/>
              </a:lnSpc>
              <a:buNone/>
            </a:pPr>
            <a:r>
              <a:rPr lang="zh-CN" altLang="en-US" sz="1800"/>
              <a:t>4.尿频、尿急伴无痛性血尿    </a:t>
            </a:r>
            <a:r>
              <a:rPr lang="en-US" altLang="zh-CN" sz="1800">
                <a:solidFill>
                  <a:schemeClr val="tx1"/>
                </a:solidFill>
                <a:latin typeface="Arial" panose="020B0604020202020204" pitchFamily="34" charset="0"/>
                <a:ea typeface="宋体" panose="02010600030101010101" pitchFamily="2" charset="-122"/>
              </a:rPr>
              <a:t>见于膀胱癌。</a:t>
            </a:r>
            <a:endParaRPr lang="en-US" altLang="zh-CN" sz="1800">
              <a:solidFill>
                <a:schemeClr val="tx1"/>
              </a:solidFill>
              <a:latin typeface="Arial" panose="020B0604020202020204" pitchFamily="34" charset="0"/>
              <a:ea typeface="宋体" panose="02010600030101010101" pitchFamily="2" charset="-122"/>
            </a:endParaRPr>
          </a:p>
          <a:p>
            <a:pPr marL="0" indent="0" algn="l">
              <a:lnSpc>
                <a:spcPct val="140000"/>
              </a:lnSpc>
              <a:buNone/>
            </a:pPr>
            <a:r>
              <a:rPr lang="zh-CN" altLang="en-US" sz="1800"/>
              <a:t>5.老年男性尿频伴有尿线细、进行性排尿困难    </a:t>
            </a:r>
            <a:r>
              <a:rPr lang="en-US" altLang="zh-CN" sz="1800">
                <a:solidFill>
                  <a:schemeClr val="tx1"/>
                </a:solidFill>
                <a:latin typeface="Arial" panose="020B0604020202020204" pitchFamily="34" charset="0"/>
                <a:ea typeface="宋体" panose="02010600030101010101" pitchFamily="2" charset="-122"/>
              </a:rPr>
              <a:t>见于前列腺增生。</a:t>
            </a:r>
            <a:endParaRPr lang="en-US" altLang="zh-CN" sz="1800">
              <a:solidFill>
                <a:schemeClr val="tx1"/>
              </a:solidFill>
              <a:latin typeface="Arial" panose="020B0604020202020204" pitchFamily="34" charset="0"/>
              <a:ea typeface="宋体" panose="02010600030101010101" pitchFamily="2" charset="-122"/>
            </a:endParaRPr>
          </a:p>
          <a:p>
            <a:pPr marL="0" indent="0" algn="l">
              <a:lnSpc>
                <a:spcPct val="140000"/>
              </a:lnSpc>
              <a:buNone/>
            </a:pPr>
            <a:r>
              <a:rPr lang="zh-CN" altLang="en-US" sz="1800"/>
              <a:t>6.尿频、尿急、尿痛伴有尿流突然中断    </a:t>
            </a:r>
            <a:r>
              <a:rPr lang="en-US" altLang="zh-CN" sz="1800">
                <a:solidFill>
                  <a:schemeClr val="tx1"/>
                </a:solidFill>
                <a:latin typeface="Arial" panose="020B0604020202020204" pitchFamily="34" charset="0"/>
                <a:ea typeface="宋体" panose="02010600030101010101" pitchFamily="2" charset="-122"/>
              </a:rPr>
              <a:t>见于膀胱结石堵住开口或后尿道结石嵌顿。</a:t>
            </a:r>
            <a:endParaRPr lang="en-US" altLang="zh-CN" sz="1800">
              <a:solidFill>
                <a:schemeClr val="tx1"/>
              </a:solidFill>
              <a:latin typeface="Arial" panose="020B0604020202020204" pitchFamily="34" charset="0"/>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036955" y="962025"/>
            <a:ext cx="4197985" cy="398780"/>
          </a:xfrm>
          <a:prstGeom prst="rect">
            <a:avLst/>
          </a:prstGeom>
          <a:noFill/>
        </p:spPr>
        <p:txBody>
          <a:bodyPr wrap="square" rtlCol="0">
            <a:spAutoFit/>
          </a:bodyPr>
          <a:p>
            <a:r>
              <a:rPr lang="zh-CN" altLang="en-US" sz="2000"/>
              <a:t>（三）</a:t>
            </a:r>
            <a:r>
              <a:rPr lang="zh-CN" sz="2000"/>
              <a:t>问诊要点</a:t>
            </a:r>
            <a:endParaRPr lang="zh-CN" sz="2000"/>
          </a:p>
        </p:txBody>
      </p:sp>
      <p:sp>
        <p:nvSpPr>
          <p:cNvPr id="23" name="Title 6"/>
          <p:cNvSpPr txBox="1"/>
          <p:nvPr>
            <p:custDataLst>
              <p:tags r:id="rId1"/>
            </p:custDataLst>
          </p:nvPr>
        </p:nvSpPr>
        <p:spPr>
          <a:xfrm>
            <a:off x="231407" y="97384"/>
            <a:ext cx="459295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十二</a:t>
            </a: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尿频、尿急、尿痛</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2369820" y="1793875"/>
            <a:ext cx="7661910" cy="4246245"/>
          </a:xfrm>
          <a:prstGeom prst="rect">
            <a:avLst/>
          </a:prstGeom>
          <a:noFill/>
        </p:spPr>
        <p:txBody>
          <a:bodyPr wrap="square" rtlCol="0" anchor="t">
            <a:spAutoFit/>
          </a:bodyPr>
          <a:p>
            <a:pPr>
              <a:lnSpc>
                <a:spcPct val="150000"/>
              </a:lnSpc>
            </a:pPr>
            <a:r>
              <a:rPr lang="zh-CN" altLang="en-US" sz="2000">
                <a:solidFill>
                  <a:schemeClr val="accent1"/>
                </a:solidFill>
                <a:latin typeface="微软雅黑" panose="020B0503020204020204" charset="-122"/>
                <a:ea typeface="微软雅黑" panose="020B0503020204020204" charset="-122"/>
                <a:cs typeface="微软雅黑" panose="020B0503020204020204" charset="-122"/>
              </a:rPr>
              <a:t>(1)了解尿频程度：</a:t>
            </a:r>
            <a:r>
              <a:rPr lang="zh-CN" altLang="en-US" sz="2000">
                <a:latin typeface="微软雅黑" panose="020B0503020204020204" charset="-122"/>
                <a:ea typeface="微软雅黑" panose="020B0503020204020204" charset="-122"/>
                <a:cs typeface="微软雅黑" panose="020B0503020204020204" charset="-122"/>
              </a:rPr>
              <a:t>如单位时间内排尿频率、是否伴有尿急和尿痛；尿痛的部位和时间，排尿时耻骨上区痛多为膀胱炎，排尿毕时尿道内或尿道口痛多为尿道炎。</a:t>
            </a:r>
            <a:endParaRPr lang="zh-CN" altLang="en-US" sz="2000">
              <a:latin typeface="微软雅黑" panose="020B0503020204020204" charset="-122"/>
              <a:ea typeface="微软雅黑" panose="020B0503020204020204" charset="-122"/>
              <a:cs typeface="微软雅黑" panose="020B0503020204020204" charset="-122"/>
            </a:endParaRPr>
          </a:p>
          <a:p>
            <a:pPr>
              <a:lnSpc>
                <a:spcPct val="150000"/>
              </a:lnSpc>
            </a:pPr>
            <a:r>
              <a:rPr lang="zh-CN" altLang="en-US" sz="2000">
                <a:solidFill>
                  <a:schemeClr val="accent1"/>
                </a:solidFill>
                <a:latin typeface="微软雅黑" panose="020B0503020204020204" charset="-122"/>
                <a:ea typeface="微软雅黑" panose="020B0503020204020204" charset="-122"/>
                <a:cs typeface="微软雅黑" panose="020B0503020204020204" charset="-122"/>
              </a:rPr>
              <a:t>(2)是否伴有发热、畏寒</a:t>
            </a:r>
            <a:r>
              <a:rPr lang="zh-CN" altLang="en-US" sz="2000">
                <a:latin typeface="微软雅黑" panose="020B0503020204020204" charset="-122"/>
                <a:ea typeface="微软雅黑" panose="020B0503020204020204" charset="-122"/>
                <a:cs typeface="微软雅黑" panose="020B0503020204020204" charset="-122"/>
              </a:rPr>
              <a:t>等全身症状，必要时应做进一步检查以排除相关疾病。</a:t>
            </a:r>
            <a:endParaRPr lang="zh-CN" altLang="en-US" sz="2000">
              <a:latin typeface="微软雅黑" panose="020B0503020204020204" charset="-122"/>
              <a:ea typeface="微软雅黑" panose="020B0503020204020204" charset="-122"/>
              <a:cs typeface="微软雅黑" panose="020B0503020204020204" charset="-122"/>
            </a:endParaRPr>
          </a:p>
          <a:p>
            <a:pPr>
              <a:lnSpc>
                <a:spcPct val="150000"/>
              </a:lnSpc>
            </a:pPr>
            <a:r>
              <a:rPr lang="zh-CN" altLang="en-US" sz="2000">
                <a:solidFill>
                  <a:schemeClr val="accent1"/>
                </a:solidFill>
                <a:latin typeface="微软雅黑" panose="020B0503020204020204" charset="-122"/>
                <a:ea typeface="微软雅黑" panose="020B0503020204020204" charset="-122"/>
                <a:cs typeface="微软雅黑" panose="020B0503020204020204" charset="-122"/>
              </a:rPr>
              <a:t>(3)是否有明显的原因或诱因</a:t>
            </a:r>
            <a:r>
              <a:rPr lang="zh-CN" altLang="en-US" sz="2000">
                <a:latin typeface="微软雅黑" panose="020B0503020204020204" charset="-122"/>
                <a:ea typeface="微软雅黑" panose="020B0503020204020204" charset="-122"/>
                <a:cs typeface="微软雅黑" panose="020B0503020204020204" charset="-122"/>
              </a:rPr>
              <a:t>：如劳累、受凉、月经期、接受导尿、尿器械检查或流产术。</a:t>
            </a:r>
            <a:endParaRPr lang="zh-CN" altLang="en-US" sz="2000">
              <a:latin typeface="微软雅黑" panose="020B0503020204020204" charset="-122"/>
              <a:ea typeface="微软雅黑" panose="020B0503020204020204" charset="-122"/>
              <a:cs typeface="微软雅黑" panose="020B0503020204020204" charset="-122"/>
            </a:endParaRPr>
          </a:p>
          <a:p>
            <a:pPr>
              <a:lnSpc>
                <a:spcPct val="150000"/>
              </a:lnSpc>
            </a:pPr>
            <a:r>
              <a:rPr lang="zh-CN" altLang="en-US" sz="2000">
                <a:solidFill>
                  <a:schemeClr val="accent1"/>
                </a:solidFill>
                <a:latin typeface="微软雅黑" panose="020B0503020204020204" charset="-122"/>
                <a:ea typeface="微软雅黑" panose="020B0503020204020204" charset="-122"/>
                <a:cs typeface="微软雅黑" panose="020B0503020204020204" charset="-122"/>
              </a:rPr>
              <a:t>(4)询问有无慢性病史</a:t>
            </a:r>
            <a:r>
              <a:rPr lang="zh-CN" altLang="en-US" sz="2000">
                <a:latin typeface="微软雅黑" panose="020B0503020204020204" charset="-122"/>
                <a:ea typeface="微软雅黑" panose="020B0503020204020204" charset="-122"/>
                <a:cs typeface="微软雅黑" panose="020B0503020204020204" charset="-122"/>
              </a:rPr>
              <a:t>：如结核、糖尿病、肾炎和尿路结石等，有无尿路感染反复发作史，诊疗过程如何。</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itle 6"/>
          <p:cNvSpPr txBox="1"/>
          <p:nvPr>
            <p:custDataLst>
              <p:tags r:id="rId1"/>
            </p:custDataLst>
          </p:nvPr>
        </p:nvSpPr>
        <p:spPr>
          <a:xfrm>
            <a:off x="231407" y="97384"/>
            <a:ext cx="297497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十三</a:t>
            </a: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意识障碍</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3" name="矩形: 剪去对角 3"/>
          <p:cNvSpPr/>
          <p:nvPr>
            <p:custDataLst>
              <p:tags r:id="rId2"/>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5" name="文本框 4"/>
          <p:cNvSpPr txBox="1"/>
          <p:nvPr/>
        </p:nvSpPr>
        <p:spPr>
          <a:xfrm>
            <a:off x="1028700" y="2475865"/>
            <a:ext cx="4399915" cy="1476375"/>
          </a:xfrm>
          <a:prstGeom prst="rect">
            <a:avLst/>
          </a:prstGeom>
          <a:noFill/>
        </p:spPr>
        <p:txBody>
          <a:bodyPr wrap="square" rtlCol="0" anchor="t">
            <a:spAutoFit/>
          </a:bodyPr>
          <a:p>
            <a:pPr>
              <a:lnSpc>
                <a:spcPct val="150000"/>
              </a:lnSpc>
            </a:pPr>
            <a:r>
              <a:rPr lang="zh-CN" altLang="en-US" sz="2000" b="1" dirty="0">
                <a:latin typeface="微软雅黑" panose="020B0503020204020204" charset="-122"/>
                <a:ea typeface="微软雅黑" panose="020B0503020204020204" charset="-122"/>
                <a:sym typeface="+mn-ea"/>
              </a:rPr>
              <a:t>意识障碍</a:t>
            </a:r>
            <a:r>
              <a:rPr lang="zh-CN" altLang="en-US" sz="2000" dirty="0">
                <a:latin typeface="微软雅黑" panose="020B0503020204020204" charset="-122"/>
                <a:ea typeface="微软雅黑" panose="020B0503020204020204" charset="-122"/>
                <a:sym typeface="+mn-ea"/>
              </a:rPr>
              <a:t>是指人对周围环境及自身状态的识别和觉察能力的障碍。</a:t>
            </a:r>
            <a:endParaRPr lang="zh-CN" altLang="en-US" sz="2000" dirty="0">
              <a:solidFill>
                <a:schemeClr val="tx1"/>
              </a:solidFill>
              <a:latin typeface="微软雅黑" panose="020B0503020204020204" charset="-122"/>
              <a:ea typeface="微软雅黑" panose="020B0503020204020204" charset="-122"/>
            </a:endParaRPr>
          </a:p>
          <a:p>
            <a:pPr>
              <a:lnSpc>
                <a:spcPct val="150000"/>
              </a:lnSpc>
            </a:pPr>
            <a:r>
              <a:rPr lang="zh-CN" altLang="en-US" sz="2000" dirty="0">
                <a:latin typeface="微软雅黑" panose="020B0503020204020204" charset="-122"/>
                <a:ea typeface="微软雅黑" panose="020B0503020204020204" charset="-122"/>
                <a:sym typeface="+mn-ea"/>
              </a:rPr>
              <a:t>常见于高级神经中枢功能活动受损。</a:t>
            </a:r>
            <a:endParaRPr lang="zh-CN" altLang="en-US" sz="2000" dirty="0">
              <a:latin typeface="微软雅黑" panose="020B0503020204020204" charset="-122"/>
              <a:ea typeface="微软雅黑" panose="020B0503020204020204" charset="-122"/>
              <a:sym typeface="+mn-ea"/>
            </a:endParaRPr>
          </a:p>
        </p:txBody>
      </p:sp>
      <p:pic>
        <p:nvPicPr>
          <p:cNvPr id="7" name="图片 6" descr="意识障碍"/>
          <p:cNvPicPr>
            <a:picLocks noChangeAspect="1"/>
          </p:cNvPicPr>
          <p:nvPr/>
        </p:nvPicPr>
        <p:blipFill>
          <a:blip r:embed="rId3"/>
          <a:stretch>
            <a:fillRect/>
          </a:stretch>
        </p:blipFill>
        <p:spPr>
          <a:xfrm>
            <a:off x="5711825" y="2254885"/>
            <a:ext cx="5105400" cy="282067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6"/>
          <p:cNvSpPr txBox="1"/>
          <p:nvPr>
            <p:custDataLst>
              <p:tags r:id="rId1"/>
            </p:custDataLst>
          </p:nvPr>
        </p:nvSpPr>
        <p:spPr>
          <a:xfrm>
            <a:off x="231407" y="97384"/>
            <a:ext cx="297497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十三</a:t>
            </a: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意识障碍</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37890" name="矩形 37890"/>
          <p:cNvSpPr/>
          <p:nvPr/>
        </p:nvSpPr>
        <p:spPr>
          <a:xfrm>
            <a:off x="2057400" y="2101374"/>
            <a:ext cx="999490" cy="583565"/>
          </a:xfrm>
          <a:prstGeom prst="rect">
            <a:avLst/>
          </a:prstGeom>
          <a:noFill/>
          <a:ln w="9525">
            <a:noFill/>
          </a:ln>
        </p:spPr>
        <p:txBody>
          <a:bodyPr wrap="none" anchor="ctr">
            <a:spAutoFit/>
          </a:bodyPr>
          <a:p>
            <a:r>
              <a:rPr lang="zh-CN" altLang="en-US" sz="3200" b="1" dirty="0">
                <a:latin typeface="Arial" panose="020B0604020202020204" pitchFamily="34" charset="0"/>
                <a:ea typeface="宋体" panose="02010600030101010101" pitchFamily="2" charset="-122"/>
              </a:rPr>
              <a:t>意识</a:t>
            </a:r>
            <a:endParaRPr lang="zh-CN" altLang="en-US" sz="3200" b="1" dirty="0">
              <a:latin typeface="Arial" panose="020B0604020202020204" pitchFamily="34" charset="0"/>
              <a:ea typeface="宋体" panose="02010600030101010101" pitchFamily="2" charset="-122"/>
            </a:endParaRPr>
          </a:p>
        </p:txBody>
      </p:sp>
      <p:grpSp>
        <p:nvGrpSpPr>
          <p:cNvPr id="5" name="组合 37903"/>
          <p:cNvGrpSpPr/>
          <p:nvPr/>
        </p:nvGrpSpPr>
        <p:grpSpPr>
          <a:xfrm>
            <a:off x="1912620" y="4154805"/>
            <a:ext cx="5334000" cy="1905000"/>
            <a:chOff x="0" y="0"/>
            <a:chExt cx="3360" cy="1200"/>
          </a:xfrm>
        </p:grpSpPr>
        <p:sp>
          <p:nvSpPr>
            <p:cNvPr id="6" name="流程图: 终止 37904"/>
            <p:cNvSpPr/>
            <p:nvPr/>
          </p:nvSpPr>
          <p:spPr>
            <a:xfrm>
              <a:off x="0" y="0"/>
              <a:ext cx="2688" cy="384"/>
            </a:xfrm>
            <a:prstGeom prst="flowChartTerminator">
              <a:avLst/>
            </a:prstGeom>
            <a:solidFill>
              <a:srgbClr val="003300"/>
            </a:solidFill>
            <a:ln w="28575" cap="flat" cmpd="sng">
              <a:solidFill>
                <a:schemeClr val="accent1"/>
              </a:solidFill>
              <a:prstDash val="solid"/>
              <a:miter/>
              <a:headEnd type="none" w="med" len="med"/>
              <a:tailEnd type="none" w="med" len="med"/>
            </a:ln>
          </p:spPr>
          <p:txBody>
            <a:bodyPr wrap="none" anchor="ctr"/>
            <a:p>
              <a:pPr algn="ctr"/>
              <a:r>
                <a:rPr lang="zh-CN" altLang="en-US" sz="2400" dirty="0">
                  <a:solidFill>
                    <a:srgbClr val="FFFF00"/>
                  </a:solidFill>
                  <a:latin typeface="华文彩云" panose="02010800040101010101" pitchFamily="2" charset="-122"/>
                  <a:ea typeface="华文彩云" panose="02010800040101010101" pitchFamily="2" charset="-122"/>
                </a:rPr>
                <a:t>经典的感觉传导径路 </a:t>
              </a:r>
              <a:endParaRPr lang="zh-CN" altLang="en-US" sz="2400" dirty="0">
                <a:solidFill>
                  <a:srgbClr val="FFFF00"/>
                </a:solidFill>
                <a:latin typeface="华文彩云" panose="02010800040101010101" pitchFamily="2" charset="-122"/>
                <a:ea typeface="华文彩云" panose="02010800040101010101" pitchFamily="2" charset="-122"/>
              </a:endParaRPr>
            </a:p>
          </p:txBody>
        </p:sp>
        <p:sp>
          <p:nvSpPr>
            <p:cNvPr id="37905" name="流程图: 终止 37905"/>
            <p:cNvSpPr/>
            <p:nvPr/>
          </p:nvSpPr>
          <p:spPr>
            <a:xfrm>
              <a:off x="672" y="816"/>
              <a:ext cx="2688" cy="384"/>
            </a:xfrm>
            <a:prstGeom prst="flowChartTerminator">
              <a:avLst/>
            </a:prstGeom>
            <a:solidFill>
              <a:srgbClr val="003300"/>
            </a:solidFill>
            <a:ln w="28575" cap="flat" cmpd="sng">
              <a:solidFill>
                <a:schemeClr val="accent1"/>
              </a:solidFill>
              <a:prstDash val="solid"/>
              <a:miter/>
              <a:headEnd type="none" w="med" len="med"/>
              <a:tailEnd type="none" w="med" len="med"/>
            </a:ln>
          </p:spPr>
          <p:txBody>
            <a:bodyPr wrap="none" anchor="ctr"/>
            <a:p>
              <a:pPr algn="ctr"/>
              <a:r>
                <a:rPr lang="zh-CN" altLang="en-US" sz="2400" dirty="0">
                  <a:solidFill>
                    <a:srgbClr val="FFFF00"/>
                  </a:solidFill>
                  <a:latin typeface="华文彩云" panose="02010800040101010101" pitchFamily="2" charset="-122"/>
                  <a:ea typeface="华文彩云" panose="02010800040101010101" pitchFamily="2" charset="-122"/>
                </a:rPr>
                <a:t>脑干上行网状激活结构</a:t>
              </a:r>
              <a:endParaRPr lang="zh-CN" altLang="en-US" sz="2400" dirty="0">
                <a:solidFill>
                  <a:srgbClr val="FFFF00"/>
                </a:solidFill>
                <a:latin typeface="华文彩云" panose="02010800040101010101" pitchFamily="2" charset="-122"/>
                <a:ea typeface="华文彩云" panose="02010800040101010101" pitchFamily="2" charset="-122"/>
              </a:endParaRPr>
            </a:p>
          </p:txBody>
        </p:sp>
        <p:sp>
          <p:nvSpPr>
            <p:cNvPr id="37906" name="上下箭头 37906"/>
            <p:cNvSpPr/>
            <p:nvPr/>
          </p:nvSpPr>
          <p:spPr>
            <a:xfrm>
              <a:off x="1104" y="384"/>
              <a:ext cx="720" cy="432"/>
            </a:xfrm>
            <a:prstGeom prst="upDownArrow">
              <a:avLst>
                <a:gd name="adj1" fmla="val 50000"/>
                <a:gd name="adj2" fmla="val 20000"/>
              </a:avLst>
            </a:prstGeom>
            <a:solidFill>
              <a:schemeClr val="accent1"/>
            </a:solidFill>
            <a:ln w="9525" cap="flat" cmpd="sng">
              <a:solidFill>
                <a:schemeClr val="tx1"/>
              </a:solidFill>
              <a:prstDash val="solid"/>
              <a:miter/>
              <a:headEnd type="none" w="med" len="med"/>
              <a:tailEnd type="none" w="med" len="med"/>
            </a:ln>
          </p:spPr>
          <p:txBody>
            <a:bodyPr vert="eaVert" wrap="none" anchor="ctr"/>
            <a:p>
              <a:pPr algn="ctr"/>
              <a:r>
                <a:rPr lang="zh-CN" altLang="en-US" sz="2400" dirty="0">
                  <a:solidFill>
                    <a:srgbClr val="000099"/>
                  </a:solidFill>
                  <a:latin typeface="Arial" panose="020B0604020202020204" pitchFamily="34" charset="0"/>
                  <a:ea typeface="宋体" panose="02010600030101010101" pitchFamily="2" charset="-122"/>
                </a:rPr>
                <a:t>开关</a:t>
              </a:r>
              <a:endParaRPr lang="zh-CN" altLang="en-US" sz="2400" dirty="0">
                <a:solidFill>
                  <a:srgbClr val="000099"/>
                </a:solidFill>
                <a:latin typeface="Arial" panose="020B0604020202020204" pitchFamily="34" charset="0"/>
                <a:ea typeface="宋体" panose="02010600030101010101" pitchFamily="2" charset="-122"/>
              </a:endParaRPr>
            </a:p>
          </p:txBody>
        </p:sp>
      </p:grpSp>
      <p:sp>
        <p:nvSpPr>
          <p:cNvPr id="37908" name="直接连接符 37907"/>
          <p:cNvSpPr/>
          <p:nvPr/>
        </p:nvSpPr>
        <p:spPr>
          <a:xfrm flipV="1">
            <a:off x="3200400" y="1981200"/>
            <a:ext cx="1752600" cy="381000"/>
          </a:xfrm>
          <a:prstGeom prst="line">
            <a:avLst/>
          </a:prstGeom>
          <a:ln w="19050" cap="flat" cmpd="sng">
            <a:solidFill>
              <a:srgbClr val="A50021"/>
            </a:solidFill>
            <a:prstDash val="lgDashDotDot"/>
            <a:round/>
            <a:headEnd type="none" w="med" len="med"/>
            <a:tailEnd type="triangle" w="med" len="med"/>
          </a:ln>
        </p:spPr>
      </p:sp>
      <p:sp>
        <p:nvSpPr>
          <p:cNvPr id="37909" name="直接连接符 37908"/>
          <p:cNvSpPr/>
          <p:nvPr/>
        </p:nvSpPr>
        <p:spPr>
          <a:xfrm>
            <a:off x="3200400" y="2590800"/>
            <a:ext cx="838200" cy="1295400"/>
          </a:xfrm>
          <a:prstGeom prst="line">
            <a:avLst/>
          </a:prstGeom>
          <a:ln w="19050" cap="flat" cmpd="sng">
            <a:solidFill>
              <a:srgbClr val="A50021"/>
            </a:solidFill>
            <a:prstDash val="lgDashDotDot"/>
            <a:round/>
            <a:headEnd type="none" w="med" len="med"/>
            <a:tailEnd type="triangle" w="med" len="med"/>
          </a:ln>
        </p:spPr>
      </p:sp>
      <p:sp>
        <p:nvSpPr>
          <p:cNvPr id="37910" name="十字形 37909"/>
          <p:cNvSpPr/>
          <p:nvPr/>
        </p:nvSpPr>
        <p:spPr>
          <a:xfrm rot="2658296">
            <a:off x="3581400" y="4495800"/>
            <a:ext cx="1295400" cy="1295400"/>
          </a:xfrm>
          <a:prstGeom prst="plus">
            <a:avLst>
              <a:gd name="adj" fmla="val 47060"/>
            </a:avLst>
          </a:prstGeom>
          <a:solidFill>
            <a:srgbClr val="FF0000"/>
          </a:solidFill>
          <a:ln w="9525" cap="flat" cmpd="sng">
            <a:solidFill>
              <a:schemeClr val="tx1"/>
            </a:solidFill>
            <a:prstDash val="solid"/>
            <a:miter/>
            <a:headEnd type="none" w="med" len="med"/>
            <a:tailEnd type="none" w="med" len="med"/>
          </a:ln>
        </p:spPr>
        <p:txBody>
          <a:bodyPr anchor="t"/>
          <a:p>
            <a:endParaRPr lang="zh-CN" altLang="en-US">
              <a:latin typeface="Arial" panose="020B0604020202020204" pitchFamily="34" charset="0"/>
              <a:ea typeface="宋体" panose="02010600030101010101" pitchFamily="2" charset="-122"/>
            </a:endParaRPr>
          </a:p>
        </p:txBody>
      </p:sp>
      <p:grpSp>
        <p:nvGrpSpPr>
          <p:cNvPr id="7" name="组合 3"/>
          <p:cNvGrpSpPr/>
          <p:nvPr/>
        </p:nvGrpSpPr>
        <p:grpSpPr>
          <a:xfrm>
            <a:off x="4953000" y="1150620"/>
            <a:ext cx="3429000" cy="3124200"/>
            <a:chOff x="5880" y="1320"/>
            <a:chExt cx="5400" cy="4920"/>
          </a:xfrm>
        </p:grpSpPr>
        <p:grpSp>
          <p:nvGrpSpPr>
            <p:cNvPr id="8" name="组合 37891"/>
            <p:cNvGrpSpPr/>
            <p:nvPr/>
          </p:nvGrpSpPr>
          <p:grpSpPr>
            <a:xfrm>
              <a:off x="5880" y="1320"/>
              <a:ext cx="5400" cy="4920"/>
              <a:chOff x="0" y="0"/>
              <a:chExt cx="2160" cy="1968"/>
            </a:xfrm>
          </p:grpSpPr>
          <p:sp>
            <p:nvSpPr>
              <p:cNvPr id="9" name="椭圆 37892"/>
              <p:cNvSpPr/>
              <p:nvPr/>
            </p:nvSpPr>
            <p:spPr>
              <a:xfrm>
                <a:off x="576" y="48"/>
                <a:ext cx="576" cy="576"/>
              </a:xfrm>
              <a:prstGeom prst="ellipse">
                <a:avLst/>
              </a:prstGeom>
              <a:solidFill>
                <a:schemeClr val="accent1"/>
              </a:solidFill>
              <a:ln w="9525" cap="flat" cmpd="sng">
                <a:solidFill>
                  <a:srgbClr val="008000"/>
                </a:solidFill>
                <a:prstDash val="solid"/>
                <a:round/>
                <a:headEnd type="none" w="med" len="med"/>
                <a:tailEnd type="none" w="med" len="med"/>
              </a:ln>
            </p:spPr>
            <p:txBody>
              <a:bodyPr wrap="none" anchor="ctr"/>
              <a:p>
                <a:pPr algn="ctr"/>
                <a:r>
                  <a:rPr lang="zh-CN" altLang="en-US" sz="2400" dirty="0">
                    <a:latin typeface="Arial" panose="020B0604020202020204" pitchFamily="34" charset="0"/>
                    <a:ea typeface="华文彩云" panose="02010800040101010101" pitchFamily="2" charset="-122"/>
                  </a:rPr>
                  <a:t>记忆</a:t>
                </a:r>
                <a:endParaRPr lang="zh-CN" altLang="en-US" sz="2400" dirty="0">
                  <a:latin typeface="Arial" panose="020B0604020202020204" pitchFamily="34" charset="0"/>
                  <a:ea typeface="华文彩云" panose="02010800040101010101" pitchFamily="2" charset="-122"/>
                </a:endParaRPr>
              </a:p>
            </p:txBody>
          </p:sp>
          <p:sp>
            <p:nvSpPr>
              <p:cNvPr id="37893" name="椭圆 37893"/>
              <p:cNvSpPr/>
              <p:nvPr/>
            </p:nvSpPr>
            <p:spPr>
              <a:xfrm>
                <a:off x="1344" y="960"/>
                <a:ext cx="576" cy="576"/>
              </a:xfrm>
              <a:prstGeom prst="ellipse">
                <a:avLst/>
              </a:prstGeom>
              <a:solidFill>
                <a:schemeClr val="accent1"/>
              </a:solidFill>
              <a:ln w="9525" cap="flat" cmpd="sng">
                <a:solidFill>
                  <a:srgbClr val="008000"/>
                </a:solidFill>
                <a:prstDash val="solid"/>
                <a:round/>
                <a:headEnd type="none" w="med" len="med"/>
                <a:tailEnd type="none" w="med" len="med"/>
              </a:ln>
            </p:spPr>
            <p:txBody>
              <a:bodyPr wrap="none" anchor="ctr"/>
              <a:p>
                <a:pPr algn="ctr"/>
                <a:r>
                  <a:rPr lang="zh-CN" altLang="en-US" sz="2400" dirty="0">
                    <a:latin typeface="Arial" panose="020B0604020202020204" pitchFamily="34" charset="0"/>
                    <a:ea typeface="华文彩云" panose="02010800040101010101" pitchFamily="2" charset="-122"/>
                  </a:rPr>
                  <a:t>情感</a:t>
                </a:r>
                <a:endParaRPr lang="zh-CN" altLang="en-US" sz="2400" dirty="0">
                  <a:latin typeface="Arial" panose="020B0604020202020204" pitchFamily="34" charset="0"/>
                  <a:ea typeface="华文彩云" panose="02010800040101010101" pitchFamily="2" charset="-122"/>
                </a:endParaRPr>
              </a:p>
            </p:txBody>
          </p:sp>
          <p:sp>
            <p:nvSpPr>
              <p:cNvPr id="37894" name="椭圆 37894"/>
              <p:cNvSpPr/>
              <p:nvPr/>
            </p:nvSpPr>
            <p:spPr>
              <a:xfrm>
                <a:off x="1344" y="240"/>
                <a:ext cx="576" cy="576"/>
              </a:xfrm>
              <a:prstGeom prst="ellipse">
                <a:avLst/>
              </a:prstGeom>
              <a:solidFill>
                <a:schemeClr val="accent1"/>
              </a:solidFill>
              <a:ln w="9525" cap="flat" cmpd="sng">
                <a:solidFill>
                  <a:srgbClr val="008000"/>
                </a:solidFill>
                <a:prstDash val="solid"/>
                <a:round/>
                <a:headEnd type="none" w="med" len="med"/>
                <a:tailEnd type="none" w="med" len="med"/>
              </a:ln>
            </p:spPr>
            <p:txBody>
              <a:bodyPr wrap="none" anchor="ctr"/>
              <a:p>
                <a:pPr algn="ctr"/>
                <a:r>
                  <a:rPr lang="zh-CN" altLang="en-US" sz="2400" dirty="0">
                    <a:latin typeface="Arial" panose="020B0604020202020204" pitchFamily="34" charset="0"/>
                    <a:ea typeface="华文彩云" panose="02010800040101010101" pitchFamily="2" charset="-122"/>
                  </a:rPr>
                  <a:t>思维</a:t>
                </a:r>
                <a:endParaRPr lang="zh-CN" altLang="en-US" sz="2400" dirty="0">
                  <a:latin typeface="Arial" panose="020B0604020202020204" pitchFamily="34" charset="0"/>
                  <a:ea typeface="华文彩云" panose="02010800040101010101" pitchFamily="2" charset="-122"/>
                </a:endParaRPr>
              </a:p>
            </p:txBody>
          </p:sp>
          <p:sp>
            <p:nvSpPr>
              <p:cNvPr id="37895" name="椭圆 37895"/>
              <p:cNvSpPr/>
              <p:nvPr/>
            </p:nvSpPr>
            <p:spPr>
              <a:xfrm>
                <a:off x="144" y="624"/>
                <a:ext cx="576" cy="576"/>
              </a:xfrm>
              <a:prstGeom prst="ellipse">
                <a:avLst/>
              </a:prstGeom>
              <a:solidFill>
                <a:schemeClr val="accent1"/>
              </a:solidFill>
              <a:ln w="9525" cap="flat" cmpd="sng">
                <a:solidFill>
                  <a:srgbClr val="008000"/>
                </a:solidFill>
                <a:prstDash val="solid"/>
                <a:round/>
                <a:headEnd type="none" w="med" len="med"/>
                <a:tailEnd type="none" w="med" len="med"/>
              </a:ln>
            </p:spPr>
            <p:txBody>
              <a:bodyPr wrap="none" anchor="ctr"/>
              <a:p>
                <a:pPr algn="ctr"/>
                <a:r>
                  <a:rPr lang="zh-CN" altLang="en-US" sz="2000" dirty="0">
                    <a:latin typeface="Arial" panose="020B0604020202020204" pitchFamily="34" charset="0"/>
                    <a:ea typeface="华文彩云" panose="02010800040101010101" pitchFamily="2" charset="-122"/>
                  </a:rPr>
                  <a:t>与外界</a:t>
                </a:r>
                <a:endParaRPr lang="zh-CN" altLang="en-US" sz="2000" dirty="0">
                  <a:latin typeface="Arial" panose="020B0604020202020204" pitchFamily="34" charset="0"/>
                  <a:ea typeface="华文彩云" panose="02010800040101010101" pitchFamily="2" charset="-122"/>
                </a:endParaRPr>
              </a:p>
              <a:p>
                <a:pPr algn="ctr"/>
                <a:r>
                  <a:rPr lang="zh-CN" altLang="en-US" sz="2000" dirty="0">
                    <a:latin typeface="Arial" panose="020B0604020202020204" pitchFamily="34" charset="0"/>
                    <a:ea typeface="华文彩云" panose="02010800040101010101" pitchFamily="2" charset="-122"/>
                  </a:rPr>
                  <a:t>联系</a:t>
                </a:r>
                <a:endParaRPr lang="zh-CN" altLang="en-US" sz="2000" dirty="0">
                  <a:latin typeface="Arial" panose="020B0604020202020204" pitchFamily="34" charset="0"/>
                  <a:ea typeface="华文彩云" panose="02010800040101010101" pitchFamily="2" charset="-122"/>
                </a:endParaRPr>
              </a:p>
            </p:txBody>
          </p:sp>
          <p:sp>
            <p:nvSpPr>
              <p:cNvPr id="37896" name="正五边形 37896"/>
              <p:cNvSpPr/>
              <p:nvPr/>
            </p:nvSpPr>
            <p:spPr>
              <a:xfrm>
                <a:off x="720" y="528"/>
                <a:ext cx="768" cy="672"/>
              </a:xfrm>
              <a:prstGeom prst="pentagon">
                <a:avLst/>
              </a:prstGeom>
              <a:solidFill>
                <a:srgbClr val="003300"/>
              </a:solidFill>
              <a:ln w="9525" cap="flat" cmpd="sng">
                <a:solidFill>
                  <a:schemeClr val="tx1"/>
                </a:solidFill>
                <a:prstDash val="solid"/>
                <a:miter/>
                <a:headEnd type="none" w="med" len="med"/>
                <a:tailEnd type="none" w="med" len="med"/>
              </a:ln>
            </p:spPr>
            <p:txBody>
              <a:bodyPr wrap="none" anchor="ctr"/>
              <a:p>
                <a:pPr algn="ctr"/>
                <a:r>
                  <a:rPr lang="zh-CN" altLang="en-US" sz="2400" dirty="0">
                    <a:solidFill>
                      <a:srgbClr val="FFCCCC"/>
                    </a:solidFill>
                    <a:latin typeface="Arial" panose="020B0604020202020204" pitchFamily="34" charset="0"/>
                    <a:ea typeface="宋体" panose="02010600030101010101" pitchFamily="2" charset="-122"/>
                  </a:rPr>
                  <a:t>意识</a:t>
                </a:r>
                <a:endParaRPr lang="zh-CN" altLang="en-US" sz="2400" dirty="0">
                  <a:solidFill>
                    <a:srgbClr val="FFCCCC"/>
                  </a:solidFill>
                  <a:latin typeface="Arial" panose="020B0604020202020204" pitchFamily="34" charset="0"/>
                  <a:ea typeface="宋体" panose="02010600030101010101" pitchFamily="2" charset="-122"/>
                </a:endParaRPr>
              </a:p>
              <a:p>
                <a:pPr algn="ctr"/>
                <a:r>
                  <a:rPr lang="zh-CN" altLang="en-US" sz="2400" dirty="0">
                    <a:solidFill>
                      <a:srgbClr val="FFCCCC"/>
                    </a:solidFill>
                    <a:latin typeface="Arial" panose="020B0604020202020204" pitchFamily="34" charset="0"/>
                    <a:ea typeface="宋体" panose="02010600030101010101" pitchFamily="2" charset="-122"/>
                  </a:rPr>
                  <a:t>内容</a:t>
                </a:r>
                <a:endParaRPr lang="zh-CN" altLang="en-US" sz="2400" dirty="0">
                  <a:solidFill>
                    <a:srgbClr val="FFCCCC"/>
                  </a:solidFill>
                  <a:latin typeface="Arial" panose="020B0604020202020204" pitchFamily="34" charset="0"/>
                  <a:ea typeface="宋体" panose="02010600030101010101" pitchFamily="2" charset="-122"/>
                </a:endParaRPr>
              </a:p>
            </p:txBody>
          </p:sp>
          <p:sp>
            <p:nvSpPr>
              <p:cNvPr id="37897" name="直接连接符 37897"/>
              <p:cNvSpPr/>
              <p:nvPr/>
            </p:nvSpPr>
            <p:spPr>
              <a:xfrm flipH="1" flipV="1">
                <a:off x="432" y="96"/>
                <a:ext cx="336" cy="816"/>
              </a:xfrm>
              <a:prstGeom prst="line">
                <a:avLst/>
              </a:prstGeom>
              <a:ln w="28575" cap="flat" cmpd="sng">
                <a:solidFill>
                  <a:srgbClr val="003300"/>
                </a:solidFill>
                <a:prstDash val="solid"/>
                <a:round/>
                <a:headEnd type="none" w="med" len="med"/>
                <a:tailEnd type="none" w="med" len="med"/>
              </a:ln>
              <a:scene3d>
                <a:camera prst="legacyPerspectiveFront">
                  <a:rot lat="1500000" lon="20100000" rev="0"/>
                </a:camera>
                <a:lightRig rig="legacyFlat4" dir="t"/>
              </a:scene3d>
              <a:sp3d extrusionH="430200" prstMaterial="legacyMatte">
                <a:bevelT w="13500" h="13500" prst="angle"/>
                <a:bevelB w="13500" h="13500" prst="angle"/>
                <a:extrusionClr>
                  <a:srgbClr val="003300"/>
                </a:extrusionClr>
              </a:sp3d>
            </p:spPr>
          </p:sp>
          <p:sp>
            <p:nvSpPr>
              <p:cNvPr id="37898" name="直接连接符 37898"/>
              <p:cNvSpPr/>
              <p:nvPr/>
            </p:nvSpPr>
            <p:spPr>
              <a:xfrm flipV="1">
                <a:off x="1152" y="0"/>
                <a:ext cx="720" cy="528"/>
              </a:xfrm>
              <a:prstGeom prst="line">
                <a:avLst/>
              </a:prstGeom>
              <a:ln w="28575" cap="flat" cmpd="sng">
                <a:solidFill>
                  <a:srgbClr val="003300"/>
                </a:solidFill>
                <a:prstDash val="solid"/>
                <a:round/>
                <a:headEnd type="none" w="med" len="med"/>
                <a:tailEnd type="none" w="med" len="med"/>
              </a:ln>
              <a:scene3d>
                <a:camera prst="legacyPerspectiveFront">
                  <a:rot lat="20100000" lon="20100000" rev="0"/>
                </a:camera>
                <a:lightRig rig="legacyFlat2" dir="t"/>
              </a:scene3d>
              <a:sp3d extrusionH="430200" prstMaterial="legacyMatte">
                <a:bevelT w="13500" h="13500" prst="angle"/>
                <a:bevelB w="13500" h="13500" prst="angle"/>
                <a:extrusionClr>
                  <a:srgbClr val="003300"/>
                </a:extrusionClr>
              </a:sp3d>
            </p:spPr>
          </p:sp>
          <p:sp>
            <p:nvSpPr>
              <p:cNvPr id="37899" name="直接连接符 37899"/>
              <p:cNvSpPr/>
              <p:nvPr/>
            </p:nvSpPr>
            <p:spPr>
              <a:xfrm>
                <a:off x="1392" y="672"/>
                <a:ext cx="768" cy="528"/>
              </a:xfrm>
              <a:prstGeom prst="line">
                <a:avLst/>
              </a:prstGeom>
              <a:ln w="28575" cap="flat" cmpd="sng">
                <a:solidFill>
                  <a:srgbClr val="003300"/>
                </a:solidFill>
                <a:prstDash val="solid"/>
                <a:round/>
                <a:headEnd type="none" w="med" len="med"/>
                <a:tailEnd type="none" w="med" len="med"/>
              </a:ln>
              <a:scene3d>
                <a:camera prst="legacyPerspectiveFront">
                  <a:rot lat="20100000" lon="1500000" rev="0"/>
                </a:camera>
                <a:lightRig rig="legacyFlat4" dir="b"/>
              </a:scene3d>
              <a:sp3d extrusionH="430200" prstMaterial="legacyMatte">
                <a:bevelT w="13500" h="13500" prst="angle"/>
                <a:bevelB w="13500" h="13500" prst="angle"/>
                <a:extrusionClr>
                  <a:srgbClr val="003300"/>
                </a:extrusionClr>
              </a:sp3d>
            </p:spPr>
          </p:sp>
          <p:sp>
            <p:nvSpPr>
              <p:cNvPr id="37900" name="直接连接符 37900"/>
              <p:cNvSpPr/>
              <p:nvPr/>
            </p:nvSpPr>
            <p:spPr>
              <a:xfrm flipH="1">
                <a:off x="960" y="1200"/>
                <a:ext cx="288" cy="768"/>
              </a:xfrm>
              <a:prstGeom prst="line">
                <a:avLst/>
              </a:prstGeom>
              <a:ln w="28575" cap="flat" cmpd="sng">
                <a:solidFill>
                  <a:srgbClr val="003300"/>
                </a:solidFill>
                <a:prstDash val="solid"/>
                <a:round/>
                <a:headEnd type="none" w="med" len="med"/>
                <a:tailEnd type="none" w="med" len="med"/>
              </a:ln>
              <a:scene3d>
                <a:camera prst="legacyPerspectiveFront">
                  <a:rot lat="1500000" lon="1500000" rev="0"/>
                </a:camera>
                <a:lightRig rig="legacyFlat2" dir="b"/>
              </a:scene3d>
              <a:sp3d extrusionH="430200" prstMaterial="legacyMatte">
                <a:bevelT w="13500" h="13500" prst="angle"/>
                <a:bevelB w="13500" h="13500" prst="angle"/>
                <a:extrusionClr>
                  <a:srgbClr val="003300"/>
                </a:extrusionClr>
              </a:sp3d>
            </p:spPr>
          </p:sp>
          <p:sp>
            <p:nvSpPr>
              <p:cNvPr id="37901" name="直接连接符 37901"/>
              <p:cNvSpPr/>
              <p:nvPr/>
            </p:nvSpPr>
            <p:spPr>
              <a:xfrm flipH="1">
                <a:off x="0" y="1152"/>
                <a:ext cx="912" cy="0"/>
              </a:xfrm>
              <a:prstGeom prst="line">
                <a:avLst/>
              </a:prstGeom>
              <a:ln w="28575" cap="flat" cmpd="sng">
                <a:solidFill>
                  <a:srgbClr val="003300"/>
                </a:solidFill>
                <a:prstDash val="solid"/>
                <a:round/>
                <a:headEnd type="none" w="med" len="med"/>
                <a:tailEnd type="none" w="med" len="med"/>
              </a:ln>
              <a:scene3d>
                <a:camera prst="legacyPerspectiveBottom">
                  <a:rot lat="0" lon="0" rev="0"/>
                </a:camera>
                <a:lightRig rig="legacyFlat3" dir="t"/>
              </a:scene3d>
              <a:sp3d extrusionH="887400" prstMaterial="legacyMatte">
                <a:bevelT w="13500" h="13500" prst="angle"/>
                <a:bevelB w="13500" h="13500" prst="angle"/>
                <a:extrusionClr>
                  <a:srgbClr val="003300"/>
                </a:extrusionClr>
              </a:sp3d>
            </p:spPr>
          </p:sp>
          <p:sp>
            <p:nvSpPr>
              <p:cNvPr id="37902" name="椭圆 37902"/>
              <p:cNvSpPr/>
              <p:nvPr/>
            </p:nvSpPr>
            <p:spPr>
              <a:xfrm>
                <a:off x="528" y="1200"/>
                <a:ext cx="576" cy="576"/>
              </a:xfrm>
              <a:prstGeom prst="ellipse">
                <a:avLst/>
              </a:prstGeom>
              <a:solidFill>
                <a:schemeClr val="accent1"/>
              </a:solidFill>
              <a:ln w="9525" cap="flat" cmpd="sng">
                <a:solidFill>
                  <a:srgbClr val="008000"/>
                </a:solidFill>
                <a:prstDash val="solid"/>
                <a:round/>
                <a:headEnd type="none" w="med" len="med"/>
                <a:tailEnd type="none" w="med" len="med"/>
              </a:ln>
            </p:spPr>
            <p:txBody>
              <a:bodyPr wrap="none" anchor="ctr"/>
              <a:p>
                <a:pPr algn="ctr"/>
                <a:r>
                  <a:rPr lang="zh-CN" altLang="en-US" sz="2400" dirty="0">
                    <a:latin typeface="Arial" panose="020B0604020202020204" pitchFamily="34" charset="0"/>
                    <a:ea typeface="华文彩云" panose="02010800040101010101" pitchFamily="2" charset="-122"/>
                  </a:rPr>
                  <a:t>定向力</a:t>
                </a:r>
                <a:endParaRPr lang="zh-CN" altLang="en-US" sz="2400" dirty="0">
                  <a:latin typeface="Arial" panose="020B0604020202020204" pitchFamily="34" charset="0"/>
                  <a:ea typeface="华文彩云" panose="02010800040101010101" pitchFamily="2" charset="-122"/>
                </a:endParaRPr>
              </a:p>
            </p:txBody>
          </p:sp>
        </p:grpSp>
        <p:sp>
          <p:nvSpPr>
            <p:cNvPr id="37911" name="十字形 37910"/>
            <p:cNvSpPr/>
            <p:nvPr/>
          </p:nvSpPr>
          <p:spPr>
            <a:xfrm rot="2658296">
              <a:off x="7560" y="2520"/>
              <a:ext cx="2040" cy="2040"/>
            </a:xfrm>
            <a:prstGeom prst="plus">
              <a:avLst>
                <a:gd name="adj" fmla="val 47060"/>
              </a:avLst>
            </a:prstGeom>
            <a:solidFill>
              <a:srgbClr val="FF0000"/>
            </a:solidFill>
            <a:ln w="9525" cap="flat" cmpd="sng">
              <a:solidFill>
                <a:schemeClr val="tx1"/>
              </a:solidFill>
              <a:prstDash val="solid"/>
              <a:miter/>
              <a:headEnd type="none" w="med" len="med"/>
              <a:tailEnd type="none" w="med" len="med"/>
            </a:ln>
          </p:spPr>
          <p:txBody>
            <a:bodyPr anchor="t"/>
            <a:p>
              <a:endParaRPr lang="zh-CN" altLang="en-US">
                <a:latin typeface="Arial" panose="020B0604020202020204" pitchFamily="34" charset="0"/>
                <a:ea typeface="宋体" panose="02010600030101010101" pitchFamily="2" charset="-122"/>
              </a:endParaRPr>
            </a:p>
          </p:txBody>
        </p:sp>
      </p:grpSp>
      <p:sp>
        <p:nvSpPr>
          <p:cNvPr id="37912" name="文本框 37911"/>
          <p:cNvSpPr txBox="1"/>
          <p:nvPr/>
        </p:nvSpPr>
        <p:spPr>
          <a:xfrm rot="1367784">
            <a:off x="9216708" y="4419600"/>
            <a:ext cx="675005" cy="1981200"/>
          </a:xfrm>
          <a:prstGeom prst="rect">
            <a:avLst/>
          </a:prstGeom>
          <a:noFill/>
          <a:ln w="9525">
            <a:noFill/>
          </a:ln>
        </p:spPr>
        <p:txBody>
          <a:bodyPr vert="eaVert" anchor="t">
            <a:spAutoFit/>
          </a:bodyPr>
          <a:p>
            <a:pPr>
              <a:spcBef>
                <a:spcPct val="50000"/>
              </a:spcBef>
            </a:pPr>
            <a:r>
              <a:rPr lang="zh-CN" altLang="en-US" sz="3200" b="1" dirty="0">
                <a:latin typeface="Arial" panose="020B0604020202020204" pitchFamily="34" charset="0"/>
                <a:ea typeface="宋体" panose="02010600030101010101" pitchFamily="2" charset="-122"/>
              </a:rPr>
              <a:t>意识障碍</a:t>
            </a:r>
            <a:endParaRPr lang="zh-CN" altLang="en-US" sz="3200" b="1" dirty="0">
              <a:latin typeface="Arial" panose="020B0604020202020204" pitchFamily="34" charset="0"/>
              <a:ea typeface="宋体" panose="02010600030101010101" pitchFamily="2" charset="-122"/>
            </a:endParaRPr>
          </a:p>
        </p:txBody>
      </p:sp>
      <p:sp>
        <p:nvSpPr>
          <p:cNvPr id="37913" name="直接连接符 37912"/>
          <p:cNvSpPr/>
          <p:nvPr/>
        </p:nvSpPr>
        <p:spPr>
          <a:xfrm>
            <a:off x="8001000" y="3429000"/>
            <a:ext cx="914400" cy="1295400"/>
          </a:xfrm>
          <a:prstGeom prst="line">
            <a:avLst/>
          </a:prstGeom>
          <a:ln w="19050" cap="flat" cmpd="sng">
            <a:solidFill>
              <a:srgbClr val="A50021"/>
            </a:solidFill>
            <a:prstDash val="lgDashDotDot"/>
            <a:round/>
            <a:headEnd type="none" w="med" len="med"/>
            <a:tailEnd type="triangle" w="med" len="med"/>
          </a:ln>
        </p:spPr>
      </p:sp>
      <p:sp>
        <p:nvSpPr>
          <p:cNvPr id="37914" name="直接连接符 37913"/>
          <p:cNvSpPr/>
          <p:nvPr/>
        </p:nvSpPr>
        <p:spPr>
          <a:xfrm flipV="1">
            <a:off x="6858000" y="4953000"/>
            <a:ext cx="1905000" cy="228600"/>
          </a:xfrm>
          <a:prstGeom prst="line">
            <a:avLst/>
          </a:prstGeom>
          <a:ln w="19050" cap="flat" cmpd="sng">
            <a:solidFill>
              <a:srgbClr val="A50021"/>
            </a:solidFill>
            <a:prstDash val="lgDashDotDot"/>
            <a:round/>
            <a:headEnd type="none" w="med" len="med"/>
            <a:tailEnd type="triangle" w="med" len="med"/>
          </a:ln>
        </p:spPr>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3" fill="hold" nodeType="clickEffect">
                                  <p:stCondLst>
                                    <p:cond delay="0"/>
                                  </p:stCondLst>
                                  <p:childTnLst>
                                    <p:set>
                                      <p:cBhvr>
                                        <p:cTn id="6" dur="1" fill="hold">
                                          <p:stCondLst>
                                            <p:cond delay="0"/>
                                          </p:stCondLst>
                                        </p:cTn>
                                        <p:tgtEl>
                                          <p:spTgt spid="37908"/>
                                        </p:tgtEl>
                                        <p:attrNameLst>
                                          <p:attrName>style.visibility</p:attrName>
                                        </p:attrNameLst>
                                      </p:cBhvr>
                                      <p:to>
                                        <p:strVal val="visible"/>
                                      </p:to>
                                    </p:set>
                                    <p:animEffect transition="in" filter="strips(upRight)">
                                      <p:cBhvr>
                                        <p:cTn id="7" dur="500"/>
                                        <p:tgtEl>
                                          <p:spTgt spid="37908"/>
                                        </p:tgtEl>
                                      </p:cBhvr>
                                    </p:animEffect>
                                  </p:childTnLst>
                                </p:cTn>
                              </p:par>
                              <p:par>
                                <p:cTn id="8" presetID="18" presetClass="entr" presetSubtype="6" fill="hold" nodeType="withEffect">
                                  <p:stCondLst>
                                    <p:cond delay="0"/>
                                  </p:stCondLst>
                                  <p:childTnLst>
                                    <p:set>
                                      <p:cBhvr>
                                        <p:cTn id="9" dur="1" fill="hold">
                                          <p:stCondLst>
                                            <p:cond delay="0"/>
                                          </p:stCondLst>
                                        </p:cTn>
                                        <p:tgtEl>
                                          <p:spTgt spid="37909"/>
                                        </p:tgtEl>
                                        <p:attrNameLst>
                                          <p:attrName>style.visibility</p:attrName>
                                        </p:attrNameLst>
                                      </p:cBhvr>
                                      <p:to>
                                        <p:strVal val="visible"/>
                                      </p:to>
                                    </p:set>
                                    <p:animEffect transition="in" filter="strips(downRight)">
                                      <p:cBhvr>
                                        <p:cTn id="10" dur="500"/>
                                        <p:tgtEl>
                                          <p:spTgt spid="37909"/>
                                        </p:tgtEl>
                                      </p:cBhvr>
                                    </p:animEffect>
                                  </p:childTnLst>
                                </p:cTn>
                              </p:par>
                            </p:childTnLst>
                          </p:cTn>
                        </p:par>
                        <p:par>
                          <p:cTn id="11" fill="hold">
                            <p:stCondLst>
                              <p:cond delay="500"/>
                            </p:stCondLst>
                            <p:childTnLst>
                              <p:par>
                                <p:cTn id="12" presetID="1" presetClass="entr" presetSubtype="0" fill="hold" nodeType="afterEffect">
                                  <p:stCondLst>
                                    <p:cond delay="0"/>
                                  </p:stCondLst>
                                  <p:childTnLst>
                                    <p:set>
                                      <p:cBhvr>
                                        <p:cTn id="13" dur="1" fill="hold">
                                          <p:stCondLst>
                                            <p:cond delay="0"/>
                                          </p:stCondLst>
                                        </p:cTn>
                                        <p:tgtEl>
                                          <p:spTgt spid="5"/>
                                        </p:tgtEl>
                                        <p:attrNameLst>
                                          <p:attrName>style.visibility</p:attrName>
                                        </p:attrNameLst>
                                      </p:cBhvr>
                                      <p:to>
                                        <p:strVal val="visible"/>
                                      </p:to>
                                    </p:set>
                                  </p:childTnLst>
                                </p:cTn>
                              </p:par>
                            </p:childTnLst>
                          </p:cTn>
                        </p:par>
                        <p:par>
                          <p:cTn id="14" fill="hold">
                            <p:stCondLst>
                              <p:cond delay="500"/>
                            </p:stCondLst>
                            <p:childTnLst>
                              <p:par>
                                <p:cTn id="15" presetID="23" presetClass="entr" presetSubtype="16" fill="hold" nodeType="afterEffect">
                                  <p:stCondLst>
                                    <p:cond delay="0"/>
                                  </p:stCondLst>
                                  <p:childTnLst>
                                    <p:set>
                                      <p:cBhvr>
                                        <p:cTn id="16" dur="1" fill="hold">
                                          <p:stCondLst>
                                            <p:cond delay="0"/>
                                          </p:stCondLst>
                                        </p:cTn>
                                        <p:tgtEl>
                                          <p:spTgt spid="37910"/>
                                        </p:tgtEl>
                                        <p:attrNameLst>
                                          <p:attrName>style.visibility</p:attrName>
                                        </p:attrNameLst>
                                      </p:cBhvr>
                                      <p:to>
                                        <p:strVal val="visible"/>
                                      </p:to>
                                    </p:set>
                                    <p:anim calcmode="lin" valueType="num">
                                      <p:cBhvr>
                                        <p:cTn id="17" dur="500" fill="hold"/>
                                        <p:tgtEl>
                                          <p:spTgt spid="37910"/>
                                        </p:tgtEl>
                                        <p:attrNameLst>
                                          <p:attrName>ppt_w</p:attrName>
                                        </p:attrNameLst>
                                      </p:cBhvr>
                                      <p:tavLst>
                                        <p:tav tm="0">
                                          <p:val>
                                            <p:fltVal val="0"/>
                                          </p:val>
                                        </p:tav>
                                        <p:tav tm="100000">
                                          <p:val>
                                            <p:strVal val="#ppt_w"/>
                                          </p:val>
                                        </p:tav>
                                      </p:tavLst>
                                    </p:anim>
                                    <p:anim calcmode="lin" valueType="num">
                                      <p:cBhvr>
                                        <p:cTn id="18" dur="500" fill="hold"/>
                                        <p:tgtEl>
                                          <p:spTgt spid="37910"/>
                                        </p:tgtEl>
                                        <p:attrNameLst>
                                          <p:attrName>ppt_h</p:attrName>
                                        </p:attrNameLst>
                                      </p:cBhvr>
                                      <p:tavLst>
                                        <p:tav tm="0">
                                          <p:val>
                                            <p:fltVal val="0"/>
                                          </p:val>
                                        </p:tav>
                                        <p:tav tm="100000">
                                          <p:val>
                                            <p:strVal val="#ppt_h"/>
                                          </p:val>
                                        </p:tav>
                                      </p:tavLst>
                                    </p:anim>
                                  </p:childTnLst>
                                </p:cTn>
                              </p:par>
                            </p:childTnLst>
                          </p:cTn>
                        </p:par>
                      </p:childTnLst>
                    </p:cTn>
                  </p:par>
                  <p:par>
                    <p:cTn id="19" fill="hold">
                      <p:stCondLst>
                        <p:cond delay="indefinite"/>
                      </p:stCondLst>
                      <p:childTnLst>
                        <p:par>
                          <p:cTn id="20" fill="hold">
                            <p:stCondLst>
                              <p:cond delay="0"/>
                            </p:stCondLst>
                            <p:childTnLst>
                              <p:par>
                                <p:cTn id="21" presetID="18" presetClass="entr" presetSubtype="6" fill="hold" nodeType="clickEffect">
                                  <p:stCondLst>
                                    <p:cond delay="0"/>
                                  </p:stCondLst>
                                  <p:childTnLst>
                                    <p:set>
                                      <p:cBhvr>
                                        <p:cTn id="22" dur="1" fill="hold">
                                          <p:stCondLst>
                                            <p:cond delay="0"/>
                                          </p:stCondLst>
                                        </p:cTn>
                                        <p:tgtEl>
                                          <p:spTgt spid="37913"/>
                                        </p:tgtEl>
                                        <p:attrNameLst>
                                          <p:attrName>style.visibility</p:attrName>
                                        </p:attrNameLst>
                                      </p:cBhvr>
                                      <p:to>
                                        <p:strVal val="visible"/>
                                      </p:to>
                                    </p:set>
                                    <p:animEffect transition="in" filter="strips(downRight)">
                                      <p:cBhvr>
                                        <p:cTn id="23" dur="500"/>
                                        <p:tgtEl>
                                          <p:spTgt spid="37913"/>
                                        </p:tgtEl>
                                      </p:cBhvr>
                                    </p:animEffect>
                                  </p:childTnLst>
                                </p:cTn>
                              </p:par>
                              <p:par>
                                <p:cTn id="24" presetID="18" presetClass="entr" presetSubtype="3" fill="hold" nodeType="withEffect">
                                  <p:stCondLst>
                                    <p:cond delay="0"/>
                                  </p:stCondLst>
                                  <p:childTnLst>
                                    <p:set>
                                      <p:cBhvr>
                                        <p:cTn id="25" dur="1" fill="hold">
                                          <p:stCondLst>
                                            <p:cond delay="0"/>
                                          </p:stCondLst>
                                        </p:cTn>
                                        <p:tgtEl>
                                          <p:spTgt spid="37914"/>
                                        </p:tgtEl>
                                        <p:attrNameLst>
                                          <p:attrName>style.visibility</p:attrName>
                                        </p:attrNameLst>
                                      </p:cBhvr>
                                      <p:to>
                                        <p:strVal val="visible"/>
                                      </p:to>
                                    </p:set>
                                    <p:animEffect transition="in" filter="strips(upRight)">
                                      <p:cBhvr>
                                        <p:cTn id="26" dur="500"/>
                                        <p:tgtEl>
                                          <p:spTgt spid="37914"/>
                                        </p:tgtEl>
                                      </p:cBhvr>
                                    </p:animEffect>
                                  </p:childTnLst>
                                </p:cTn>
                              </p:par>
                            </p:childTnLst>
                          </p:cTn>
                        </p:par>
                        <p:par>
                          <p:cTn id="27" fill="hold">
                            <p:stCondLst>
                              <p:cond delay="500"/>
                            </p:stCondLst>
                            <p:childTnLst>
                              <p:par>
                                <p:cTn id="28" presetID="1" presetClass="entr" presetSubtype="0" fill="hold" grpId="0" nodeType="afterEffect">
                                  <p:stCondLst>
                                    <p:cond delay="0"/>
                                  </p:stCondLst>
                                  <p:childTnLst>
                                    <p:set>
                                      <p:cBhvr>
                                        <p:cTn id="29" dur="1" fill="hold">
                                          <p:stCondLst>
                                            <p:cond delay="0"/>
                                          </p:stCondLst>
                                        </p:cTn>
                                        <p:tgtEl>
                                          <p:spTgt spid="379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912" grpId="0"/>
    </p:bldLst>
  </p:timing>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6"/>
          <p:cNvSpPr txBox="1"/>
          <p:nvPr>
            <p:custDataLst>
              <p:tags r:id="rId1"/>
            </p:custDataLst>
          </p:nvPr>
        </p:nvSpPr>
        <p:spPr>
          <a:xfrm>
            <a:off x="231407" y="97384"/>
            <a:ext cx="297497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十三</a:t>
            </a: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意识障碍</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pic>
        <p:nvPicPr>
          <p:cNvPr id="38913" name="图片 38913" descr="2-1"/>
          <p:cNvPicPr>
            <a:picLocks noChangeAspect="1"/>
          </p:cNvPicPr>
          <p:nvPr/>
        </p:nvPicPr>
        <p:blipFill>
          <a:blip r:embed="rId2"/>
          <a:stretch>
            <a:fillRect/>
          </a:stretch>
        </p:blipFill>
        <p:spPr>
          <a:xfrm>
            <a:off x="1800543" y="2536825"/>
            <a:ext cx="3411537" cy="3436938"/>
          </a:xfrm>
          <a:prstGeom prst="rect">
            <a:avLst/>
          </a:prstGeom>
          <a:noFill/>
          <a:ln w="9525">
            <a:noFill/>
          </a:ln>
        </p:spPr>
      </p:pic>
      <p:sp>
        <p:nvSpPr>
          <p:cNvPr id="38914" name="左箭头 38914"/>
          <p:cNvSpPr/>
          <p:nvPr/>
        </p:nvSpPr>
        <p:spPr>
          <a:xfrm>
            <a:off x="3794125" y="4048125"/>
            <a:ext cx="6434138" cy="1576388"/>
          </a:xfrm>
          <a:prstGeom prst="leftArrow">
            <a:avLst>
              <a:gd name="adj1" fmla="val 50000"/>
              <a:gd name="adj2" fmla="val 102020"/>
            </a:avLst>
          </a:prstGeom>
          <a:solidFill>
            <a:schemeClr val="accent4">
              <a:lumMod val="25000"/>
              <a:lumOff val="75000"/>
            </a:schemeClr>
          </a:solidFill>
          <a:ln w="9525">
            <a:noFill/>
          </a:ln>
        </p:spPr>
        <p:txBody>
          <a:bodyPr wrap="none" lIns="91428" tIns="45714" rIns="91428" bIns="45714" anchor="ctr"/>
          <a:p>
            <a:pPr marL="361950" indent="-361950" algn="ctr" defTabSz="967105"/>
            <a:r>
              <a:rPr lang="en-US" altLang="zh-CN" sz="2600" dirty="0">
                <a:solidFill>
                  <a:schemeClr val="accent1"/>
                </a:solidFill>
                <a:latin typeface="Arial" panose="020B0604020202020204" pitchFamily="34" charset="0"/>
                <a:ea typeface="黑体" panose="02010609060101010101" charset="-122"/>
              </a:rPr>
              <a:t>1. </a:t>
            </a:r>
            <a:r>
              <a:rPr lang="zh-CN" altLang="en-US" sz="2600" dirty="0">
                <a:solidFill>
                  <a:schemeClr val="accent1"/>
                </a:solidFill>
                <a:latin typeface="Arial" panose="020B0604020202020204" pitchFamily="34" charset="0"/>
                <a:ea typeface="黑体" panose="02010609060101010101" charset="-122"/>
              </a:rPr>
              <a:t>脑干上行网状激活系统 </a:t>
            </a:r>
            <a:endParaRPr lang="en-US" altLang="zh-CN" sz="2600" i="1" dirty="0">
              <a:solidFill>
                <a:schemeClr val="bg1"/>
              </a:solidFill>
              <a:latin typeface="Arial" panose="020B0604020202020204" pitchFamily="34" charset="0"/>
              <a:ea typeface="黑体" panose="02010609060101010101" charset="-122"/>
            </a:endParaRPr>
          </a:p>
        </p:txBody>
      </p:sp>
      <p:sp>
        <p:nvSpPr>
          <p:cNvPr id="38915" name="左箭头 38915"/>
          <p:cNvSpPr/>
          <p:nvPr/>
        </p:nvSpPr>
        <p:spPr>
          <a:xfrm>
            <a:off x="4468813" y="2400300"/>
            <a:ext cx="5622925" cy="1646238"/>
          </a:xfrm>
          <a:prstGeom prst="leftArrow">
            <a:avLst>
              <a:gd name="adj1" fmla="val 50000"/>
              <a:gd name="adj2" fmla="val 85374"/>
            </a:avLst>
          </a:prstGeom>
          <a:solidFill>
            <a:schemeClr val="accent5">
              <a:lumMod val="75000"/>
            </a:schemeClr>
          </a:solidFill>
          <a:ln w="9525">
            <a:noFill/>
          </a:ln>
        </p:spPr>
        <p:txBody>
          <a:bodyPr wrap="none" lIns="91428" tIns="45714" rIns="91428" bIns="45714" anchor="ctr"/>
          <a:p>
            <a:pPr marL="361950" indent="-361950" algn="ctr" defTabSz="967105"/>
            <a:r>
              <a:rPr lang="en-US" altLang="zh-CN" sz="2600" dirty="0">
                <a:solidFill>
                  <a:schemeClr val="bg1"/>
                </a:solidFill>
                <a:latin typeface="Arial" panose="020B0604020202020204" pitchFamily="34" charset="0"/>
                <a:ea typeface="黑体" panose="02010609060101010101" charset="-122"/>
              </a:rPr>
              <a:t>2. </a:t>
            </a:r>
            <a:r>
              <a:rPr lang="zh-CN" altLang="en-US" sz="2600" dirty="0">
                <a:solidFill>
                  <a:schemeClr val="bg1"/>
                </a:solidFill>
                <a:latin typeface="Arial" panose="020B0604020202020204" pitchFamily="34" charset="0"/>
                <a:ea typeface="黑体" panose="02010609060101010101" charset="-122"/>
              </a:rPr>
              <a:t>广泛的大脑皮质神经元完整性</a:t>
            </a:r>
            <a:endParaRPr lang="zh-CN" altLang="en-US" sz="2600" dirty="0">
              <a:solidFill>
                <a:schemeClr val="bg1"/>
              </a:solidFill>
              <a:latin typeface="Arial" panose="020B0604020202020204" pitchFamily="34" charset="0"/>
              <a:ea typeface="黑体" panose="02010609060101010101" charset="-122"/>
            </a:endParaRPr>
          </a:p>
          <a:p>
            <a:pPr marL="361950" indent="-361950" algn="ctr" defTabSz="967105"/>
            <a:r>
              <a:rPr lang="zh-CN" altLang="en-US" sz="2600" dirty="0">
                <a:solidFill>
                  <a:schemeClr val="bg1"/>
                </a:solidFill>
                <a:latin typeface="Arial" panose="020B0604020202020204" pitchFamily="34" charset="0"/>
                <a:ea typeface="黑体" panose="02010609060101010101" charset="-122"/>
              </a:rPr>
              <a:t>    </a:t>
            </a:r>
            <a:r>
              <a:rPr lang="en-US" altLang="zh-CN" sz="2600" dirty="0">
                <a:solidFill>
                  <a:schemeClr val="bg1"/>
                </a:solidFill>
                <a:latin typeface="Arial" panose="020B0604020202020204" pitchFamily="34" charset="0"/>
                <a:ea typeface="黑体" panose="02010609060101010101" charset="-122"/>
              </a:rPr>
              <a:t>(</a:t>
            </a:r>
            <a:r>
              <a:rPr lang="zh-CN" altLang="en-US" sz="2600" dirty="0">
                <a:solidFill>
                  <a:schemeClr val="bg1"/>
                </a:solidFill>
                <a:latin typeface="Arial" panose="020B0604020202020204" pitchFamily="34" charset="0"/>
                <a:ea typeface="黑体" panose="02010609060101010101" charset="-122"/>
              </a:rPr>
              <a:t>中枢整合机构</a:t>
            </a:r>
            <a:r>
              <a:rPr lang="en-US" altLang="zh-CN" sz="2600" dirty="0">
                <a:solidFill>
                  <a:schemeClr val="bg1"/>
                </a:solidFill>
                <a:latin typeface="Arial" panose="020B0604020202020204" pitchFamily="34" charset="0"/>
                <a:ea typeface="黑体" panose="02010609060101010101" charset="-122"/>
              </a:rPr>
              <a:t>)</a:t>
            </a:r>
            <a:endParaRPr lang="en-US" altLang="zh-CN" sz="2600" dirty="0">
              <a:solidFill>
                <a:schemeClr val="bg1"/>
              </a:solidFill>
              <a:latin typeface="Arial" panose="020B0604020202020204" pitchFamily="34" charset="0"/>
              <a:ea typeface="黑体" panose="02010609060101010101" charset="-122"/>
            </a:endParaRPr>
          </a:p>
        </p:txBody>
      </p:sp>
      <p:sp>
        <p:nvSpPr>
          <p:cNvPr id="38916" name="圆角矩形 38916"/>
          <p:cNvSpPr/>
          <p:nvPr/>
        </p:nvSpPr>
        <p:spPr>
          <a:xfrm>
            <a:off x="2573338" y="1714500"/>
            <a:ext cx="5214937" cy="685800"/>
          </a:xfrm>
          <a:prstGeom prst="roundRect">
            <a:avLst>
              <a:gd name="adj" fmla="val 16667"/>
            </a:avLst>
          </a:prstGeom>
          <a:solidFill>
            <a:schemeClr val="accent2"/>
          </a:solidFill>
          <a:ln w="9525">
            <a:noFill/>
          </a:ln>
        </p:spPr>
        <p:txBody>
          <a:bodyPr wrap="none" lIns="91428" tIns="45714" rIns="91428" bIns="45714" anchor="ctr"/>
          <a:p>
            <a:pPr marL="361950" indent="-361950" algn="ctr" defTabSz="967105">
              <a:lnSpc>
                <a:spcPct val="80000"/>
              </a:lnSpc>
              <a:spcBef>
                <a:spcPct val="20000"/>
              </a:spcBef>
              <a:buSzPct val="90000"/>
              <a:buFont typeface="Wingdings 2" panose="05020102010507070707" pitchFamily="2" charset="2"/>
              <a:buChar char="+"/>
            </a:pPr>
            <a:r>
              <a:rPr lang="zh-CN" altLang="en-US" sz="3200" dirty="0">
                <a:solidFill>
                  <a:schemeClr val="bg1"/>
                </a:solidFill>
                <a:latin typeface="Arial" panose="020B0604020202020204" pitchFamily="34" charset="0"/>
                <a:ea typeface="黑体" panose="02010609060101010101" charset="-122"/>
              </a:rPr>
              <a:t>维持意识清醒的重要结构</a:t>
            </a:r>
            <a:r>
              <a:rPr lang="zh-CN" altLang="en-US" sz="1900" dirty="0">
                <a:solidFill>
                  <a:schemeClr val="bg1"/>
                </a:solidFill>
                <a:latin typeface="Arial" panose="020B0604020202020204" pitchFamily="34" charset="0"/>
                <a:ea typeface="黑体" panose="02010609060101010101" charset="-122"/>
              </a:rPr>
              <a:t> </a:t>
            </a:r>
            <a:endParaRPr lang="zh-CN" altLang="en-US" sz="1900" dirty="0">
              <a:solidFill>
                <a:schemeClr val="bg1"/>
              </a:solidFill>
              <a:latin typeface="Arial" panose="020B0604020202020204" pitchFamily="34" charset="0"/>
              <a:ea typeface="黑体" panose="02010609060101010101" charset="-122"/>
            </a:endParaRPr>
          </a:p>
        </p:txBody>
      </p:sp>
      <p:sp>
        <p:nvSpPr>
          <p:cNvPr id="2" name="文本框 1"/>
          <p:cNvSpPr txBox="1"/>
          <p:nvPr/>
        </p:nvSpPr>
        <p:spPr>
          <a:xfrm>
            <a:off x="2138045" y="5419725"/>
            <a:ext cx="861695" cy="368300"/>
          </a:xfrm>
          <a:prstGeom prst="rect">
            <a:avLst/>
          </a:prstGeom>
          <a:solidFill>
            <a:schemeClr val="bg1"/>
          </a:solidFill>
        </p:spPr>
        <p:txBody>
          <a:bodyPr wrap="square" rtlCol="0">
            <a:spAutoFit/>
          </a:bodyPr>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036955" y="962025"/>
            <a:ext cx="4197985" cy="398780"/>
          </a:xfrm>
          <a:prstGeom prst="rect">
            <a:avLst/>
          </a:prstGeom>
          <a:noFill/>
        </p:spPr>
        <p:txBody>
          <a:bodyPr wrap="square" rtlCol="0">
            <a:spAutoFit/>
          </a:bodyPr>
          <a:p>
            <a:r>
              <a:rPr lang="zh-CN" altLang="en-US" sz="2000"/>
              <a:t>（一）病因</a:t>
            </a:r>
            <a:endParaRPr lang="zh-CN" altLang="en-US" sz="2000"/>
          </a:p>
        </p:txBody>
      </p:sp>
      <p:sp>
        <p:nvSpPr>
          <p:cNvPr id="5" name="Title 6"/>
          <p:cNvSpPr txBox="1"/>
          <p:nvPr>
            <p:custDataLst>
              <p:tags r:id="rId1"/>
            </p:custDataLst>
          </p:nvPr>
        </p:nvSpPr>
        <p:spPr>
          <a:xfrm>
            <a:off x="231407" y="97384"/>
            <a:ext cx="297497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十三</a:t>
            </a: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意识障碍</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10" name="组合 9"/>
          <p:cNvGrpSpPr/>
          <p:nvPr/>
        </p:nvGrpSpPr>
        <p:grpSpPr>
          <a:xfrm>
            <a:off x="1993900" y="1395095"/>
            <a:ext cx="8382000" cy="5081905"/>
            <a:chOff x="1200" y="2197"/>
            <a:chExt cx="13200" cy="8003"/>
          </a:xfrm>
        </p:grpSpPr>
        <p:grpSp>
          <p:nvGrpSpPr>
            <p:cNvPr id="6" name="组合 39938"/>
            <p:cNvGrpSpPr/>
            <p:nvPr/>
          </p:nvGrpSpPr>
          <p:grpSpPr>
            <a:xfrm>
              <a:off x="1356" y="3144"/>
              <a:ext cx="4320" cy="1320"/>
              <a:chOff x="0" y="0"/>
              <a:chExt cx="1728" cy="528"/>
            </a:xfrm>
            <a:solidFill>
              <a:schemeClr val="accent5">
                <a:lumMod val="75000"/>
              </a:schemeClr>
            </a:solidFill>
          </p:grpSpPr>
          <p:sp>
            <p:nvSpPr>
              <p:cNvPr id="39939" name="流程图: 终止 39939"/>
              <p:cNvSpPr/>
              <p:nvPr/>
            </p:nvSpPr>
            <p:spPr>
              <a:xfrm>
                <a:off x="144" y="144"/>
                <a:ext cx="1584" cy="384"/>
              </a:xfrm>
              <a:prstGeom prst="flowChartTerminator">
                <a:avLst/>
              </a:prstGeom>
              <a:grpFill/>
              <a:ln w="9525" cap="flat" cmpd="sng">
                <a:solidFill>
                  <a:schemeClr val="tx1"/>
                </a:solidFill>
                <a:prstDash val="solid"/>
                <a:miter/>
                <a:headEnd type="none" w="med" len="med"/>
                <a:tailEnd type="none" w="med" len="med"/>
              </a:ln>
            </p:spPr>
            <p:txBody>
              <a:bodyPr wrap="none" anchor="ctr"/>
              <a:p>
                <a:pPr algn="ctr"/>
                <a:r>
                  <a:rPr lang="zh-CN" altLang="en-US" sz="2400" b="1" dirty="0">
                    <a:solidFill>
                      <a:srgbClr val="FFFF00"/>
                    </a:solidFill>
                    <a:latin typeface="Arial" panose="020B0604020202020204" pitchFamily="34" charset="0"/>
                    <a:ea typeface="宋体" panose="02010600030101010101" pitchFamily="2" charset="-122"/>
                  </a:rPr>
                  <a:t>  </a:t>
                </a:r>
                <a:r>
                  <a:rPr lang="zh-CN" altLang="en-US" sz="2000" b="1" dirty="0">
                    <a:solidFill>
                      <a:srgbClr val="FFFF00"/>
                    </a:solidFill>
                    <a:latin typeface="Arial" panose="020B0604020202020204" pitchFamily="34" charset="0"/>
                    <a:ea typeface="宋体" panose="02010600030101010101" pitchFamily="2" charset="-122"/>
                  </a:rPr>
                  <a:t>急性感染</a:t>
                </a:r>
                <a:endParaRPr lang="zh-CN" altLang="en-US" sz="2000" b="1" dirty="0">
                  <a:solidFill>
                    <a:srgbClr val="FFFF00"/>
                  </a:solidFill>
                  <a:latin typeface="Arial" panose="020B0604020202020204" pitchFamily="34" charset="0"/>
                  <a:ea typeface="宋体" panose="02010600030101010101" pitchFamily="2" charset="-122"/>
                </a:endParaRPr>
              </a:p>
            </p:txBody>
          </p:sp>
          <p:sp>
            <p:nvSpPr>
              <p:cNvPr id="39940" name="椭圆 39940"/>
              <p:cNvSpPr/>
              <p:nvPr/>
            </p:nvSpPr>
            <p:spPr>
              <a:xfrm>
                <a:off x="0" y="0"/>
                <a:ext cx="528" cy="528"/>
              </a:xfrm>
              <a:prstGeom prst="ellipse">
                <a:avLst/>
              </a:prstGeom>
              <a:grpFill/>
              <a:ln w="9525" cap="flat" cmpd="sng">
                <a:solidFill>
                  <a:schemeClr val="tx1"/>
                </a:solidFill>
                <a:prstDash val="solid"/>
                <a:round/>
                <a:headEnd type="none" w="med" len="med"/>
                <a:tailEnd type="none" w="med" len="med"/>
              </a:ln>
            </p:spPr>
            <p:txBody>
              <a:bodyPr wrap="none" anchor="ctr"/>
              <a:p>
                <a:pPr algn="ctr"/>
                <a:r>
                  <a:rPr lang="en-US" altLang="zh-CN" sz="2800" dirty="0">
                    <a:latin typeface="Arial" panose="020B0604020202020204" pitchFamily="34" charset="0"/>
                    <a:ea typeface="宋体" panose="02010600030101010101" pitchFamily="2" charset="-122"/>
                  </a:rPr>
                  <a:t>1</a:t>
                </a:r>
                <a:endParaRPr lang="en-US" altLang="zh-CN" sz="2800" dirty="0">
                  <a:latin typeface="Arial" panose="020B0604020202020204" pitchFamily="34" charset="0"/>
                  <a:ea typeface="宋体" panose="02010600030101010101" pitchFamily="2" charset="-122"/>
                </a:endParaRPr>
              </a:p>
            </p:txBody>
          </p:sp>
        </p:grpSp>
        <p:grpSp>
          <p:nvGrpSpPr>
            <p:cNvPr id="7" name="组合 39941"/>
            <p:cNvGrpSpPr/>
            <p:nvPr/>
          </p:nvGrpSpPr>
          <p:grpSpPr>
            <a:xfrm>
              <a:off x="1200" y="5160"/>
              <a:ext cx="4320" cy="1320"/>
              <a:chOff x="0" y="0"/>
              <a:chExt cx="1728" cy="528"/>
            </a:xfrm>
            <a:solidFill>
              <a:schemeClr val="accent5">
                <a:lumMod val="75000"/>
              </a:schemeClr>
            </a:solidFill>
          </p:grpSpPr>
          <p:sp>
            <p:nvSpPr>
              <p:cNvPr id="39942" name="流程图: 终止 39942"/>
              <p:cNvSpPr/>
              <p:nvPr/>
            </p:nvSpPr>
            <p:spPr>
              <a:xfrm>
                <a:off x="144" y="144"/>
                <a:ext cx="1584" cy="384"/>
              </a:xfrm>
              <a:prstGeom prst="flowChartTerminator">
                <a:avLst/>
              </a:prstGeom>
              <a:grpFill/>
              <a:ln w="9525" cap="flat" cmpd="sng">
                <a:solidFill>
                  <a:schemeClr val="tx1"/>
                </a:solidFill>
                <a:prstDash val="solid"/>
                <a:miter/>
                <a:headEnd type="none" w="med" len="med"/>
                <a:tailEnd type="none" w="med" len="med"/>
              </a:ln>
            </p:spPr>
            <p:txBody>
              <a:bodyPr wrap="none" anchor="ctr"/>
              <a:p>
                <a:pPr algn="ctr">
                  <a:lnSpc>
                    <a:spcPct val="90000"/>
                  </a:lnSpc>
                </a:pPr>
                <a:r>
                  <a:rPr lang="zh-CN" altLang="en-US" sz="2400" b="1" dirty="0">
                    <a:solidFill>
                      <a:srgbClr val="FFFF00"/>
                    </a:solidFill>
                    <a:latin typeface="Arial" panose="020B0604020202020204" pitchFamily="34" charset="0"/>
                    <a:ea typeface="宋体" panose="02010600030101010101" pitchFamily="2" charset="-122"/>
                  </a:rPr>
                  <a:t> </a:t>
                </a:r>
                <a:r>
                  <a:rPr lang="zh-CN" altLang="en-US" sz="2000" b="1" dirty="0">
                    <a:solidFill>
                      <a:srgbClr val="FFFF00"/>
                    </a:solidFill>
                    <a:latin typeface="Arial" panose="020B0604020202020204" pitchFamily="34" charset="0"/>
                    <a:ea typeface="宋体" panose="02010600030101010101" pitchFamily="2" charset="-122"/>
                  </a:rPr>
                  <a:t>颅脑非</a:t>
                </a:r>
                <a:endParaRPr lang="zh-CN" altLang="en-US" sz="2000" b="1" dirty="0">
                  <a:solidFill>
                    <a:srgbClr val="FFFF00"/>
                  </a:solidFill>
                  <a:latin typeface="Arial" panose="020B0604020202020204" pitchFamily="34" charset="0"/>
                  <a:ea typeface="宋体" panose="02010600030101010101" pitchFamily="2" charset="-122"/>
                </a:endParaRPr>
              </a:p>
              <a:p>
                <a:pPr algn="ctr">
                  <a:lnSpc>
                    <a:spcPct val="90000"/>
                  </a:lnSpc>
                </a:pPr>
                <a:r>
                  <a:rPr lang="zh-CN" altLang="en-US" sz="2000" b="1" dirty="0">
                    <a:solidFill>
                      <a:srgbClr val="FFFF00"/>
                    </a:solidFill>
                    <a:latin typeface="Arial" panose="020B0604020202020204" pitchFamily="34" charset="0"/>
                    <a:ea typeface="宋体" panose="02010600030101010101" pitchFamily="2" charset="-122"/>
                  </a:rPr>
                  <a:t>  感染性疾病</a:t>
                </a:r>
                <a:r>
                  <a:rPr lang="zh-CN" altLang="en-US" sz="2000" dirty="0">
                    <a:latin typeface="Arial" panose="020B0604020202020204" pitchFamily="34" charset="0"/>
                    <a:ea typeface="宋体" panose="02010600030101010101" pitchFamily="2" charset="-122"/>
                  </a:rPr>
                  <a:t> </a:t>
                </a:r>
                <a:endParaRPr lang="zh-CN" altLang="en-US" sz="2000" dirty="0">
                  <a:latin typeface="Arial" panose="020B0604020202020204" pitchFamily="34" charset="0"/>
                  <a:ea typeface="宋体" panose="02010600030101010101" pitchFamily="2" charset="-122"/>
                </a:endParaRPr>
              </a:p>
            </p:txBody>
          </p:sp>
          <p:sp>
            <p:nvSpPr>
              <p:cNvPr id="39943" name="椭圆 39943"/>
              <p:cNvSpPr/>
              <p:nvPr/>
            </p:nvSpPr>
            <p:spPr>
              <a:xfrm>
                <a:off x="0" y="0"/>
                <a:ext cx="528" cy="528"/>
              </a:xfrm>
              <a:prstGeom prst="ellipse">
                <a:avLst/>
              </a:prstGeom>
              <a:grpFill/>
              <a:ln w="9525" cap="flat" cmpd="sng">
                <a:solidFill>
                  <a:schemeClr val="tx1"/>
                </a:solidFill>
                <a:prstDash val="solid"/>
                <a:round/>
                <a:headEnd type="none" w="med" len="med"/>
                <a:tailEnd type="none" w="med" len="med"/>
              </a:ln>
            </p:spPr>
            <p:txBody>
              <a:bodyPr wrap="none" anchor="ctr"/>
              <a:p>
                <a:pPr algn="ctr"/>
                <a:r>
                  <a:rPr lang="en-US" altLang="zh-CN" sz="2800" dirty="0">
                    <a:latin typeface="Arial" panose="020B0604020202020204" pitchFamily="34" charset="0"/>
                    <a:ea typeface="宋体" panose="02010600030101010101" pitchFamily="2" charset="-122"/>
                  </a:rPr>
                  <a:t>2</a:t>
                </a:r>
                <a:endParaRPr lang="en-US" altLang="zh-CN" sz="2800" dirty="0">
                  <a:latin typeface="Arial" panose="020B0604020202020204" pitchFamily="34" charset="0"/>
                  <a:ea typeface="宋体" panose="02010600030101010101" pitchFamily="2" charset="-122"/>
                </a:endParaRPr>
              </a:p>
            </p:txBody>
          </p:sp>
        </p:grpSp>
        <p:grpSp>
          <p:nvGrpSpPr>
            <p:cNvPr id="8" name="组合 2"/>
            <p:cNvGrpSpPr/>
            <p:nvPr/>
          </p:nvGrpSpPr>
          <p:grpSpPr>
            <a:xfrm>
              <a:off x="5880" y="5304"/>
              <a:ext cx="5640" cy="4402"/>
              <a:chOff x="5880" y="5318"/>
              <a:chExt cx="5640" cy="4402"/>
            </a:xfrm>
          </p:grpSpPr>
          <p:sp>
            <p:nvSpPr>
              <p:cNvPr id="39944" name="文本框 39944"/>
              <p:cNvSpPr/>
              <p:nvPr/>
            </p:nvSpPr>
            <p:spPr>
              <a:xfrm>
                <a:off x="5880" y="5318"/>
                <a:ext cx="5640" cy="2470"/>
              </a:xfrm>
              <a:prstGeom prst="rect">
                <a:avLst/>
              </a:prstGeom>
              <a:noFill/>
              <a:ln w="9525" cap="flat" cmpd="sng">
                <a:noFill/>
                <a:prstDash val="solid"/>
                <a:miter/>
                <a:headEnd type="none" w="med" len="med"/>
                <a:tailEnd type="none" w="med" len="med"/>
              </a:ln>
              <a:extLst>
                <a:ext uri="{909E8E84-426E-40DD-AFC4-6F175D3DCCD1}">
                  <a14:hiddenFill xmlns:a14="http://schemas.microsoft.com/office/drawing/2010/main">
                    <a:solidFill>
                      <a:schemeClr val="accent5">
                        <a:lumMod val="60000"/>
                        <a:lumOff val="40000"/>
                      </a:schemeClr>
                    </a:solidFill>
                  </a14:hiddenFill>
                </a:ext>
              </a:extLst>
            </p:spPr>
            <p:txBody>
              <a:bodyPr anchor="t">
                <a:noAutofit/>
              </a:bodyPr>
              <a:p>
                <a:pPr lvl="0" algn="ctr">
                  <a:lnSpc>
                    <a:spcPct val="210000"/>
                  </a:lnSpc>
                </a:pPr>
                <a:r>
                  <a:rPr lang="zh-CN" altLang="en-US" sz="2000" dirty="0">
                    <a:latin typeface="华文新魏" panose="02010800040101010101" pitchFamily="2" charset="-122"/>
                    <a:ea typeface="华文新魏" panose="02010800040101010101" pitchFamily="2" charset="-122"/>
                    <a:sym typeface="+mn-ea"/>
                  </a:rPr>
                  <a:t>脑血管疾病</a:t>
                </a:r>
                <a:endParaRPr lang="zh-CN" altLang="en-US" sz="2000" dirty="0">
                  <a:latin typeface="华文新魏" panose="02010800040101010101" pitchFamily="2" charset="-122"/>
                  <a:ea typeface="华文新魏" panose="02010800040101010101" pitchFamily="2" charset="-122"/>
                  <a:sym typeface="+mn-ea"/>
                </a:endParaRPr>
              </a:p>
              <a:p>
                <a:pPr lvl="0" algn="ctr">
                  <a:lnSpc>
                    <a:spcPct val="210000"/>
                  </a:lnSpc>
                </a:pPr>
                <a:r>
                  <a:rPr lang="zh-CN" altLang="en-US" sz="2000" dirty="0">
                    <a:latin typeface="华文新魏" panose="02010800040101010101" pitchFamily="2" charset="-122"/>
                    <a:ea typeface="华文新魏" panose="02010800040101010101" pitchFamily="2" charset="-122"/>
                    <a:sym typeface="+mn-ea"/>
                  </a:rPr>
                  <a:t>脑占位性病变</a:t>
                </a:r>
                <a:endParaRPr lang="zh-CN" altLang="en-US" sz="2000" dirty="0">
                  <a:latin typeface="华文新魏" panose="02010800040101010101" pitchFamily="2" charset="-122"/>
                  <a:ea typeface="华文新魏" panose="02010800040101010101" pitchFamily="2" charset="-122"/>
                  <a:sym typeface="+mn-ea"/>
                </a:endParaRPr>
              </a:p>
              <a:p>
                <a:pPr lvl="0" algn="ctr">
                  <a:lnSpc>
                    <a:spcPct val="210000"/>
                  </a:lnSpc>
                </a:pPr>
                <a:r>
                  <a:rPr lang="zh-CN" altLang="en-US" sz="2000" dirty="0">
                    <a:latin typeface="华文新魏" panose="02010800040101010101" pitchFamily="2" charset="-122"/>
                    <a:ea typeface="华文新魏" panose="02010800040101010101" pitchFamily="2" charset="-122"/>
                    <a:sym typeface="+mn-ea"/>
                  </a:rPr>
                  <a:t>颅脑损伤</a:t>
                </a:r>
                <a:endParaRPr lang="zh-CN" altLang="en-US" sz="2000" dirty="0">
                  <a:latin typeface="华文新魏" panose="02010800040101010101" pitchFamily="2" charset="-122"/>
                  <a:ea typeface="华文新魏" panose="02010800040101010101" pitchFamily="2" charset="-122"/>
                  <a:sym typeface="+mn-ea"/>
                </a:endParaRPr>
              </a:p>
              <a:p>
                <a:pPr lvl="0" algn="ctr">
                  <a:lnSpc>
                    <a:spcPct val="210000"/>
                  </a:lnSpc>
                </a:pPr>
                <a:r>
                  <a:rPr lang="zh-CN" altLang="en-US" sz="2000" dirty="0">
                    <a:latin typeface="华文新魏" panose="02010800040101010101" pitchFamily="2" charset="-122"/>
                    <a:ea typeface="华文新魏" panose="02010800040101010101" pitchFamily="2" charset="-122"/>
                    <a:sym typeface="+mn-ea"/>
                  </a:rPr>
                  <a:t>癫痫 </a:t>
                </a:r>
                <a:endParaRPr lang="zh-CN" altLang="en-US" sz="2000" dirty="0">
                  <a:latin typeface="华文新魏" panose="02010800040101010101" pitchFamily="2" charset="-122"/>
                  <a:ea typeface="华文新魏" panose="02010800040101010101" pitchFamily="2" charset="-122"/>
                  <a:sym typeface="+mn-ea"/>
                </a:endParaRPr>
              </a:p>
            </p:txBody>
          </p:sp>
          <p:sp>
            <p:nvSpPr>
              <p:cNvPr id="39945" name="直接连接符 39945"/>
              <p:cNvSpPr/>
              <p:nvPr/>
            </p:nvSpPr>
            <p:spPr>
              <a:xfrm>
                <a:off x="6720" y="6360"/>
                <a:ext cx="3960" cy="0"/>
              </a:xfrm>
              <a:prstGeom prst="line">
                <a:avLst/>
              </a:prstGeom>
              <a:ln w="12700" cap="flat" cmpd="sng">
                <a:solidFill>
                  <a:srgbClr val="000099"/>
                </a:solidFill>
                <a:prstDash val="lgDashDotDot"/>
                <a:round/>
                <a:headEnd type="triangle" w="med" len="med"/>
                <a:tailEnd type="triangle" w="med" len="med"/>
              </a:ln>
            </p:spPr>
          </p:sp>
          <p:sp>
            <p:nvSpPr>
              <p:cNvPr id="39946" name="直接连接符 39946"/>
              <p:cNvSpPr/>
              <p:nvPr/>
            </p:nvSpPr>
            <p:spPr>
              <a:xfrm>
                <a:off x="6720" y="9720"/>
                <a:ext cx="3960" cy="0"/>
              </a:xfrm>
              <a:prstGeom prst="line">
                <a:avLst/>
              </a:prstGeom>
              <a:ln w="12700" cap="flat" cmpd="sng">
                <a:solidFill>
                  <a:srgbClr val="000099"/>
                </a:solidFill>
                <a:prstDash val="lgDashDotDot"/>
                <a:round/>
                <a:headEnd type="triangle" w="med" len="med"/>
                <a:tailEnd type="triangle" w="med" len="med"/>
              </a:ln>
            </p:spPr>
          </p:sp>
          <p:sp>
            <p:nvSpPr>
              <p:cNvPr id="39947" name="直接连接符 39947"/>
              <p:cNvSpPr/>
              <p:nvPr/>
            </p:nvSpPr>
            <p:spPr>
              <a:xfrm>
                <a:off x="6720" y="8520"/>
                <a:ext cx="3960" cy="0"/>
              </a:xfrm>
              <a:prstGeom prst="line">
                <a:avLst/>
              </a:prstGeom>
              <a:ln w="12700" cap="flat" cmpd="sng">
                <a:solidFill>
                  <a:srgbClr val="000099"/>
                </a:solidFill>
                <a:prstDash val="lgDashDotDot"/>
                <a:round/>
                <a:headEnd type="triangle" w="med" len="med"/>
                <a:tailEnd type="triangle" w="med" len="med"/>
              </a:ln>
            </p:spPr>
          </p:sp>
          <p:sp>
            <p:nvSpPr>
              <p:cNvPr id="39948" name="直接连接符 39948"/>
              <p:cNvSpPr/>
              <p:nvPr/>
            </p:nvSpPr>
            <p:spPr>
              <a:xfrm>
                <a:off x="6720" y="7440"/>
                <a:ext cx="3960" cy="0"/>
              </a:xfrm>
              <a:prstGeom prst="line">
                <a:avLst/>
              </a:prstGeom>
              <a:ln w="12700" cap="flat" cmpd="sng">
                <a:solidFill>
                  <a:srgbClr val="000099"/>
                </a:solidFill>
                <a:prstDash val="lgDashDotDot"/>
                <a:round/>
                <a:headEnd type="triangle" w="med" len="med"/>
                <a:tailEnd type="triangle" w="med" len="med"/>
              </a:ln>
            </p:spPr>
          </p:sp>
        </p:grpSp>
        <p:sp>
          <p:nvSpPr>
            <p:cNvPr id="39951" name="圆角矩形标注 39950"/>
            <p:cNvSpPr/>
            <p:nvPr/>
          </p:nvSpPr>
          <p:spPr>
            <a:xfrm>
              <a:off x="10800" y="4800"/>
              <a:ext cx="3600" cy="3167"/>
            </a:xfrm>
            <a:prstGeom prst="wedgeRoundRectCallout">
              <a:avLst>
                <a:gd name="adj1" fmla="val -77986"/>
                <a:gd name="adj2" fmla="val -21370"/>
                <a:gd name="adj3" fmla="val 16667"/>
              </a:avLst>
            </a:prstGeom>
            <a:solidFill>
              <a:schemeClr val="accent5">
                <a:lumMod val="60000"/>
                <a:lumOff val="40000"/>
              </a:schemeClr>
            </a:solidFill>
            <a:ln w="9525" cap="flat" cmpd="sng">
              <a:solidFill>
                <a:schemeClr val="tx1"/>
              </a:solidFill>
              <a:prstDash val="solid"/>
              <a:miter/>
              <a:headEnd type="none" w="med" len="med"/>
              <a:tailEnd type="none" w="med" len="med"/>
            </a:ln>
          </p:spPr>
          <p:txBody>
            <a:bodyPr anchor="t">
              <a:noAutofit/>
            </a:bodyPr>
            <a:p>
              <a:pPr lvl="0" algn="ctr">
                <a:lnSpc>
                  <a:spcPct val="120000"/>
                </a:lnSpc>
              </a:pPr>
              <a:r>
                <a:rPr lang="zh-CN" altLang="en-US" sz="2000" dirty="0">
                  <a:latin typeface="华文新魏" panose="02010800040101010101" pitchFamily="2" charset="-122"/>
                  <a:ea typeface="华文新魏" panose="02010800040101010101" pitchFamily="2" charset="-122"/>
                  <a:sym typeface="+mn-ea"/>
                </a:rPr>
                <a:t>脑出血、蛛网膜下腔出血、脑缺血、脑血栓形成、脑栓塞以及高血压脑病 </a:t>
              </a:r>
              <a:endParaRPr lang="zh-CN" altLang="en-US" sz="2000" dirty="0">
                <a:latin typeface="华文新魏" panose="02010800040101010101" pitchFamily="2" charset="-122"/>
                <a:ea typeface="华文新魏" panose="02010800040101010101" pitchFamily="2" charset="-122"/>
                <a:sym typeface="+mn-ea"/>
              </a:endParaRPr>
            </a:p>
          </p:txBody>
        </p:sp>
        <p:sp>
          <p:nvSpPr>
            <p:cNvPr id="39952" name="圆角矩形标注 39951"/>
            <p:cNvSpPr/>
            <p:nvPr/>
          </p:nvSpPr>
          <p:spPr>
            <a:xfrm>
              <a:off x="3360" y="7320"/>
              <a:ext cx="2400" cy="1320"/>
            </a:xfrm>
            <a:prstGeom prst="wedgeRoundRectCallout">
              <a:avLst>
                <a:gd name="adj1" fmla="val 109375"/>
                <a:gd name="adj2" fmla="val -71593"/>
                <a:gd name="adj3" fmla="val 16667"/>
              </a:avLst>
            </a:prstGeom>
            <a:solidFill>
              <a:schemeClr val="accent5">
                <a:lumMod val="60000"/>
                <a:lumOff val="40000"/>
              </a:schemeClr>
            </a:solidFill>
            <a:ln w="9525" cap="flat" cmpd="sng">
              <a:solidFill>
                <a:schemeClr val="tx1"/>
              </a:solidFill>
              <a:prstDash val="solid"/>
              <a:miter/>
              <a:headEnd type="none" w="med" len="med"/>
              <a:tailEnd type="none" w="med" len="med"/>
            </a:ln>
          </p:spPr>
          <p:txBody>
            <a:bodyPr anchor="t">
              <a:noAutofit/>
            </a:bodyPr>
            <a:p>
              <a:pPr lvl="0" algn="ctr"/>
              <a:r>
                <a:rPr lang="zh-CN" altLang="en-US" sz="2000" dirty="0">
                  <a:latin typeface="华文新魏" panose="02010800040101010101" pitchFamily="2" charset="-122"/>
                  <a:ea typeface="华文新魏" panose="02010800040101010101" pitchFamily="2" charset="-122"/>
                  <a:sym typeface="+mn-ea"/>
                </a:rPr>
                <a:t>脑肿瘤</a:t>
              </a:r>
              <a:endParaRPr lang="zh-CN" altLang="en-US" sz="2000" dirty="0">
                <a:latin typeface="华文新魏" panose="02010800040101010101" pitchFamily="2" charset="-122"/>
                <a:ea typeface="华文新魏" panose="02010800040101010101" pitchFamily="2" charset="-122"/>
                <a:sym typeface="+mn-ea"/>
              </a:endParaRPr>
            </a:p>
            <a:p>
              <a:pPr lvl="0" algn="ctr"/>
              <a:r>
                <a:rPr lang="zh-CN" altLang="en-US" sz="2000" dirty="0">
                  <a:latin typeface="华文新魏" panose="02010800040101010101" pitchFamily="2" charset="-122"/>
                  <a:ea typeface="华文新魏" panose="02010800040101010101" pitchFamily="2" charset="-122"/>
                  <a:sym typeface="+mn-ea"/>
                </a:rPr>
                <a:t>脑脓肿 </a:t>
              </a:r>
              <a:endParaRPr lang="zh-CN" altLang="en-US" sz="2000" dirty="0">
                <a:latin typeface="华文新魏" panose="02010800040101010101" pitchFamily="2" charset="-122"/>
                <a:ea typeface="华文新魏" panose="02010800040101010101" pitchFamily="2" charset="-122"/>
                <a:sym typeface="+mn-ea"/>
              </a:endParaRPr>
            </a:p>
          </p:txBody>
        </p:sp>
        <p:sp>
          <p:nvSpPr>
            <p:cNvPr id="39953" name="圆角矩形标注 39952"/>
            <p:cNvSpPr/>
            <p:nvPr/>
          </p:nvSpPr>
          <p:spPr>
            <a:xfrm>
              <a:off x="1440" y="8880"/>
              <a:ext cx="4320" cy="1320"/>
            </a:xfrm>
            <a:prstGeom prst="wedgeRoundRectCallout">
              <a:avLst>
                <a:gd name="adj1" fmla="val 93171"/>
                <a:gd name="adj2" fmla="val -83333"/>
                <a:gd name="adj3" fmla="val 16667"/>
              </a:avLst>
            </a:prstGeom>
            <a:solidFill>
              <a:schemeClr val="accent5">
                <a:lumMod val="60000"/>
                <a:lumOff val="40000"/>
              </a:schemeClr>
            </a:solidFill>
            <a:ln w="9525" cap="flat" cmpd="sng">
              <a:solidFill>
                <a:schemeClr val="tx1"/>
              </a:solidFill>
              <a:prstDash val="solid"/>
              <a:miter/>
              <a:headEnd type="none" w="med" len="med"/>
              <a:tailEnd type="none" w="med" len="med"/>
            </a:ln>
          </p:spPr>
          <p:txBody>
            <a:bodyPr anchor="t">
              <a:noAutofit/>
            </a:bodyPr>
            <a:p>
              <a:pPr lvl="0" algn="ctr"/>
              <a:r>
                <a:rPr lang="zh-CN" altLang="en-US" sz="2000" dirty="0">
                  <a:latin typeface="华文新魏" panose="02010800040101010101" pitchFamily="2" charset="-122"/>
                  <a:ea typeface="华文新魏" panose="02010800040101010101" pitchFamily="2" charset="-122"/>
                  <a:sym typeface="+mn-ea"/>
                </a:rPr>
                <a:t>脑震荡、脑挫裂伤、颅骨骨折</a:t>
              </a:r>
              <a:r>
                <a:rPr lang="zh-CN" altLang="en-US" sz="2400" dirty="0">
                  <a:latin typeface="华文新魏" panose="02010800040101010101" pitchFamily="2" charset="-122"/>
                  <a:ea typeface="华文新魏" panose="02010800040101010101" pitchFamily="2" charset="-122"/>
                  <a:sym typeface="+mn-ea"/>
                </a:rPr>
                <a:t> </a:t>
              </a:r>
              <a:endParaRPr lang="zh-CN" altLang="en-US" sz="2400" dirty="0">
                <a:latin typeface="华文新魏" panose="02010800040101010101" pitchFamily="2" charset="-122"/>
                <a:ea typeface="华文新魏" panose="02010800040101010101" pitchFamily="2" charset="-122"/>
                <a:sym typeface="+mn-ea"/>
              </a:endParaRPr>
            </a:p>
          </p:txBody>
        </p:sp>
        <p:sp>
          <p:nvSpPr>
            <p:cNvPr id="9" name="圆角矩形标注 8"/>
            <p:cNvSpPr/>
            <p:nvPr/>
          </p:nvSpPr>
          <p:spPr>
            <a:xfrm>
              <a:off x="7680" y="2197"/>
              <a:ext cx="5160" cy="1716"/>
            </a:xfrm>
            <a:prstGeom prst="wedgeRoundRectCallout">
              <a:avLst>
                <a:gd name="adj1" fmla="val -82269"/>
                <a:gd name="adj2" fmla="val 36273"/>
                <a:gd name="adj3" fmla="val 16667"/>
              </a:avLst>
            </a:prstGeom>
            <a:solidFill>
              <a:schemeClr val="accent5">
                <a:lumMod val="60000"/>
                <a:lumOff val="40000"/>
              </a:schemeClr>
            </a:solidFill>
            <a:ln w="9525" cap="flat" cmpd="sng">
              <a:solidFill>
                <a:schemeClr val="tx1"/>
              </a:solidFill>
              <a:prstDash val="solid"/>
              <a:miter/>
              <a:headEnd type="none" w="med" len="med"/>
              <a:tailEnd type="none" w="med" len="med"/>
            </a:ln>
          </p:spPr>
          <p:txBody>
            <a:bodyPr anchor="t"/>
            <a:p>
              <a:pPr algn="ctr"/>
              <a:r>
                <a:rPr lang="zh-CN" altLang="en-US" sz="2000" dirty="0">
                  <a:latin typeface="华文新魏" panose="02010800040101010101" pitchFamily="2" charset="-122"/>
                  <a:ea typeface="华文新魏" panose="02010800040101010101" pitchFamily="2" charset="-122"/>
                </a:rPr>
                <a:t>颅脑感染，败血症、肺炎、中毒性菌痢、伤寒、斑疹伤寒等 </a:t>
              </a:r>
              <a:endParaRPr lang="zh-CN" altLang="en-US" sz="2000" dirty="0">
                <a:latin typeface="华文新魏" panose="02010800040101010101" pitchFamily="2" charset="-122"/>
                <a:ea typeface="华文新魏" panose="0201080004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036955" y="962025"/>
            <a:ext cx="4197985" cy="398780"/>
          </a:xfrm>
          <a:prstGeom prst="rect">
            <a:avLst/>
          </a:prstGeom>
          <a:noFill/>
        </p:spPr>
        <p:txBody>
          <a:bodyPr wrap="square" rtlCol="0">
            <a:spAutoFit/>
          </a:bodyPr>
          <a:p>
            <a:r>
              <a:rPr lang="zh-CN" altLang="en-US" sz="2000"/>
              <a:t>（一）病因</a:t>
            </a:r>
            <a:endParaRPr lang="zh-CN" altLang="en-US" sz="2000"/>
          </a:p>
        </p:txBody>
      </p:sp>
      <p:sp>
        <p:nvSpPr>
          <p:cNvPr id="5" name="Title 6"/>
          <p:cNvSpPr txBox="1"/>
          <p:nvPr>
            <p:custDataLst>
              <p:tags r:id="rId1"/>
            </p:custDataLst>
          </p:nvPr>
        </p:nvSpPr>
        <p:spPr>
          <a:xfrm>
            <a:off x="231407" y="97384"/>
            <a:ext cx="297497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十三</a:t>
            </a: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意识障碍</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14" name="组合 13"/>
          <p:cNvGrpSpPr/>
          <p:nvPr/>
        </p:nvGrpSpPr>
        <p:grpSpPr>
          <a:xfrm>
            <a:off x="2469515" y="1524000"/>
            <a:ext cx="8382000" cy="4983480"/>
            <a:chOff x="1200" y="2400"/>
            <a:chExt cx="13200" cy="7848"/>
          </a:xfrm>
        </p:grpSpPr>
        <p:grpSp>
          <p:nvGrpSpPr>
            <p:cNvPr id="2" name="组合 40961"/>
            <p:cNvGrpSpPr/>
            <p:nvPr/>
          </p:nvGrpSpPr>
          <p:grpSpPr>
            <a:xfrm>
              <a:off x="1200" y="2400"/>
              <a:ext cx="4320" cy="1320"/>
              <a:chOff x="0" y="0"/>
              <a:chExt cx="1728" cy="528"/>
            </a:xfrm>
          </p:grpSpPr>
          <p:sp>
            <p:nvSpPr>
              <p:cNvPr id="40962" name="流程图: 终止 40962"/>
              <p:cNvSpPr/>
              <p:nvPr/>
            </p:nvSpPr>
            <p:spPr>
              <a:xfrm>
                <a:off x="144" y="144"/>
                <a:ext cx="1584" cy="384"/>
              </a:xfrm>
              <a:prstGeom prst="flowChartTerminator">
                <a:avLst/>
              </a:prstGeom>
              <a:solidFill>
                <a:schemeClr val="accent5">
                  <a:lumMod val="75000"/>
                </a:schemeClr>
              </a:solidFill>
              <a:ln w="9525" cap="flat" cmpd="sng">
                <a:solidFill>
                  <a:schemeClr val="tx1"/>
                </a:solidFill>
                <a:prstDash val="solid"/>
                <a:round/>
                <a:headEnd type="none" w="med" len="med"/>
                <a:tailEnd type="none" w="med" len="med"/>
              </a:ln>
            </p:spPr>
            <p:txBody>
              <a:bodyPr wrap="none" anchor="ctr">
                <a:noAutofit/>
              </a:bodyPr>
              <a:p>
                <a:pPr lvl="0" algn="ctr"/>
                <a:r>
                  <a:rPr lang="en-US" altLang="zh-CN" sz="2000" dirty="0">
                    <a:ea typeface="宋体" panose="02010600030101010101" pitchFamily="2" charset="-122"/>
                    <a:sym typeface="+mn-ea"/>
                  </a:rPr>
                  <a:t>    </a:t>
                </a:r>
                <a:r>
                  <a:rPr lang="zh-CN" altLang="en-US" sz="2000" b="1" dirty="0">
                    <a:solidFill>
                      <a:srgbClr val="FFFF00"/>
                    </a:solidFill>
                    <a:ea typeface="宋体" panose="02010600030101010101" pitchFamily="2" charset="-122"/>
                    <a:sym typeface="+mn-ea"/>
                  </a:rPr>
                  <a:t>内分泌与</a:t>
                </a:r>
                <a:endParaRPr lang="zh-CN" altLang="en-US" sz="2000" b="1" dirty="0">
                  <a:solidFill>
                    <a:srgbClr val="FFFF00"/>
                  </a:solidFill>
                  <a:ea typeface="宋体" panose="02010600030101010101" pitchFamily="2" charset="-122"/>
                  <a:sym typeface="+mn-ea"/>
                </a:endParaRPr>
              </a:p>
              <a:p>
                <a:pPr lvl="0" algn="ctr"/>
                <a:r>
                  <a:rPr lang="zh-CN" altLang="en-US" sz="2000" b="1" dirty="0">
                    <a:solidFill>
                      <a:srgbClr val="FFFF00"/>
                    </a:solidFill>
                    <a:ea typeface="宋体" panose="02010600030101010101" pitchFamily="2" charset="-122"/>
                    <a:sym typeface="+mn-ea"/>
                  </a:rPr>
                  <a:t>   代谢障碍</a:t>
                </a:r>
                <a:endParaRPr lang="zh-CN" altLang="en-US" sz="2000" b="1" dirty="0">
                  <a:solidFill>
                    <a:srgbClr val="FFFF00"/>
                  </a:solidFill>
                  <a:ea typeface="宋体" panose="02010600030101010101" pitchFamily="2" charset="-122"/>
                  <a:sym typeface="+mn-ea"/>
                </a:endParaRPr>
              </a:p>
            </p:txBody>
          </p:sp>
          <p:sp>
            <p:nvSpPr>
              <p:cNvPr id="40963" name="椭圆 40963"/>
              <p:cNvSpPr/>
              <p:nvPr/>
            </p:nvSpPr>
            <p:spPr>
              <a:xfrm>
                <a:off x="0" y="0"/>
                <a:ext cx="528" cy="528"/>
              </a:xfrm>
              <a:prstGeom prst="ellipse">
                <a:avLst/>
              </a:prstGeom>
              <a:solidFill>
                <a:schemeClr val="accent5">
                  <a:lumMod val="75000"/>
                </a:schemeClr>
              </a:solidFill>
              <a:ln w="9525" cap="flat" cmpd="sng">
                <a:solidFill>
                  <a:schemeClr val="tx1"/>
                </a:solidFill>
                <a:prstDash val="solid"/>
                <a:round/>
                <a:headEnd type="none" w="med" len="med"/>
                <a:tailEnd type="none" w="med" len="med"/>
              </a:ln>
            </p:spPr>
            <p:txBody>
              <a:bodyPr wrap="none" anchor="ctr">
                <a:noAutofit/>
              </a:bodyPr>
              <a:p>
                <a:pPr lvl="0" algn="ctr"/>
                <a:r>
                  <a:rPr lang="en-US" altLang="zh-CN" sz="2800" dirty="0">
                    <a:ea typeface="宋体" panose="02010600030101010101" pitchFamily="2" charset="-122"/>
                    <a:sym typeface="+mn-ea"/>
                  </a:rPr>
                  <a:t>3</a:t>
                </a:r>
                <a:endParaRPr lang="en-US" altLang="zh-CN" sz="2800" dirty="0">
                  <a:ea typeface="宋体" panose="02010600030101010101" pitchFamily="2" charset="-122"/>
                  <a:sym typeface="+mn-ea"/>
                </a:endParaRPr>
              </a:p>
            </p:txBody>
          </p:sp>
        </p:grpSp>
        <p:grpSp>
          <p:nvGrpSpPr>
            <p:cNvPr id="3" name="组合 40964"/>
            <p:cNvGrpSpPr/>
            <p:nvPr/>
          </p:nvGrpSpPr>
          <p:grpSpPr>
            <a:xfrm>
              <a:off x="1200" y="3960"/>
              <a:ext cx="4320" cy="1320"/>
              <a:chOff x="0" y="0"/>
              <a:chExt cx="1728" cy="528"/>
            </a:xfrm>
          </p:grpSpPr>
          <p:sp>
            <p:nvSpPr>
              <p:cNvPr id="40965" name="流程图: 终止 40965"/>
              <p:cNvSpPr/>
              <p:nvPr/>
            </p:nvSpPr>
            <p:spPr>
              <a:xfrm>
                <a:off x="144" y="144"/>
                <a:ext cx="1584" cy="384"/>
              </a:xfrm>
              <a:prstGeom prst="flowChartTerminator">
                <a:avLst/>
              </a:prstGeom>
              <a:solidFill>
                <a:schemeClr val="accent5">
                  <a:lumMod val="75000"/>
                </a:schemeClr>
              </a:solidFill>
              <a:ln w="9525" cap="flat" cmpd="sng">
                <a:solidFill>
                  <a:schemeClr val="tx1"/>
                </a:solidFill>
                <a:prstDash val="solid"/>
                <a:round/>
                <a:headEnd type="none" w="med" len="med"/>
                <a:tailEnd type="none" w="med" len="med"/>
              </a:ln>
            </p:spPr>
            <p:txBody>
              <a:bodyPr wrap="none" anchor="ctr">
                <a:noAutofit/>
              </a:bodyPr>
              <a:p>
                <a:pPr lvl="0" algn="ctr"/>
                <a:r>
                  <a:rPr lang="en-US" altLang="zh-CN" sz="2800" dirty="0">
                    <a:ea typeface="宋体" panose="02010600030101010101" pitchFamily="2" charset="-122"/>
                    <a:sym typeface="+mn-ea"/>
                  </a:rPr>
                  <a:t>      </a:t>
                </a:r>
                <a:r>
                  <a:rPr lang="zh-CN" altLang="en-US" sz="2000" b="1" dirty="0">
                    <a:solidFill>
                      <a:srgbClr val="FFFF00"/>
                    </a:solidFill>
                    <a:ea typeface="宋体" panose="02010600030101010101" pitchFamily="2" charset="-122"/>
                    <a:sym typeface="+mn-ea"/>
                  </a:rPr>
                  <a:t>心血管疾病</a:t>
                </a:r>
                <a:r>
                  <a:rPr lang="en-US" altLang="zh-CN" sz="2800" dirty="0">
                    <a:ea typeface="宋体" panose="02010600030101010101" pitchFamily="2" charset="-122"/>
                    <a:sym typeface="+mn-ea"/>
                  </a:rPr>
                  <a:t> </a:t>
                </a:r>
                <a:endParaRPr lang="en-US" altLang="zh-CN" sz="2800" dirty="0">
                  <a:ea typeface="宋体" panose="02010600030101010101" pitchFamily="2" charset="-122"/>
                  <a:sym typeface="+mn-ea"/>
                </a:endParaRPr>
              </a:p>
            </p:txBody>
          </p:sp>
          <p:sp>
            <p:nvSpPr>
              <p:cNvPr id="40966" name="椭圆 40966"/>
              <p:cNvSpPr/>
              <p:nvPr/>
            </p:nvSpPr>
            <p:spPr>
              <a:xfrm>
                <a:off x="0" y="0"/>
                <a:ext cx="528" cy="528"/>
              </a:xfrm>
              <a:prstGeom prst="ellipse">
                <a:avLst/>
              </a:prstGeom>
              <a:solidFill>
                <a:schemeClr val="accent5">
                  <a:lumMod val="75000"/>
                </a:schemeClr>
              </a:solidFill>
              <a:ln w="9525" cap="flat" cmpd="sng">
                <a:solidFill>
                  <a:schemeClr val="tx1"/>
                </a:solidFill>
                <a:prstDash val="solid"/>
                <a:round/>
                <a:headEnd type="none" w="med" len="med"/>
                <a:tailEnd type="none" w="med" len="med"/>
              </a:ln>
            </p:spPr>
            <p:txBody>
              <a:bodyPr wrap="none" anchor="ctr">
                <a:noAutofit/>
              </a:bodyPr>
              <a:p>
                <a:pPr lvl="0" algn="ctr"/>
                <a:r>
                  <a:rPr lang="en-US" altLang="zh-CN" sz="2800" dirty="0">
                    <a:ea typeface="宋体" panose="02010600030101010101" pitchFamily="2" charset="-122"/>
                    <a:sym typeface="+mn-ea"/>
                  </a:rPr>
                  <a:t>4</a:t>
                </a:r>
                <a:endParaRPr lang="en-US" altLang="zh-CN" sz="2800" dirty="0">
                  <a:ea typeface="宋体" panose="02010600030101010101" pitchFamily="2" charset="-122"/>
                  <a:sym typeface="+mn-ea"/>
                </a:endParaRPr>
              </a:p>
            </p:txBody>
          </p:sp>
        </p:grpSp>
        <p:grpSp>
          <p:nvGrpSpPr>
            <p:cNvPr id="11" name="组合 40967"/>
            <p:cNvGrpSpPr/>
            <p:nvPr/>
          </p:nvGrpSpPr>
          <p:grpSpPr>
            <a:xfrm>
              <a:off x="1200" y="8928"/>
              <a:ext cx="4320" cy="1320"/>
              <a:chOff x="0" y="0"/>
              <a:chExt cx="1728" cy="528"/>
            </a:xfrm>
          </p:grpSpPr>
          <p:sp>
            <p:nvSpPr>
              <p:cNvPr id="40968" name="流程图: 终止 40968"/>
              <p:cNvSpPr/>
              <p:nvPr/>
            </p:nvSpPr>
            <p:spPr>
              <a:xfrm>
                <a:off x="144" y="144"/>
                <a:ext cx="1584" cy="384"/>
              </a:xfrm>
              <a:prstGeom prst="flowChartTerminator">
                <a:avLst/>
              </a:prstGeom>
              <a:solidFill>
                <a:schemeClr val="accent5">
                  <a:lumMod val="75000"/>
                </a:schemeClr>
              </a:solidFill>
              <a:ln w="9525" cap="flat" cmpd="sng">
                <a:solidFill>
                  <a:schemeClr val="tx1"/>
                </a:solidFill>
                <a:prstDash val="solid"/>
                <a:round/>
                <a:headEnd type="none" w="med" len="med"/>
                <a:tailEnd type="none" w="med" len="med"/>
              </a:ln>
            </p:spPr>
            <p:txBody>
              <a:bodyPr wrap="none" anchor="ctr">
                <a:noAutofit/>
              </a:bodyPr>
              <a:p>
                <a:pPr lvl="0" algn="ctr">
                  <a:buNone/>
                </a:pPr>
                <a:r>
                  <a:rPr lang="en-US" altLang="zh-CN" sz="2800" dirty="0">
                    <a:ea typeface="宋体" panose="02010600030101010101" pitchFamily="2" charset="-122"/>
                    <a:sym typeface="+mn-ea"/>
                  </a:rPr>
                  <a:t>     </a:t>
                </a:r>
                <a:r>
                  <a:rPr lang="zh-CN" altLang="en-US" sz="2000" b="1" dirty="0">
                    <a:solidFill>
                      <a:srgbClr val="FFFF00"/>
                    </a:solidFill>
                    <a:ea typeface="宋体" panose="02010600030101010101" pitchFamily="2" charset="-122"/>
                    <a:sym typeface="+mn-ea"/>
                  </a:rPr>
                  <a:t>物理性因素</a:t>
                </a:r>
                <a:endParaRPr lang="zh-CN" altLang="en-US" sz="2000" b="1" dirty="0">
                  <a:solidFill>
                    <a:srgbClr val="FFFF00"/>
                  </a:solidFill>
                  <a:ea typeface="宋体" panose="02010600030101010101" pitchFamily="2" charset="-122"/>
                  <a:sym typeface="+mn-ea"/>
                </a:endParaRPr>
              </a:p>
            </p:txBody>
          </p:sp>
          <p:sp>
            <p:nvSpPr>
              <p:cNvPr id="40969" name="椭圆 40969"/>
              <p:cNvSpPr/>
              <p:nvPr/>
            </p:nvSpPr>
            <p:spPr>
              <a:xfrm>
                <a:off x="0" y="0"/>
                <a:ext cx="528" cy="528"/>
              </a:xfrm>
              <a:prstGeom prst="ellipse">
                <a:avLst/>
              </a:prstGeom>
              <a:solidFill>
                <a:schemeClr val="accent5">
                  <a:lumMod val="75000"/>
                </a:schemeClr>
              </a:solidFill>
              <a:ln w="9525" cap="flat" cmpd="sng">
                <a:solidFill>
                  <a:schemeClr val="tx1"/>
                </a:solidFill>
                <a:prstDash val="solid"/>
                <a:round/>
                <a:headEnd type="none" w="med" len="med"/>
                <a:tailEnd type="none" w="med" len="med"/>
              </a:ln>
            </p:spPr>
            <p:txBody>
              <a:bodyPr wrap="none" anchor="ctr">
                <a:noAutofit/>
              </a:bodyPr>
              <a:p>
                <a:pPr lvl="0" algn="ctr"/>
                <a:r>
                  <a:rPr lang="en-US" altLang="zh-CN" sz="2800" dirty="0">
                    <a:ea typeface="宋体" panose="02010600030101010101" pitchFamily="2" charset="-122"/>
                    <a:sym typeface="+mn-ea"/>
                  </a:rPr>
                  <a:t>7</a:t>
                </a:r>
                <a:endParaRPr lang="en-US" altLang="zh-CN" sz="2800" dirty="0">
                  <a:ea typeface="宋体" panose="02010600030101010101" pitchFamily="2" charset="-122"/>
                  <a:sym typeface="+mn-ea"/>
                </a:endParaRPr>
              </a:p>
            </p:txBody>
          </p:sp>
        </p:grpSp>
        <p:grpSp>
          <p:nvGrpSpPr>
            <p:cNvPr id="12" name="组合 40970"/>
            <p:cNvGrpSpPr/>
            <p:nvPr/>
          </p:nvGrpSpPr>
          <p:grpSpPr>
            <a:xfrm>
              <a:off x="1200" y="7320"/>
              <a:ext cx="4320" cy="1320"/>
              <a:chOff x="0" y="0"/>
              <a:chExt cx="1728" cy="528"/>
            </a:xfrm>
          </p:grpSpPr>
          <p:sp>
            <p:nvSpPr>
              <p:cNvPr id="40971" name="流程图: 终止 40971"/>
              <p:cNvSpPr/>
              <p:nvPr/>
            </p:nvSpPr>
            <p:spPr>
              <a:xfrm>
                <a:off x="144" y="144"/>
                <a:ext cx="1584" cy="384"/>
              </a:xfrm>
              <a:prstGeom prst="flowChartTerminator">
                <a:avLst/>
              </a:prstGeom>
              <a:solidFill>
                <a:schemeClr val="accent5">
                  <a:lumMod val="75000"/>
                </a:schemeClr>
              </a:solidFill>
              <a:ln w="9525" cap="flat" cmpd="sng">
                <a:solidFill>
                  <a:schemeClr val="tx1"/>
                </a:solidFill>
                <a:prstDash val="solid"/>
                <a:round/>
                <a:headEnd type="none" w="med" len="med"/>
                <a:tailEnd type="none" w="med" len="med"/>
              </a:ln>
            </p:spPr>
            <p:txBody>
              <a:bodyPr wrap="none" anchor="ctr">
                <a:noAutofit/>
              </a:bodyPr>
              <a:p>
                <a:pPr lvl="0" algn="ctr"/>
                <a:r>
                  <a:rPr lang="en-US" altLang="zh-CN" sz="2800" dirty="0">
                    <a:ea typeface="宋体" panose="02010600030101010101" pitchFamily="2" charset="-122"/>
                    <a:sym typeface="+mn-ea"/>
                  </a:rPr>
                  <a:t>     </a:t>
                </a:r>
                <a:r>
                  <a:rPr lang="zh-CN" altLang="en-US" sz="2000" b="1" dirty="0">
                    <a:solidFill>
                      <a:srgbClr val="FFFF00"/>
                    </a:solidFill>
                    <a:ea typeface="宋体" panose="02010600030101010101" pitchFamily="2" charset="-122"/>
                    <a:sym typeface="+mn-ea"/>
                  </a:rPr>
                  <a:t>外源性中毒</a:t>
                </a:r>
                <a:endParaRPr lang="en-US" altLang="zh-CN" sz="2800" dirty="0">
                  <a:ea typeface="宋体" panose="02010600030101010101" pitchFamily="2" charset="-122"/>
                  <a:sym typeface="+mn-ea"/>
                </a:endParaRPr>
              </a:p>
            </p:txBody>
          </p:sp>
          <p:sp>
            <p:nvSpPr>
              <p:cNvPr id="40972" name="椭圆 40972"/>
              <p:cNvSpPr/>
              <p:nvPr/>
            </p:nvSpPr>
            <p:spPr>
              <a:xfrm>
                <a:off x="0" y="0"/>
                <a:ext cx="528" cy="528"/>
              </a:xfrm>
              <a:prstGeom prst="ellipse">
                <a:avLst/>
              </a:prstGeom>
              <a:solidFill>
                <a:schemeClr val="accent5">
                  <a:lumMod val="75000"/>
                </a:schemeClr>
              </a:solidFill>
              <a:ln w="9525" cap="flat" cmpd="sng">
                <a:solidFill>
                  <a:schemeClr val="tx1"/>
                </a:solidFill>
                <a:prstDash val="solid"/>
                <a:round/>
                <a:headEnd type="none" w="med" len="med"/>
                <a:tailEnd type="none" w="med" len="med"/>
              </a:ln>
            </p:spPr>
            <p:txBody>
              <a:bodyPr wrap="none" anchor="ctr">
                <a:noAutofit/>
              </a:bodyPr>
              <a:p>
                <a:pPr lvl="0" algn="ctr"/>
                <a:r>
                  <a:rPr lang="en-US" altLang="zh-CN" sz="2800" dirty="0">
                    <a:ea typeface="宋体" panose="02010600030101010101" pitchFamily="2" charset="-122"/>
                    <a:sym typeface="+mn-ea"/>
                  </a:rPr>
                  <a:t>6</a:t>
                </a:r>
                <a:endParaRPr lang="en-US" altLang="zh-CN" sz="2800" dirty="0">
                  <a:ea typeface="宋体" panose="02010600030101010101" pitchFamily="2" charset="-122"/>
                  <a:sym typeface="+mn-ea"/>
                </a:endParaRPr>
              </a:p>
            </p:txBody>
          </p:sp>
        </p:grpSp>
        <p:grpSp>
          <p:nvGrpSpPr>
            <p:cNvPr id="13" name="组合 40973"/>
            <p:cNvGrpSpPr/>
            <p:nvPr/>
          </p:nvGrpSpPr>
          <p:grpSpPr>
            <a:xfrm>
              <a:off x="1200" y="5640"/>
              <a:ext cx="4320" cy="1320"/>
              <a:chOff x="0" y="0"/>
              <a:chExt cx="1728" cy="528"/>
            </a:xfrm>
          </p:grpSpPr>
          <p:sp>
            <p:nvSpPr>
              <p:cNvPr id="40974" name="流程图: 终止 40974"/>
              <p:cNvSpPr/>
              <p:nvPr/>
            </p:nvSpPr>
            <p:spPr>
              <a:xfrm>
                <a:off x="144" y="144"/>
                <a:ext cx="1584" cy="384"/>
              </a:xfrm>
              <a:prstGeom prst="flowChartTerminator">
                <a:avLst/>
              </a:prstGeom>
              <a:solidFill>
                <a:schemeClr val="accent5">
                  <a:lumMod val="75000"/>
                </a:schemeClr>
              </a:solidFill>
              <a:ln w="9525" cap="flat" cmpd="sng">
                <a:solidFill>
                  <a:schemeClr val="tx1"/>
                </a:solidFill>
                <a:prstDash val="solid"/>
                <a:round/>
                <a:headEnd type="none" w="med" len="med"/>
                <a:tailEnd type="none" w="med" len="med"/>
              </a:ln>
            </p:spPr>
            <p:txBody>
              <a:bodyPr wrap="none" anchor="ctr">
                <a:noAutofit/>
              </a:bodyPr>
              <a:p>
                <a:pPr lvl="0" algn="ctr">
                  <a:buNone/>
                </a:pPr>
                <a:r>
                  <a:rPr lang="en-US" altLang="zh-CN" sz="2800" dirty="0">
                    <a:ea typeface="宋体" panose="02010600030101010101" pitchFamily="2" charset="-122"/>
                    <a:sym typeface="+mn-ea"/>
                  </a:rPr>
                  <a:t>    </a:t>
                </a:r>
                <a:r>
                  <a:rPr lang="zh-CN" altLang="en-US" sz="2000" b="1" dirty="0">
                    <a:solidFill>
                      <a:srgbClr val="FFFF00"/>
                    </a:solidFill>
                    <a:ea typeface="宋体" panose="02010600030101010101" pitchFamily="2" charset="-122"/>
                    <a:sym typeface="+mn-ea"/>
                  </a:rPr>
                  <a:t>水、电解质</a:t>
                </a:r>
                <a:endParaRPr lang="zh-CN" altLang="en-US" sz="2000" b="1" dirty="0">
                  <a:solidFill>
                    <a:srgbClr val="FFFF00"/>
                  </a:solidFill>
                  <a:ea typeface="宋体" panose="02010600030101010101" pitchFamily="2" charset="-122"/>
                  <a:sym typeface="+mn-ea"/>
                </a:endParaRPr>
              </a:p>
              <a:p>
                <a:pPr lvl="0" algn="ctr">
                  <a:buNone/>
                </a:pPr>
                <a:r>
                  <a:rPr lang="zh-CN" altLang="en-US" sz="2000" b="1" dirty="0">
                    <a:solidFill>
                      <a:srgbClr val="FFFF00"/>
                    </a:solidFill>
                    <a:ea typeface="宋体" panose="02010600030101010101" pitchFamily="2" charset="-122"/>
                    <a:sym typeface="+mn-ea"/>
                  </a:rPr>
                  <a:t>    平衡紊乱</a:t>
                </a:r>
                <a:endParaRPr lang="zh-CN" altLang="en-US" sz="2000" b="1" dirty="0">
                  <a:solidFill>
                    <a:srgbClr val="FFFF00"/>
                  </a:solidFill>
                  <a:ea typeface="宋体" panose="02010600030101010101" pitchFamily="2" charset="-122"/>
                  <a:sym typeface="+mn-ea"/>
                </a:endParaRPr>
              </a:p>
            </p:txBody>
          </p:sp>
          <p:sp>
            <p:nvSpPr>
              <p:cNvPr id="40975" name="椭圆 40975"/>
              <p:cNvSpPr/>
              <p:nvPr/>
            </p:nvSpPr>
            <p:spPr>
              <a:xfrm>
                <a:off x="0" y="0"/>
                <a:ext cx="528" cy="528"/>
              </a:xfrm>
              <a:prstGeom prst="ellipse">
                <a:avLst/>
              </a:prstGeom>
              <a:solidFill>
                <a:schemeClr val="accent5">
                  <a:lumMod val="75000"/>
                </a:schemeClr>
              </a:solidFill>
              <a:ln w="9525" cap="flat" cmpd="sng">
                <a:solidFill>
                  <a:schemeClr val="tx1"/>
                </a:solidFill>
                <a:prstDash val="solid"/>
                <a:round/>
                <a:headEnd type="none" w="med" len="med"/>
                <a:tailEnd type="none" w="med" len="med"/>
              </a:ln>
            </p:spPr>
            <p:txBody>
              <a:bodyPr wrap="none" anchor="ctr">
                <a:noAutofit/>
              </a:bodyPr>
              <a:p>
                <a:pPr lvl="0" algn="ctr"/>
                <a:r>
                  <a:rPr lang="en-US" altLang="zh-CN" sz="2800" dirty="0">
                    <a:ea typeface="宋体" panose="02010600030101010101" pitchFamily="2" charset="-122"/>
                    <a:sym typeface="+mn-ea"/>
                  </a:rPr>
                  <a:t>5</a:t>
                </a:r>
                <a:endParaRPr lang="en-US" altLang="zh-CN" sz="2800" dirty="0">
                  <a:ea typeface="宋体" panose="02010600030101010101" pitchFamily="2" charset="-122"/>
                  <a:sym typeface="+mn-ea"/>
                </a:endParaRPr>
              </a:p>
            </p:txBody>
          </p:sp>
        </p:grpSp>
        <p:sp>
          <p:nvSpPr>
            <p:cNvPr id="40976" name="圆角矩形标注 40976"/>
            <p:cNvSpPr/>
            <p:nvPr/>
          </p:nvSpPr>
          <p:spPr>
            <a:xfrm>
              <a:off x="7560" y="2520"/>
              <a:ext cx="4680" cy="1800"/>
            </a:xfrm>
            <a:prstGeom prst="wedgeRoundRectCallout">
              <a:avLst>
                <a:gd name="adj1" fmla="val -91722"/>
                <a:gd name="adj2" fmla="val 0"/>
                <a:gd name="adj3" fmla="val 16667"/>
              </a:avLst>
            </a:prstGeom>
            <a:solidFill>
              <a:schemeClr val="accent5">
                <a:lumMod val="60000"/>
                <a:lumOff val="40000"/>
              </a:schemeClr>
            </a:solidFill>
            <a:ln w="9525" cap="flat" cmpd="sng">
              <a:solidFill>
                <a:schemeClr val="tx1"/>
              </a:solidFill>
              <a:prstDash val="solid"/>
              <a:miter/>
              <a:headEnd type="none" w="med" len="med"/>
              <a:tailEnd type="none" w="med" len="med"/>
            </a:ln>
          </p:spPr>
          <p:txBody>
            <a:bodyPr anchor="t">
              <a:noAutofit/>
            </a:bodyPr>
            <a:p>
              <a:pPr lvl="0" algn="ctr"/>
              <a:r>
                <a:rPr lang="zh-CN" altLang="en-US" sz="2000" dirty="0">
                  <a:latin typeface="华文新魏" panose="02010800040101010101" pitchFamily="2" charset="-122"/>
                  <a:ea typeface="华文新魏" panose="02010800040101010101" pitchFamily="2" charset="-122"/>
                  <a:sym typeface="+mn-ea"/>
                </a:rPr>
                <a:t>肝性脑病、肺性脑病、糖尿病、甲状腺危象、尿毒症、低血糖 </a:t>
              </a:r>
              <a:endParaRPr lang="zh-CN" altLang="en-US" sz="2000" dirty="0">
                <a:latin typeface="华文新魏" panose="02010800040101010101" pitchFamily="2" charset="-122"/>
                <a:ea typeface="华文新魏" panose="02010800040101010101" pitchFamily="2" charset="-122"/>
                <a:sym typeface="+mn-ea"/>
              </a:endParaRPr>
            </a:p>
          </p:txBody>
        </p:sp>
        <p:sp>
          <p:nvSpPr>
            <p:cNvPr id="40977" name="圆角矩形标注 40977"/>
            <p:cNvSpPr/>
            <p:nvPr/>
          </p:nvSpPr>
          <p:spPr>
            <a:xfrm>
              <a:off x="10200" y="4680"/>
              <a:ext cx="4200" cy="1200"/>
            </a:xfrm>
            <a:prstGeom prst="wedgeRoundRectCallout">
              <a:avLst>
                <a:gd name="adj1" fmla="val -159403"/>
                <a:gd name="adj2" fmla="val -28958"/>
                <a:gd name="adj3" fmla="val 16667"/>
              </a:avLst>
            </a:prstGeom>
            <a:solidFill>
              <a:schemeClr val="accent5">
                <a:lumMod val="60000"/>
                <a:lumOff val="40000"/>
              </a:schemeClr>
            </a:solidFill>
            <a:ln w="9525" cap="flat" cmpd="sng">
              <a:solidFill>
                <a:schemeClr val="tx1"/>
              </a:solidFill>
              <a:prstDash val="solid"/>
              <a:miter/>
              <a:headEnd type="none" w="med" len="med"/>
              <a:tailEnd type="none" w="med" len="med"/>
            </a:ln>
          </p:spPr>
          <p:txBody>
            <a:bodyPr anchor="t">
              <a:noAutofit/>
            </a:bodyPr>
            <a:p>
              <a:pPr lvl="0" algn="ctr"/>
              <a:r>
                <a:rPr lang="zh-CN" altLang="en-US" sz="2000" dirty="0">
                  <a:latin typeface="华文新魏" panose="02010800040101010101" pitchFamily="2" charset="-122"/>
                  <a:ea typeface="华文新魏" panose="02010800040101010101" pitchFamily="2" charset="-122"/>
                  <a:sym typeface="+mn-ea"/>
                </a:rPr>
                <a:t>Adams-Stokes综合征、重度休克</a:t>
              </a:r>
              <a:r>
                <a:rPr lang="zh-CN" altLang="en-US" sz="2400" dirty="0">
                  <a:latin typeface="华文新魏" panose="02010800040101010101" pitchFamily="2" charset="-122"/>
                  <a:ea typeface="华文新魏" panose="02010800040101010101" pitchFamily="2" charset="-122"/>
                  <a:sym typeface="+mn-ea"/>
                </a:rPr>
                <a:t> </a:t>
              </a:r>
              <a:endParaRPr lang="zh-CN" altLang="en-US" sz="2400" dirty="0">
                <a:latin typeface="华文新魏" panose="02010800040101010101" pitchFamily="2" charset="-122"/>
                <a:ea typeface="华文新魏" panose="02010800040101010101" pitchFamily="2" charset="-122"/>
                <a:sym typeface="+mn-ea"/>
              </a:endParaRPr>
            </a:p>
          </p:txBody>
        </p:sp>
        <p:sp>
          <p:nvSpPr>
            <p:cNvPr id="40978" name="圆角矩形标注 40978"/>
            <p:cNvSpPr/>
            <p:nvPr/>
          </p:nvSpPr>
          <p:spPr>
            <a:xfrm>
              <a:off x="7080" y="6240"/>
              <a:ext cx="3720" cy="1680"/>
            </a:xfrm>
            <a:prstGeom prst="wedgeRoundRectCallout">
              <a:avLst>
                <a:gd name="adj1" fmla="val -89380"/>
                <a:gd name="adj2" fmla="val -23514"/>
                <a:gd name="adj3" fmla="val 16667"/>
              </a:avLst>
            </a:prstGeom>
            <a:solidFill>
              <a:schemeClr val="accent5">
                <a:lumMod val="60000"/>
                <a:lumOff val="40000"/>
              </a:schemeClr>
            </a:solidFill>
            <a:ln w="9525" cap="flat" cmpd="sng">
              <a:solidFill>
                <a:schemeClr val="tx1"/>
              </a:solidFill>
              <a:prstDash val="solid"/>
              <a:miter/>
              <a:headEnd type="none" w="med" len="med"/>
              <a:tailEnd type="none" w="med" len="med"/>
            </a:ln>
          </p:spPr>
          <p:txBody>
            <a:bodyPr anchor="t">
              <a:noAutofit/>
            </a:bodyPr>
            <a:p>
              <a:pPr lvl="0" algn="ctr"/>
              <a:r>
                <a:rPr lang="zh-CN" altLang="en-US" sz="2000" dirty="0">
                  <a:latin typeface="华文新魏" panose="02010800040101010101" pitchFamily="2" charset="-122"/>
                  <a:ea typeface="华文新魏" panose="02010800040101010101" pitchFamily="2" charset="-122"/>
                  <a:sym typeface="+mn-ea"/>
                </a:rPr>
                <a:t>低钠血症、低氯性碱中毒以及高氯性酸中毒 </a:t>
              </a:r>
              <a:endParaRPr lang="zh-CN" altLang="en-US" sz="2000" dirty="0">
                <a:latin typeface="华文新魏" panose="02010800040101010101" pitchFamily="2" charset="-122"/>
                <a:ea typeface="华文新魏" panose="02010800040101010101" pitchFamily="2" charset="-122"/>
                <a:sym typeface="+mn-ea"/>
              </a:endParaRPr>
            </a:p>
          </p:txBody>
        </p:sp>
        <p:sp>
          <p:nvSpPr>
            <p:cNvPr id="40979" name="圆角矩形标注 40979"/>
            <p:cNvSpPr/>
            <p:nvPr/>
          </p:nvSpPr>
          <p:spPr>
            <a:xfrm>
              <a:off x="11400" y="6480"/>
              <a:ext cx="2640" cy="3360"/>
            </a:xfrm>
            <a:prstGeom prst="wedgeRoundRectCallout">
              <a:avLst>
                <a:gd name="adj1" fmla="val -269222"/>
                <a:gd name="adj2" fmla="val 148"/>
                <a:gd name="adj3" fmla="val 16667"/>
              </a:avLst>
            </a:prstGeom>
            <a:solidFill>
              <a:schemeClr val="accent5">
                <a:lumMod val="60000"/>
                <a:lumOff val="40000"/>
              </a:schemeClr>
            </a:solidFill>
            <a:ln w="9525" cap="flat" cmpd="sng">
              <a:solidFill>
                <a:schemeClr val="tx1"/>
              </a:solidFill>
              <a:prstDash val="solid"/>
              <a:miter/>
              <a:headEnd type="none" w="med" len="med"/>
              <a:tailEnd type="none" w="med" len="med"/>
            </a:ln>
          </p:spPr>
          <p:txBody>
            <a:bodyPr anchor="t">
              <a:noAutofit/>
            </a:bodyPr>
            <a:p>
              <a:pPr lvl="0" algn="ctr"/>
              <a:r>
                <a:rPr lang="zh-CN" altLang="en-US" sz="2000" dirty="0">
                  <a:latin typeface="华文新魏" panose="02010800040101010101" pitchFamily="2" charset="-122"/>
                  <a:ea typeface="华文新魏" panose="02010800040101010101" pitchFamily="2" charset="-122"/>
                  <a:sym typeface="+mn-ea"/>
                </a:rPr>
                <a:t>安眠药、有机磷农药、一氧化碳、酒精和吗啡中毒，毒蛇咬伤 </a:t>
              </a:r>
              <a:endParaRPr lang="zh-CN" altLang="en-US" sz="2000" dirty="0">
                <a:latin typeface="华文新魏" panose="02010800040101010101" pitchFamily="2" charset="-122"/>
                <a:ea typeface="华文新魏" panose="02010800040101010101" pitchFamily="2" charset="-122"/>
                <a:sym typeface="+mn-ea"/>
              </a:endParaRPr>
            </a:p>
          </p:txBody>
        </p:sp>
        <p:sp>
          <p:nvSpPr>
            <p:cNvPr id="40980" name="圆角矩形标注 40980"/>
            <p:cNvSpPr/>
            <p:nvPr/>
          </p:nvSpPr>
          <p:spPr>
            <a:xfrm>
              <a:off x="6720" y="9480"/>
              <a:ext cx="4560" cy="685"/>
            </a:xfrm>
            <a:prstGeom prst="wedgeRoundRectCallout">
              <a:avLst>
                <a:gd name="adj1" fmla="val -73190"/>
                <a:gd name="adj2" fmla="val -15102"/>
                <a:gd name="adj3" fmla="val 16667"/>
              </a:avLst>
            </a:prstGeom>
            <a:solidFill>
              <a:schemeClr val="accent5">
                <a:lumMod val="60000"/>
                <a:lumOff val="40000"/>
              </a:schemeClr>
            </a:solidFill>
            <a:ln w="9525" cap="flat" cmpd="sng">
              <a:solidFill>
                <a:schemeClr val="tx1"/>
              </a:solidFill>
              <a:prstDash val="solid"/>
              <a:miter/>
              <a:headEnd type="none" w="med" len="med"/>
              <a:tailEnd type="none" w="med" len="med"/>
            </a:ln>
          </p:spPr>
          <p:txBody>
            <a:bodyPr anchor="t">
              <a:noAutofit/>
            </a:bodyPr>
            <a:p>
              <a:pPr lvl="0" algn="ctr"/>
              <a:r>
                <a:rPr lang="zh-CN" altLang="en-US" sz="2000" dirty="0">
                  <a:latin typeface="华文新魏" panose="02010800040101010101" pitchFamily="2" charset="-122"/>
                  <a:ea typeface="华文新魏" panose="02010800040101010101" pitchFamily="2" charset="-122"/>
                  <a:sym typeface="+mn-ea"/>
                </a:rPr>
                <a:t>中暑、触电或高山病 </a:t>
              </a:r>
              <a:endParaRPr lang="zh-CN" altLang="en-US" sz="2000" dirty="0">
                <a:latin typeface="华文新魏" panose="02010800040101010101" pitchFamily="2" charset="-122"/>
                <a:ea typeface="华文新魏" panose="02010800040101010101" pitchFamily="2" charset="-122"/>
                <a:sym typeface="+mn-ea"/>
              </a:endParaRPr>
            </a:p>
          </p:txBody>
        </p:sp>
      </p:gr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itle 6"/>
          <p:cNvSpPr txBox="1"/>
          <p:nvPr>
            <p:custDataLst>
              <p:tags r:id="rId1"/>
            </p:custDataLst>
          </p:nvPr>
        </p:nvSpPr>
        <p:spPr>
          <a:xfrm>
            <a:off x="164732" y="1069569"/>
            <a:ext cx="165227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algn="ctr" eaLnBrk="1" hangingPunct="1">
              <a:lnSpc>
                <a:spcPct val="100000"/>
              </a:lnSpc>
              <a:buClrTx/>
              <a:buSzTx/>
              <a:buNone/>
            </a:pPr>
            <a:r>
              <a:rPr lang="zh-CN" altLang="en-US" sz="3000" b="1">
                <a:solidFill>
                  <a:srgbClr val="FFFFFF"/>
                </a:solidFill>
                <a:sym typeface="+mn-ea"/>
              </a:rPr>
              <a:t>案例导入</a:t>
            </a:r>
            <a:endParaRPr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57345" name="标题 56321"/>
          <p:cNvSpPr>
            <a:spLocks noGrp="1"/>
          </p:cNvSpPr>
          <p:nvPr>
            <p:ph type="title"/>
          </p:nvPr>
        </p:nvSpPr>
        <p:spPr>
          <a:xfrm>
            <a:off x="1706245" y="140335"/>
            <a:ext cx="7772400" cy="618490"/>
          </a:xfrm>
        </p:spPr>
        <p:txBody>
          <a:bodyPr anchor="b"/>
          <a:p>
            <a:pPr algn="ctr"/>
            <a:r>
              <a:rPr lang="zh-CN" altLang="en-US" sz="3600">
                <a:solidFill>
                  <a:srgbClr val="C00000"/>
                </a:solidFill>
              </a:rPr>
              <a:t>现病史（小结）</a:t>
            </a:r>
            <a:endParaRPr lang="zh-CN" altLang="en-US" sz="3600">
              <a:solidFill>
                <a:srgbClr val="C00000"/>
              </a:solidFill>
            </a:endParaRPr>
          </a:p>
        </p:txBody>
      </p:sp>
      <p:sp>
        <p:nvSpPr>
          <p:cNvPr id="57346" name="文本占位符 56322"/>
          <p:cNvSpPr>
            <a:spLocks noGrp="1"/>
          </p:cNvSpPr>
          <p:nvPr>
            <p:ph idx="1"/>
          </p:nvPr>
        </p:nvSpPr>
        <p:spPr>
          <a:xfrm>
            <a:off x="942975" y="1371600"/>
            <a:ext cx="10367645" cy="4114800"/>
          </a:xfrm>
        </p:spPr>
        <p:txBody>
          <a:bodyPr anchor="t"/>
          <a:p>
            <a:r>
              <a:rPr lang="en-US" altLang="zh-CN" sz="3200" b="1">
                <a:solidFill>
                  <a:srgbClr val="6666FF"/>
                </a:solidFill>
              </a:rPr>
              <a:t>1. </a:t>
            </a:r>
            <a:r>
              <a:rPr lang="zh-CN" altLang="en-US" sz="3200" b="1">
                <a:solidFill>
                  <a:srgbClr val="6666FF"/>
                </a:solidFill>
              </a:rPr>
              <a:t>起病情况</a:t>
            </a:r>
            <a:r>
              <a:rPr lang="zh-CN" altLang="en-US" sz="3200" b="1"/>
              <a:t>（时间、缓急、诱因）</a:t>
            </a:r>
            <a:endParaRPr lang="zh-CN" altLang="en-US" sz="3200" b="1"/>
          </a:p>
          <a:p>
            <a:r>
              <a:rPr lang="en-US" altLang="zh-CN" sz="3200" b="1">
                <a:solidFill>
                  <a:srgbClr val="6666FF"/>
                </a:solidFill>
              </a:rPr>
              <a:t>2. </a:t>
            </a:r>
            <a:r>
              <a:rPr lang="zh-CN" altLang="en-US" sz="3200" b="1">
                <a:solidFill>
                  <a:srgbClr val="6666FF"/>
                </a:solidFill>
              </a:rPr>
              <a:t>主要症状（或体征）的特点</a:t>
            </a:r>
            <a:endParaRPr lang="zh-CN" altLang="en-US" sz="3200" b="1">
              <a:solidFill>
                <a:srgbClr val="6666FF"/>
              </a:solidFill>
            </a:endParaRPr>
          </a:p>
          <a:p>
            <a:r>
              <a:rPr lang="en-US" altLang="zh-CN" sz="3200" b="1">
                <a:solidFill>
                  <a:srgbClr val="6666FF"/>
                </a:solidFill>
              </a:rPr>
              <a:t>3. </a:t>
            </a:r>
            <a:r>
              <a:rPr lang="zh-CN" altLang="en-US" sz="3200" b="1">
                <a:solidFill>
                  <a:srgbClr val="6666FF"/>
                </a:solidFill>
              </a:rPr>
              <a:t>疾病的发展、演变及诊疗经过</a:t>
            </a:r>
            <a:endParaRPr lang="zh-CN" altLang="en-US" sz="3200" b="1">
              <a:solidFill>
                <a:srgbClr val="6666FF"/>
              </a:solidFill>
            </a:endParaRPr>
          </a:p>
          <a:p>
            <a:r>
              <a:rPr lang="en-US" altLang="zh-CN" sz="3200" b="1">
                <a:solidFill>
                  <a:srgbClr val="6666FF"/>
                </a:solidFill>
              </a:rPr>
              <a:t>4. </a:t>
            </a:r>
            <a:r>
              <a:rPr lang="zh-CN" altLang="en-US" sz="3200" b="1">
                <a:solidFill>
                  <a:srgbClr val="6666FF"/>
                </a:solidFill>
              </a:rPr>
              <a:t>伴随症状</a:t>
            </a:r>
            <a:r>
              <a:rPr lang="zh-CN" altLang="en-US" sz="3200" b="1"/>
              <a:t>（必要的阴性症状）</a:t>
            </a:r>
            <a:endParaRPr lang="zh-CN" altLang="en-US" sz="3200" b="1"/>
          </a:p>
          <a:p>
            <a:r>
              <a:rPr lang="en-US" altLang="zh-CN" sz="3200" b="1">
                <a:solidFill>
                  <a:srgbClr val="6666FF"/>
                </a:solidFill>
              </a:rPr>
              <a:t>5. </a:t>
            </a:r>
            <a:r>
              <a:rPr lang="zh-CN" altLang="en-US" sz="3200" b="1">
                <a:solidFill>
                  <a:srgbClr val="6666FF"/>
                </a:solidFill>
              </a:rPr>
              <a:t>患病以来的一般情况</a:t>
            </a:r>
            <a:r>
              <a:rPr lang="zh-CN" altLang="en-US" sz="3200" b="1"/>
              <a:t>（精神、饮食、睡眠、大小便、体重）</a:t>
            </a:r>
            <a:endParaRPr lang="zh-CN" altLang="en-US" sz="3200" b="1"/>
          </a:p>
        </p:txBody>
      </p:sp>
    </p:spTree>
  </p:cSld>
  <p:clrMapOvr>
    <a:masterClrMapping/>
  </p:clrMapOvr>
  <p:timing>
    <p:tnLst>
      <p:par>
        <p:cTn id="1" dur="indefinite" restart="never" nodeType="tmRoot"/>
      </p:par>
    </p:tnLst>
  </p:timing>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036955" y="962025"/>
            <a:ext cx="4197985" cy="398780"/>
          </a:xfrm>
          <a:prstGeom prst="rect">
            <a:avLst/>
          </a:prstGeom>
          <a:noFill/>
        </p:spPr>
        <p:txBody>
          <a:bodyPr wrap="square" rtlCol="0">
            <a:spAutoFit/>
          </a:bodyPr>
          <a:p>
            <a:r>
              <a:rPr lang="zh-CN" altLang="en-US" sz="2000"/>
              <a:t>（二）临床表现</a:t>
            </a:r>
            <a:endParaRPr lang="zh-CN" altLang="en-US" sz="2000"/>
          </a:p>
        </p:txBody>
      </p:sp>
      <p:sp>
        <p:nvSpPr>
          <p:cNvPr id="5" name="Title 6"/>
          <p:cNvSpPr txBox="1"/>
          <p:nvPr>
            <p:custDataLst>
              <p:tags r:id="rId1"/>
            </p:custDataLst>
          </p:nvPr>
        </p:nvSpPr>
        <p:spPr>
          <a:xfrm>
            <a:off x="231407" y="97384"/>
            <a:ext cx="297497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十三</a:t>
            </a: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意识障碍</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41986" name="内容占位符 41986"/>
          <p:cNvSpPr>
            <a:spLocks noGrp="1"/>
          </p:cNvSpPr>
          <p:nvPr>
            <p:ph sz="half" idx="1"/>
          </p:nvPr>
        </p:nvSpPr>
        <p:spPr>
          <a:xfrm>
            <a:off x="1800225" y="1742440"/>
            <a:ext cx="4274820" cy="4526280"/>
          </a:xfrm>
        </p:spPr>
        <p:txBody>
          <a:bodyPr anchor="t">
            <a:normAutofit lnSpcReduction="20000"/>
          </a:bodyPr>
          <a:p>
            <a:pPr>
              <a:lnSpc>
                <a:spcPct val="150000"/>
              </a:lnSpc>
              <a:buNone/>
            </a:pPr>
            <a:r>
              <a:rPr lang="en-US" altLang="zh-CN" sz="2800" b="1">
                <a:latin typeface="Times New Roman" panose="02020603050405020304" pitchFamily="18" charset="0"/>
              </a:rPr>
              <a:t> </a:t>
            </a:r>
            <a:r>
              <a:rPr lang="zh-CN" altLang="en-US" sz="2000">
                <a:latin typeface="微软雅黑" panose="020B0503020204020204" charset="-122"/>
                <a:ea typeface="微软雅黑" panose="020B0503020204020204" charset="-122"/>
                <a:cs typeface="微软雅黑" panose="020B0503020204020204" charset="-122"/>
              </a:rPr>
              <a:t>不同程度的意识障碍表现如下：</a:t>
            </a:r>
            <a:endParaRPr lang="zh-CN" altLang="en-US" sz="2000">
              <a:latin typeface="微软雅黑" panose="020B0503020204020204" charset="-122"/>
              <a:ea typeface="微软雅黑" panose="020B0503020204020204" charset="-122"/>
              <a:cs typeface="微软雅黑" panose="020B0503020204020204" charset="-122"/>
            </a:endParaRPr>
          </a:p>
          <a:p>
            <a:pPr>
              <a:lnSpc>
                <a:spcPct val="150000"/>
              </a:lnSpc>
              <a:buNone/>
            </a:pPr>
            <a:r>
              <a:rPr lang="zh-CN" altLang="en-US" sz="2000">
                <a:solidFill>
                  <a:srgbClr val="FFCC66"/>
                </a:solidFill>
                <a:latin typeface="微软雅黑" panose="020B0503020204020204" charset="-122"/>
                <a:ea typeface="微软雅黑" panose="020B0503020204020204" charset="-122"/>
                <a:cs typeface="微软雅黑" panose="020B0503020204020204" charset="-122"/>
              </a:rPr>
              <a:t> </a:t>
            </a:r>
            <a:r>
              <a:rPr lang="zh-CN" altLang="en-US" sz="2000">
                <a:solidFill>
                  <a:schemeClr val="hlink"/>
                </a:solidFill>
                <a:latin typeface="微软雅黑" panose="020B0503020204020204" charset="-122"/>
                <a:ea typeface="微软雅黑" panose="020B0503020204020204" charset="-122"/>
                <a:cs typeface="微软雅黑" panose="020B0503020204020204" charset="-122"/>
              </a:rPr>
              <a:t>1.嗜睡</a:t>
            </a:r>
            <a:r>
              <a:rPr lang="zh-CN" altLang="en-US" sz="2000">
                <a:latin typeface="微软雅黑" panose="020B0503020204020204" charset="-122"/>
                <a:ea typeface="微软雅黑" panose="020B0503020204020204" charset="-122"/>
                <a:cs typeface="微软雅黑" panose="020B0503020204020204" charset="-122"/>
              </a:rPr>
              <a:t>  </a:t>
            </a:r>
            <a:endParaRPr lang="zh-CN" altLang="en-US" sz="2000">
              <a:latin typeface="微软雅黑" panose="020B0503020204020204" charset="-122"/>
              <a:ea typeface="微软雅黑" panose="020B0503020204020204" charset="-122"/>
              <a:cs typeface="微软雅黑" panose="020B0503020204020204" charset="-122"/>
            </a:endParaRPr>
          </a:p>
          <a:p>
            <a:pPr>
              <a:lnSpc>
                <a:spcPct val="150000"/>
              </a:lnSpc>
              <a:buNone/>
            </a:pPr>
            <a:r>
              <a:rPr lang="zh-CN" altLang="en-US" sz="2000">
                <a:latin typeface="微软雅黑" panose="020B0503020204020204" charset="-122"/>
                <a:ea typeface="微软雅黑" panose="020B0503020204020204" charset="-122"/>
                <a:cs typeface="微软雅黑" panose="020B0503020204020204" charset="-122"/>
              </a:rPr>
              <a:t>      患者处于一种持续性的病理性睡眠状态，可被轻刺激唤醒，并能正确回答问题和作出各种反应，但反应迟钝，当刺激去除后很快又入睡。嗜睡是</a:t>
            </a:r>
            <a:r>
              <a:rPr lang="zh-CN" altLang="en-US" sz="2000">
                <a:solidFill>
                  <a:srgbClr val="FF0000"/>
                </a:solidFill>
                <a:latin typeface="微软雅黑" panose="020B0503020204020204" charset="-122"/>
                <a:ea typeface="微软雅黑" panose="020B0503020204020204" charset="-122"/>
                <a:cs typeface="微软雅黑" panose="020B0503020204020204" charset="-122"/>
              </a:rPr>
              <a:t>最轻的</a:t>
            </a:r>
            <a:r>
              <a:rPr lang="zh-CN" altLang="en-US" sz="2000">
                <a:latin typeface="微软雅黑" panose="020B0503020204020204" charset="-122"/>
                <a:ea typeface="微软雅黑" panose="020B0503020204020204" charset="-122"/>
                <a:cs typeface="微软雅黑" panose="020B0503020204020204" charset="-122"/>
              </a:rPr>
              <a:t>一种意识障碍。</a:t>
            </a:r>
            <a:endParaRPr lang="zh-CN" altLang="en-US" sz="2000">
              <a:latin typeface="微软雅黑" panose="020B0503020204020204" charset="-122"/>
              <a:ea typeface="微软雅黑" panose="020B0503020204020204" charset="-122"/>
              <a:cs typeface="微软雅黑" panose="020B0503020204020204" charset="-122"/>
            </a:endParaRPr>
          </a:p>
          <a:p>
            <a:pPr>
              <a:lnSpc>
                <a:spcPct val="80000"/>
              </a:lnSpc>
              <a:buNone/>
            </a:pPr>
            <a:endParaRPr lang="zh-CN" altLang="en-US" sz="2000">
              <a:latin typeface="微软雅黑" panose="020B0503020204020204" charset="-122"/>
              <a:ea typeface="微软雅黑" panose="020B0503020204020204" charset="-122"/>
              <a:cs typeface="微软雅黑" panose="020B0503020204020204" charset="-122"/>
            </a:endParaRPr>
          </a:p>
        </p:txBody>
      </p:sp>
      <p:pic>
        <p:nvPicPr>
          <p:cNvPr id="41987" name="嗜睡.MPG">
            <a:hlinkClick r:id="" action="ppaction://media"/>
          </p:cNvPr>
          <p:cNvPicPr>
            <a:picLocks noGrp="1" noRot="1" noChangeAspect="1"/>
          </p:cNvPicPr>
          <p:nvPr>
            <p:ph sz="half" idx="2"/>
            <a:videoFile r:link="rId2"/>
            <p:extLst>
              <p:ext uri="{DAA4B4D4-6D71-4841-9C94-3DE7FCFB9230}">
                <p14:media xmlns:p14="http://schemas.microsoft.com/office/powerpoint/2010/main" r:link="rId3"/>
              </p:ext>
            </p:extLst>
          </p:nvPr>
        </p:nvPicPr>
        <p:blipFill>
          <a:blip r:embed="rId4"/>
          <a:stretch>
            <a:fillRect/>
          </a:stretch>
        </p:blipFill>
        <p:spPr>
          <a:xfrm>
            <a:off x="6551613" y="2249170"/>
            <a:ext cx="3352800" cy="2743200"/>
          </a:xfr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childTnLst>
            <p:video>
              <p:cMediaNode>
                <p:cTn id="2" fill="hold" display="0">
                  <p:stCondLst>
                    <p:cond delay="indefinite"/>
                  </p:stCondLst>
                  <p:endCondLst>
                    <p:cond evt="onNext" delay="0">
                      <p:tgtEl>
                        <p:sldTgt/>
                      </p:tgtEl>
                    </p:cond>
                    <p:cond evt="onPrev" delay="0">
                      <p:tgtEl>
                        <p:sldTgt/>
                      </p:tgtEl>
                    </p:cond>
                  </p:endCondLst>
                </p:cTn>
                <p:tgtEl>
                  <p:spTgt spid="41987"/>
                </p:tgtEl>
              </p:cMediaNode>
            </p:video>
          </p:childTnLst>
        </p:cTn>
      </p:par>
    </p:tnLst>
  </p:timing>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036955" y="962025"/>
            <a:ext cx="4197985" cy="398780"/>
          </a:xfrm>
          <a:prstGeom prst="rect">
            <a:avLst/>
          </a:prstGeom>
          <a:noFill/>
        </p:spPr>
        <p:txBody>
          <a:bodyPr wrap="square" rtlCol="0">
            <a:spAutoFit/>
          </a:bodyPr>
          <a:p>
            <a:r>
              <a:rPr lang="zh-CN" altLang="en-US" sz="2000"/>
              <a:t>（二）临床表现</a:t>
            </a:r>
            <a:endParaRPr lang="zh-CN" altLang="en-US" sz="2000"/>
          </a:p>
        </p:txBody>
      </p:sp>
      <p:sp>
        <p:nvSpPr>
          <p:cNvPr id="5" name="Title 6"/>
          <p:cNvSpPr txBox="1"/>
          <p:nvPr>
            <p:custDataLst>
              <p:tags r:id="rId1"/>
            </p:custDataLst>
          </p:nvPr>
        </p:nvSpPr>
        <p:spPr>
          <a:xfrm>
            <a:off x="231407" y="97384"/>
            <a:ext cx="297497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十三</a:t>
            </a: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意识障碍</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41986" name="内容占位符 41986"/>
          <p:cNvSpPr>
            <a:spLocks noGrp="1"/>
          </p:cNvSpPr>
          <p:nvPr>
            <p:ph sz="half" idx="1"/>
          </p:nvPr>
        </p:nvSpPr>
        <p:spPr>
          <a:xfrm>
            <a:off x="911225" y="1480185"/>
            <a:ext cx="11152505" cy="4960620"/>
          </a:xfrm>
        </p:spPr>
        <p:txBody>
          <a:bodyPr anchor="t">
            <a:noAutofit/>
          </a:bodyPr>
          <a:p>
            <a:pPr>
              <a:lnSpc>
                <a:spcPct val="130000"/>
              </a:lnSpc>
              <a:buNone/>
            </a:pPr>
            <a:r>
              <a:rPr lang="en-US" altLang="zh-CN" sz="1900" b="1">
                <a:latin typeface="微软雅黑" panose="020B0503020204020204" charset="-122"/>
                <a:ea typeface="微软雅黑" panose="020B0503020204020204" charset="-122"/>
                <a:cs typeface="微软雅黑" panose="020B0503020204020204" charset="-122"/>
              </a:rPr>
              <a:t> </a:t>
            </a:r>
            <a:r>
              <a:rPr lang="zh-CN" altLang="en-US" sz="1900">
                <a:latin typeface="微软雅黑" panose="020B0503020204020204" charset="-122"/>
                <a:ea typeface="微软雅黑" panose="020B0503020204020204" charset="-122"/>
                <a:cs typeface="微软雅黑" panose="020B0503020204020204" charset="-122"/>
              </a:rPr>
              <a:t>不同程度的意识障碍表现如下：</a:t>
            </a:r>
            <a:endParaRPr lang="zh-CN" altLang="en-US" sz="1900">
              <a:latin typeface="微软雅黑" panose="020B0503020204020204" charset="-122"/>
              <a:ea typeface="微软雅黑" panose="020B0503020204020204" charset="-122"/>
              <a:cs typeface="微软雅黑" panose="020B0503020204020204" charset="-122"/>
            </a:endParaRPr>
          </a:p>
          <a:p>
            <a:pPr>
              <a:lnSpc>
                <a:spcPct val="130000"/>
              </a:lnSpc>
              <a:buNone/>
            </a:pPr>
            <a:r>
              <a:rPr lang="zh-CN" altLang="en-US" sz="1900">
                <a:solidFill>
                  <a:schemeClr val="hlink"/>
                </a:solidFill>
                <a:latin typeface="微软雅黑" panose="020B0503020204020204" charset="-122"/>
                <a:ea typeface="微软雅黑" panose="020B0503020204020204" charset="-122"/>
                <a:cs typeface="微软雅黑" panose="020B0503020204020204" charset="-122"/>
              </a:rPr>
              <a:t> 2.意识模糊</a:t>
            </a:r>
            <a:r>
              <a:rPr lang="zh-CN" altLang="en-US" sz="1900">
                <a:latin typeface="微软雅黑" panose="020B0503020204020204" charset="-122"/>
                <a:ea typeface="微软雅黑" panose="020B0503020204020204" charset="-122"/>
                <a:cs typeface="微软雅黑" panose="020B0503020204020204" charset="-122"/>
              </a:rPr>
              <a:t>  </a:t>
            </a:r>
            <a:endParaRPr lang="zh-CN" altLang="en-US" sz="1900">
              <a:latin typeface="微软雅黑" panose="020B0503020204020204" charset="-122"/>
              <a:ea typeface="微软雅黑" panose="020B0503020204020204" charset="-122"/>
              <a:cs typeface="微软雅黑" panose="020B0503020204020204" charset="-122"/>
            </a:endParaRPr>
          </a:p>
          <a:p>
            <a:pPr>
              <a:lnSpc>
                <a:spcPct val="130000"/>
              </a:lnSpc>
              <a:buNone/>
            </a:pPr>
            <a:r>
              <a:rPr lang="zh-CN" altLang="en-US" sz="1900">
                <a:latin typeface="微软雅黑" panose="020B0503020204020204" charset="-122"/>
                <a:ea typeface="微软雅黑" panose="020B0503020204020204" charset="-122"/>
                <a:cs typeface="微软雅黑" panose="020B0503020204020204" charset="-122"/>
              </a:rPr>
              <a:t>  是较嗜睡为深的一种意识障碍。</a:t>
            </a:r>
            <a:endParaRPr lang="zh-CN" altLang="en-US" sz="1900">
              <a:latin typeface="微软雅黑" panose="020B0503020204020204" charset="-122"/>
              <a:ea typeface="微软雅黑" panose="020B0503020204020204" charset="-122"/>
              <a:cs typeface="微软雅黑" panose="020B0503020204020204" charset="-122"/>
            </a:endParaRPr>
          </a:p>
          <a:p>
            <a:pPr>
              <a:lnSpc>
                <a:spcPct val="130000"/>
              </a:lnSpc>
              <a:buNone/>
            </a:pPr>
            <a:r>
              <a:rPr lang="zh-CN" altLang="en-US" sz="1900">
                <a:latin typeface="微软雅黑" panose="020B0503020204020204" charset="-122"/>
                <a:ea typeface="微软雅黑" panose="020B0503020204020204" charset="-122"/>
                <a:cs typeface="微软雅黑" panose="020B0503020204020204" charset="-122"/>
              </a:rPr>
              <a:t>  能保持简单的精神活动，但对时间、地点、人物等定向能力发生障碍。</a:t>
            </a:r>
            <a:endParaRPr lang="zh-CN" altLang="en-US" sz="1900">
              <a:latin typeface="微软雅黑" panose="020B0503020204020204" charset="-122"/>
              <a:ea typeface="微软雅黑" panose="020B0503020204020204" charset="-122"/>
              <a:cs typeface="微软雅黑" panose="020B0503020204020204" charset="-122"/>
            </a:endParaRPr>
          </a:p>
          <a:p>
            <a:pPr>
              <a:lnSpc>
                <a:spcPct val="130000"/>
              </a:lnSpc>
              <a:buNone/>
            </a:pPr>
            <a:r>
              <a:rPr lang="zh-CN" altLang="en-US" sz="1900">
                <a:solidFill>
                  <a:schemeClr val="hlink"/>
                </a:solidFill>
                <a:latin typeface="微软雅黑" panose="020B0503020204020204" charset="-122"/>
                <a:ea typeface="微软雅黑" panose="020B0503020204020204" charset="-122"/>
                <a:cs typeface="微软雅黑" panose="020B0503020204020204" charset="-122"/>
              </a:rPr>
              <a:t> 3.昏睡  </a:t>
            </a:r>
            <a:endParaRPr lang="zh-CN" altLang="en-US" sz="1900">
              <a:solidFill>
                <a:schemeClr val="hlink"/>
              </a:solidFill>
              <a:latin typeface="微软雅黑" panose="020B0503020204020204" charset="-122"/>
              <a:ea typeface="微软雅黑" panose="020B0503020204020204" charset="-122"/>
              <a:cs typeface="微软雅黑" panose="020B0503020204020204" charset="-122"/>
            </a:endParaRPr>
          </a:p>
          <a:p>
            <a:pPr>
              <a:lnSpc>
                <a:spcPct val="130000"/>
              </a:lnSpc>
              <a:buNone/>
            </a:pPr>
            <a:r>
              <a:rPr lang="zh-CN" altLang="en-US" sz="1900">
                <a:latin typeface="微软雅黑" panose="020B0503020204020204" charset="-122"/>
                <a:ea typeface="微软雅黑" panose="020B0503020204020204" charset="-122"/>
                <a:cs typeface="微软雅黑" panose="020B0503020204020204" charset="-122"/>
              </a:rPr>
              <a:t>     是较严重的意识障碍。熟睡状态、强刺激可醒（压迫眶上神经）、醒后能答，答非所问、转而即睡。</a:t>
            </a:r>
            <a:endParaRPr lang="zh-CN" altLang="en-US" sz="1900">
              <a:latin typeface="微软雅黑" panose="020B0503020204020204" charset="-122"/>
              <a:ea typeface="微软雅黑" panose="020B0503020204020204" charset="-122"/>
              <a:cs typeface="微软雅黑" panose="020B0503020204020204" charset="-122"/>
            </a:endParaRPr>
          </a:p>
          <a:p>
            <a:pPr>
              <a:lnSpc>
                <a:spcPct val="130000"/>
              </a:lnSpc>
              <a:buNone/>
            </a:pPr>
            <a:r>
              <a:rPr lang="en-US" altLang="zh-CN" sz="1900">
                <a:solidFill>
                  <a:schemeClr val="hlink"/>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 </a:t>
            </a:r>
            <a:r>
              <a:rPr lang="zh-CN" altLang="en-US" sz="1900">
                <a:solidFill>
                  <a:schemeClr val="hlink"/>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4.昏迷  最严重的意识障碍</a:t>
            </a:r>
            <a:endParaRPr lang="zh-CN" altLang="en-US" sz="1900">
              <a:solidFill>
                <a:schemeClr val="hlink"/>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a:p>
            <a:pPr>
              <a:lnSpc>
                <a:spcPct val="130000"/>
              </a:lnSpc>
              <a:buNone/>
            </a:pPr>
            <a:r>
              <a:rPr lang="zh-CN" altLang="en-US" sz="1900">
                <a:latin typeface="微软雅黑" panose="020B0503020204020204" charset="-122"/>
                <a:ea typeface="微软雅黑" panose="020B0503020204020204" charset="-122"/>
                <a:cs typeface="微软雅黑" panose="020B0503020204020204" charset="-122"/>
              </a:rPr>
              <a:t>意识持续中断或完全丧失。</a:t>
            </a:r>
            <a:endParaRPr lang="zh-CN" altLang="en-US" sz="1900">
              <a:latin typeface="微软雅黑" panose="020B0503020204020204" charset="-122"/>
              <a:ea typeface="微软雅黑" panose="020B0503020204020204" charset="-122"/>
              <a:cs typeface="微软雅黑" panose="020B0503020204020204" charset="-122"/>
            </a:endParaRPr>
          </a:p>
          <a:p>
            <a:pPr>
              <a:lnSpc>
                <a:spcPct val="130000"/>
              </a:lnSpc>
              <a:buNone/>
            </a:pPr>
            <a:r>
              <a:rPr lang="zh-CN" altLang="en-US" sz="1900">
                <a:latin typeface="微软雅黑" panose="020B0503020204020204" charset="-122"/>
                <a:ea typeface="微软雅黑" panose="020B0503020204020204" charset="-122"/>
                <a:cs typeface="微软雅黑" panose="020B0503020204020204" charset="-122"/>
              </a:rPr>
              <a:t>分为：轻度、中度、重度</a:t>
            </a:r>
            <a:endParaRPr lang="zh-CN" altLang="en-US" sz="1900">
              <a:latin typeface="微软雅黑" panose="020B0503020204020204" charset="-122"/>
              <a:ea typeface="微软雅黑" panose="020B0503020204020204" charset="-122"/>
              <a:cs typeface="微软雅黑" panose="020B0503020204020204" charset="-122"/>
            </a:endParaRPr>
          </a:p>
          <a:p>
            <a:pPr>
              <a:lnSpc>
                <a:spcPct val="130000"/>
              </a:lnSpc>
              <a:buNone/>
            </a:pPr>
            <a:r>
              <a:rPr lang="zh-CN" altLang="en-US" sz="1900">
                <a:latin typeface="微软雅黑" panose="020B0503020204020204" charset="-122"/>
                <a:ea typeface="微软雅黑" panose="020B0503020204020204" charset="-122"/>
                <a:cs typeface="微软雅黑" panose="020B0503020204020204" charset="-122"/>
              </a:rPr>
              <a:t>共同点：持续意识丧失，任何刺激均不能唤醒，无自主运动</a:t>
            </a:r>
            <a:endParaRPr lang="zh-CN" altLang="en-US" sz="1900">
              <a:latin typeface="微软雅黑" panose="020B0503020204020204" charset="-122"/>
              <a:ea typeface="微软雅黑" panose="020B0503020204020204" charset="-122"/>
              <a:cs typeface="微软雅黑" panose="020B0503020204020204" charset="-122"/>
            </a:endParaRPr>
          </a:p>
        </p:txBody>
      </p:sp>
      <p:pic>
        <p:nvPicPr>
          <p:cNvPr id="44035" name="Picture 6" descr="未命名1"/>
          <p:cNvPicPr>
            <a:picLocks noGrp="1" noChangeAspect="1"/>
          </p:cNvPicPr>
          <p:nvPr/>
        </p:nvPicPr>
        <p:blipFill>
          <a:blip r:embed="rId2"/>
          <a:stretch>
            <a:fillRect/>
          </a:stretch>
        </p:blipFill>
        <p:spPr>
          <a:xfrm>
            <a:off x="8689975" y="1282383"/>
            <a:ext cx="2924175" cy="243840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44035"/>
                                        </p:tgtEl>
                                        <p:attrNameLst>
                                          <p:attrName>style.visibility</p:attrName>
                                        </p:attrNameLst>
                                      </p:cBhvr>
                                      <p:to>
                                        <p:strVal val="visible"/>
                                      </p:to>
                                    </p:set>
                                    <p:anim calcmode="lin" valueType="num">
                                      <p:cBhvr additive="base">
                                        <p:cTn id="7" dur="500" fill="hold"/>
                                        <p:tgtEl>
                                          <p:spTgt spid="44035"/>
                                        </p:tgtEl>
                                        <p:attrNameLst>
                                          <p:attrName>ppt_x</p:attrName>
                                        </p:attrNameLst>
                                      </p:cBhvr>
                                      <p:tavLst>
                                        <p:tav tm="0">
                                          <p:val>
                                            <p:strVal val="1+#ppt_w/2"/>
                                          </p:val>
                                        </p:tav>
                                        <p:tav tm="100000">
                                          <p:val>
                                            <p:strVal val="#ppt_x"/>
                                          </p:val>
                                        </p:tav>
                                      </p:tavLst>
                                    </p:anim>
                                    <p:anim calcmode="lin" valueType="num">
                                      <p:cBhvr additive="base">
                                        <p:cTn id="8" dur="500" fill="hold"/>
                                        <p:tgtEl>
                                          <p:spTgt spid="4403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文本占位符 20"/>
          <p:cNvSpPr>
            <a:spLocks noGrp="1"/>
          </p:cNvSpPr>
          <p:nvPr>
            <p:ph type="body" idx="4294967295"/>
          </p:nvPr>
        </p:nvSpPr>
        <p:spPr>
          <a:xfrm>
            <a:off x="1984375" y="1165225"/>
            <a:ext cx="4040188" cy="639763"/>
          </a:xfrm>
        </p:spPr>
        <p:txBody>
          <a:bodyPr wrap="square" anchor="b"/>
          <a:lstStyle/>
          <a:p>
            <a:pPr marL="514350" indent="-514350" algn="ctr">
              <a:buAutoNum type="circleNumDbPlain"/>
            </a:pPr>
            <a:r>
              <a:rPr lang="zh-CN" altLang="en-US" sz="3200" b="1" dirty="0">
                <a:latin typeface="楷体_GB2312" panose="02010609030101010101" pitchFamily="1" charset="-122"/>
                <a:ea typeface="楷体_GB2312" panose="02010609030101010101" pitchFamily="1" charset="-122"/>
                <a:sym typeface="Arial" panose="020B0604020202020204" pitchFamily="34" charset="0"/>
              </a:rPr>
              <a:t>轻度昏迷</a:t>
            </a:r>
            <a:endParaRPr lang="zh-CN" altLang="en-US" sz="3200" b="1" dirty="0">
              <a:latin typeface="楷体_GB2312" panose="02010609030101010101" pitchFamily="1" charset="-122"/>
              <a:ea typeface="楷体_GB2312" panose="02010609030101010101" pitchFamily="1" charset="-122"/>
              <a:sym typeface="Arial" panose="020B0604020202020204" pitchFamily="34" charset="0"/>
            </a:endParaRPr>
          </a:p>
        </p:txBody>
      </p:sp>
      <p:sp>
        <p:nvSpPr>
          <p:cNvPr id="46082" name="文本占位符 29"/>
          <p:cNvSpPr>
            <a:spLocks noGrp="1"/>
          </p:cNvSpPr>
          <p:nvPr>
            <p:ph type="body" sz="quarter" idx="4294967295"/>
          </p:nvPr>
        </p:nvSpPr>
        <p:spPr>
          <a:xfrm>
            <a:off x="5940425" y="1165225"/>
            <a:ext cx="4041775" cy="639763"/>
          </a:xfrm>
        </p:spPr>
        <p:txBody>
          <a:bodyPr wrap="square" anchor="b"/>
          <a:lstStyle>
            <a:lvl1pPr lvl="0">
              <a:defRPr sz="2400"/>
            </a:lvl1pPr>
            <a:lvl2pPr lvl="1">
              <a:defRPr sz="2000"/>
            </a:lvl2pPr>
            <a:lvl3pPr lvl="2">
              <a:defRPr sz="1800"/>
            </a:lvl3pPr>
            <a:lvl4pPr lvl="3">
              <a:defRPr sz="1600"/>
            </a:lvl4pPr>
            <a:lvl5pPr lvl="4">
              <a:defRPr sz="1600"/>
            </a:lvl5pPr>
          </a:lstStyle>
          <a:p>
            <a:pPr marL="514350" lvl="0" indent="-514350" algn="ctr">
              <a:buAutoNum type="circleNumDbPlain" startAt="2"/>
            </a:pPr>
            <a:r>
              <a:rPr lang="zh-CN" altLang="en-US" sz="3200" b="1" dirty="0">
                <a:latin typeface="楷体_GB2312" panose="02010609030101010101" pitchFamily="1" charset="-122"/>
                <a:ea typeface="楷体_GB2312" panose="02010609030101010101" pitchFamily="1" charset="-122"/>
              </a:rPr>
              <a:t>中度昏迷</a:t>
            </a:r>
            <a:endParaRPr lang="zh-CN" altLang="en-US" sz="3200" b="1" dirty="0">
              <a:latin typeface="楷体_GB2312" panose="02010609030101010101" pitchFamily="1" charset="-122"/>
              <a:ea typeface="楷体_GB2312" panose="02010609030101010101" pitchFamily="1" charset="-122"/>
            </a:endParaRPr>
          </a:p>
        </p:txBody>
      </p:sp>
      <p:pic>
        <p:nvPicPr>
          <p:cNvPr id="46086" name="浅昏迷.MPG">
            <a:hlinkClick r:id="" action="ppaction://media"/>
          </p:cNvPr>
          <p:cNvPicPr>
            <a:picLocks noGrp="1" noRot="1" noChangeAspect="1"/>
          </p:cNvPicPr>
          <p:nvPr>
            <p:ph sz="half" idx="4294967295"/>
            <a:videoFile r:link="rId1"/>
            <p:extLst>
              <p:ext uri="{DAA4B4D4-6D71-4841-9C94-3DE7FCFB9230}">
                <p14:media xmlns:p14="http://schemas.microsoft.com/office/powerpoint/2010/main" r:link="rId2"/>
              </p:ext>
            </p:extLst>
          </p:nvPr>
        </p:nvPicPr>
        <p:blipFill>
          <a:blip r:embed="rId3"/>
          <a:stretch>
            <a:fillRect/>
          </a:stretch>
        </p:blipFill>
        <p:spPr>
          <a:xfrm>
            <a:off x="2723833" y="1948498"/>
            <a:ext cx="3048000" cy="2286000"/>
          </a:xfrm>
        </p:spPr>
      </p:pic>
      <p:pic>
        <p:nvPicPr>
          <p:cNvPr id="46087" name="深昏迷.MPG">
            <a:hlinkClick r:id="" action="ppaction://media"/>
          </p:cNvPr>
          <p:cNvPicPr>
            <a:picLocks noGrp="1" noRot="1" noChangeAspect="1"/>
          </p:cNvPicPr>
          <p:nvPr>
            <p:ph sz="quarter" idx="4294967295"/>
            <a:videoFile r:link="rId4"/>
            <p:extLst>
              <p:ext uri="{DAA4B4D4-6D71-4841-9C94-3DE7FCFB9230}">
                <p14:media xmlns:p14="http://schemas.microsoft.com/office/powerpoint/2010/main" r:link="rId5"/>
              </p:ext>
            </p:extLst>
          </p:nvPr>
        </p:nvPicPr>
        <p:blipFill>
          <a:blip r:embed="rId6"/>
          <a:stretch>
            <a:fillRect/>
          </a:stretch>
        </p:blipFill>
        <p:spPr>
          <a:xfrm>
            <a:off x="6646545" y="1948815"/>
            <a:ext cx="3048000" cy="2286000"/>
          </a:xfrm>
        </p:spPr>
      </p:pic>
      <p:sp>
        <p:nvSpPr>
          <p:cNvPr id="46088" name="圆角矩形 33"/>
          <p:cNvSpPr/>
          <p:nvPr/>
        </p:nvSpPr>
        <p:spPr>
          <a:xfrm>
            <a:off x="2172970" y="4545330"/>
            <a:ext cx="3998595" cy="1915795"/>
          </a:xfrm>
          <a:prstGeom prst="roundRect">
            <a:avLst>
              <a:gd name="adj" fmla="val 16667"/>
            </a:avLst>
          </a:prstGeom>
          <a:solidFill>
            <a:schemeClr val="bg1"/>
          </a:solidFill>
          <a:ln w="25400" cap="flat" cmpd="sng">
            <a:solidFill>
              <a:srgbClr val="112D7E"/>
            </a:solidFill>
            <a:prstDash val="solid"/>
            <a:round/>
            <a:headEnd type="none" w="med" len="med"/>
            <a:tailEnd type="none" w="med" len="med"/>
          </a:ln>
        </p:spPr>
        <p:txBody>
          <a:bodyPr anchor="t"/>
          <a:lstStyle/>
          <a:p>
            <a:pPr marL="742950" lvl="1" indent="-575945" eaLnBrk="1" hangingPunct="1">
              <a:lnSpc>
                <a:spcPts val="3000"/>
              </a:lnSpc>
              <a:spcBef>
                <a:spcPct val="20000"/>
              </a:spcBef>
            </a:pPr>
            <a:r>
              <a:rPr lang="zh-CN" altLang="en-US" sz="2000" b="1" dirty="0">
                <a:solidFill>
                  <a:srgbClr val="FF0000"/>
                </a:solidFill>
                <a:latin typeface="宋体" panose="02010600030101010101" pitchFamily="2" charset="-122"/>
                <a:ea typeface="宋体" panose="02010600030101010101" pitchFamily="2" charset="-122"/>
              </a:rPr>
              <a:t>对疼痛剌激有反应</a:t>
            </a:r>
            <a:endParaRPr lang="zh-CN" altLang="en-US" sz="2000" b="1" dirty="0">
              <a:solidFill>
                <a:srgbClr val="FF0000"/>
              </a:solidFill>
              <a:latin typeface="宋体" panose="02010600030101010101" pitchFamily="2" charset="-122"/>
              <a:ea typeface="宋体" panose="02010600030101010101" pitchFamily="2" charset="-122"/>
            </a:endParaRPr>
          </a:p>
          <a:p>
            <a:pPr marL="742950" lvl="1" indent="-575945" eaLnBrk="1" hangingPunct="1">
              <a:lnSpc>
                <a:spcPts val="3000"/>
              </a:lnSpc>
              <a:spcBef>
                <a:spcPct val="20000"/>
              </a:spcBef>
            </a:pPr>
            <a:r>
              <a:rPr lang="zh-CN" altLang="en-US" sz="2000" b="1" dirty="0">
                <a:solidFill>
                  <a:srgbClr val="FF0000"/>
                </a:solidFill>
                <a:latin typeface="宋体" panose="02010600030101010101" pitchFamily="2" charset="-122"/>
                <a:ea typeface="宋体" panose="02010600030101010101" pitchFamily="2" charset="-122"/>
              </a:rPr>
              <a:t>深、浅反射存在（角膜反射、对光反射、吞咽反射），眼球转动</a:t>
            </a:r>
            <a:endParaRPr lang="zh-CN" altLang="en-US" sz="2000" b="1" dirty="0">
              <a:solidFill>
                <a:srgbClr val="FF0000"/>
              </a:solidFill>
              <a:latin typeface="宋体" panose="02010600030101010101" pitchFamily="2" charset="-122"/>
              <a:ea typeface="宋体" panose="02010600030101010101" pitchFamily="2" charset="-122"/>
            </a:endParaRPr>
          </a:p>
        </p:txBody>
      </p:sp>
      <p:sp>
        <p:nvSpPr>
          <p:cNvPr id="46089" name="圆角矩形 35"/>
          <p:cNvSpPr/>
          <p:nvPr/>
        </p:nvSpPr>
        <p:spPr>
          <a:xfrm>
            <a:off x="6350000" y="4545013"/>
            <a:ext cx="4032250" cy="1916112"/>
          </a:xfrm>
          <a:prstGeom prst="roundRect">
            <a:avLst>
              <a:gd name="adj" fmla="val 16667"/>
            </a:avLst>
          </a:prstGeom>
          <a:solidFill>
            <a:schemeClr val="bg1"/>
          </a:solidFill>
          <a:ln w="25400" cap="flat" cmpd="sng">
            <a:solidFill>
              <a:srgbClr val="112D7E"/>
            </a:solidFill>
            <a:prstDash val="solid"/>
            <a:round/>
            <a:headEnd type="none" w="med" len="med"/>
            <a:tailEnd type="none" w="med" len="med"/>
          </a:ln>
        </p:spPr>
        <p:txBody>
          <a:bodyPr anchor="t"/>
          <a:lstStyle/>
          <a:p>
            <a:pPr marL="167005" lvl="1" indent="0" eaLnBrk="1" hangingPunct="1">
              <a:lnSpc>
                <a:spcPts val="3000"/>
              </a:lnSpc>
              <a:spcBef>
                <a:spcPct val="20000"/>
              </a:spcBef>
            </a:pPr>
            <a:r>
              <a:rPr lang="zh-CN" altLang="en-US" sz="2000" b="1" dirty="0">
                <a:solidFill>
                  <a:srgbClr val="FF0000"/>
                </a:solidFill>
                <a:latin typeface="宋体" panose="02010600030101010101" pitchFamily="2" charset="-122"/>
                <a:ea typeface="宋体" panose="02010600030101010101" pitchFamily="2" charset="-122"/>
              </a:rPr>
              <a:t>对各种刺激无反应（强烈刺激除外）</a:t>
            </a:r>
            <a:endParaRPr lang="zh-CN" altLang="en-US" sz="2000" b="1" dirty="0">
              <a:solidFill>
                <a:srgbClr val="FF0000"/>
              </a:solidFill>
              <a:latin typeface="宋体" panose="02010600030101010101" pitchFamily="2" charset="-122"/>
              <a:ea typeface="宋体" panose="02010600030101010101" pitchFamily="2" charset="-122"/>
            </a:endParaRPr>
          </a:p>
          <a:p>
            <a:pPr marL="167005" lvl="1" indent="0" eaLnBrk="1" hangingPunct="1">
              <a:lnSpc>
                <a:spcPts val="3000"/>
              </a:lnSpc>
              <a:spcBef>
                <a:spcPct val="20000"/>
              </a:spcBef>
            </a:pPr>
            <a:r>
              <a:rPr lang="zh-CN" altLang="en-US" sz="2000" b="1" dirty="0">
                <a:solidFill>
                  <a:srgbClr val="FF0000"/>
                </a:solidFill>
                <a:latin typeface="宋体" panose="02010600030101010101" pitchFamily="2" charset="-122"/>
                <a:ea typeface="宋体" panose="02010600030101010101" pitchFamily="2" charset="-122"/>
              </a:rPr>
              <a:t>深、浅反射迟钝，眼球无转动</a:t>
            </a:r>
            <a:endParaRPr lang="zh-CN" altLang="en-US" sz="2000" b="1" dirty="0">
              <a:solidFill>
                <a:srgbClr val="FF0000"/>
              </a:solidFill>
              <a:latin typeface="宋体" panose="02010600030101010101" pitchFamily="2" charset="-122"/>
              <a:ea typeface="宋体" panose="02010600030101010101" pitchFamily="2" charset="-122"/>
            </a:endParaRPr>
          </a:p>
        </p:txBody>
      </p:sp>
      <p:sp>
        <p:nvSpPr>
          <p:cNvPr id="7171" name="页脚占位符 1"/>
          <p:cNvSpPr>
            <a:spLocks noGrp="1"/>
          </p:cNvSpPr>
          <p:nvPr>
            <p:ph type="ftr" sz="quarter" idx="11"/>
          </p:nvPr>
        </p:nvSpPr>
        <p:spPr/>
        <p:txBody>
          <a:bodyPr anchor="t"/>
          <a:lst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5pPr>
          </a:lstStyle>
          <a:p>
            <a:pPr lvl="0" indent="0" algn="r"/>
            <a:r>
              <a:rPr lang="zh-CN" altLang="en-US" sz="1200" b="1">
                <a:solidFill>
                  <a:schemeClr val="bg1"/>
                </a:solidFill>
                <a:latin typeface="Verdana" panose="020B0604030504040204" pitchFamily="34" charset="0"/>
                <a:ea typeface="宋体" panose="02010600030101010101" pitchFamily="2" charset="-122"/>
              </a:rPr>
              <a:t>临床医学概论</a:t>
            </a:r>
            <a:endParaRPr lang="en-US" altLang="zh-CN" sz="1200" b="1">
              <a:solidFill>
                <a:schemeClr val="bg1"/>
              </a:solidFill>
              <a:latin typeface="Verdana" panose="020B0604030504040204" pitchFamily="34" charset="0"/>
              <a:ea typeface="宋体" panose="02010600030101010101" pitchFamily="2" charset="-122"/>
            </a:endParaRPr>
          </a:p>
        </p:txBody>
      </p:sp>
      <p:sp>
        <p:nvSpPr>
          <p:cNvPr id="5" name="Title 6"/>
          <p:cNvSpPr txBox="1"/>
          <p:nvPr>
            <p:custDataLst>
              <p:tags r:id="rId7"/>
            </p:custDataLst>
          </p:nvPr>
        </p:nvSpPr>
        <p:spPr>
          <a:xfrm>
            <a:off x="231407" y="97384"/>
            <a:ext cx="297497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十三</a:t>
            </a: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意识障碍</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ransition/>
  <p:timing>
    <p:tnLst>
      <p:par>
        <p:cTn id="1" dur="indefinite" restart="never" nodeType="tmRoot">
          <p:childTnLst>
            <p:video>
              <p:cMediaNode>
                <p:cTn id="2" fill="hold" display="0">
                  <p:stCondLst>
                    <p:cond delay="indefinite"/>
                  </p:stCondLst>
                  <p:endCondLst>
                    <p:cond evt="onNext" delay="0">
                      <p:tgtEl>
                        <p:sldTgt/>
                      </p:tgtEl>
                    </p:cond>
                    <p:cond evt="onPrev" delay="0">
                      <p:tgtEl>
                        <p:sldTgt/>
                      </p:tgtEl>
                    </p:cond>
                  </p:endCondLst>
                </p:cTn>
                <p:tgtEl>
                  <p:spTgt spid="46086"/>
                </p:tgtEl>
              </p:cMediaNode>
            </p:video>
            <p:video>
              <p:cMediaNode>
                <p:cTn id="3" fill="hold" display="0">
                  <p:stCondLst>
                    <p:cond delay="indefinite"/>
                  </p:stCondLst>
                  <p:endCondLst>
                    <p:cond evt="onNext" delay="0">
                      <p:tgtEl>
                        <p:sldTgt/>
                      </p:tgtEl>
                    </p:cond>
                    <p:cond evt="onPrev" delay="0">
                      <p:tgtEl>
                        <p:sldTgt/>
                      </p:tgtEl>
                    </p:cond>
                  </p:endCondLst>
                </p:cTn>
                <p:tgtEl>
                  <p:spTgt spid="46087"/>
                </p:tgtEl>
              </p:cMediaNode>
            </p:video>
          </p:childTnLst>
        </p:cTn>
      </p:par>
    </p:tnLst>
  </p:timing>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标题 13"/>
          <p:cNvSpPr>
            <a:spLocks noGrp="1"/>
          </p:cNvSpPr>
          <p:nvPr>
            <p:ph type="title" idx="4294967295"/>
          </p:nvPr>
        </p:nvSpPr>
        <p:spPr>
          <a:xfrm>
            <a:off x="1992313" y="1268413"/>
            <a:ext cx="3008312" cy="658812"/>
          </a:xfrm>
        </p:spPr>
        <p:txBody>
          <a:bodyPr wrap="square" anchor="b"/>
          <a:lstStyle/>
          <a:p>
            <a:pPr algn="ctr">
              <a:spcBef>
                <a:spcPct val="20000"/>
              </a:spcBef>
              <a:buClr>
                <a:schemeClr val="hlink"/>
              </a:buClr>
              <a:buFont typeface="Wingdings" panose="05000000000000000000" pitchFamily="2" charset="2"/>
            </a:pPr>
            <a:r>
              <a:rPr lang="zh-CN" altLang="en-US" sz="3200" dirty="0">
                <a:solidFill>
                  <a:schemeClr val="accent1"/>
                </a:solidFill>
                <a:effectLst>
                  <a:outerShdw blurRad="38100" dist="25400" dir="5400000" algn="ctr" rotWithShape="0">
                    <a:srgbClr val="6E747A">
                      <a:alpha val="43000"/>
                    </a:srgbClr>
                  </a:outerShdw>
                </a:effectLst>
                <a:latin typeface="Calibri" panose="020F0502020204030204" charset="0"/>
                <a:ea typeface="楷体_GB2312" panose="02010609030101010101" pitchFamily="1" charset="-122"/>
                <a:cs typeface="+mn-cs"/>
              </a:rPr>
              <a:t>③</a:t>
            </a:r>
            <a:r>
              <a:rPr lang="zh-CN" altLang="en-US" sz="3200" dirty="0">
                <a:solidFill>
                  <a:schemeClr val="accent1"/>
                </a:solidFill>
                <a:latin typeface="楷体_GB2312" panose="02010609030101010101" pitchFamily="1" charset="-122"/>
                <a:ea typeface="楷体_GB2312" panose="02010609030101010101" pitchFamily="1" charset="-122"/>
                <a:cs typeface="+mn-cs"/>
              </a:rPr>
              <a:t>深度昏迷</a:t>
            </a:r>
            <a:endParaRPr lang="zh-CN" altLang="en-US" sz="3200" dirty="0">
              <a:solidFill>
                <a:schemeClr val="accent1"/>
              </a:solidFill>
              <a:latin typeface="楷体_GB2312" panose="02010609030101010101" pitchFamily="1" charset="-122"/>
              <a:ea typeface="楷体_GB2312" panose="02010609030101010101" pitchFamily="1" charset="-122"/>
              <a:cs typeface="+mn-cs"/>
            </a:endParaRPr>
          </a:p>
        </p:txBody>
      </p:sp>
      <p:pic>
        <p:nvPicPr>
          <p:cNvPr id="47106" name="内容占位符 18" descr="4019744142406267676.jpg"/>
          <p:cNvPicPr>
            <a:picLocks noGrp="1" noChangeAspect="1"/>
          </p:cNvPicPr>
          <p:nvPr>
            <p:ph idx="4294967295"/>
          </p:nvPr>
        </p:nvPicPr>
        <p:blipFill>
          <a:blip r:embed="rId1"/>
          <a:stretch>
            <a:fillRect/>
          </a:stretch>
        </p:blipFill>
        <p:spPr>
          <a:xfrm>
            <a:off x="6311900" y="1989138"/>
            <a:ext cx="3703638" cy="3722687"/>
          </a:xfrm>
        </p:spPr>
      </p:pic>
      <p:sp>
        <p:nvSpPr>
          <p:cNvPr id="47107" name="文本占位符 15"/>
          <p:cNvSpPr>
            <a:spLocks noGrp="1"/>
          </p:cNvSpPr>
          <p:nvPr>
            <p:ph type="body" sz="half" idx="4294967295"/>
          </p:nvPr>
        </p:nvSpPr>
        <p:spPr>
          <a:xfrm>
            <a:off x="1919288" y="2166938"/>
            <a:ext cx="3960812" cy="4691062"/>
          </a:xfrm>
        </p:spPr>
        <p:txBody>
          <a:bodyPr wrap="square" anchor="t"/>
          <a:lstStyle>
            <a:lvl1pPr lvl="0">
              <a:defRPr sz="2800"/>
            </a:lvl1pPr>
            <a:lvl2pPr lvl="1">
              <a:defRPr sz="2400"/>
            </a:lvl2pPr>
            <a:lvl3pPr lvl="2">
              <a:defRPr sz="2000"/>
            </a:lvl3pPr>
            <a:lvl4pPr lvl="3">
              <a:defRPr sz="1800"/>
            </a:lvl4pPr>
            <a:lvl5pPr lvl="4">
              <a:defRPr sz="1800"/>
            </a:lvl5pPr>
          </a:lstStyle>
          <a:p>
            <a:pPr marL="0" lvl="0" indent="0">
              <a:lnSpc>
                <a:spcPct val="150000"/>
              </a:lnSpc>
              <a:buFont typeface="Wingdings" panose="05000000000000000000" pitchFamily="2" charset="2"/>
              <a:buChar char="Ø"/>
            </a:pPr>
            <a:r>
              <a:rPr lang="zh-CN" altLang="en-US" sz="2400" b="1" dirty="0">
                <a:solidFill>
                  <a:srgbClr val="FF0000"/>
                </a:solidFill>
                <a:latin typeface="宋体" panose="02010600030101010101" pitchFamily="2" charset="-122"/>
                <a:ea typeface="宋体" panose="02010600030101010101" pitchFamily="2" charset="-122"/>
              </a:rPr>
              <a:t>对各种刺激均无反应</a:t>
            </a:r>
            <a:endParaRPr lang="zh-CN" altLang="en-US" sz="2400" b="1" dirty="0">
              <a:latin typeface="宋体" panose="02010600030101010101" pitchFamily="2" charset="-122"/>
              <a:ea typeface="宋体" panose="02010600030101010101" pitchFamily="2" charset="-122"/>
            </a:endParaRPr>
          </a:p>
          <a:p>
            <a:pPr marL="0" lvl="0" indent="0">
              <a:lnSpc>
                <a:spcPct val="150000"/>
              </a:lnSpc>
              <a:buFont typeface="Wingdings" panose="05000000000000000000" pitchFamily="2" charset="2"/>
              <a:buChar char="Ø"/>
            </a:pPr>
            <a:r>
              <a:rPr lang="zh-CN" altLang="en-US" sz="2400" b="1" dirty="0">
                <a:solidFill>
                  <a:srgbClr val="FF0000"/>
                </a:solidFill>
                <a:latin typeface="宋体" panose="02010600030101010101" pitchFamily="2" charset="-122"/>
                <a:ea typeface="宋体" panose="02010600030101010101" pitchFamily="2" charset="-122"/>
              </a:rPr>
              <a:t>深、浅反射均消失</a:t>
            </a:r>
            <a:endParaRPr lang="zh-CN" altLang="en-US" sz="2400" b="1" dirty="0">
              <a:solidFill>
                <a:srgbClr val="FF0000"/>
              </a:solidFill>
              <a:latin typeface="宋体" panose="02010600030101010101" pitchFamily="2" charset="-122"/>
              <a:ea typeface="宋体" panose="02010600030101010101" pitchFamily="2" charset="-122"/>
            </a:endParaRPr>
          </a:p>
          <a:p>
            <a:pPr marL="0" lvl="0" indent="0">
              <a:lnSpc>
                <a:spcPct val="150000"/>
              </a:lnSpc>
              <a:buFont typeface="Wingdings" panose="05000000000000000000" pitchFamily="2" charset="2"/>
              <a:buChar char="Ø"/>
            </a:pPr>
            <a:r>
              <a:rPr lang="zh-CN" altLang="en-US" sz="2400" b="1" dirty="0">
                <a:latin typeface="宋体" panose="02010600030101010101" pitchFamily="2" charset="-122"/>
                <a:ea typeface="宋体" panose="02010600030101010101" pitchFamily="2" charset="-122"/>
              </a:rPr>
              <a:t>全身肌肉松弛</a:t>
            </a:r>
            <a:endParaRPr lang="zh-CN" altLang="en-US" sz="2400" b="1" dirty="0">
              <a:latin typeface="宋体" panose="02010600030101010101" pitchFamily="2" charset="-122"/>
              <a:ea typeface="宋体" panose="02010600030101010101" pitchFamily="2" charset="-122"/>
            </a:endParaRPr>
          </a:p>
          <a:p>
            <a:pPr marL="0" lvl="0" indent="0">
              <a:lnSpc>
                <a:spcPct val="150000"/>
              </a:lnSpc>
              <a:buFont typeface="Wingdings" panose="05000000000000000000" pitchFamily="2" charset="2"/>
              <a:buChar char="Ø"/>
            </a:pPr>
            <a:r>
              <a:rPr lang="zh-CN" altLang="en-US" sz="2400" b="1" dirty="0">
                <a:latin typeface="宋体" panose="02010600030101010101" pitchFamily="2" charset="-122"/>
                <a:ea typeface="宋体" panose="02010600030101010101" pitchFamily="2" charset="-122"/>
              </a:rPr>
              <a:t>二便失禁</a:t>
            </a:r>
            <a:endParaRPr lang="zh-CN" altLang="en-US" sz="2400" b="1" dirty="0">
              <a:latin typeface="楷体_GB2312" panose="02010609030101010101" pitchFamily="1" charset="-122"/>
              <a:ea typeface="楷体_GB2312" panose="02010609030101010101" pitchFamily="1" charset="-122"/>
            </a:endParaRPr>
          </a:p>
          <a:p>
            <a:pPr marL="0" lvl="0" indent="0">
              <a:lnSpc>
                <a:spcPct val="150000"/>
              </a:lnSpc>
              <a:buFont typeface="Wingdings" panose="05000000000000000000" pitchFamily="2" charset="2"/>
              <a:buChar char="Ø"/>
            </a:pPr>
            <a:endParaRPr lang="zh-CN" altLang="en-US" sz="2400" b="1" dirty="0">
              <a:latin typeface="楷体_GB2312" panose="02010609030101010101" pitchFamily="1" charset="-122"/>
              <a:ea typeface="楷体_GB2312" panose="02010609030101010101" pitchFamily="1" charset="-122"/>
            </a:endParaRPr>
          </a:p>
        </p:txBody>
      </p:sp>
      <p:sp>
        <p:nvSpPr>
          <p:cNvPr id="47108" name="页脚占位符 2"/>
          <p:cNvSpPr txBox="1">
            <a:spLocks noGrp="1"/>
          </p:cNvSpPr>
          <p:nvPr/>
        </p:nvSpPr>
        <p:spPr>
          <a:xfrm>
            <a:off x="7391400" y="6461125"/>
            <a:ext cx="2895600" cy="320675"/>
          </a:xfrm>
          <a:prstGeom prst="rect">
            <a:avLst/>
          </a:prstGeom>
          <a:noFill/>
          <a:ln w="9525">
            <a:noFill/>
          </a:ln>
        </p:spPr>
        <p:txBody>
          <a:bodyPr anchor="t"/>
          <a:lstStyle/>
          <a:p>
            <a:pPr algn="r"/>
            <a:r>
              <a:rPr lang="en-US" altLang="zh-CN" sz="1200" b="1" dirty="0">
                <a:latin typeface="Verdana" panose="020B0604030504040204" pitchFamily="34" charset="0"/>
                <a:ea typeface="宋体" panose="02010600030101010101" pitchFamily="2" charset="-122"/>
              </a:rPr>
              <a:t>Company Logo</a:t>
            </a:r>
            <a:endParaRPr lang="en-US" altLang="zh-CN" sz="1200" b="1" dirty="0">
              <a:latin typeface="Verdana" panose="020B0604030504040204" pitchFamily="34" charset="0"/>
              <a:ea typeface="宋体" panose="02010600030101010101" pitchFamily="2" charset="-122"/>
            </a:endParaRPr>
          </a:p>
        </p:txBody>
      </p:sp>
      <p:sp>
        <p:nvSpPr>
          <p:cNvPr id="47110" name="Rectangle 24"/>
          <p:cNvSpPr/>
          <p:nvPr/>
        </p:nvSpPr>
        <p:spPr>
          <a:xfrm>
            <a:off x="8543925" y="6353175"/>
            <a:ext cx="2124075" cy="504825"/>
          </a:xfrm>
          <a:prstGeom prst="rect">
            <a:avLst/>
          </a:prstGeom>
          <a:solidFill>
            <a:schemeClr val="bg1"/>
          </a:solidFill>
          <a:ln w="9525">
            <a:noFill/>
          </a:ln>
        </p:spPr>
        <p:txBody>
          <a:bodyPr anchor="ctr"/>
          <a:lstStyle/>
          <a:p>
            <a:pPr algn="ctr"/>
            <a:endParaRPr lang="en-US" altLang="x-none" sz="2000" b="1" dirty="0">
              <a:solidFill>
                <a:schemeClr val="bg1"/>
              </a:solidFill>
              <a:latin typeface="Verdana" panose="020B0604030504040204" pitchFamily="34" charset="0"/>
              <a:ea typeface="宋体" panose="02010600030101010101" pitchFamily="2" charset="-122"/>
            </a:endParaRPr>
          </a:p>
        </p:txBody>
      </p:sp>
      <p:sp>
        <p:nvSpPr>
          <p:cNvPr id="7171" name="页脚占位符 1"/>
          <p:cNvSpPr>
            <a:spLocks noGrp="1"/>
          </p:cNvSpPr>
          <p:nvPr>
            <p:ph type="ftr" sz="quarter" idx="11"/>
          </p:nvPr>
        </p:nvSpPr>
        <p:spPr/>
        <p:txBody>
          <a:bodyPr anchor="t"/>
          <a:lst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5pPr>
          </a:lstStyle>
          <a:p>
            <a:pPr lvl="0" indent="0" algn="r"/>
            <a:r>
              <a:rPr lang="zh-CN" altLang="en-US" sz="1200" b="1">
                <a:solidFill>
                  <a:schemeClr val="bg1"/>
                </a:solidFill>
                <a:latin typeface="Verdana" panose="020B0604030504040204" pitchFamily="34" charset="0"/>
                <a:ea typeface="宋体" panose="02010600030101010101" pitchFamily="2" charset="-122"/>
              </a:rPr>
              <a:t>临床医学概论</a:t>
            </a:r>
            <a:endParaRPr lang="en-US" altLang="zh-CN" sz="1200" b="1">
              <a:solidFill>
                <a:schemeClr val="bg1"/>
              </a:solidFill>
              <a:latin typeface="Verdana" panose="020B0604030504040204" pitchFamily="34" charset="0"/>
              <a:ea typeface="宋体" panose="02010600030101010101" pitchFamily="2" charset="-122"/>
            </a:endParaRPr>
          </a:p>
        </p:txBody>
      </p:sp>
      <p:sp>
        <p:nvSpPr>
          <p:cNvPr id="5" name="Title 6"/>
          <p:cNvSpPr txBox="1"/>
          <p:nvPr>
            <p:custDataLst>
              <p:tags r:id="rId2"/>
            </p:custDataLst>
          </p:nvPr>
        </p:nvSpPr>
        <p:spPr>
          <a:xfrm>
            <a:off x="231407" y="97384"/>
            <a:ext cx="297497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十三</a:t>
            </a: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意识障碍</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ransition/>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矩形 48129"/>
          <p:cNvSpPr/>
          <p:nvPr/>
        </p:nvSpPr>
        <p:spPr>
          <a:xfrm>
            <a:off x="1982788" y="301625"/>
            <a:ext cx="8201025" cy="5783263"/>
          </a:xfrm>
          <a:prstGeom prst="rect">
            <a:avLst/>
          </a:prstGeom>
          <a:noFill/>
          <a:ln w="9525">
            <a:noFill/>
          </a:ln>
        </p:spPr>
        <p:txBody>
          <a:bodyPr anchor="t"/>
          <a:lstStyle/>
          <a:p>
            <a:pPr marL="357505" indent="-357505" algn="just">
              <a:lnSpc>
                <a:spcPct val="110000"/>
              </a:lnSpc>
              <a:spcBef>
                <a:spcPts val="600"/>
              </a:spcBef>
              <a:buClr>
                <a:schemeClr val="accent1"/>
              </a:buClr>
              <a:buSzPct val="80000"/>
              <a:buFont typeface="Webdings" panose="05030102010509060703" pitchFamily="2" charset="2"/>
              <a:buNone/>
            </a:pPr>
            <a:endParaRPr lang="en-US" altLang="zh-CN" sz="2400" b="1">
              <a:solidFill>
                <a:schemeClr val="accent1"/>
              </a:solidFill>
              <a:latin typeface="幼圆" panose="02010509060101010101" pitchFamily="1" charset="-122"/>
              <a:ea typeface="幼圆" panose="02010509060101010101" pitchFamily="1" charset="-122"/>
            </a:endParaRPr>
          </a:p>
          <a:p>
            <a:pPr marL="357505" indent="-357505" algn="just">
              <a:lnSpc>
                <a:spcPct val="110000"/>
              </a:lnSpc>
              <a:spcBef>
                <a:spcPts val="600"/>
              </a:spcBef>
              <a:buClr>
                <a:schemeClr val="accent1"/>
              </a:buClr>
              <a:buSzPct val="80000"/>
              <a:buFont typeface="Webdings" panose="05030102010509060703" pitchFamily="2" charset="2"/>
              <a:buNone/>
            </a:pPr>
            <a:endParaRPr lang="en-US" altLang="zh-CN" sz="2400" b="1">
              <a:solidFill>
                <a:schemeClr val="accent1"/>
              </a:solidFill>
              <a:latin typeface="幼圆" panose="02010509060101010101" pitchFamily="1" charset="-122"/>
              <a:ea typeface="幼圆" panose="02010509060101010101" pitchFamily="1" charset="-122"/>
            </a:endParaRPr>
          </a:p>
        </p:txBody>
      </p:sp>
      <p:sp>
        <p:nvSpPr>
          <p:cNvPr id="48130" name="内容占位符 48130"/>
          <p:cNvSpPr>
            <a:spLocks noGrp="1"/>
          </p:cNvSpPr>
          <p:nvPr>
            <p:ph idx="4294967295"/>
          </p:nvPr>
        </p:nvSpPr>
        <p:spPr>
          <a:xfrm>
            <a:off x="1983105" y="1208405"/>
            <a:ext cx="8317230" cy="4876800"/>
          </a:xfrm>
        </p:spPr>
        <p:txBody>
          <a:bodyPr wrap="square" anchor="t"/>
          <a:lstStyle/>
          <a:p>
            <a:endParaRPr lang="zh-CN" altLang="en-US" dirty="0"/>
          </a:p>
          <a:p>
            <a:pPr marL="0" indent="0">
              <a:buNone/>
            </a:pPr>
            <a:r>
              <a:rPr lang="zh-CN" altLang="en-US" sz="2400" b="1" dirty="0">
                <a:solidFill>
                  <a:schemeClr val="hlink"/>
                </a:solidFill>
                <a:latin typeface="宋体" panose="02010600030101010101" pitchFamily="2" charset="-122"/>
                <a:ea typeface="宋体" panose="02010600030101010101" pitchFamily="2" charset="-122"/>
                <a:cs typeface="宋体" panose="02010600030101010101" pitchFamily="2" charset="-122"/>
              </a:rPr>
              <a:t>5.谵妄</a:t>
            </a:r>
            <a:endParaRPr lang="zh-CN" altLang="en-US" b="1" dirty="0"/>
          </a:p>
          <a:p>
            <a:pPr>
              <a:lnSpc>
                <a:spcPct val="130000"/>
              </a:lnSpc>
              <a:buNone/>
            </a:pPr>
            <a:r>
              <a:rPr lang="zh-CN" altLang="en-US" b="1" dirty="0"/>
              <a:t>    </a:t>
            </a:r>
            <a:r>
              <a:rPr lang="zh-CN" altLang="en-US" sz="2000" dirty="0">
                <a:latin typeface="微软雅黑" panose="020B0503020204020204" charset="-122"/>
                <a:ea typeface="微软雅黑" panose="020B0503020204020204" charset="-122"/>
                <a:cs typeface="微软雅黑" panose="020B0503020204020204" charset="-122"/>
              </a:rPr>
              <a:t>是一种以兴奋性增高为主的高级神经中枢急性活动失调状态，称为谵妄。</a:t>
            </a:r>
            <a:endParaRPr lang="zh-CN" altLang="en-US" sz="2000" dirty="0">
              <a:latin typeface="微软雅黑" panose="020B0503020204020204" charset="-122"/>
              <a:ea typeface="微软雅黑" panose="020B0503020204020204" charset="-122"/>
              <a:cs typeface="微软雅黑" panose="020B0503020204020204" charset="-122"/>
            </a:endParaRPr>
          </a:p>
          <a:p>
            <a:pPr>
              <a:lnSpc>
                <a:spcPct val="130000"/>
              </a:lnSpc>
              <a:buNone/>
            </a:pPr>
            <a:r>
              <a:rPr lang="zh-CN" altLang="en-US" sz="2000" dirty="0">
                <a:latin typeface="微软雅黑" panose="020B0503020204020204" charset="-122"/>
                <a:ea typeface="微软雅黑" panose="020B0503020204020204" charset="-122"/>
                <a:cs typeface="微软雅黑" panose="020B0503020204020204" charset="-122"/>
              </a:rPr>
              <a:t>     </a:t>
            </a:r>
            <a:r>
              <a:rPr lang="en-US" altLang="zh-CN" sz="2000" dirty="0">
                <a:latin typeface="微软雅黑" panose="020B0503020204020204" charset="-122"/>
                <a:ea typeface="微软雅黑" panose="020B0503020204020204" charset="-122"/>
                <a:cs typeface="微软雅黑" panose="020B0503020204020204" charset="-122"/>
              </a:rPr>
              <a:t>    </a:t>
            </a:r>
            <a:r>
              <a:rPr lang="zh-CN" altLang="en-US" sz="2000" dirty="0">
                <a:latin typeface="微软雅黑" panose="020B0503020204020204" charset="-122"/>
                <a:ea typeface="微软雅黑" panose="020B0503020204020204" charset="-122"/>
                <a:cs typeface="微软雅黑" panose="020B0503020204020204" charset="-122"/>
              </a:rPr>
              <a:t>临床表现为意识模糊、定向力丧失、感觉错乱（幻觉、错觉）、躁动不安、言语杂乱，谵妄可发生于急性感染的发热期，也可见于某些药物中毒、肝性脑病和中枢神经系统疾病等。</a:t>
            </a:r>
            <a:endParaRPr lang="zh-CN" altLang="en-US" sz="2000" dirty="0">
              <a:latin typeface="微软雅黑" panose="020B0503020204020204" charset="-122"/>
              <a:ea typeface="微软雅黑" panose="020B0503020204020204" charset="-122"/>
              <a:cs typeface="微软雅黑" panose="020B0503020204020204" charset="-122"/>
            </a:endParaRPr>
          </a:p>
          <a:p>
            <a:pPr>
              <a:lnSpc>
                <a:spcPct val="130000"/>
              </a:lnSpc>
              <a:buNone/>
            </a:pPr>
            <a:endParaRPr lang="zh-CN" altLang="en-US" sz="2000" dirty="0">
              <a:latin typeface="微软雅黑" panose="020B0503020204020204" charset="-122"/>
              <a:ea typeface="微软雅黑" panose="020B0503020204020204" charset="-122"/>
              <a:cs typeface="微软雅黑" panose="020B0503020204020204" charset="-122"/>
            </a:endParaRPr>
          </a:p>
        </p:txBody>
      </p:sp>
      <p:sp>
        <p:nvSpPr>
          <p:cNvPr id="5" name="Title 6"/>
          <p:cNvSpPr txBox="1"/>
          <p:nvPr>
            <p:custDataLst>
              <p:tags r:id="rId1"/>
            </p:custDataLst>
          </p:nvPr>
        </p:nvSpPr>
        <p:spPr>
          <a:xfrm>
            <a:off x="231407" y="97384"/>
            <a:ext cx="297497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十三</a:t>
            </a: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意识障碍</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9154" name="表格 49153"/>
          <p:cNvGraphicFramePr/>
          <p:nvPr/>
        </p:nvGraphicFramePr>
        <p:xfrm>
          <a:off x="2447290" y="1181100"/>
          <a:ext cx="7921625" cy="5320665"/>
        </p:xfrm>
        <a:graphic>
          <a:graphicData uri="http://schemas.openxmlformats.org/drawingml/2006/table">
            <a:tbl>
              <a:tblPr/>
              <a:tblGrid>
                <a:gridCol w="1441450"/>
                <a:gridCol w="533400"/>
                <a:gridCol w="1630680"/>
                <a:gridCol w="2601595"/>
                <a:gridCol w="1714500"/>
              </a:tblGrid>
              <a:tr h="426720">
                <a:tc rowSpan="2">
                  <a:txBody>
                    <a:bodyPr/>
                    <a:lstStyle>
                      <a:lvl1pPr marL="357505" lvl="0" indent="-357505" algn="just" defTabSz="914400" eaLnBrk="1" fontAlgn="base" latinLnBrk="0" hangingPunct="1">
                        <a:lnSpc>
                          <a:spcPct val="110000"/>
                        </a:lnSpc>
                        <a:spcBef>
                          <a:spcPts val="600"/>
                        </a:spcBef>
                        <a:spcAft>
                          <a:spcPct val="0"/>
                        </a:spcAft>
                        <a:buClr>
                          <a:schemeClr val="accent1"/>
                        </a:buClr>
                        <a:buSzPct val="80000"/>
                        <a:buFont typeface="Webdings" panose="05030102010509060703" pitchFamily="2" charset="2"/>
                        <a:buChar char=""/>
                        <a:defRPr sz="2000" u="none" kern="1200" baseline="0">
                          <a:solidFill>
                            <a:schemeClr val="accent1"/>
                          </a:solidFill>
                          <a:latin typeface="幼圆" panose="02010509060101010101" pitchFamily="1" charset="-122"/>
                          <a:ea typeface="幼圆" panose="02010509060101010101" pitchFamily="1" charset="-122"/>
                        </a:defRPr>
                      </a:lvl1pPr>
                      <a:lvl2pPr marL="357505" lvl="1" indent="-357505" algn="just" defTabSz="914400" eaLnBrk="1" fontAlgn="base" latinLnBrk="0" hangingPunct="1">
                        <a:lnSpc>
                          <a:spcPct val="120000"/>
                        </a:lnSpc>
                        <a:spcBef>
                          <a:spcPct val="0"/>
                        </a:spcBef>
                        <a:spcAft>
                          <a:spcPts val="600"/>
                        </a:spcAft>
                        <a:buClr>
                          <a:schemeClr val="accent1"/>
                        </a:buClr>
                        <a:buFont typeface="幼圆" panose="02010509060101010101" pitchFamily="1" charset="-122"/>
                        <a:buChar char=" "/>
                        <a:defRPr sz="1400" b="0" i="0" u="none" kern="1200" baseline="0">
                          <a:solidFill>
                            <a:schemeClr val="tx1"/>
                          </a:solidFill>
                          <a:latin typeface="幼圆" panose="02010509060101010101" pitchFamily="1" charset="-122"/>
                          <a:ea typeface="幼圆" panose="02010509060101010101" pitchFamily="1" charset="-122"/>
                        </a:defRPr>
                      </a:lvl2pPr>
                      <a:lvl3pPr marL="1143000" lvl="2" indent="-228600" algn="l" defTabSz="914400" eaLnBrk="1" fontAlgn="base" latinLnBrk="0" hangingPunct="1">
                        <a:lnSpc>
                          <a:spcPct val="90000"/>
                        </a:lnSpc>
                        <a:spcBef>
                          <a:spcPts val="500"/>
                        </a:spcBef>
                        <a:spcAft>
                          <a:spcPct val="0"/>
                        </a:spcAft>
                        <a:buFont typeface="Arial" panose="020B0604020202020204" pitchFamily="34" charset="0"/>
                        <a:buChar char="•"/>
                        <a:defRPr sz="1800" b="0" i="0" u="none" kern="1200" baseline="0">
                          <a:solidFill>
                            <a:schemeClr val="tx1"/>
                          </a:solidFill>
                          <a:latin typeface="Arial" panose="020B0604020202020204" pitchFamily="34" charset="0"/>
                          <a:ea typeface="幼圆" panose="02010509060101010101" pitchFamily="1" charset="-122"/>
                        </a:defRPr>
                      </a:lvl3pPr>
                      <a:lvl4pPr marL="1600200" lvl="3" indent="-228600" algn="l" defTabSz="914400" eaLnBrk="1" fontAlgn="base" latinLnBrk="0" hangingPunct="1">
                        <a:lnSpc>
                          <a:spcPct val="90000"/>
                        </a:lnSpc>
                        <a:spcBef>
                          <a:spcPts val="500"/>
                        </a:spcBef>
                        <a:spcAft>
                          <a:spcPct val="0"/>
                        </a:spcAft>
                        <a:buFont typeface="Arial" panose="020B0604020202020204" pitchFamily="34" charset="0"/>
                        <a:buChar char="•"/>
                        <a:defRPr sz="1600" b="0" i="0" u="none" kern="1200" baseline="0">
                          <a:solidFill>
                            <a:schemeClr val="tx1"/>
                          </a:solidFill>
                          <a:latin typeface="Arial" panose="020B0604020202020204" pitchFamily="34" charset="0"/>
                          <a:ea typeface="幼圆" panose="02010509060101010101" pitchFamily="1" charset="-122"/>
                        </a:defRPr>
                      </a:lvl4pPr>
                      <a:lvl5pPr marL="2057400" lvl="4" indent="-228600" algn="l" defTabSz="914400" eaLnBrk="1" fontAlgn="base" latinLnBrk="0" hangingPunct="1">
                        <a:lnSpc>
                          <a:spcPct val="90000"/>
                        </a:lnSpc>
                        <a:spcBef>
                          <a:spcPts val="500"/>
                        </a:spcBef>
                        <a:spcAft>
                          <a:spcPct val="0"/>
                        </a:spcAft>
                        <a:buFont typeface="Arial" panose="020B0604020202020204" pitchFamily="34" charset="0"/>
                        <a:buChar char="•"/>
                        <a:defRPr sz="1600" b="0" i="0" u="none" kern="1200" baseline="0">
                          <a:solidFill>
                            <a:schemeClr val="tx1"/>
                          </a:solidFill>
                          <a:latin typeface="Arial" panose="020B0604020202020204" pitchFamily="34" charset="0"/>
                          <a:ea typeface="幼圆" panose="02010509060101010101" pitchFamily="1" charset="-122"/>
                        </a:defRPr>
                      </a:lvl5pPr>
                    </a:lstStyle>
                    <a:p>
                      <a:pPr marL="0" lvl="0" indent="0" algn="ctr" eaLnBrk="1" hangingPunct="1">
                        <a:buClrTx/>
                        <a:buNone/>
                      </a:pPr>
                      <a:r>
                        <a:rPr lang="zh-CN" altLang="en-US" sz="2000" b="1" dirty="0">
                          <a:latin typeface="隶书" panose="02010509060101010101" pitchFamily="49" charset="-122"/>
                          <a:ea typeface="隶书" panose="02010509060101010101" pitchFamily="49" charset="-122"/>
                        </a:rPr>
                        <a:t>意识障碍</a:t>
                      </a:r>
                      <a:endParaRPr lang="zh-CN" altLang="en-US" sz="2000" b="1" dirty="0">
                        <a:latin typeface="隶书" panose="02010509060101010101" pitchFamily="49" charset="-122"/>
                        <a:ea typeface="隶书" panose="02010509060101010101" pitchFamily="49" charset="-122"/>
                      </a:endParaRPr>
                    </a:p>
                    <a:p>
                      <a:pPr marL="0" lvl="0" indent="0" algn="ctr" eaLnBrk="1" hangingPunct="1">
                        <a:buClrTx/>
                        <a:buNone/>
                      </a:pPr>
                      <a:r>
                        <a:rPr lang="zh-CN" altLang="en-US" sz="2000" b="1" dirty="0">
                          <a:latin typeface="隶书" panose="02010509060101010101" pitchFamily="49" charset="-122"/>
                          <a:ea typeface="隶书" panose="02010509060101010101" pitchFamily="49" charset="-122"/>
                        </a:rPr>
                        <a:t>程度</a:t>
                      </a:r>
                      <a:endParaRPr lang="zh-CN" altLang="en-US" sz="2000" b="1" dirty="0">
                        <a:latin typeface="隶书" panose="02010509060101010101" pitchFamily="49" charset="-122"/>
                        <a:ea typeface="隶书" panose="02010509060101010101" pitchFamily="49" charset="-122"/>
                      </a:endParaRPr>
                    </a:p>
                  </a:txBody>
                  <a:tcPr anchor="ct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gridSpan="3">
                  <a:txBody>
                    <a:bodyPr/>
                    <a:lstStyle>
                      <a:lvl1pPr marL="357505" lvl="0" indent="-357505" algn="just" defTabSz="914400" eaLnBrk="1" fontAlgn="base" latinLnBrk="0" hangingPunct="1">
                        <a:lnSpc>
                          <a:spcPct val="110000"/>
                        </a:lnSpc>
                        <a:spcBef>
                          <a:spcPts val="600"/>
                        </a:spcBef>
                        <a:spcAft>
                          <a:spcPct val="0"/>
                        </a:spcAft>
                        <a:buClr>
                          <a:schemeClr val="accent1"/>
                        </a:buClr>
                        <a:buSzPct val="80000"/>
                        <a:buFont typeface="Webdings" panose="05030102010509060703" pitchFamily="2" charset="2"/>
                        <a:buChar char=""/>
                        <a:defRPr sz="2000" u="none" kern="1200" baseline="0">
                          <a:solidFill>
                            <a:schemeClr val="accent1"/>
                          </a:solidFill>
                          <a:latin typeface="幼圆" panose="02010509060101010101" pitchFamily="1" charset="-122"/>
                          <a:ea typeface="幼圆" panose="02010509060101010101" pitchFamily="1" charset="-122"/>
                        </a:defRPr>
                      </a:lvl1pPr>
                      <a:lvl2pPr marL="357505" lvl="1" indent="-357505" algn="just" defTabSz="914400" eaLnBrk="1" fontAlgn="base" latinLnBrk="0" hangingPunct="1">
                        <a:lnSpc>
                          <a:spcPct val="120000"/>
                        </a:lnSpc>
                        <a:spcBef>
                          <a:spcPct val="0"/>
                        </a:spcBef>
                        <a:spcAft>
                          <a:spcPts val="600"/>
                        </a:spcAft>
                        <a:buClr>
                          <a:schemeClr val="accent1"/>
                        </a:buClr>
                        <a:buFont typeface="幼圆" panose="02010509060101010101" pitchFamily="1" charset="-122"/>
                        <a:buChar char=" "/>
                        <a:defRPr sz="1400" b="0" i="0" u="none" kern="1200" baseline="0">
                          <a:solidFill>
                            <a:schemeClr val="tx1"/>
                          </a:solidFill>
                          <a:latin typeface="幼圆" panose="02010509060101010101" pitchFamily="1" charset="-122"/>
                          <a:ea typeface="幼圆" panose="02010509060101010101" pitchFamily="1" charset="-122"/>
                        </a:defRPr>
                      </a:lvl2pPr>
                      <a:lvl3pPr marL="1143000" lvl="2" indent="-228600" algn="l" defTabSz="914400" eaLnBrk="1" fontAlgn="base" latinLnBrk="0" hangingPunct="1">
                        <a:lnSpc>
                          <a:spcPct val="90000"/>
                        </a:lnSpc>
                        <a:spcBef>
                          <a:spcPts val="500"/>
                        </a:spcBef>
                        <a:spcAft>
                          <a:spcPct val="0"/>
                        </a:spcAft>
                        <a:buFont typeface="Arial" panose="020B0604020202020204" pitchFamily="34" charset="0"/>
                        <a:buChar char="•"/>
                        <a:defRPr sz="1800" b="0" i="0" u="none" kern="1200" baseline="0">
                          <a:solidFill>
                            <a:schemeClr val="tx1"/>
                          </a:solidFill>
                          <a:latin typeface="Arial" panose="020B0604020202020204" pitchFamily="34" charset="0"/>
                          <a:ea typeface="幼圆" panose="02010509060101010101" pitchFamily="1" charset="-122"/>
                        </a:defRPr>
                      </a:lvl3pPr>
                      <a:lvl4pPr marL="1600200" lvl="3" indent="-228600" algn="l" defTabSz="914400" eaLnBrk="1" fontAlgn="base" latinLnBrk="0" hangingPunct="1">
                        <a:lnSpc>
                          <a:spcPct val="90000"/>
                        </a:lnSpc>
                        <a:spcBef>
                          <a:spcPts val="500"/>
                        </a:spcBef>
                        <a:spcAft>
                          <a:spcPct val="0"/>
                        </a:spcAft>
                        <a:buFont typeface="Arial" panose="020B0604020202020204" pitchFamily="34" charset="0"/>
                        <a:buChar char="•"/>
                        <a:defRPr sz="1600" b="0" i="0" u="none" kern="1200" baseline="0">
                          <a:solidFill>
                            <a:schemeClr val="tx1"/>
                          </a:solidFill>
                          <a:latin typeface="Arial" panose="020B0604020202020204" pitchFamily="34" charset="0"/>
                          <a:ea typeface="幼圆" panose="02010509060101010101" pitchFamily="1" charset="-122"/>
                        </a:defRPr>
                      </a:lvl4pPr>
                      <a:lvl5pPr marL="2057400" lvl="4" indent="-228600" algn="l" defTabSz="914400" eaLnBrk="1" fontAlgn="base" latinLnBrk="0" hangingPunct="1">
                        <a:lnSpc>
                          <a:spcPct val="90000"/>
                        </a:lnSpc>
                        <a:spcBef>
                          <a:spcPts val="500"/>
                        </a:spcBef>
                        <a:spcAft>
                          <a:spcPct val="0"/>
                        </a:spcAft>
                        <a:buFont typeface="Arial" panose="020B0604020202020204" pitchFamily="34" charset="0"/>
                        <a:buChar char="•"/>
                        <a:defRPr sz="1600" b="0" i="0" u="none" kern="1200" baseline="0">
                          <a:solidFill>
                            <a:schemeClr val="tx1"/>
                          </a:solidFill>
                          <a:latin typeface="Arial" panose="020B0604020202020204" pitchFamily="34" charset="0"/>
                          <a:ea typeface="幼圆" panose="02010509060101010101" pitchFamily="1" charset="-122"/>
                        </a:defRPr>
                      </a:lvl5pPr>
                    </a:lstStyle>
                    <a:p>
                      <a:pPr marL="0" lvl="0" indent="0" algn="ctr" eaLnBrk="1" hangingPunct="1">
                        <a:buClrTx/>
                        <a:buNone/>
                      </a:pPr>
                      <a:r>
                        <a:rPr lang="zh-CN" altLang="en-US" sz="2000" b="1" dirty="0">
                          <a:latin typeface="隶书" panose="02010509060101010101" pitchFamily="49" charset="-122"/>
                          <a:ea typeface="隶书" panose="02010509060101010101" pitchFamily="49" charset="-122"/>
                        </a:rPr>
                        <a:t>可否唤醒</a:t>
                      </a:r>
                      <a:endParaRPr lang="zh-CN" altLang="en-US" sz="2000" b="1" dirty="0">
                        <a:latin typeface="隶书" panose="02010509060101010101" pitchFamily="49" charset="-122"/>
                        <a:ea typeface="隶书" panose="02010509060101010101" pitchFamily="49" charset="-122"/>
                      </a:endParaRPr>
                    </a:p>
                  </a:txBody>
                  <a:tcPr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hMerge="1">
                  <a:tcP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tcPr>
                </a:tc>
                <a:tc hMerge="1">
                  <a:tcPr>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tcPr>
                </a:tc>
                <a:tc rowSpan="2">
                  <a:txBody>
                    <a:bodyPr/>
                    <a:lstStyle>
                      <a:lvl1pPr marL="357505" lvl="0" indent="-357505" algn="just" defTabSz="914400" eaLnBrk="1" fontAlgn="base" latinLnBrk="0" hangingPunct="1">
                        <a:lnSpc>
                          <a:spcPct val="110000"/>
                        </a:lnSpc>
                        <a:spcBef>
                          <a:spcPts val="600"/>
                        </a:spcBef>
                        <a:spcAft>
                          <a:spcPct val="0"/>
                        </a:spcAft>
                        <a:buClr>
                          <a:schemeClr val="accent1"/>
                        </a:buClr>
                        <a:buSzPct val="80000"/>
                        <a:buFont typeface="Webdings" panose="05030102010509060703" pitchFamily="2" charset="2"/>
                        <a:buChar char=""/>
                        <a:defRPr sz="2000" u="none" kern="1200" baseline="0">
                          <a:solidFill>
                            <a:schemeClr val="accent1"/>
                          </a:solidFill>
                          <a:latin typeface="幼圆" panose="02010509060101010101" pitchFamily="1" charset="-122"/>
                          <a:ea typeface="幼圆" panose="02010509060101010101" pitchFamily="1" charset="-122"/>
                        </a:defRPr>
                      </a:lvl1pPr>
                      <a:lvl2pPr marL="357505" lvl="1" indent="-357505" algn="just" defTabSz="914400" eaLnBrk="1" fontAlgn="base" latinLnBrk="0" hangingPunct="1">
                        <a:lnSpc>
                          <a:spcPct val="120000"/>
                        </a:lnSpc>
                        <a:spcBef>
                          <a:spcPct val="0"/>
                        </a:spcBef>
                        <a:spcAft>
                          <a:spcPts val="600"/>
                        </a:spcAft>
                        <a:buClr>
                          <a:schemeClr val="accent1"/>
                        </a:buClr>
                        <a:buFont typeface="幼圆" panose="02010509060101010101" pitchFamily="1" charset="-122"/>
                        <a:buChar char=" "/>
                        <a:defRPr sz="1400" b="0" i="0" u="none" kern="1200" baseline="0">
                          <a:solidFill>
                            <a:schemeClr val="tx1"/>
                          </a:solidFill>
                          <a:latin typeface="幼圆" panose="02010509060101010101" pitchFamily="1" charset="-122"/>
                          <a:ea typeface="幼圆" panose="02010509060101010101" pitchFamily="1" charset="-122"/>
                        </a:defRPr>
                      </a:lvl2pPr>
                      <a:lvl3pPr marL="1143000" lvl="2" indent="-228600" algn="l" defTabSz="914400" eaLnBrk="1" fontAlgn="base" latinLnBrk="0" hangingPunct="1">
                        <a:lnSpc>
                          <a:spcPct val="90000"/>
                        </a:lnSpc>
                        <a:spcBef>
                          <a:spcPts val="500"/>
                        </a:spcBef>
                        <a:spcAft>
                          <a:spcPct val="0"/>
                        </a:spcAft>
                        <a:buFont typeface="Arial" panose="020B0604020202020204" pitchFamily="34" charset="0"/>
                        <a:buChar char="•"/>
                        <a:defRPr sz="1800" b="0" i="0" u="none" kern="1200" baseline="0">
                          <a:solidFill>
                            <a:schemeClr val="tx1"/>
                          </a:solidFill>
                          <a:latin typeface="Arial" panose="020B0604020202020204" pitchFamily="34" charset="0"/>
                          <a:ea typeface="幼圆" panose="02010509060101010101" pitchFamily="1" charset="-122"/>
                        </a:defRPr>
                      </a:lvl3pPr>
                      <a:lvl4pPr marL="1600200" lvl="3" indent="-228600" algn="l" defTabSz="914400" eaLnBrk="1" fontAlgn="base" latinLnBrk="0" hangingPunct="1">
                        <a:lnSpc>
                          <a:spcPct val="90000"/>
                        </a:lnSpc>
                        <a:spcBef>
                          <a:spcPts val="500"/>
                        </a:spcBef>
                        <a:spcAft>
                          <a:spcPct val="0"/>
                        </a:spcAft>
                        <a:buFont typeface="Arial" panose="020B0604020202020204" pitchFamily="34" charset="0"/>
                        <a:buChar char="•"/>
                        <a:defRPr sz="1600" b="0" i="0" u="none" kern="1200" baseline="0">
                          <a:solidFill>
                            <a:schemeClr val="tx1"/>
                          </a:solidFill>
                          <a:latin typeface="Arial" panose="020B0604020202020204" pitchFamily="34" charset="0"/>
                          <a:ea typeface="幼圆" panose="02010509060101010101" pitchFamily="1" charset="-122"/>
                        </a:defRPr>
                      </a:lvl4pPr>
                      <a:lvl5pPr marL="2057400" lvl="4" indent="-228600" algn="l" defTabSz="914400" eaLnBrk="1" fontAlgn="base" latinLnBrk="0" hangingPunct="1">
                        <a:lnSpc>
                          <a:spcPct val="90000"/>
                        </a:lnSpc>
                        <a:spcBef>
                          <a:spcPts val="500"/>
                        </a:spcBef>
                        <a:spcAft>
                          <a:spcPct val="0"/>
                        </a:spcAft>
                        <a:buFont typeface="Arial" panose="020B0604020202020204" pitchFamily="34" charset="0"/>
                        <a:buChar char="•"/>
                        <a:defRPr sz="1600" b="0" i="0" u="none" kern="1200" baseline="0">
                          <a:solidFill>
                            <a:schemeClr val="tx1"/>
                          </a:solidFill>
                          <a:latin typeface="Arial" panose="020B0604020202020204" pitchFamily="34" charset="0"/>
                          <a:ea typeface="幼圆" panose="02010509060101010101" pitchFamily="1" charset="-122"/>
                        </a:defRPr>
                      </a:lvl5pPr>
                    </a:lstStyle>
                    <a:p>
                      <a:pPr marL="0" lvl="0" indent="0" algn="ctr" eaLnBrk="1" hangingPunct="1">
                        <a:buClrTx/>
                        <a:buNone/>
                      </a:pPr>
                      <a:r>
                        <a:rPr lang="zh-CN" altLang="en-US" sz="2000" b="1" dirty="0">
                          <a:latin typeface="隶书" panose="02010509060101010101" pitchFamily="49" charset="-122"/>
                          <a:ea typeface="隶书" panose="02010509060101010101" pitchFamily="49" charset="-122"/>
                        </a:rPr>
                        <a:t>神经反射</a:t>
                      </a:r>
                      <a:endParaRPr lang="zh-CN" altLang="en-US" sz="2000" b="1" dirty="0">
                        <a:latin typeface="隶书" panose="02010509060101010101" pitchFamily="49" charset="-122"/>
                        <a:ea typeface="隶书" panose="02010509060101010101" pitchFamily="49" charset="-122"/>
                      </a:endParaRPr>
                    </a:p>
                  </a:txBody>
                  <a:tcPr anchor="ct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426720">
                <a:tc vMerge="1">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B w="12700" cap="flat" cmpd="sng">
                      <a:solidFill>
                        <a:schemeClr val="tx1"/>
                      </a:solidFill>
                      <a:prstDash val="solid"/>
                      <a:headEnd type="none" w="med" len="med"/>
                      <a:tailEnd type="none" w="med" len="med"/>
                    </a:lnB>
                  </a:tcPr>
                </a:tc>
                <a:tc gridSpan="2">
                  <a:txBody>
                    <a:bodyPr/>
                    <a:lstStyle>
                      <a:lvl1pPr marL="357505" lvl="0" indent="-357505" algn="just" defTabSz="914400" eaLnBrk="1" fontAlgn="base" latinLnBrk="0" hangingPunct="1">
                        <a:lnSpc>
                          <a:spcPct val="110000"/>
                        </a:lnSpc>
                        <a:spcBef>
                          <a:spcPts val="600"/>
                        </a:spcBef>
                        <a:spcAft>
                          <a:spcPct val="0"/>
                        </a:spcAft>
                        <a:buClr>
                          <a:schemeClr val="accent1"/>
                        </a:buClr>
                        <a:buSzPct val="80000"/>
                        <a:buFont typeface="Webdings" panose="05030102010509060703" pitchFamily="2" charset="2"/>
                        <a:buChar char=""/>
                        <a:defRPr sz="2000" u="none" kern="1200" baseline="0">
                          <a:solidFill>
                            <a:schemeClr val="accent1"/>
                          </a:solidFill>
                          <a:latin typeface="幼圆" panose="02010509060101010101" pitchFamily="1" charset="-122"/>
                          <a:ea typeface="幼圆" panose="02010509060101010101" pitchFamily="1" charset="-122"/>
                        </a:defRPr>
                      </a:lvl1pPr>
                      <a:lvl2pPr marL="357505" lvl="1" indent="-357505" algn="just" defTabSz="914400" eaLnBrk="1" fontAlgn="base" latinLnBrk="0" hangingPunct="1">
                        <a:lnSpc>
                          <a:spcPct val="120000"/>
                        </a:lnSpc>
                        <a:spcBef>
                          <a:spcPct val="0"/>
                        </a:spcBef>
                        <a:spcAft>
                          <a:spcPts val="600"/>
                        </a:spcAft>
                        <a:buClr>
                          <a:schemeClr val="accent1"/>
                        </a:buClr>
                        <a:buFont typeface="幼圆" panose="02010509060101010101" pitchFamily="1" charset="-122"/>
                        <a:buChar char=" "/>
                        <a:defRPr sz="1400" b="0" i="0" u="none" kern="1200" baseline="0">
                          <a:solidFill>
                            <a:schemeClr val="tx1"/>
                          </a:solidFill>
                          <a:latin typeface="幼圆" panose="02010509060101010101" pitchFamily="1" charset="-122"/>
                          <a:ea typeface="幼圆" panose="02010509060101010101" pitchFamily="1" charset="-122"/>
                        </a:defRPr>
                      </a:lvl2pPr>
                      <a:lvl3pPr marL="1143000" lvl="2" indent="-228600" algn="l" defTabSz="914400" eaLnBrk="1" fontAlgn="base" latinLnBrk="0" hangingPunct="1">
                        <a:lnSpc>
                          <a:spcPct val="90000"/>
                        </a:lnSpc>
                        <a:spcBef>
                          <a:spcPts val="500"/>
                        </a:spcBef>
                        <a:spcAft>
                          <a:spcPct val="0"/>
                        </a:spcAft>
                        <a:buFont typeface="Arial" panose="020B0604020202020204" pitchFamily="34" charset="0"/>
                        <a:buChar char="•"/>
                        <a:defRPr sz="1800" b="0" i="0" u="none" kern="1200" baseline="0">
                          <a:solidFill>
                            <a:schemeClr val="tx1"/>
                          </a:solidFill>
                          <a:latin typeface="Arial" panose="020B0604020202020204" pitchFamily="34" charset="0"/>
                          <a:ea typeface="幼圆" panose="02010509060101010101" pitchFamily="1" charset="-122"/>
                        </a:defRPr>
                      </a:lvl3pPr>
                      <a:lvl4pPr marL="1600200" lvl="3" indent="-228600" algn="l" defTabSz="914400" eaLnBrk="1" fontAlgn="base" latinLnBrk="0" hangingPunct="1">
                        <a:lnSpc>
                          <a:spcPct val="90000"/>
                        </a:lnSpc>
                        <a:spcBef>
                          <a:spcPts val="500"/>
                        </a:spcBef>
                        <a:spcAft>
                          <a:spcPct val="0"/>
                        </a:spcAft>
                        <a:buFont typeface="Arial" panose="020B0604020202020204" pitchFamily="34" charset="0"/>
                        <a:buChar char="•"/>
                        <a:defRPr sz="1600" b="0" i="0" u="none" kern="1200" baseline="0">
                          <a:solidFill>
                            <a:schemeClr val="tx1"/>
                          </a:solidFill>
                          <a:latin typeface="Arial" panose="020B0604020202020204" pitchFamily="34" charset="0"/>
                          <a:ea typeface="幼圆" panose="02010509060101010101" pitchFamily="1" charset="-122"/>
                        </a:defRPr>
                      </a:lvl4pPr>
                      <a:lvl5pPr marL="2057400" lvl="4" indent="-228600" algn="l" defTabSz="914400" eaLnBrk="1" fontAlgn="base" latinLnBrk="0" hangingPunct="1">
                        <a:lnSpc>
                          <a:spcPct val="90000"/>
                        </a:lnSpc>
                        <a:spcBef>
                          <a:spcPts val="500"/>
                        </a:spcBef>
                        <a:spcAft>
                          <a:spcPct val="0"/>
                        </a:spcAft>
                        <a:buFont typeface="Arial" panose="020B0604020202020204" pitchFamily="34" charset="0"/>
                        <a:buChar char="•"/>
                        <a:defRPr sz="1600" b="0" i="0" u="none" kern="1200" baseline="0">
                          <a:solidFill>
                            <a:schemeClr val="tx1"/>
                          </a:solidFill>
                          <a:latin typeface="Arial" panose="020B0604020202020204" pitchFamily="34" charset="0"/>
                          <a:ea typeface="幼圆" panose="02010509060101010101" pitchFamily="1" charset="-122"/>
                        </a:defRPr>
                      </a:lvl5pPr>
                    </a:lstStyle>
                    <a:p>
                      <a:pPr marL="0" lvl="0" indent="0" algn="ctr" eaLnBrk="1" hangingPunct="1">
                        <a:buClrTx/>
                        <a:buNone/>
                      </a:pPr>
                      <a:r>
                        <a:rPr lang="zh-CN" altLang="en-US" sz="2000" b="1" dirty="0">
                          <a:latin typeface="隶书" panose="02010509060101010101" pitchFamily="49" charset="-122"/>
                          <a:ea typeface="隶书" panose="02010509060101010101" pitchFamily="49" charset="-122"/>
                        </a:rPr>
                        <a:t>轻度刺激</a:t>
                      </a:r>
                      <a:endParaRPr lang="zh-CN" altLang="en-US" sz="2000" b="1" dirty="0">
                        <a:latin typeface="隶书" panose="02010509060101010101" pitchFamily="49" charset="-122"/>
                        <a:ea typeface="隶书" panose="02010509060101010101" pitchFamily="49" charset="-122"/>
                      </a:endParaRPr>
                    </a:p>
                  </a:txBody>
                  <a:tcPr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hMerge="1">
                  <a:tcPr>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tcPr>
                </a:tc>
                <a:tc>
                  <a:txBody>
                    <a:bodyPr/>
                    <a:lstStyle>
                      <a:lvl1pPr marL="357505" lvl="0" indent="-357505" algn="just" defTabSz="914400" eaLnBrk="1" fontAlgn="base" latinLnBrk="0" hangingPunct="1">
                        <a:lnSpc>
                          <a:spcPct val="110000"/>
                        </a:lnSpc>
                        <a:spcBef>
                          <a:spcPts val="600"/>
                        </a:spcBef>
                        <a:spcAft>
                          <a:spcPct val="0"/>
                        </a:spcAft>
                        <a:buClr>
                          <a:schemeClr val="accent1"/>
                        </a:buClr>
                        <a:buSzPct val="80000"/>
                        <a:buFont typeface="Webdings" panose="05030102010509060703" pitchFamily="2" charset="2"/>
                        <a:buChar char=""/>
                        <a:defRPr sz="2000" u="none" kern="1200" baseline="0">
                          <a:solidFill>
                            <a:schemeClr val="accent1"/>
                          </a:solidFill>
                          <a:latin typeface="幼圆" panose="02010509060101010101" pitchFamily="1" charset="-122"/>
                          <a:ea typeface="幼圆" panose="02010509060101010101" pitchFamily="1" charset="-122"/>
                        </a:defRPr>
                      </a:lvl1pPr>
                      <a:lvl2pPr marL="357505" lvl="1" indent="-357505" algn="just" defTabSz="914400" eaLnBrk="1" fontAlgn="base" latinLnBrk="0" hangingPunct="1">
                        <a:lnSpc>
                          <a:spcPct val="120000"/>
                        </a:lnSpc>
                        <a:spcBef>
                          <a:spcPct val="0"/>
                        </a:spcBef>
                        <a:spcAft>
                          <a:spcPts val="600"/>
                        </a:spcAft>
                        <a:buClr>
                          <a:schemeClr val="accent1"/>
                        </a:buClr>
                        <a:buFont typeface="幼圆" panose="02010509060101010101" pitchFamily="1" charset="-122"/>
                        <a:buChar char=" "/>
                        <a:defRPr sz="1400" b="0" i="0" u="none" kern="1200" baseline="0">
                          <a:solidFill>
                            <a:schemeClr val="tx1"/>
                          </a:solidFill>
                          <a:latin typeface="幼圆" panose="02010509060101010101" pitchFamily="1" charset="-122"/>
                          <a:ea typeface="幼圆" panose="02010509060101010101" pitchFamily="1" charset="-122"/>
                        </a:defRPr>
                      </a:lvl2pPr>
                      <a:lvl3pPr marL="1143000" lvl="2" indent="-228600" algn="l" defTabSz="914400" eaLnBrk="1" fontAlgn="base" latinLnBrk="0" hangingPunct="1">
                        <a:lnSpc>
                          <a:spcPct val="90000"/>
                        </a:lnSpc>
                        <a:spcBef>
                          <a:spcPts val="500"/>
                        </a:spcBef>
                        <a:spcAft>
                          <a:spcPct val="0"/>
                        </a:spcAft>
                        <a:buFont typeface="Arial" panose="020B0604020202020204" pitchFamily="34" charset="0"/>
                        <a:buChar char="•"/>
                        <a:defRPr sz="1800" b="0" i="0" u="none" kern="1200" baseline="0">
                          <a:solidFill>
                            <a:schemeClr val="tx1"/>
                          </a:solidFill>
                          <a:latin typeface="Arial" panose="020B0604020202020204" pitchFamily="34" charset="0"/>
                          <a:ea typeface="幼圆" panose="02010509060101010101" pitchFamily="1" charset="-122"/>
                        </a:defRPr>
                      </a:lvl3pPr>
                      <a:lvl4pPr marL="1600200" lvl="3" indent="-228600" algn="l" defTabSz="914400" eaLnBrk="1" fontAlgn="base" latinLnBrk="0" hangingPunct="1">
                        <a:lnSpc>
                          <a:spcPct val="90000"/>
                        </a:lnSpc>
                        <a:spcBef>
                          <a:spcPts val="500"/>
                        </a:spcBef>
                        <a:spcAft>
                          <a:spcPct val="0"/>
                        </a:spcAft>
                        <a:buFont typeface="Arial" panose="020B0604020202020204" pitchFamily="34" charset="0"/>
                        <a:buChar char="•"/>
                        <a:defRPr sz="1600" b="0" i="0" u="none" kern="1200" baseline="0">
                          <a:solidFill>
                            <a:schemeClr val="tx1"/>
                          </a:solidFill>
                          <a:latin typeface="Arial" panose="020B0604020202020204" pitchFamily="34" charset="0"/>
                          <a:ea typeface="幼圆" panose="02010509060101010101" pitchFamily="1" charset="-122"/>
                        </a:defRPr>
                      </a:lvl4pPr>
                      <a:lvl5pPr marL="2057400" lvl="4" indent="-228600" algn="l" defTabSz="914400" eaLnBrk="1" fontAlgn="base" latinLnBrk="0" hangingPunct="1">
                        <a:lnSpc>
                          <a:spcPct val="90000"/>
                        </a:lnSpc>
                        <a:spcBef>
                          <a:spcPts val="500"/>
                        </a:spcBef>
                        <a:spcAft>
                          <a:spcPct val="0"/>
                        </a:spcAft>
                        <a:buFont typeface="Arial" panose="020B0604020202020204" pitchFamily="34" charset="0"/>
                        <a:buChar char="•"/>
                        <a:defRPr sz="1600" b="0" i="0" u="none" kern="1200" baseline="0">
                          <a:solidFill>
                            <a:schemeClr val="tx1"/>
                          </a:solidFill>
                          <a:latin typeface="Arial" panose="020B0604020202020204" pitchFamily="34" charset="0"/>
                          <a:ea typeface="幼圆" panose="02010509060101010101" pitchFamily="1" charset="-122"/>
                        </a:defRPr>
                      </a:lvl5pPr>
                    </a:lstStyle>
                    <a:p>
                      <a:pPr marL="0" lvl="0" indent="0" algn="ctr" eaLnBrk="1" hangingPunct="1">
                        <a:buClrTx/>
                        <a:buNone/>
                      </a:pPr>
                      <a:r>
                        <a:rPr lang="zh-CN" altLang="en-US" sz="2000" b="1" dirty="0">
                          <a:latin typeface="隶书" panose="02010509060101010101" pitchFamily="49" charset="-122"/>
                          <a:ea typeface="隶书" panose="02010509060101010101" pitchFamily="49" charset="-122"/>
                        </a:rPr>
                        <a:t>痛觉刺激</a:t>
                      </a:r>
                      <a:endParaRPr lang="zh-CN" altLang="en-US" sz="2000" b="1" dirty="0">
                        <a:latin typeface="隶书" panose="02010509060101010101" pitchFamily="49" charset="-122"/>
                        <a:ea typeface="隶书" panose="02010509060101010101" pitchFamily="49" charset="-122"/>
                      </a:endParaRPr>
                    </a:p>
                  </a:txBody>
                  <a:tcPr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vMerge="1">
                  <a:tcP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B w="12700" cap="flat" cmpd="sng">
                      <a:solidFill>
                        <a:schemeClr val="tx1"/>
                      </a:solidFill>
                      <a:prstDash val="solid"/>
                      <a:headEnd type="none" w="med" len="med"/>
                      <a:tailEnd type="none" w="med" len="med"/>
                    </a:lnB>
                  </a:tcPr>
                </a:tc>
              </a:tr>
              <a:tr h="762000">
                <a:tc>
                  <a:txBody>
                    <a:bodyPr/>
                    <a:lstStyle>
                      <a:lvl1pPr marL="357505" lvl="0" indent="-357505" algn="just" defTabSz="914400" eaLnBrk="1" fontAlgn="base" latinLnBrk="0" hangingPunct="1">
                        <a:lnSpc>
                          <a:spcPct val="110000"/>
                        </a:lnSpc>
                        <a:spcBef>
                          <a:spcPts val="600"/>
                        </a:spcBef>
                        <a:spcAft>
                          <a:spcPct val="0"/>
                        </a:spcAft>
                        <a:buClr>
                          <a:schemeClr val="accent1"/>
                        </a:buClr>
                        <a:buSzPct val="80000"/>
                        <a:buFont typeface="Webdings" panose="05030102010509060703" pitchFamily="2" charset="2"/>
                        <a:buChar char=""/>
                        <a:defRPr sz="2000" u="none" kern="1200" baseline="0">
                          <a:solidFill>
                            <a:schemeClr val="accent1"/>
                          </a:solidFill>
                          <a:latin typeface="幼圆" panose="02010509060101010101" pitchFamily="1" charset="-122"/>
                          <a:ea typeface="幼圆" panose="02010509060101010101" pitchFamily="1" charset="-122"/>
                        </a:defRPr>
                      </a:lvl1pPr>
                      <a:lvl2pPr marL="357505" lvl="1" indent="-357505" algn="just" defTabSz="914400" eaLnBrk="1" fontAlgn="base" latinLnBrk="0" hangingPunct="1">
                        <a:lnSpc>
                          <a:spcPct val="120000"/>
                        </a:lnSpc>
                        <a:spcBef>
                          <a:spcPct val="0"/>
                        </a:spcBef>
                        <a:spcAft>
                          <a:spcPts val="600"/>
                        </a:spcAft>
                        <a:buClr>
                          <a:schemeClr val="accent1"/>
                        </a:buClr>
                        <a:buFont typeface="幼圆" panose="02010509060101010101" pitchFamily="1" charset="-122"/>
                        <a:buChar char=" "/>
                        <a:defRPr sz="1400" b="0" i="0" u="none" kern="1200" baseline="0">
                          <a:solidFill>
                            <a:schemeClr val="tx1"/>
                          </a:solidFill>
                          <a:latin typeface="幼圆" panose="02010509060101010101" pitchFamily="1" charset="-122"/>
                          <a:ea typeface="幼圆" panose="02010509060101010101" pitchFamily="1" charset="-122"/>
                        </a:defRPr>
                      </a:lvl2pPr>
                      <a:lvl3pPr marL="1143000" lvl="2" indent="-228600" algn="l" defTabSz="914400" eaLnBrk="1" fontAlgn="base" latinLnBrk="0" hangingPunct="1">
                        <a:lnSpc>
                          <a:spcPct val="90000"/>
                        </a:lnSpc>
                        <a:spcBef>
                          <a:spcPts val="500"/>
                        </a:spcBef>
                        <a:spcAft>
                          <a:spcPct val="0"/>
                        </a:spcAft>
                        <a:buFont typeface="Arial" panose="020B0604020202020204" pitchFamily="34" charset="0"/>
                        <a:buChar char="•"/>
                        <a:defRPr sz="1800" b="0" i="0" u="none" kern="1200" baseline="0">
                          <a:solidFill>
                            <a:schemeClr val="tx1"/>
                          </a:solidFill>
                          <a:latin typeface="Arial" panose="020B0604020202020204" pitchFamily="34" charset="0"/>
                          <a:ea typeface="幼圆" panose="02010509060101010101" pitchFamily="1" charset="-122"/>
                        </a:defRPr>
                      </a:lvl3pPr>
                      <a:lvl4pPr marL="1600200" lvl="3" indent="-228600" algn="l" defTabSz="914400" eaLnBrk="1" fontAlgn="base" latinLnBrk="0" hangingPunct="1">
                        <a:lnSpc>
                          <a:spcPct val="90000"/>
                        </a:lnSpc>
                        <a:spcBef>
                          <a:spcPts val="500"/>
                        </a:spcBef>
                        <a:spcAft>
                          <a:spcPct val="0"/>
                        </a:spcAft>
                        <a:buFont typeface="Arial" panose="020B0604020202020204" pitchFamily="34" charset="0"/>
                        <a:buChar char="•"/>
                        <a:defRPr sz="1600" b="0" i="0" u="none" kern="1200" baseline="0">
                          <a:solidFill>
                            <a:schemeClr val="tx1"/>
                          </a:solidFill>
                          <a:latin typeface="Arial" panose="020B0604020202020204" pitchFamily="34" charset="0"/>
                          <a:ea typeface="幼圆" panose="02010509060101010101" pitchFamily="1" charset="-122"/>
                        </a:defRPr>
                      </a:lvl4pPr>
                      <a:lvl5pPr marL="2057400" lvl="4" indent="-228600" algn="l" defTabSz="914400" eaLnBrk="1" fontAlgn="base" latinLnBrk="0" hangingPunct="1">
                        <a:lnSpc>
                          <a:spcPct val="90000"/>
                        </a:lnSpc>
                        <a:spcBef>
                          <a:spcPts val="500"/>
                        </a:spcBef>
                        <a:spcAft>
                          <a:spcPct val="0"/>
                        </a:spcAft>
                        <a:buFont typeface="Arial" panose="020B0604020202020204" pitchFamily="34" charset="0"/>
                        <a:buChar char="•"/>
                        <a:defRPr sz="1600" b="0" i="0" u="none" kern="1200" baseline="0">
                          <a:solidFill>
                            <a:schemeClr val="tx1"/>
                          </a:solidFill>
                          <a:latin typeface="Arial" panose="020B0604020202020204" pitchFamily="34" charset="0"/>
                          <a:ea typeface="幼圆" panose="02010509060101010101" pitchFamily="1" charset="-122"/>
                        </a:defRPr>
                      </a:lvl5pPr>
                    </a:lstStyle>
                    <a:p>
                      <a:pPr marL="0" lvl="0" indent="0" algn="ctr" eaLnBrk="1" hangingPunct="1">
                        <a:buClrTx/>
                        <a:buNone/>
                      </a:pPr>
                      <a:r>
                        <a:rPr lang="zh-CN" altLang="en-US" sz="2000" b="1" dirty="0">
                          <a:latin typeface="隶书" panose="02010509060101010101" pitchFamily="49" charset="-122"/>
                          <a:ea typeface="隶书" panose="02010509060101010101" pitchFamily="49" charset="-122"/>
                        </a:rPr>
                        <a:t>嗜睡</a:t>
                      </a:r>
                      <a:endParaRPr lang="zh-CN" altLang="en-US" sz="2000" b="1" dirty="0">
                        <a:latin typeface="隶书" panose="02010509060101010101" pitchFamily="49" charset="-122"/>
                        <a:ea typeface="隶书" panose="02010509060101010101" pitchFamily="49" charset="-122"/>
                      </a:endParaRPr>
                    </a:p>
                  </a:txBody>
                  <a:tcPr anchor="ct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gridSpan="2">
                  <a:txBody>
                    <a:bodyPr/>
                    <a:lstStyle>
                      <a:lvl1pPr marL="357505" lvl="0" indent="-357505" algn="just" defTabSz="914400" eaLnBrk="1" fontAlgn="base" latinLnBrk="0" hangingPunct="1">
                        <a:lnSpc>
                          <a:spcPct val="110000"/>
                        </a:lnSpc>
                        <a:spcBef>
                          <a:spcPts val="600"/>
                        </a:spcBef>
                        <a:spcAft>
                          <a:spcPct val="0"/>
                        </a:spcAft>
                        <a:buClr>
                          <a:schemeClr val="accent1"/>
                        </a:buClr>
                        <a:buSzPct val="80000"/>
                        <a:buFont typeface="Webdings" panose="05030102010509060703" pitchFamily="2" charset="2"/>
                        <a:buChar char=""/>
                        <a:defRPr sz="2000" u="none" kern="1200" baseline="0">
                          <a:solidFill>
                            <a:schemeClr val="accent1"/>
                          </a:solidFill>
                          <a:latin typeface="幼圆" panose="02010509060101010101" pitchFamily="1" charset="-122"/>
                          <a:ea typeface="幼圆" panose="02010509060101010101" pitchFamily="1" charset="-122"/>
                        </a:defRPr>
                      </a:lvl1pPr>
                      <a:lvl2pPr marL="357505" lvl="1" indent="-357505" algn="just" defTabSz="914400" eaLnBrk="1" fontAlgn="base" latinLnBrk="0" hangingPunct="1">
                        <a:lnSpc>
                          <a:spcPct val="120000"/>
                        </a:lnSpc>
                        <a:spcBef>
                          <a:spcPct val="0"/>
                        </a:spcBef>
                        <a:spcAft>
                          <a:spcPts val="600"/>
                        </a:spcAft>
                        <a:buClr>
                          <a:schemeClr val="accent1"/>
                        </a:buClr>
                        <a:buFont typeface="幼圆" panose="02010509060101010101" pitchFamily="1" charset="-122"/>
                        <a:buChar char=" "/>
                        <a:defRPr sz="1400" b="0" i="0" u="none" kern="1200" baseline="0">
                          <a:solidFill>
                            <a:schemeClr val="tx1"/>
                          </a:solidFill>
                          <a:latin typeface="幼圆" panose="02010509060101010101" pitchFamily="1" charset="-122"/>
                          <a:ea typeface="幼圆" panose="02010509060101010101" pitchFamily="1" charset="-122"/>
                        </a:defRPr>
                      </a:lvl2pPr>
                      <a:lvl3pPr marL="1143000" lvl="2" indent="-228600" algn="l" defTabSz="914400" eaLnBrk="1" fontAlgn="base" latinLnBrk="0" hangingPunct="1">
                        <a:lnSpc>
                          <a:spcPct val="90000"/>
                        </a:lnSpc>
                        <a:spcBef>
                          <a:spcPts val="500"/>
                        </a:spcBef>
                        <a:spcAft>
                          <a:spcPct val="0"/>
                        </a:spcAft>
                        <a:buFont typeface="Arial" panose="020B0604020202020204" pitchFamily="34" charset="0"/>
                        <a:buChar char="•"/>
                        <a:defRPr sz="1800" b="0" i="0" u="none" kern="1200" baseline="0">
                          <a:solidFill>
                            <a:schemeClr val="tx1"/>
                          </a:solidFill>
                          <a:latin typeface="Arial" panose="020B0604020202020204" pitchFamily="34" charset="0"/>
                          <a:ea typeface="幼圆" panose="02010509060101010101" pitchFamily="1" charset="-122"/>
                        </a:defRPr>
                      </a:lvl3pPr>
                      <a:lvl4pPr marL="1600200" lvl="3" indent="-228600" algn="l" defTabSz="914400" eaLnBrk="1" fontAlgn="base" latinLnBrk="0" hangingPunct="1">
                        <a:lnSpc>
                          <a:spcPct val="90000"/>
                        </a:lnSpc>
                        <a:spcBef>
                          <a:spcPts val="500"/>
                        </a:spcBef>
                        <a:spcAft>
                          <a:spcPct val="0"/>
                        </a:spcAft>
                        <a:buFont typeface="Arial" panose="020B0604020202020204" pitchFamily="34" charset="0"/>
                        <a:buChar char="•"/>
                        <a:defRPr sz="1600" b="0" i="0" u="none" kern="1200" baseline="0">
                          <a:solidFill>
                            <a:schemeClr val="tx1"/>
                          </a:solidFill>
                          <a:latin typeface="Arial" panose="020B0604020202020204" pitchFamily="34" charset="0"/>
                          <a:ea typeface="幼圆" panose="02010509060101010101" pitchFamily="1" charset="-122"/>
                        </a:defRPr>
                      </a:lvl4pPr>
                      <a:lvl5pPr marL="2057400" lvl="4" indent="-228600" algn="l" defTabSz="914400" eaLnBrk="1" fontAlgn="base" latinLnBrk="0" hangingPunct="1">
                        <a:lnSpc>
                          <a:spcPct val="90000"/>
                        </a:lnSpc>
                        <a:spcBef>
                          <a:spcPts val="500"/>
                        </a:spcBef>
                        <a:spcAft>
                          <a:spcPct val="0"/>
                        </a:spcAft>
                        <a:buFont typeface="Arial" panose="020B0604020202020204" pitchFamily="34" charset="0"/>
                        <a:buChar char="•"/>
                        <a:defRPr sz="1600" b="0" i="0" u="none" kern="1200" baseline="0">
                          <a:solidFill>
                            <a:schemeClr val="tx1"/>
                          </a:solidFill>
                          <a:latin typeface="Arial" panose="020B0604020202020204" pitchFamily="34" charset="0"/>
                          <a:ea typeface="幼圆" panose="02010509060101010101" pitchFamily="1" charset="-122"/>
                        </a:defRPr>
                      </a:lvl5pPr>
                    </a:lstStyle>
                    <a:p>
                      <a:pPr marL="0" lvl="0" indent="0" eaLnBrk="1" hangingPunct="1">
                        <a:buClrTx/>
                        <a:buNone/>
                      </a:pPr>
                      <a:r>
                        <a:rPr lang="zh-CN" altLang="en-US" sz="2000" b="1" dirty="0">
                          <a:latin typeface="隶书" panose="02010509060101010101" pitchFamily="49" charset="-122"/>
                          <a:ea typeface="隶书" panose="02010509060101010101" pitchFamily="49" charset="-122"/>
                        </a:rPr>
                        <a:t>持续睡眠，</a:t>
                      </a:r>
                      <a:r>
                        <a:rPr lang="zh-CN" altLang="en-US" sz="2000" b="1" dirty="0">
                          <a:solidFill>
                            <a:srgbClr val="FF0000"/>
                          </a:solidFill>
                          <a:latin typeface="隶书" panose="02010509060101010101" pitchFamily="49" charset="-122"/>
                          <a:ea typeface="隶书" panose="02010509060101010101" pitchFamily="49" charset="-122"/>
                        </a:rPr>
                        <a:t>易唤醒，回答准确</a:t>
                      </a:r>
                      <a:endParaRPr lang="zh-CN" altLang="en-US" sz="2000" b="1" dirty="0">
                        <a:solidFill>
                          <a:srgbClr val="FF0000"/>
                        </a:solidFill>
                        <a:latin typeface="隶书" panose="02010509060101010101" pitchFamily="49" charset="-122"/>
                        <a:ea typeface="隶书" panose="02010509060101010101" pitchFamily="49" charset="-122"/>
                      </a:endParaRPr>
                    </a:p>
                  </a:txBody>
                  <a:tcPr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hMerge="1">
                  <a:tcPr>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tcPr>
                </a:tc>
                <a:tc>
                  <a:txBody>
                    <a:bodyPr/>
                    <a:lstStyle>
                      <a:lvl1pPr marL="357505" lvl="0" indent="-357505" algn="just" defTabSz="914400" eaLnBrk="1" fontAlgn="base" latinLnBrk="0" hangingPunct="1">
                        <a:lnSpc>
                          <a:spcPct val="110000"/>
                        </a:lnSpc>
                        <a:spcBef>
                          <a:spcPts val="600"/>
                        </a:spcBef>
                        <a:spcAft>
                          <a:spcPct val="0"/>
                        </a:spcAft>
                        <a:buClr>
                          <a:schemeClr val="accent1"/>
                        </a:buClr>
                        <a:buSzPct val="80000"/>
                        <a:buFont typeface="Webdings" panose="05030102010509060703" pitchFamily="2" charset="2"/>
                        <a:buChar char=""/>
                        <a:defRPr sz="2000" u="none" kern="1200" baseline="0">
                          <a:solidFill>
                            <a:schemeClr val="accent1"/>
                          </a:solidFill>
                          <a:latin typeface="幼圆" panose="02010509060101010101" pitchFamily="1" charset="-122"/>
                          <a:ea typeface="幼圆" panose="02010509060101010101" pitchFamily="1" charset="-122"/>
                        </a:defRPr>
                      </a:lvl1pPr>
                      <a:lvl2pPr marL="357505" lvl="1" indent="-357505" algn="just" defTabSz="914400" eaLnBrk="1" fontAlgn="base" latinLnBrk="0" hangingPunct="1">
                        <a:lnSpc>
                          <a:spcPct val="120000"/>
                        </a:lnSpc>
                        <a:spcBef>
                          <a:spcPct val="0"/>
                        </a:spcBef>
                        <a:spcAft>
                          <a:spcPts val="600"/>
                        </a:spcAft>
                        <a:buClr>
                          <a:schemeClr val="accent1"/>
                        </a:buClr>
                        <a:buFont typeface="幼圆" panose="02010509060101010101" pitchFamily="1" charset="-122"/>
                        <a:buChar char=" "/>
                        <a:defRPr sz="1400" b="0" i="0" u="none" kern="1200" baseline="0">
                          <a:solidFill>
                            <a:schemeClr val="tx1"/>
                          </a:solidFill>
                          <a:latin typeface="幼圆" panose="02010509060101010101" pitchFamily="1" charset="-122"/>
                          <a:ea typeface="幼圆" panose="02010509060101010101" pitchFamily="1" charset="-122"/>
                        </a:defRPr>
                      </a:lvl2pPr>
                      <a:lvl3pPr marL="1143000" lvl="2" indent="-228600" algn="l" defTabSz="914400" eaLnBrk="1" fontAlgn="base" latinLnBrk="0" hangingPunct="1">
                        <a:lnSpc>
                          <a:spcPct val="90000"/>
                        </a:lnSpc>
                        <a:spcBef>
                          <a:spcPts val="500"/>
                        </a:spcBef>
                        <a:spcAft>
                          <a:spcPct val="0"/>
                        </a:spcAft>
                        <a:buFont typeface="Arial" panose="020B0604020202020204" pitchFamily="34" charset="0"/>
                        <a:buChar char="•"/>
                        <a:defRPr sz="1800" b="0" i="0" u="none" kern="1200" baseline="0">
                          <a:solidFill>
                            <a:schemeClr val="tx1"/>
                          </a:solidFill>
                          <a:latin typeface="Arial" panose="020B0604020202020204" pitchFamily="34" charset="0"/>
                          <a:ea typeface="幼圆" panose="02010509060101010101" pitchFamily="1" charset="-122"/>
                        </a:defRPr>
                      </a:lvl3pPr>
                      <a:lvl4pPr marL="1600200" lvl="3" indent="-228600" algn="l" defTabSz="914400" eaLnBrk="1" fontAlgn="base" latinLnBrk="0" hangingPunct="1">
                        <a:lnSpc>
                          <a:spcPct val="90000"/>
                        </a:lnSpc>
                        <a:spcBef>
                          <a:spcPts val="500"/>
                        </a:spcBef>
                        <a:spcAft>
                          <a:spcPct val="0"/>
                        </a:spcAft>
                        <a:buFont typeface="Arial" panose="020B0604020202020204" pitchFamily="34" charset="0"/>
                        <a:buChar char="•"/>
                        <a:defRPr sz="1600" b="0" i="0" u="none" kern="1200" baseline="0">
                          <a:solidFill>
                            <a:schemeClr val="tx1"/>
                          </a:solidFill>
                          <a:latin typeface="Arial" panose="020B0604020202020204" pitchFamily="34" charset="0"/>
                          <a:ea typeface="幼圆" panose="02010509060101010101" pitchFamily="1" charset="-122"/>
                        </a:defRPr>
                      </a:lvl4pPr>
                      <a:lvl5pPr marL="2057400" lvl="4" indent="-228600" algn="l" defTabSz="914400" eaLnBrk="1" fontAlgn="base" latinLnBrk="0" hangingPunct="1">
                        <a:lnSpc>
                          <a:spcPct val="90000"/>
                        </a:lnSpc>
                        <a:spcBef>
                          <a:spcPts val="500"/>
                        </a:spcBef>
                        <a:spcAft>
                          <a:spcPct val="0"/>
                        </a:spcAft>
                        <a:buFont typeface="Arial" panose="020B0604020202020204" pitchFamily="34" charset="0"/>
                        <a:buChar char="•"/>
                        <a:defRPr sz="1600" b="0" i="0" u="none" kern="1200" baseline="0">
                          <a:solidFill>
                            <a:schemeClr val="tx1"/>
                          </a:solidFill>
                          <a:latin typeface="Arial" panose="020B0604020202020204" pitchFamily="34" charset="0"/>
                          <a:ea typeface="幼圆" panose="02010509060101010101" pitchFamily="1" charset="-122"/>
                        </a:defRPr>
                      </a:lvl5pPr>
                    </a:lstStyle>
                    <a:p>
                      <a:pPr marL="0" lvl="0" indent="0" eaLnBrk="1" hangingPunct="1">
                        <a:buClrTx/>
                        <a:buNone/>
                      </a:pPr>
                      <a:endParaRPr lang="zh-CN" altLang="en-US" sz="2000" b="1" dirty="0">
                        <a:latin typeface="隶书" panose="02010509060101010101" pitchFamily="49" charset="-122"/>
                        <a:ea typeface="隶书" panose="02010509060101010101" pitchFamily="49" charset="-122"/>
                      </a:endParaRPr>
                    </a:p>
                  </a:txBody>
                  <a:tcPr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57505" lvl="0" indent="-357505" algn="just" defTabSz="914400" eaLnBrk="1" fontAlgn="base" latinLnBrk="0" hangingPunct="1">
                        <a:lnSpc>
                          <a:spcPct val="110000"/>
                        </a:lnSpc>
                        <a:spcBef>
                          <a:spcPts val="600"/>
                        </a:spcBef>
                        <a:spcAft>
                          <a:spcPct val="0"/>
                        </a:spcAft>
                        <a:buClr>
                          <a:schemeClr val="accent1"/>
                        </a:buClr>
                        <a:buSzPct val="80000"/>
                        <a:buFont typeface="Webdings" panose="05030102010509060703" pitchFamily="2" charset="2"/>
                        <a:buChar char=""/>
                        <a:defRPr sz="2000" u="none" kern="1200" baseline="0">
                          <a:solidFill>
                            <a:schemeClr val="accent1"/>
                          </a:solidFill>
                          <a:latin typeface="幼圆" panose="02010509060101010101" pitchFamily="1" charset="-122"/>
                          <a:ea typeface="幼圆" panose="02010509060101010101" pitchFamily="1" charset="-122"/>
                        </a:defRPr>
                      </a:lvl1pPr>
                      <a:lvl2pPr marL="357505" lvl="1" indent="-357505" algn="just" defTabSz="914400" eaLnBrk="1" fontAlgn="base" latinLnBrk="0" hangingPunct="1">
                        <a:lnSpc>
                          <a:spcPct val="120000"/>
                        </a:lnSpc>
                        <a:spcBef>
                          <a:spcPct val="0"/>
                        </a:spcBef>
                        <a:spcAft>
                          <a:spcPts val="600"/>
                        </a:spcAft>
                        <a:buClr>
                          <a:schemeClr val="accent1"/>
                        </a:buClr>
                        <a:buFont typeface="幼圆" panose="02010509060101010101" pitchFamily="1" charset="-122"/>
                        <a:buChar char=" "/>
                        <a:defRPr sz="1400" b="0" i="0" u="none" kern="1200" baseline="0">
                          <a:solidFill>
                            <a:schemeClr val="tx1"/>
                          </a:solidFill>
                          <a:latin typeface="幼圆" panose="02010509060101010101" pitchFamily="1" charset="-122"/>
                          <a:ea typeface="幼圆" panose="02010509060101010101" pitchFamily="1" charset="-122"/>
                        </a:defRPr>
                      </a:lvl2pPr>
                      <a:lvl3pPr marL="1143000" lvl="2" indent="-228600" algn="l" defTabSz="914400" eaLnBrk="1" fontAlgn="base" latinLnBrk="0" hangingPunct="1">
                        <a:lnSpc>
                          <a:spcPct val="90000"/>
                        </a:lnSpc>
                        <a:spcBef>
                          <a:spcPts val="500"/>
                        </a:spcBef>
                        <a:spcAft>
                          <a:spcPct val="0"/>
                        </a:spcAft>
                        <a:buFont typeface="Arial" panose="020B0604020202020204" pitchFamily="34" charset="0"/>
                        <a:buChar char="•"/>
                        <a:defRPr sz="1800" b="0" i="0" u="none" kern="1200" baseline="0">
                          <a:solidFill>
                            <a:schemeClr val="tx1"/>
                          </a:solidFill>
                          <a:latin typeface="Arial" panose="020B0604020202020204" pitchFamily="34" charset="0"/>
                          <a:ea typeface="幼圆" panose="02010509060101010101" pitchFamily="1" charset="-122"/>
                        </a:defRPr>
                      </a:lvl3pPr>
                      <a:lvl4pPr marL="1600200" lvl="3" indent="-228600" algn="l" defTabSz="914400" eaLnBrk="1" fontAlgn="base" latinLnBrk="0" hangingPunct="1">
                        <a:lnSpc>
                          <a:spcPct val="90000"/>
                        </a:lnSpc>
                        <a:spcBef>
                          <a:spcPts val="500"/>
                        </a:spcBef>
                        <a:spcAft>
                          <a:spcPct val="0"/>
                        </a:spcAft>
                        <a:buFont typeface="Arial" panose="020B0604020202020204" pitchFamily="34" charset="0"/>
                        <a:buChar char="•"/>
                        <a:defRPr sz="1600" b="0" i="0" u="none" kern="1200" baseline="0">
                          <a:solidFill>
                            <a:schemeClr val="tx1"/>
                          </a:solidFill>
                          <a:latin typeface="Arial" panose="020B0604020202020204" pitchFamily="34" charset="0"/>
                          <a:ea typeface="幼圆" panose="02010509060101010101" pitchFamily="1" charset="-122"/>
                        </a:defRPr>
                      </a:lvl4pPr>
                      <a:lvl5pPr marL="2057400" lvl="4" indent="-228600" algn="l" defTabSz="914400" eaLnBrk="1" fontAlgn="base" latinLnBrk="0" hangingPunct="1">
                        <a:lnSpc>
                          <a:spcPct val="90000"/>
                        </a:lnSpc>
                        <a:spcBef>
                          <a:spcPts val="500"/>
                        </a:spcBef>
                        <a:spcAft>
                          <a:spcPct val="0"/>
                        </a:spcAft>
                        <a:buFont typeface="Arial" panose="020B0604020202020204" pitchFamily="34" charset="0"/>
                        <a:buChar char="•"/>
                        <a:defRPr sz="1600" b="0" i="0" u="none" kern="1200" baseline="0">
                          <a:solidFill>
                            <a:schemeClr val="tx1"/>
                          </a:solidFill>
                          <a:latin typeface="Arial" panose="020B0604020202020204" pitchFamily="34" charset="0"/>
                          <a:ea typeface="幼圆" panose="02010509060101010101" pitchFamily="1" charset="-122"/>
                        </a:defRPr>
                      </a:lvl5pPr>
                    </a:lstStyle>
                    <a:p>
                      <a:pPr marL="0" lvl="0" indent="0" eaLnBrk="1" hangingPunct="1">
                        <a:buClrTx/>
                        <a:buNone/>
                      </a:pPr>
                      <a:endParaRPr lang="zh-CN" altLang="en-US" sz="2000" b="1" dirty="0">
                        <a:latin typeface="隶书" panose="02010509060101010101" pitchFamily="49" charset="-122"/>
                        <a:ea typeface="隶书" panose="02010509060101010101" pitchFamily="49" charset="-122"/>
                      </a:endParaRPr>
                    </a:p>
                  </a:txBody>
                  <a:tcPr anchor="ct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428625">
                <a:tc>
                  <a:txBody>
                    <a:bodyPr/>
                    <a:lstStyle>
                      <a:lvl1pPr marL="357505" lvl="0" indent="-357505" algn="just" defTabSz="914400" eaLnBrk="1" fontAlgn="base" latinLnBrk="0" hangingPunct="1">
                        <a:lnSpc>
                          <a:spcPct val="110000"/>
                        </a:lnSpc>
                        <a:spcBef>
                          <a:spcPts val="600"/>
                        </a:spcBef>
                        <a:spcAft>
                          <a:spcPct val="0"/>
                        </a:spcAft>
                        <a:buClr>
                          <a:schemeClr val="accent1"/>
                        </a:buClr>
                        <a:buSzPct val="80000"/>
                        <a:buFont typeface="Webdings" panose="05030102010509060703" pitchFamily="2" charset="2"/>
                        <a:buChar char=""/>
                        <a:defRPr sz="2000" u="none" kern="1200" baseline="0">
                          <a:solidFill>
                            <a:schemeClr val="accent1"/>
                          </a:solidFill>
                          <a:latin typeface="幼圆" panose="02010509060101010101" pitchFamily="1" charset="-122"/>
                          <a:ea typeface="幼圆" panose="02010509060101010101" pitchFamily="1" charset="-122"/>
                        </a:defRPr>
                      </a:lvl1pPr>
                      <a:lvl2pPr marL="357505" lvl="1" indent="-357505" algn="just" defTabSz="914400" eaLnBrk="1" fontAlgn="base" latinLnBrk="0" hangingPunct="1">
                        <a:lnSpc>
                          <a:spcPct val="120000"/>
                        </a:lnSpc>
                        <a:spcBef>
                          <a:spcPct val="0"/>
                        </a:spcBef>
                        <a:spcAft>
                          <a:spcPts val="600"/>
                        </a:spcAft>
                        <a:buClr>
                          <a:schemeClr val="accent1"/>
                        </a:buClr>
                        <a:buFont typeface="幼圆" panose="02010509060101010101" pitchFamily="1" charset="-122"/>
                        <a:buChar char=" "/>
                        <a:defRPr sz="1400" b="0" i="0" u="none" kern="1200" baseline="0">
                          <a:solidFill>
                            <a:schemeClr val="tx1"/>
                          </a:solidFill>
                          <a:latin typeface="幼圆" panose="02010509060101010101" pitchFamily="1" charset="-122"/>
                          <a:ea typeface="幼圆" panose="02010509060101010101" pitchFamily="1" charset="-122"/>
                        </a:defRPr>
                      </a:lvl2pPr>
                      <a:lvl3pPr marL="1143000" lvl="2" indent="-228600" algn="l" defTabSz="914400" eaLnBrk="1" fontAlgn="base" latinLnBrk="0" hangingPunct="1">
                        <a:lnSpc>
                          <a:spcPct val="90000"/>
                        </a:lnSpc>
                        <a:spcBef>
                          <a:spcPts val="500"/>
                        </a:spcBef>
                        <a:spcAft>
                          <a:spcPct val="0"/>
                        </a:spcAft>
                        <a:buFont typeface="Arial" panose="020B0604020202020204" pitchFamily="34" charset="0"/>
                        <a:buChar char="•"/>
                        <a:defRPr sz="1800" b="0" i="0" u="none" kern="1200" baseline="0">
                          <a:solidFill>
                            <a:schemeClr val="tx1"/>
                          </a:solidFill>
                          <a:latin typeface="Arial" panose="020B0604020202020204" pitchFamily="34" charset="0"/>
                          <a:ea typeface="幼圆" panose="02010509060101010101" pitchFamily="1" charset="-122"/>
                        </a:defRPr>
                      </a:lvl3pPr>
                      <a:lvl4pPr marL="1600200" lvl="3" indent="-228600" algn="l" defTabSz="914400" eaLnBrk="1" fontAlgn="base" latinLnBrk="0" hangingPunct="1">
                        <a:lnSpc>
                          <a:spcPct val="90000"/>
                        </a:lnSpc>
                        <a:spcBef>
                          <a:spcPts val="500"/>
                        </a:spcBef>
                        <a:spcAft>
                          <a:spcPct val="0"/>
                        </a:spcAft>
                        <a:buFont typeface="Arial" panose="020B0604020202020204" pitchFamily="34" charset="0"/>
                        <a:buChar char="•"/>
                        <a:defRPr sz="1600" b="0" i="0" u="none" kern="1200" baseline="0">
                          <a:solidFill>
                            <a:schemeClr val="tx1"/>
                          </a:solidFill>
                          <a:latin typeface="Arial" panose="020B0604020202020204" pitchFamily="34" charset="0"/>
                          <a:ea typeface="幼圆" panose="02010509060101010101" pitchFamily="1" charset="-122"/>
                        </a:defRPr>
                      </a:lvl4pPr>
                      <a:lvl5pPr marL="2057400" lvl="4" indent="-228600" algn="l" defTabSz="914400" eaLnBrk="1" fontAlgn="base" latinLnBrk="0" hangingPunct="1">
                        <a:lnSpc>
                          <a:spcPct val="90000"/>
                        </a:lnSpc>
                        <a:spcBef>
                          <a:spcPts val="500"/>
                        </a:spcBef>
                        <a:spcAft>
                          <a:spcPct val="0"/>
                        </a:spcAft>
                        <a:buFont typeface="Arial" panose="020B0604020202020204" pitchFamily="34" charset="0"/>
                        <a:buChar char="•"/>
                        <a:defRPr sz="1600" b="0" i="0" u="none" kern="1200" baseline="0">
                          <a:solidFill>
                            <a:schemeClr val="tx1"/>
                          </a:solidFill>
                          <a:latin typeface="Arial" panose="020B0604020202020204" pitchFamily="34" charset="0"/>
                          <a:ea typeface="幼圆" panose="02010509060101010101" pitchFamily="1" charset="-122"/>
                        </a:defRPr>
                      </a:lvl5pPr>
                    </a:lstStyle>
                    <a:p>
                      <a:pPr marL="0" lvl="0" indent="0" algn="ctr" eaLnBrk="1" hangingPunct="1">
                        <a:buClrTx/>
                        <a:buNone/>
                      </a:pPr>
                      <a:r>
                        <a:rPr lang="zh-CN" altLang="en-US" sz="2000" b="1" dirty="0">
                          <a:latin typeface="隶书" panose="02010509060101010101" pitchFamily="49" charset="-122"/>
                          <a:ea typeface="隶书" panose="02010509060101010101" pitchFamily="49" charset="-122"/>
                        </a:rPr>
                        <a:t>意识模糊</a:t>
                      </a:r>
                      <a:endParaRPr lang="zh-CN" altLang="en-US" sz="2000" b="1" dirty="0">
                        <a:latin typeface="隶书" panose="02010509060101010101" pitchFamily="49" charset="-122"/>
                        <a:ea typeface="隶书" panose="02010509060101010101" pitchFamily="49" charset="-122"/>
                      </a:endParaRPr>
                    </a:p>
                  </a:txBody>
                  <a:tcPr anchor="ct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gridSpan="3">
                  <a:txBody>
                    <a:bodyPr/>
                    <a:lstStyle>
                      <a:lvl1pPr marL="357505" lvl="0" indent="-357505" algn="just" defTabSz="914400" eaLnBrk="1" fontAlgn="base" latinLnBrk="0" hangingPunct="1">
                        <a:lnSpc>
                          <a:spcPct val="110000"/>
                        </a:lnSpc>
                        <a:spcBef>
                          <a:spcPts val="600"/>
                        </a:spcBef>
                        <a:spcAft>
                          <a:spcPct val="0"/>
                        </a:spcAft>
                        <a:buClr>
                          <a:schemeClr val="accent1"/>
                        </a:buClr>
                        <a:buSzPct val="80000"/>
                        <a:buFont typeface="Webdings" panose="05030102010509060703" pitchFamily="2" charset="2"/>
                        <a:buChar char=""/>
                        <a:defRPr sz="2000" u="none" kern="1200" baseline="0">
                          <a:solidFill>
                            <a:schemeClr val="accent1"/>
                          </a:solidFill>
                          <a:latin typeface="幼圆" panose="02010509060101010101" pitchFamily="1" charset="-122"/>
                          <a:ea typeface="幼圆" panose="02010509060101010101" pitchFamily="1" charset="-122"/>
                        </a:defRPr>
                      </a:lvl1pPr>
                      <a:lvl2pPr marL="357505" lvl="1" indent="-357505" algn="just" defTabSz="914400" eaLnBrk="1" fontAlgn="base" latinLnBrk="0" hangingPunct="1">
                        <a:lnSpc>
                          <a:spcPct val="120000"/>
                        </a:lnSpc>
                        <a:spcBef>
                          <a:spcPct val="0"/>
                        </a:spcBef>
                        <a:spcAft>
                          <a:spcPts val="600"/>
                        </a:spcAft>
                        <a:buClr>
                          <a:schemeClr val="accent1"/>
                        </a:buClr>
                        <a:buFont typeface="幼圆" panose="02010509060101010101" pitchFamily="1" charset="-122"/>
                        <a:buChar char=" "/>
                        <a:defRPr sz="1400" b="0" i="0" u="none" kern="1200" baseline="0">
                          <a:solidFill>
                            <a:schemeClr val="tx1"/>
                          </a:solidFill>
                          <a:latin typeface="幼圆" panose="02010509060101010101" pitchFamily="1" charset="-122"/>
                          <a:ea typeface="幼圆" panose="02010509060101010101" pitchFamily="1" charset="-122"/>
                        </a:defRPr>
                      </a:lvl2pPr>
                      <a:lvl3pPr marL="1143000" lvl="2" indent="-228600" algn="l" defTabSz="914400" eaLnBrk="1" fontAlgn="base" latinLnBrk="0" hangingPunct="1">
                        <a:lnSpc>
                          <a:spcPct val="90000"/>
                        </a:lnSpc>
                        <a:spcBef>
                          <a:spcPts val="500"/>
                        </a:spcBef>
                        <a:spcAft>
                          <a:spcPct val="0"/>
                        </a:spcAft>
                        <a:buFont typeface="Arial" panose="020B0604020202020204" pitchFamily="34" charset="0"/>
                        <a:buChar char="•"/>
                        <a:defRPr sz="1800" b="0" i="0" u="none" kern="1200" baseline="0">
                          <a:solidFill>
                            <a:schemeClr val="tx1"/>
                          </a:solidFill>
                          <a:latin typeface="Arial" panose="020B0604020202020204" pitchFamily="34" charset="0"/>
                          <a:ea typeface="幼圆" panose="02010509060101010101" pitchFamily="1" charset="-122"/>
                        </a:defRPr>
                      </a:lvl3pPr>
                      <a:lvl4pPr marL="1600200" lvl="3" indent="-228600" algn="l" defTabSz="914400" eaLnBrk="1" fontAlgn="base" latinLnBrk="0" hangingPunct="1">
                        <a:lnSpc>
                          <a:spcPct val="90000"/>
                        </a:lnSpc>
                        <a:spcBef>
                          <a:spcPts val="500"/>
                        </a:spcBef>
                        <a:spcAft>
                          <a:spcPct val="0"/>
                        </a:spcAft>
                        <a:buFont typeface="Arial" panose="020B0604020202020204" pitchFamily="34" charset="0"/>
                        <a:buChar char="•"/>
                        <a:defRPr sz="1600" b="0" i="0" u="none" kern="1200" baseline="0">
                          <a:solidFill>
                            <a:schemeClr val="tx1"/>
                          </a:solidFill>
                          <a:latin typeface="Arial" panose="020B0604020202020204" pitchFamily="34" charset="0"/>
                          <a:ea typeface="幼圆" panose="02010509060101010101" pitchFamily="1" charset="-122"/>
                        </a:defRPr>
                      </a:lvl4pPr>
                      <a:lvl5pPr marL="2057400" lvl="4" indent="-228600" algn="l" defTabSz="914400" eaLnBrk="1" fontAlgn="base" latinLnBrk="0" hangingPunct="1">
                        <a:lnSpc>
                          <a:spcPct val="90000"/>
                        </a:lnSpc>
                        <a:spcBef>
                          <a:spcPts val="500"/>
                        </a:spcBef>
                        <a:spcAft>
                          <a:spcPct val="0"/>
                        </a:spcAft>
                        <a:buFont typeface="Arial" panose="020B0604020202020204" pitchFamily="34" charset="0"/>
                        <a:buChar char="•"/>
                        <a:defRPr sz="1600" b="0" i="0" u="none" kern="1200" baseline="0">
                          <a:solidFill>
                            <a:schemeClr val="tx1"/>
                          </a:solidFill>
                          <a:latin typeface="Arial" panose="020B0604020202020204" pitchFamily="34" charset="0"/>
                          <a:ea typeface="幼圆" panose="02010509060101010101" pitchFamily="1" charset="-122"/>
                        </a:defRPr>
                      </a:lvl5pPr>
                    </a:lstStyle>
                    <a:p>
                      <a:pPr marL="0" lvl="0" indent="0" eaLnBrk="1" hangingPunct="1">
                        <a:buClrTx/>
                        <a:buNone/>
                      </a:pPr>
                      <a:r>
                        <a:rPr lang="zh-CN" altLang="en-US" sz="2000" b="1" dirty="0">
                          <a:latin typeface="隶书" panose="02010509060101010101" pitchFamily="49" charset="-122"/>
                          <a:ea typeface="隶书" panose="02010509060101010101" pitchFamily="49" charset="-122"/>
                        </a:rPr>
                        <a:t>保持简单精神活动，但</a:t>
                      </a:r>
                      <a:r>
                        <a:rPr lang="zh-CN" altLang="en-US" sz="2000" b="1" dirty="0">
                          <a:solidFill>
                            <a:srgbClr val="FF0000"/>
                          </a:solidFill>
                          <a:latin typeface="隶书" panose="02010509060101010101" pitchFamily="49" charset="-122"/>
                          <a:ea typeface="隶书" panose="02010509060101010101" pitchFamily="49" charset="-122"/>
                        </a:rPr>
                        <a:t>定向力障碍</a:t>
                      </a:r>
                      <a:endParaRPr lang="zh-CN" altLang="en-US" sz="2000" b="1" dirty="0">
                        <a:solidFill>
                          <a:srgbClr val="FF0000"/>
                        </a:solidFill>
                        <a:latin typeface="隶书" panose="02010509060101010101" pitchFamily="49" charset="-122"/>
                        <a:ea typeface="隶书" panose="02010509060101010101" pitchFamily="49" charset="-122"/>
                      </a:endParaRPr>
                    </a:p>
                  </a:txBody>
                  <a:tcPr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hMerge="1">
                  <a:tcP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tcPr>
                </a:tc>
                <a:tc hMerge="1">
                  <a:tcPr>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tcPr>
                </a:tc>
                <a:tc>
                  <a:txBody>
                    <a:bodyPr/>
                    <a:lstStyle>
                      <a:lvl1pPr marL="357505" lvl="0" indent="-357505" algn="just" defTabSz="914400" eaLnBrk="1" fontAlgn="base" latinLnBrk="0" hangingPunct="1">
                        <a:lnSpc>
                          <a:spcPct val="110000"/>
                        </a:lnSpc>
                        <a:spcBef>
                          <a:spcPts val="600"/>
                        </a:spcBef>
                        <a:spcAft>
                          <a:spcPct val="0"/>
                        </a:spcAft>
                        <a:buClr>
                          <a:schemeClr val="accent1"/>
                        </a:buClr>
                        <a:buSzPct val="80000"/>
                        <a:buFont typeface="Webdings" panose="05030102010509060703" pitchFamily="2" charset="2"/>
                        <a:buChar char=""/>
                        <a:defRPr sz="2000" u="none" kern="1200" baseline="0">
                          <a:solidFill>
                            <a:schemeClr val="accent1"/>
                          </a:solidFill>
                          <a:latin typeface="幼圆" panose="02010509060101010101" pitchFamily="1" charset="-122"/>
                          <a:ea typeface="幼圆" panose="02010509060101010101" pitchFamily="1" charset="-122"/>
                        </a:defRPr>
                      </a:lvl1pPr>
                      <a:lvl2pPr marL="357505" lvl="1" indent="-357505" algn="just" defTabSz="914400" eaLnBrk="1" fontAlgn="base" latinLnBrk="0" hangingPunct="1">
                        <a:lnSpc>
                          <a:spcPct val="120000"/>
                        </a:lnSpc>
                        <a:spcBef>
                          <a:spcPct val="0"/>
                        </a:spcBef>
                        <a:spcAft>
                          <a:spcPts val="600"/>
                        </a:spcAft>
                        <a:buClr>
                          <a:schemeClr val="accent1"/>
                        </a:buClr>
                        <a:buFont typeface="幼圆" panose="02010509060101010101" pitchFamily="1" charset="-122"/>
                        <a:buChar char=" "/>
                        <a:defRPr sz="1400" b="0" i="0" u="none" kern="1200" baseline="0">
                          <a:solidFill>
                            <a:schemeClr val="tx1"/>
                          </a:solidFill>
                          <a:latin typeface="幼圆" panose="02010509060101010101" pitchFamily="1" charset="-122"/>
                          <a:ea typeface="幼圆" panose="02010509060101010101" pitchFamily="1" charset="-122"/>
                        </a:defRPr>
                      </a:lvl2pPr>
                      <a:lvl3pPr marL="1143000" lvl="2" indent="-228600" algn="l" defTabSz="914400" eaLnBrk="1" fontAlgn="base" latinLnBrk="0" hangingPunct="1">
                        <a:lnSpc>
                          <a:spcPct val="90000"/>
                        </a:lnSpc>
                        <a:spcBef>
                          <a:spcPts val="500"/>
                        </a:spcBef>
                        <a:spcAft>
                          <a:spcPct val="0"/>
                        </a:spcAft>
                        <a:buFont typeface="Arial" panose="020B0604020202020204" pitchFamily="34" charset="0"/>
                        <a:buChar char="•"/>
                        <a:defRPr sz="1800" b="0" i="0" u="none" kern="1200" baseline="0">
                          <a:solidFill>
                            <a:schemeClr val="tx1"/>
                          </a:solidFill>
                          <a:latin typeface="Arial" panose="020B0604020202020204" pitchFamily="34" charset="0"/>
                          <a:ea typeface="幼圆" panose="02010509060101010101" pitchFamily="1" charset="-122"/>
                        </a:defRPr>
                      </a:lvl3pPr>
                      <a:lvl4pPr marL="1600200" lvl="3" indent="-228600" algn="l" defTabSz="914400" eaLnBrk="1" fontAlgn="base" latinLnBrk="0" hangingPunct="1">
                        <a:lnSpc>
                          <a:spcPct val="90000"/>
                        </a:lnSpc>
                        <a:spcBef>
                          <a:spcPts val="500"/>
                        </a:spcBef>
                        <a:spcAft>
                          <a:spcPct val="0"/>
                        </a:spcAft>
                        <a:buFont typeface="Arial" panose="020B0604020202020204" pitchFamily="34" charset="0"/>
                        <a:buChar char="•"/>
                        <a:defRPr sz="1600" b="0" i="0" u="none" kern="1200" baseline="0">
                          <a:solidFill>
                            <a:schemeClr val="tx1"/>
                          </a:solidFill>
                          <a:latin typeface="Arial" panose="020B0604020202020204" pitchFamily="34" charset="0"/>
                          <a:ea typeface="幼圆" panose="02010509060101010101" pitchFamily="1" charset="-122"/>
                        </a:defRPr>
                      </a:lvl4pPr>
                      <a:lvl5pPr marL="2057400" lvl="4" indent="-228600" algn="l" defTabSz="914400" eaLnBrk="1" fontAlgn="base" latinLnBrk="0" hangingPunct="1">
                        <a:lnSpc>
                          <a:spcPct val="90000"/>
                        </a:lnSpc>
                        <a:spcBef>
                          <a:spcPts val="500"/>
                        </a:spcBef>
                        <a:spcAft>
                          <a:spcPct val="0"/>
                        </a:spcAft>
                        <a:buFont typeface="Arial" panose="020B0604020202020204" pitchFamily="34" charset="0"/>
                        <a:buChar char="•"/>
                        <a:defRPr sz="1600" b="0" i="0" u="none" kern="1200" baseline="0">
                          <a:solidFill>
                            <a:schemeClr val="tx1"/>
                          </a:solidFill>
                          <a:latin typeface="Arial" panose="020B0604020202020204" pitchFamily="34" charset="0"/>
                          <a:ea typeface="幼圆" panose="02010509060101010101" pitchFamily="1" charset="-122"/>
                        </a:defRPr>
                      </a:lvl5pPr>
                    </a:lstStyle>
                    <a:p>
                      <a:pPr marL="0" lvl="0" indent="0" eaLnBrk="1" hangingPunct="1">
                        <a:buClrTx/>
                        <a:buNone/>
                      </a:pPr>
                      <a:endParaRPr lang="zh-CN" altLang="en-US" sz="2000" b="1" dirty="0">
                        <a:latin typeface="隶书" panose="02010509060101010101" pitchFamily="49" charset="-122"/>
                        <a:ea typeface="隶书" panose="02010509060101010101" pitchFamily="49" charset="-122"/>
                      </a:endParaRPr>
                    </a:p>
                  </a:txBody>
                  <a:tcPr anchor="ct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762000">
                <a:tc>
                  <a:txBody>
                    <a:bodyPr/>
                    <a:lstStyle>
                      <a:lvl1pPr marL="357505" lvl="0" indent="-357505" algn="just" defTabSz="914400" eaLnBrk="1" fontAlgn="base" latinLnBrk="0" hangingPunct="1">
                        <a:lnSpc>
                          <a:spcPct val="110000"/>
                        </a:lnSpc>
                        <a:spcBef>
                          <a:spcPts val="600"/>
                        </a:spcBef>
                        <a:spcAft>
                          <a:spcPct val="0"/>
                        </a:spcAft>
                        <a:buClr>
                          <a:schemeClr val="accent1"/>
                        </a:buClr>
                        <a:buSzPct val="80000"/>
                        <a:buFont typeface="Webdings" panose="05030102010509060703" pitchFamily="2" charset="2"/>
                        <a:buChar char=""/>
                        <a:defRPr sz="2000" u="none" kern="1200" baseline="0">
                          <a:solidFill>
                            <a:schemeClr val="accent1"/>
                          </a:solidFill>
                          <a:latin typeface="幼圆" panose="02010509060101010101" pitchFamily="1" charset="-122"/>
                          <a:ea typeface="幼圆" panose="02010509060101010101" pitchFamily="1" charset="-122"/>
                        </a:defRPr>
                      </a:lvl1pPr>
                      <a:lvl2pPr marL="357505" lvl="1" indent="-357505" algn="just" defTabSz="914400" eaLnBrk="1" fontAlgn="base" latinLnBrk="0" hangingPunct="1">
                        <a:lnSpc>
                          <a:spcPct val="120000"/>
                        </a:lnSpc>
                        <a:spcBef>
                          <a:spcPct val="0"/>
                        </a:spcBef>
                        <a:spcAft>
                          <a:spcPts val="600"/>
                        </a:spcAft>
                        <a:buClr>
                          <a:schemeClr val="accent1"/>
                        </a:buClr>
                        <a:buFont typeface="幼圆" panose="02010509060101010101" pitchFamily="1" charset="-122"/>
                        <a:buChar char=" "/>
                        <a:defRPr sz="1400" b="0" i="0" u="none" kern="1200" baseline="0">
                          <a:solidFill>
                            <a:schemeClr val="tx1"/>
                          </a:solidFill>
                          <a:latin typeface="幼圆" panose="02010509060101010101" pitchFamily="1" charset="-122"/>
                          <a:ea typeface="幼圆" panose="02010509060101010101" pitchFamily="1" charset="-122"/>
                        </a:defRPr>
                      </a:lvl2pPr>
                      <a:lvl3pPr marL="1143000" lvl="2" indent="-228600" algn="l" defTabSz="914400" eaLnBrk="1" fontAlgn="base" latinLnBrk="0" hangingPunct="1">
                        <a:lnSpc>
                          <a:spcPct val="90000"/>
                        </a:lnSpc>
                        <a:spcBef>
                          <a:spcPts val="500"/>
                        </a:spcBef>
                        <a:spcAft>
                          <a:spcPct val="0"/>
                        </a:spcAft>
                        <a:buFont typeface="Arial" panose="020B0604020202020204" pitchFamily="34" charset="0"/>
                        <a:buChar char="•"/>
                        <a:defRPr sz="1800" b="0" i="0" u="none" kern="1200" baseline="0">
                          <a:solidFill>
                            <a:schemeClr val="tx1"/>
                          </a:solidFill>
                          <a:latin typeface="Arial" panose="020B0604020202020204" pitchFamily="34" charset="0"/>
                          <a:ea typeface="幼圆" panose="02010509060101010101" pitchFamily="1" charset="-122"/>
                        </a:defRPr>
                      </a:lvl3pPr>
                      <a:lvl4pPr marL="1600200" lvl="3" indent="-228600" algn="l" defTabSz="914400" eaLnBrk="1" fontAlgn="base" latinLnBrk="0" hangingPunct="1">
                        <a:lnSpc>
                          <a:spcPct val="90000"/>
                        </a:lnSpc>
                        <a:spcBef>
                          <a:spcPts val="500"/>
                        </a:spcBef>
                        <a:spcAft>
                          <a:spcPct val="0"/>
                        </a:spcAft>
                        <a:buFont typeface="Arial" panose="020B0604020202020204" pitchFamily="34" charset="0"/>
                        <a:buChar char="•"/>
                        <a:defRPr sz="1600" b="0" i="0" u="none" kern="1200" baseline="0">
                          <a:solidFill>
                            <a:schemeClr val="tx1"/>
                          </a:solidFill>
                          <a:latin typeface="Arial" panose="020B0604020202020204" pitchFamily="34" charset="0"/>
                          <a:ea typeface="幼圆" panose="02010509060101010101" pitchFamily="1" charset="-122"/>
                        </a:defRPr>
                      </a:lvl4pPr>
                      <a:lvl5pPr marL="2057400" lvl="4" indent="-228600" algn="l" defTabSz="914400" eaLnBrk="1" fontAlgn="base" latinLnBrk="0" hangingPunct="1">
                        <a:lnSpc>
                          <a:spcPct val="90000"/>
                        </a:lnSpc>
                        <a:spcBef>
                          <a:spcPts val="500"/>
                        </a:spcBef>
                        <a:spcAft>
                          <a:spcPct val="0"/>
                        </a:spcAft>
                        <a:buFont typeface="Arial" panose="020B0604020202020204" pitchFamily="34" charset="0"/>
                        <a:buChar char="•"/>
                        <a:defRPr sz="1600" b="0" i="0" u="none" kern="1200" baseline="0">
                          <a:solidFill>
                            <a:schemeClr val="tx1"/>
                          </a:solidFill>
                          <a:latin typeface="Arial" panose="020B0604020202020204" pitchFamily="34" charset="0"/>
                          <a:ea typeface="幼圆" panose="02010509060101010101" pitchFamily="1" charset="-122"/>
                        </a:defRPr>
                      </a:lvl5pPr>
                    </a:lstStyle>
                    <a:p>
                      <a:pPr marL="0" lvl="0" indent="0" algn="ctr" eaLnBrk="1" hangingPunct="1">
                        <a:buClrTx/>
                        <a:buNone/>
                      </a:pPr>
                      <a:r>
                        <a:rPr lang="zh-CN" altLang="en-US" sz="2000" b="1" dirty="0">
                          <a:latin typeface="隶书" panose="02010509060101010101" pitchFamily="49" charset="-122"/>
                          <a:ea typeface="隶书" panose="02010509060101010101" pitchFamily="49" charset="-122"/>
                        </a:rPr>
                        <a:t>昏睡</a:t>
                      </a:r>
                      <a:endParaRPr lang="zh-CN" altLang="en-US" sz="2000" b="1" dirty="0">
                        <a:latin typeface="隶书" panose="02010509060101010101" pitchFamily="49" charset="-122"/>
                        <a:ea typeface="隶书" panose="02010509060101010101" pitchFamily="49" charset="-122"/>
                      </a:endParaRPr>
                    </a:p>
                  </a:txBody>
                  <a:tcPr anchor="ct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gridSpan="2">
                  <a:txBody>
                    <a:bodyPr/>
                    <a:lstStyle>
                      <a:lvl1pPr marL="357505" lvl="0" indent="-357505" algn="just" defTabSz="914400" eaLnBrk="1" fontAlgn="base" latinLnBrk="0" hangingPunct="1">
                        <a:lnSpc>
                          <a:spcPct val="110000"/>
                        </a:lnSpc>
                        <a:spcBef>
                          <a:spcPts val="600"/>
                        </a:spcBef>
                        <a:spcAft>
                          <a:spcPct val="0"/>
                        </a:spcAft>
                        <a:buClr>
                          <a:schemeClr val="accent1"/>
                        </a:buClr>
                        <a:buSzPct val="80000"/>
                        <a:buFont typeface="Webdings" panose="05030102010509060703" pitchFamily="2" charset="2"/>
                        <a:buChar char=""/>
                        <a:defRPr sz="2000" u="none" kern="1200" baseline="0">
                          <a:solidFill>
                            <a:schemeClr val="accent1"/>
                          </a:solidFill>
                          <a:latin typeface="幼圆" panose="02010509060101010101" pitchFamily="1" charset="-122"/>
                          <a:ea typeface="幼圆" panose="02010509060101010101" pitchFamily="1" charset="-122"/>
                        </a:defRPr>
                      </a:lvl1pPr>
                      <a:lvl2pPr marL="357505" lvl="1" indent="-357505" algn="just" defTabSz="914400" eaLnBrk="1" fontAlgn="base" latinLnBrk="0" hangingPunct="1">
                        <a:lnSpc>
                          <a:spcPct val="120000"/>
                        </a:lnSpc>
                        <a:spcBef>
                          <a:spcPct val="0"/>
                        </a:spcBef>
                        <a:spcAft>
                          <a:spcPts val="600"/>
                        </a:spcAft>
                        <a:buClr>
                          <a:schemeClr val="accent1"/>
                        </a:buClr>
                        <a:buFont typeface="幼圆" panose="02010509060101010101" pitchFamily="1" charset="-122"/>
                        <a:buChar char=" "/>
                        <a:defRPr sz="1400" b="0" i="0" u="none" kern="1200" baseline="0">
                          <a:solidFill>
                            <a:schemeClr val="tx1"/>
                          </a:solidFill>
                          <a:latin typeface="幼圆" panose="02010509060101010101" pitchFamily="1" charset="-122"/>
                          <a:ea typeface="幼圆" panose="02010509060101010101" pitchFamily="1" charset="-122"/>
                        </a:defRPr>
                      </a:lvl2pPr>
                      <a:lvl3pPr marL="1143000" lvl="2" indent="-228600" algn="l" defTabSz="914400" eaLnBrk="1" fontAlgn="base" latinLnBrk="0" hangingPunct="1">
                        <a:lnSpc>
                          <a:spcPct val="90000"/>
                        </a:lnSpc>
                        <a:spcBef>
                          <a:spcPts val="500"/>
                        </a:spcBef>
                        <a:spcAft>
                          <a:spcPct val="0"/>
                        </a:spcAft>
                        <a:buFont typeface="Arial" panose="020B0604020202020204" pitchFamily="34" charset="0"/>
                        <a:buChar char="•"/>
                        <a:defRPr sz="1800" b="0" i="0" u="none" kern="1200" baseline="0">
                          <a:solidFill>
                            <a:schemeClr val="tx1"/>
                          </a:solidFill>
                          <a:latin typeface="Arial" panose="020B0604020202020204" pitchFamily="34" charset="0"/>
                          <a:ea typeface="幼圆" panose="02010509060101010101" pitchFamily="1" charset="-122"/>
                        </a:defRPr>
                      </a:lvl3pPr>
                      <a:lvl4pPr marL="1600200" lvl="3" indent="-228600" algn="l" defTabSz="914400" eaLnBrk="1" fontAlgn="base" latinLnBrk="0" hangingPunct="1">
                        <a:lnSpc>
                          <a:spcPct val="90000"/>
                        </a:lnSpc>
                        <a:spcBef>
                          <a:spcPts val="500"/>
                        </a:spcBef>
                        <a:spcAft>
                          <a:spcPct val="0"/>
                        </a:spcAft>
                        <a:buFont typeface="Arial" panose="020B0604020202020204" pitchFamily="34" charset="0"/>
                        <a:buChar char="•"/>
                        <a:defRPr sz="1600" b="0" i="0" u="none" kern="1200" baseline="0">
                          <a:solidFill>
                            <a:schemeClr val="tx1"/>
                          </a:solidFill>
                          <a:latin typeface="Arial" panose="020B0604020202020204" pitchFamily="34" charset="0"/>
                          <a:ea typeface="幼圆" panose="02010509060101010101" pitchFamily="1" charset="-122"/>
                        </a:defRPr>
                      </a:lvl4pPr>
                      <a:lvl5pPr marL="2057400" lvl="4" indent="-228600" algn="l" defTabSz="914400" eaLnBrk="1" fontAlgn="base" latinLnBrk="0" hangingPunct="1">
                        <a:lnSpc>
                          <a:spcPct val="90000"/>
                        </a:lnSpc>
                        <a:spcBef>
                          <a:spcPts val="500"/>
                        </a:spcBef>
                        <a:spcAft>
                          <a:spcPct val="0"/>
                        </a:spcAft>
                        <a:buFont typeface="Arial" panose="020B0604020202020204" pitchFamily="34" charset="0"/>
                        <a:buChar char="•"/>
                        <a:defRPr sz="1600" b="0" i="0" u="none" kern="1200" baseline="0">
                          <a:solidFill>
                            <a:schemeClr val="tx1"/>
                          </a:solidFill>
                          <a:latin typeface="Arial" panose="020B0604020202020204" pitchFamily="34" charset="0"/>
                          <a:ea typeface="幼圆" panose="02010509060101010101" pitchFamily="1" charset="-122"/>
                        </a:defRPr>
                      </a:lvl5pPr>
                    </a:lstStyle>
                    <a:p>
                      <a:pPr marL="0" lvl="0" indent="0" eaLnBrk="1" hangingPunct="1">
                        <a:buClrTx/>
                        <a:buNone/>
                      </a:pPr>
                      <a:r>
                        <a:rPr lang="zh-CN" altLang="en-US" sz="2000" b="1" dirty="0">
                          <a:latin typeface="隶书" panose="02010509060101010101" pitchFamily="49" charset="-122"/>
                          <a:ea typeface="隶书" panose="02010509060101010101" pitchFamily="49" charset="-122"/>
                        </a:rPr>
                        <a:t>强刺激</a:t>
                      </a:r>
                      <a:r>
                        <a:rPr lang="zh-CN" altLang="en-US" sz="2000" b="1" dirty="0">
                          <a:solidFill>
                            <a:srgbClr val="FF0000"/>
                          </a:solidFill>
                          <a:latin typeface="隶书" panose="02010509060101010101" pitchFamily="49" charset="-122"/>
                          <a:ea typeface="隶书" panose="02010509060101010101" pitchFamily="49" charset="-122"/>
                        </a:rPr>
                        <a:t>可唤醒，回答不准确</a:t>
                      </a:r>
                      <a:endParaRPr lang="zh-CN" altLang="en-US" sz="2000" b="1" dirty="0">
                        <a:latin typeface="隶书" panose="02010509060101010101" pitchFamily="49" charset="-122"/>
                        <a:ea typeface="隶书" panose="02010509060101010101" pitchFamily="49" charset="-122"/>
                      </a:endParaRPr>
                    </a:p>
                  </a:txBody>
                  <a:tcPr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hMerge="1">
                  <a:tcPr>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tcPr>
                </a:tc>
                <a:tc>
                  <a:txBody>
                    <a:bodyPr/>
                    <a:lstStyle>
                      <a:lvl1pPr marL="357505" lvl="0" indent="-357505" algn="just" defTabSz="914400" eaLnBrk="1" fontAlgn="base" latinLnBrk="0" hangingPunct="1">
                        <a:lnSpc>
                          <a:spcPct val="110000"/>
                        </a:lnSpc>
                        <a:spcBef>
                          <a:spcPts val="600"/>
                        </a:spcBef>
                        <a:spcAft>
                          <a:spcPct val="0"/>
                        </a:spcAft>
                        <a:buClr>
                          <a:schemeClr val="accent1"/>
                        </a:buClr>
                        <a:buSzPct val="80000"/>
                        <a:buFont typeface="Webdings" panose="05030102010509060703" pitchFamily="2" charset="2"/>
                        <a:buChar char=""/>
                        <a:defRPr sz="2000" u="none" kern="1200" baseline="0">
                          <a:solidFill>
                            <a:schemeClr val="accent1"/>
                          </a:solidFill>
                          <a:latin typeface="幼圆" panose="02010509060101010101" pitchFamily="1" charset="-122"/>
                          <a:ea typeface="幼圆" panose="02010509060101010101" pitchFamily="1" charset="-122"/>
                        </a:defRPr>
                      </a:lvl1pPr>
                      <a:lvl2pPr marL="357505" lvl="1" indent="-357505" algn="just" defTabSz="914400" eaLnBrk="1" fontAlgn="base" latinLnBrk="0" hangingPunct="1">
                        <a:lnSpc>
                          <a:spcPct val="120000"/>
                        </a:lnSpc>
                        <a:spcBef>
                          <a:spcPct val="0"/>
                        </a:spcBef>
                        <a:spcAft>
                          <a:spcPts val="600"/>
                        </a:spcAft>
                        <a:buClr>
                          <a:schemeClr val="accent1"/>
                        </a:buClr>
                        <a:buFont typeface="幼圆" panose="02010509060101010101" pitchFamily="1" charset="-122"/>
                        <a:buChar char=" "/>
                        <a:defRPr sz="1400" b="0" i="0" u="none" kern="1200" baseline="0">
                          <a:solidFill>
                            <a:schemeClr val="tx1"/>
                          </a:solidFill>
                          <a:latin typeface="幼圆" panose="02010509060101010101" pitchFamily="1" charset="-122"/>
                          <a:ea typeface="幼圆" panose="02010509060101010101" pitchFamily="1" charset="-122"/>
                        </a:defRPr>
                      </a:lvl2pPr>
                      <a:lvl3pPr marL="1143000" lvl="2" indent="-228600" algn="l" defTabSz="914400" eaLnBrk="1" fontAlgn="base" latinLnBrk="0" hangingPunct="1">
                        <a:lnSpc>
                          <a:spcPct val="90000"/>
                        </a:lnSpc>
                        <a:spcBef>
                          <a:spcPts val="500"/>
                        </a:spcBef>
                        <a:spcAft>
                          <a:spcPct val="0"/>
                        </a:spcAft>
                        <a:buFont typeface="Arial" panose="020B0604020202020204" pitchFamily="34" charset="0"/>
                        <a:buChar char="•"/>
                        <a:defRPr sz="1800" b="0" i="0" u="none" kern="1200" baseline="0">
                          <a:solidFill>
                            <a:schemeClr val="tx1"/>
                          </a:solidFill>
                          <a:latin typeface="Arial" panose="020B0604020202020204" pitchFamily="34" charset="0"/>
                          <a:ea typeface="幼圆" panose="02010509060101010101" pitchFamily="1" charset="-122"/>
                        </a:defRPr>
                      </a:lvl3pPr>
                      <a:lvl4pPr marL="1600200" lvl="3" indent="-228600" algn="l" defTabSz="914400" eaLnBrk="1" fontAlgn="base" latinLnBrk="0" hangingPunct="1">
                        <a:lnSpc>
                          <a:spcPct val="90000"/>
                        </a:lnSpc>
                        <a:spcBef>
                          <a:spcPts val="500"/>
                        </a:spcBef>
                        <a:spcAft>
                          <a:spcPct val="0"/>
                        </a:spcAft>
                        <a:buFont typeface="Arial" panose="020B0604020202020204" pitchFamily="34" charset="0"/>
                        <a:buChar char="•"/>
                        <a:defRPr sz="1600" b="0" i="0" u="none" kern="1200" baseline="0">
                          <a:solidFill>
                            <a:schemeClr val="tx1"/>
                          </a:solidFill>
                          <a:latin typeface="Arial" panose="020B0604020202020204" pitchFamily="34" charset="0"/>
                          <a:ea typeface="幼圆" panose="02010509060101010101" pitchFamily="1" charset="-122"/>
                        </a:defRPr>
                      </a:lvl4pPr>
                      <a:lvl5pPr marL="2057400" lvl="4" indent="-228600" algn="l" defTabSz="914400" eaLnBrk="1" fontAlgn="base" latinLnBrk="0" hangingPunct="1">
                        <a:lnSpc>
                          <a:spcPct val="90000"/>
                        </a:lnSpc>
                        <a:spcBef>
                          <a:spcPts val="500"/>
                        </a:spcBef>
                        <a:spcAft>
                          <a:spcPct val="0"/>
                        </a:spcAft>
                        <a:buFont typeface="Arial" panose="020B0604020202020204" pitchFamily="34" charset="0"/>
                        <a:buChar char="•"/>
                        <a:defRPr sz="1600" b="0" i="0" u="none" kern="1200" baseline="0">
                          <a:solidFill>
                            <a:schemeClr val="tx1"/>
                          </a:solidFill>
                          <a:latin typeface="Arial" panose="020B0604020202020204" pitchFamily="34" charset="0"/>
                          <a:ea typeface="幼圆" panose="02010509060101010101" pitchFamily="1" charset="-122"/>
                        </a:defRPr>
                      </a:lvl5pPr>
                    </a:lstStyle>
                    <a:p>
                      <a:pPr marL="0" lvl="0" indent="0" eaLnBrk="1" hangingPunct="1">
                        <a:buClrTx/>
                        <a:buNone/>
                      </a:pPr>
                      <a:endParaRPr lang="zh-CN" altLang="en-US" sz="2000" b="1" dirty="0">
                        <a:latin typeface="隶书" panose="02010509060101010101" pitchFamily="49" charset="-122"/>
                        <a:ea typeface="隶书" panose="02010509060101010101" pitchFamily="49" charset="-122"/>
                      </a:endParaRPr>
                    </a:p>
                  </a:txBody>
                  <a:tcPr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57505" lvl="0" indent="-357505" algn="just" defTabSz="914400" eaLnBrk="1" fontAlgn="base" latinLnBrk="0" hangingPunct="1">
                        <a:lnSpc>
                          <a:spcPct val="110000"/>
                        </a:lnSpc>
                        <a:spcBef>
                          <a:spcPts val="600"/>
                        </a:spcBef>
                        <a:spcAft>
                          <a:spcPct val="0"/>
                        </a:spcAft>
                        <a:buClr>
                          <a:schemeClr val="accent1"/>
                        </a:buClr>
                        <a:buSzPct val="80000"/>
                        <a:buFont typeface="Webdings" panose="05030102010509060703" pitchFamily="2" charset="2"/>
                        <a:buChar char=""/>
                        <a:defRPr sz="2000" u="none" kern="1200" baseline="0">
                          <a:solidFill>
                            <a:schemeClr val="accent1"/>
                          </a:solidFill>
                          <a:latin typeface="幼圆" panose="02010509060101010101" pitchFamily="1" charset="-122"/>
                          <a:ea typeface="幼圆" panose="02010509060101010101" pitchFamily="1" charset="-122"/>
                        </a:defRPr>
                      </a:lvl1pPr>
                      <a:lvl2pPr marL="357505" lvl="1" indent="-357505" algn="just" defTabSz="914400" eaLnBrk="1" fontAlgn="base" latinLnBrk="0" hangingPunct="1">
                        <a:lnSpc>
                          <a:spcPct val="120000"/>
                        </a:lnSpc>
                        <a:spcBef>
                          <a:spcPct val="0"/>
                        </a:spcBef>
                        <a:spcAft>
                          <a:spcPts val="600"/>
                        </a:spcAft>
                        <a:buClr>
                          <a:schemeClr val="accent1"/>
                        </a:buClr>
                        <a:buFont typeface="幼圆" panose="02010509060101010101" pitchFamily="1" charset="-122"/>
                        <a:buChar char=" "/>
                        <a:defRPr sz="1400" b="0" i="0" u="none" kern="1200" baseline="0">
                          <a:solidFill>
                            <a:schemeClr val="tx1"/>
                          </a:solidFill>
                          <a:latin typeface="幼圆" panose="02010509060101010101" pitchFamily="1" charset="-122"/>
                          <a:ea typeface="幼圆" panose="02010509060101010101" pitchFamily="1" charset="-122"/>
                        </a:defRPr>
                      </a:lvl2pPr>
                      <a:lvl3pPr marL="1143000" lvl="2" indent="-228600" algn="l" defTabSz="914400" eaLnBrk="1" fontAlgn="base" latinLnBrk="0" hangingPunct="1">
                        <a:lnSpc>
                          <a:spcPct val="90000"/>
                        </a:lnSpc>
                        <a:spcBef>
                          <a:spcPts val="500"/>
                        </a:spcBef>
                        <a:spcAft>
                          <a:spcPct val="0"/>
                        </a:spcAft>
                        <a:buFont typeface="Arial" panose="020B0604020202020204" pitchFamily="34" charset="0"/>
                        <a:buChar char="•"/>
                        <a:defRPr sz="1800" b="0" i="0" u="none" kern="1200" baseline="0">
                          <a:solidFill>
                            <a:schemeClr val="tx1"/>
                          </a:solidFill>
                          <a:latin typeface="Arial" panose="020B0604020202020204" pitchFamily="34" charset="0"/>
                          <a:ea typeface="幼圆" panose="02010509060101010101" pitchFamily="1" charset="-122"/>
                        </a:defRPr>
                      </a:lvl3pPr>
                      <a:lvl4pPr marL="1600200" lvl="3" indent="-228600" algn="l" defTabSz="914400" eaLnBrk="1" fontAlgn="base" latinLnBrk="0" hangingPunct="1">
                        <a:lnSpc>
                          <a:spcPct val="90000"/>
                        </a:lnSpc>
                        <a:spcBef>
                          <a:spcPts val="500"/>
                        </a:spcBef>
                        <a:spcAft>
                          <a:spcPct val="0"/>
                        </a:spcAft>
                        <a:buFont typeface="Arial" panose="020B0604020202020204" pitchFamily="34" charset="0"/>
                        <a:buChar char="•"/>
                        <a:defRPr sz="1600" b="0" i="0" u="none" kern="1200" baseline="0">
                          <a:solidFill>
                            <a:schemeClr val="tx1"/>
                          </a:solidFill>
                          <a:latin typeface="Arial" panose="020B0604020202020204" pitchFamily="34" charset="0"/>
                          <a:ea typeface="幼圆" panose="02010509060101010101" pitchFamily="1" charset="-122"/>
                        </a:defRPr>
                      </a:lvl4pPr>
                      <a:lvl5pPr marL="2057400" lvl="4" indent="-228600" algn="l" defTabSz="914400" eaLnBrk="1" fontAlgn="base" latinLnBrk="0" hangingPunct="1">
                        <a:lnSpc>
                          <a:spcPct val="90000"/>
                        </a:lnSpc>
                        <a:spcBef>
                          <a:spcPts val="500"/>
                        </a:spcBef>
                        <a:spcAft>
                          <a:spcPct val="0"/>
                        </a:spcAft>
                        <a:buFont typeface="Arial" panose="020B0604020202020204" pitchFamily="34" charset="0"/>
                        <a:buChar char="•"/>
                        <a:defRPr sz="1600" b="0" i="0" u="none" kern="1200" baseline="0">
                          <a:solidFill>
                            <a:schemeClr val="tx1"/>
                          </a:solidFill>
                          <a:latin typeface="Arial" panose="020B0604020202020204" pitchFamily="34" charset="0"/>
                          <a:ea typeface="幼圆" panose="02010509060101010101" pitchFamily="1" charset="-122"/>
                        </a:defRPr>
                      </a:lvl5pPr>
                    </a:lstStyle>
                    <a:p>
                      <a:pPr marL="0" lvl="0" indent="0" eaLnBrk="1" hangingPunct="1">
                        <a:buClrTx/>
                        <a:buNone/>
                      </a:pPr>
                      <a:endParaRPr lang="zh-CN" altLang="en-US" sz="2000" b="1" dirty="0">
                        <a:latin typeface="隶书" panose="02010509060101010101" pitchFamily="49" charset="-122"/>
                        <a:ea typeface="隶书" panose="02010509060101010101" pitchFamily="49" charset="-122"/>
                      </a:endParaRPr>
                    </a:p>
                  </a:txBody>
                  <a:tcPr anchor="ct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838200">
                <a:tc rowSpan="3">
                  <a:txBody>
                    <a:bodyPr/>
                    <a:lstStyle>
                      <a:lvl1pPr marL="357505" lvl="0" indent="-357505" algn="just" defTabSz="914400" eaLnBrk="1" fontAlgn="base" latinLnBrk="0" hangingPunct="1">
                        <a:lnSpc>
                          <a:spcPct val="110000"/>
                        </a:lnSpc>
                        <a:spcBef>
                          <a:spcPts val="600"/>
                        </a:spcBef>
                        <a:spcAft>
                          <a:spcPct val="0"/>
                        </a:spcAft>
                        <a:buClr>
                          <a:schemeClr val="accent1"/>
                        </a:buClr>
                        <a:buSzPct val="80000"/>
                        <a:buFont typeface="Webdings" panose="05030102010509060703" pitchFamily="2" charset="2"/>
                        <a:buChar char=""/>
                        <a:defRPr sz="2000" u="none" kern="1200" baseline="0">
                          <a:solidFill>
                            <a:schemeClr val="accent1"/>
                          </a:solidFill>
                          <a:latin typeface="幼圆" panose="02010509060101010101" pitchFamily="1" charset="-122"/>
                          <a:ea typeface="幼圆" panose="02010509060101010101" pitchFamily="1" charset="-122"/>
                        </a:defRPr>
                      </a:lvl1pPr>
                      <a:lvl2pPr marL="357505" lvl="1" indent="-357505" algn="just" defTabSz="914400" eaLnBrk="1" fontAlgn="base" latinLnBrk="0" hangingPunct="1">
                        <a:lnSpc>
                          <a:spcPct val="120000"/>
                        </a:lnSpc>
                        <a:spcBef>
                          <a:spcPct val="0"/>
                        </a:spcBef>
                        <a:spcAft>
                          <a:spcPts val="600"/>
                        </a:spcAft>
                        <a:buClr>
                          <a:schemeClr val="accent1"/>
                        </a:buClr>
                        <a:buFont typeface="幼圆" panose="02010509060101010101" pitchFamily="1" charset="-122"/>
                        <a:buChar char=" "/>
                        <a:defRPr sz="1400" b="0" i="0" u="none" kern="1200" baseline="0">
                          <a:solidFill>
                            <a:schemeClr val="tx1"/>
                          </a:solidFill>
                          <a:latin typeface="幼圆" panose="02010509060101010101" pitchFamily="1" charset="-122"/>
                          <a:ea typeface="幼圆" panose="02010509060101010101" pitchFamily="1" charset="-122"/>
                        </a:defRPr>
                      </a:lvl2pPr>
                      <a:lvl3pPr marL="1143000" lvl="2" indent="-228600" algn="l" defTabSz="914400" eaLnBrk="1" fontAlgn="base" latinLnBrk="0" hangingPunct="1">
                        <a:lnSpc>
                          <a:spcPct val="90000"/>
                        </a:lnSpc>
                        <a:spcBef>
                          <a:spcPts val="500"/>
                        </a:spcBef>
                        <a:spcAft>
                          <a:spcPct val="0"/>
                        </a:spcAft>
                        <a:buFont typeface="Arial" panose="020B0604020202020204" pitchFamily="34" charset="0"/>
                        <a:buChar char="•"/>
                        <a:defRPr sz="1800" b="0" i="0" u="none" kern="1200" baseline="0">
                          <a:solidFill>
                            <a:schemeClr val="tx1"/>
                          </a:solidFill>
                          <a:latin typeface="Arial" panose="020B0604020202020204" pitchFamily="34" charset="0"/>
                          <a:ea typeface="幼圆" panose="02010509060101010101" pitchFamily="1" charset="-122"/>
                        </a:defRPr>
                      </a:lvl3pPr>
                      <a:lvl4pPr marL="1600200" lvl="3" indent="-228600" algn="l" defTabSz="914400" eaLnBrk="1" fontAlgn="base" latinLnBrk="0" hangingPunct="1">
                        <a:lnSpc>
                          <a:spcPct val="90000"/>
                        </a:lnSpc>
                        <a:spcBef>
                          <a:spcPts val="500"/>
                        </a:spcBef>
                        <a:spcAft>
                          <a:spcPct val="0"/>
                        </a:spcAft>
                        <a:buFont typeface="Arial" panose="020B0604020202020204" pitchFamily="34" charset="0"/>
                        <a:buChar char="•"/>
                        <a:defRPr sz="1600" b="0" i="0" u="none" kern="1200" baseline="0">
                          <a:solidFill>
                            <a:schemeClr val="tx1"/>
                          </a:solidFill>
                          <a:latin typeface="Arial" panose="020B0604020202020204" pitchFamily="34" charset="0"/>
                          <a:ea typeface="幼圆" panose="02010509060101010101" pitchFamily="1" charset="-122"/>
                        </a:defRPr>
                      </a:lvl4pPr>
                      <a:lvl5pPr marL="2057400" lvl="4" indent="-228600" algn="l" defTabSz="914400" eaLnBrk="1" fontAlgn="base" latinLnBrk="0" hangingPunct="1">
                        <a:lnSpc>
                          <a:spcPct val="90000"/>
                        </a:lnSpc>
                        <a:spcBef>
                          <a:spcPts val="500"/>
                        </a:spcBef>
                        <a:spcAft>
                          <a:spcPct val="0"/>
                        </a:spcAft>
                        <a:buFont typeface="Arial" panose="020B0604020202020204" pitchFamily="34" charset="0"/>
                        <a:buChar char="•"/>
                        <a:defRPr sz="1600" b="0" i="0" u="none" kern="1200" baseline="0">
                          <a:solidFill>
                            <a:schemeClr val="tx1"/>
                          </a:solidFill>
                          <a:latin typeface="Arial" panose="020B0604020202020204" pitchFamily="34" charset="0"/>
                          <a:ea typeface="幼圆" panose="02010509060101010101" pitchFamily="1" charset="-122"/>
                        </a:defRPr>
                      </a:lvl5pPr>
                    </a:lstStyle>
                    <a:p>
                      <a:pPr marL="0" lvl="0" indent="0" algn="ctr" eaLnBrk="1" hangingPunct="1">
                        <a:buClrTx/>
                        <a:buNone/>
                      </a:pPr>
                      <a:endParaRPr lang="zh-CN" altLang="en-US" sz="2000" b="1" dirty="0">
                        <a:latin typeface="隶书" panose="02010509060101010101" pitchFamily="49" charset="-122"/>
                        <a:ea typeface="隶书" panose="02010509060101010101" pitchFamily="49" charset="-122"/>
                      </a:endParaRPr>
                    </a:p>
                    <a:p>
                      <a:pPr marL="0" lvl="0" indent="0" algn="ctr" eaLnBrk="1" hangingPunct="1">
                        <a:buClrTx/>
                        <a:buNone/>
                      </a:pPr>
                      <a:r>
                        <a:rPr lang="zh-CN" altLang="en-US" sz="2000" b="1" dirty="0">
                          <a:latin typeface="隶书" panose="02010509060101010101" pitchFamily="49" charset="-122"/>
                          <a:ea typeface="隶书" panose="02010509060101010101" pitchFamily="49" charset="-122"/>
                        </a:rPr>
                        <a:t>昏迷</a:t>
                      </a:r>
                      <a:endParaRPr lang="zh-CN" altLang="en-US" sz="2000" b="1" dirty="0">
                        <a:latin typeface="隶书" panose="02010509060101010101" pitchFamily="49" charset="-122"/>
                        <a:ea typeface="隶书" panose="02010509060101010101" pitchFamily="49" charset="-122"/>
                      </a:endParaRPr>
                    </a:p>
                    <a:p>
                      <a:pPr marL="0" lvl="0" indent="0" algn="ctr" eaLnBrk="1" hangingPunct="1">
                        <a:buClrTx/>
                        <a:buNone/>
                      </a:pPr>
                      <a:endParaRPr lang="zh-CN" altLang="en-US" sz="2000" b="1" dirty="0">
                        <a:latin typeface="隶书" panose="02010509060101010101" pitchFamily="49" charset="-122"/>
                        <a:ea typeface="隶书" panose="02010509060101010101" pitchFamily="49" charset="-122"/>
                      </a:endParaRPr>
                    </a:p>
                  </a:txBody>
                  <a:tcPr anchor="ct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57505" lvl="0" indent="-357505" algn="just" defTabSz="914400" eaLnBrk="1" fontAlgn="base" latinLnBrk="0" hangingPunct="1">
                        <a:lnSpc>
                          <a:spcPct val="110000"/>
                        </a:lnSpc>
                        <a:spcBef>
                          <a:spcPts val="600"/>
                        </a:spcBef>
                        <a:spcAft>
                          <a:spcPct val="0"/>
                        </a:spcAft>
                        <a:buClr>
                          <a:schemeClr val="accent1"/>
                        </a:buClr>
                        <a:buSzPct val="80000"/>
                        <a:buFont typeface="Webdings" panose="05030102010509060703" pitchFamily="2" charset="2"/>
                        <a:buChar char=""/>
                        <a:defRPr sz="2000" u="none" kern="1200" baseline="0">
                          <a:solidFill>
                            <a:schemeClr val="accent1"/>
                          </a:solidFill>
                          <a:latin typeface="幼圆" panose="02010509060101010101" pitchFamily="1" charset="-122"/>
                          <a:ea typeface="幼圆" panose="02010509060101010101" pitchFamily="1" charset="-122"/>
                        </a:defRPr>
                      </a:lvl1pPr>
                      <a:lvl2pPr marL="357505" lvl="1" indent="-357505" algn="just" defTabSz="914400" eaLnBrk="1" fontAlgn="base" latinLnBrk="0" hangingPunct="1">
                        <a:lnSpc>
                          <a:spcPct val="120000"/>
                        </a:lnSpc>
                        <a:spcBef>
                          <a:spcPct val="0"/>
                        </a:spcBef>
                        <a:spcAft>
                          <a:spcPts val="600"/>
                        </a:spcAft>
                        <a:buClr>
                          <a:schemeClr val="accent1"/>
                        </a:buClr>
                        <a:buFont typeface="幼圆" panose="02010509060101010101" pitchFamily="1" charset="-122"/>
                        <a:buChar char=" "/>
                        <a:defRPr sz="1400" b="0" i="0" u="none" kern="1200" baseline="0">
                          <a:solidFill>
                            <a:schemeClr val="tx1"/>
                          </a:solidFill>
                          <a:latin typeface="幼圆" panose="02010509060101010101" pitchFamily="1" charset="-122"/>
                          <a:ea typeface="幼圆" panose="02010509060101010101" pitchFamily="1" charset="-122"/>
                        </a:defRPr>
                      </a:lvl2pPr>
                      <a:lvl3pPr marL="1143000" lvl="2" indent="-228600" algn="l" defTabSz="914400" eaLnBrk="1" fontAlgn="base" latinLnBrk="0" hangingPunct="1">
                        <a:lnSpc>
                          <a:spcPct val="90000"/>
                        </a:lnSpc>
                        <a:spcBef>
                          <a:spcPts val="500"/>
                        </a:spcBef>
                        <a:spcAft>
                          <a:spcPct val="0"/>
                        </a:spcAft>
                        <a:buFont typeface="Arial" panose="020B0604020202020204" pitchFamily="34" charset="0"/>
                        <a:buChar char="•"/>
                        <a:defRPr sz="1800" b="0" i="0" u="none" kern="1200" baseline="0">
                          <a:solidFill>
                            <a:schemeClr val="tx1"/>
                          </a:solidFill>
                          <a:latin typeface="Arial" panose="020B0604020202020204" pitchFamily="34" charset="0"/>
                          <a:ea typeface="幼圆" panose="02010509060101010101" pitchFamily="1" charset="-122"/>
                        </a:defRPr>
                      </a:lvl3pPr>
                      <a:lvl4pPr marL="1600200" lvl="3" indent="-228600" algn="l" defTabSz="914400" eaLnBrk="1" fontAlgn="base" latinLnBrk="0" hangingPunct="1">
                        <a:lnSpc>
                          <a:spcPct val="90000"/>
                        </a:lnSpc>
                        <a:spcBef>
                          <a:spcPts val="500"/>
                        </a:spcBef>
                        <a:spcAft>
                          <a:spcPct val="0"/>
                        </a:spcAft>
                        <a:buFont typeface="Arial" panose="020B0604020202020204" pitchFamily="34" charset="0"/>
                        <a:buChar char="•"/>
                        <a:defRPr sz="1600" b="0" i="0" u="none" kern="1200" baseline="0">
                          <a:solidFill>
                            <a:schemeClr val="tx1"/>
                          </a:solidFill>
                          <a:latin typeface="Arial" panose="020B0604020202020204" pitchFamily="34" charset="0"/>
                          <a:ea typeface="幼圆" panose="02010509060101010101" pitchFamily="1" charset="-122"/>
                        </a:defRPr>
                      </a:lvl4pPr>
                      <a:lvl5pPr marL="2057400" lvl="4" indent="-228600" algn="l" defTabSz="914400" eaLnBrk="1" fontAlgn="base" latinLnBrk="0" hangingPunct="1">
                        <a:lnSpc>
                          <a:spcPct val="90000"/>
                        </a:lnSpc>
                        <a:spcBef>
                          <a:spcPts val="500"/>
                        </a:spcBef>
                        <a:spcAft>
                          <a:spcPct val="0"/>
                        </a:spcAft>
                        <a:buFont typeface="Arial" panose="020B0604020202020204" pitchFamily="34" charset="0"/>
                        <a:buChar char="•"/>
                        <a:defRPr sz="1600" b="0" i="0" u="none" kern="1200" baseline="0">
                          <a:solidFill>
                            <a:schemeClr val="tx1"/>
                          </a:solidFill>
                          <a:latin typeface="Arial" panose="020B0604020202020204" pitchFamily="34" charset="0"/>
                          <a:ea typeface="幼圆" panose="02010509060101010101" pitchFamily="1" charset="-122"/>
                        </a:defRPr>
                      </a:lvl5pPr>
                    </a:lstStyle>
                    <a:p>
                      <a:pPr marL="0" lvl="0" indent="0" eaLnBrk="1" hangingPunct="1">
                        <a:buClrTx/>
                        <a:buNone/>
                      </a:pPr>
                      <a:r>
                        <a:rPr lang="zh-CN" altLang="en-US" sz="2000" b="1" dirty="0">
                          <a:latin typeface="隶书" panose="02010509060101010101" pitchFamily="49" charset="-122"/>
                          <a:ea typeface="隶书" panose="02010509060101010101" pitchFamily="49" charset="-122"/>
                        </a:rPr>
                        <a:t>轻</a:t>
                      </a:r>
                      <a:endParaRPr lang="zh-CN" altLang="en-US" sz="2000" b="1" dirty="0">
                        <a:latin typeface="隶书" panose="02010509060101010101" pitchFamily="49" charset="-122"/>
                        <a:ea typeface="隶书" panose="02010509060101010101" pitchFamily="49" charset="-122"/>
                      </a:endParaRPr>
                    </a:p>
                  </a:txBody>
                  <a:tcPr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rowSpan="3">
                  <a:txBody>
                    <a:bodyPr/>
                    <a:lstStyle>
                      <a:lvl1pPr marL="357505" lvl="0" indent="-357505" algn="just" defTabSz="914400" eaLnBrk="1" fontAlgn="base" latinLnBrk="0" hangingPunct="1">
                        <a:lnSpc>
                          <a:spcPct val="110000"/>
                        </a:lnSpc>
                        <a:spcBef>
                          <a:spcPts val="600"/>
                        </a:spcBef>
                        <a:spcAft>
                          <a:spcPct val="0"/>
                        </a:spcAft>
                        <a:buClr>
                          <a:schemeClr val="accent1"/>
                        </a:buClr>
                        <a:buSzPct val="80000"/>
                        <a:buFont typeface="Webdings" panose="05030102010509060703" pitchFamily="2" charset="2"/>
                        <a:buChar char=""/>
                        <a:defRPr sz="2000" u="none" kern="1200" baseline="0">
                          <a:solidFill>
                            <a:schemeClr val="accent1"/>
                          </a:solidFill>
                          <a:latin typeface="幼圆" panose="02010509060101010101" pitchFamily="1" charset="-122"/>
                          <a:ea typeface="幼圆" panose="02010509060101010101" pitchFamily="1" charset="-122"/>
                        </a:defRPr>
                      </a:lvl1pPr>
                      <a:lvl2pPr marL="357505" lvl="1" indent="-357505" algn="just" defTabSz="914400" eaLnBrk="1" fontAlgn="base" latinLnBrk="0" hangingPunct="1">
                        <a:lnSpc>
                          <a:spcPct val="120000"/>
                        </a:lnSpc>
                        <a:spcBef>
                          <a:spcPct val="0"/>
                        </a:spcBef>
                        <a:spcAft>
                          <a:spcPts val="600"/>
                        </a:spcAft>
                        <a:buClr>
                          <a:schemeClr val="accent1"/>
                        </a:buClr>
                        <a:buFont typeface="幼圆" panose="02010509060101010101" pitchFamily="1" charset="-122"/>
                        <a:buChar char=" "/>
                        <a:defRPr sz="1400" b="0" i="0" u="none" kern="1200" baseline="0">
                          <a:solidFill>
                            <a:schemeClr val="tx1"/>
                          </a:solidFill>
                          <a:latin typeface="幼圆" panose="02010509060101010101" pitchFamily="1" charset="-122"/>
                          <a:ea typeface="幼圆" panose="02010509060101010101" pitchFamily="1" charset="-122"/>
                        </a:defRPr>
                      </a:lvl2pPr>
                      <a:lvl3pPr marL="1143000" lvl="2" indent="-228600" algn="l" defTabSz="914400" eaLnBrk="1" fontAlgn="base" latinLnBrk="0" hangingPunct="1">
                        <a:lnSpc>
                          <a:spcPct val="90000"/>
                        </a:lnSpc>
                        <a:spcBef>
                          <a:spcPts val="500"/>
                        </a:spcBef>
                        <a:spcAft>
                          <a:spcPct val="0"/>
                        </a:spcAft>
                        <a:buFont typeface="Arial" panose="020B0604020202020204" pitchFamily="34" charset="0"/>
                        <a:buChar char="•"/>
                        <a:defRPr sz="1800" b="0" i="0" u="none" kern="1200" baseline="0">
                          <a:solidFill>
                            <a:schemeClr val="tx1"/>
                          </a:solidFill>
                          <a:latin typeface="Arial" panose="020B0604020202020204" pitchFamily="34" charset="0"/>
                          <a:ea typeface="幼圆" panose="02010509060101010101" pitchFamily="1" charset="-122"/>
                        </a:defRPr>
                      </a:lvl3pPr>
                      <a:lvl4pPr marL="1600200" lvl="3" indent="-228600" algn="l" defTabSz="914400" eaLnBrk="1" fontAlgn="base" latinLnBrk="0" hangingPunct="1">
                        <a:lnSpc>
                          <a:spcPct val="90000"/>
                        </a:lnSpc>
                        <a:spcBef>
                          <a:spcPts val="500"/>
                        </a:spcBef>
                        <a:spcAft>
                          <a:spcPct val="0"/>
                        </a:spcAft>
                        <a:buFont typeface="Arial" panose="020B0604020202020204" pitchFamily="34" charset="0"/>
                        <a:buChar char="•"/>
                        <a:defRPr sz="1600" b="0" i="0" u="none" kern="1200" baseline="0">
                          <a:solidFill>
                            <a:schemeClr val="tx1"/>
                          </a:solidFill>
                          <a:latin typeface="Arial" panose="020B0604020202020204" pitchFamily="34" charset="0"/>
                          <a:ea typeface="幼圆" panose="02010509060101010101" pitchFamily="1" charset="-122"/>
                        </a:defRPr>
                      </a:lvl4pPr>
                      <a:lvl5pPr marL="2057400" lvl="4" indent="-228600" algn="l" defTabSz="914400" eaLnBrk="1" fontAlgn="base" latinLnBrk="0" hangingPunct="1">
                        <a:lnSpc>
                          <a:spcPct val="90000"/>
                        </a:lnSpc>
                        <a:spcBef>
                          <a:spcPts val="500"/>
                        </a:spcBef>
                        <a:spcAft>
                          <a:spcPct val="0"/>
                        </a:spcAft>
                        <a:buFont typeface="Arial" panose="020B0604020202020204" pitchFamily="34" charset="0"/>
                        <a:buChar char="•"/>
                        <a:defRPr sz="1600" b="0" i="0" u="none" kern="1200" baseline="0">
                          <a:solidFill>
                            <a:schemeClr val="tx1"/>
                          </a:solidFill>
                          <a:latin typeface="Arial" panose="020B0604020202020204" pitchFamily="34" charset="0"/>
                          <a:ea typeface="幼圆" panose="02010509060101010101" pitchFamily="1" charset="-122"/>
                        </a:defRPr>
                      </a:lvl5pPr>
                    </a:lstStyle>
                    <a:p>
                      <a:pPr marL="0" lvl="0" indent="0" eaLnBrk="1" hangingPunct="1">
                        <a:buClrTx/>
                        <a:buNone/>
                      </a:pPr>
                      <a:r>
                        <a:rPr lang="zh-CN" altLang="en-US" sz="2000" b="1" dirty="0">
                          <a:solidFill>
                            <a:srgbClr val="FF0000"/>
                          </a:solidFill>
                          <a:latin typeface="隶书" panose="02010509060101010101" pitchFamily="49" charset="-122"/>
                          <a:ea typeface="隶书" panose="02010509060101010101" pitchFamily="49" charset="-122"/>
                        </a:rPr>
                        <a:t>持续意识丧失，不能唤醒</a:t>
                      </a:r>
                      <a:endParaRPr lang="zh-CN" altLang="en-US" sz="2000" b="1" dirty="0">
                        <a:solidFill>
                          <a:srgbClr val="FF0000"/>
                        </a:solidFill>
                        <a:latin typeface="隶书" panose="02010509060101010101" pitchFamily="49" charset="-122"/>
                        <a:ea typeface="隶书" panose="02010509060101010101" pitchFamily="49" charset="-122"/>
                      </a:endParaRPr>
                    </a:p>
                    <a:p>
                      <a:pPr marL="0" lvl="0" indent="0" eaLnBrk="1" hangingPunct="1">
                        <a:buClrTx/>
                        <a:buNone/>
                      </a:pPr>
                      <a:r>
                        <a:rPr lang="zh-CN" altLang="en-US" sz="2000" b="1" dirty="0">
                          <a:latin typeface="隶书" panose="02010509060101010101" pitchFamily="49" charset="-122"/>
                          <a:ea typeface="隶书" panose="02010509060101010101" pitchFamily="49" charset="-122"/>
                        </a:rPr>
                        <a:t>无自主运动</a:t>
                      </a:r>
                      <a:endParaRPr lang="zh-CN" altLang="en-US" sz="2000" b="1" dirty="0">
                        <a:latin typeface="隶书" panose="02010509060101010101" pitchFamily="49" charset="-122"/>
                        <a:ea typeface="隶书" panose="02010509060101010101" pitchFamily="49" charset="-122"/>
                      </a:endParaRPr>
                    </a:p>
                    <a:p>
                      <a:pPr marL="0" lvl="0" indent="0" eaLnBrk="1" hangingPunct="1">
                        <a:buClrTx/>
                        <a:buNone/>
                      </a:pPr>
                      <a:endParaRPr lang="zh-CN" altLang="en-US" sz="2000" b="1" dirty="0">
                        <a:solidFill>
                          <a:srgbClr val="FFCC00"/>
                        </a:solidFill>
                        <a:latin typeface="隶书" panose="02010509060101010101" pitchFamily="49" charset="-122"/>
                        <a:ea typeface="隶书" panose="02010509060101010101" pitchFamily="49" charset="-122"/>
                      </a:endParaRPr>
                    </a:p>
                  </a:txBody>
                  <a:tcPr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57505" lvl="0" indent="-357505" algn="just" defTabSz="914400" eaLnBrk="1" fontAlgn="base" latinLnBrk="0" hangingPunct="1">
                        <a:lnSpc>
                          <a:spcPct val="110000"/>
                        </a:lnSpc>
                        <a:spcBef>
                          <a:spcPts val="600"/>
                        </a:spcBef>
                        <a:spcAft>
                          <a:spcPct val="0"/>
                        </a:spcAft>
                        <a:buClr>
                          <a:schemeClr val="accent1"/>
                        </a:buClr>
                        <a:buSzPct val="80000"/>
                        <a:buFont typeface="Webdings" panose="05030102010509060703" pitchFamily="2" charset="2"/>
                        <a:buChar char=""/>
                        <a:defRPr sz="2000" u="none" kern="1200" baseline="0">
                          <a:solidFill>
                            <a:schemeClr val="accent1"/>
                          </a:solidFill>
                          <a:latin typeface="幼圆" panose="02010509060101010101" pitchFamily="1" charset="-122"/>
                          <a:ea typeface="幼圆" panose="02010509060101010101" pitchFamily="1" charset="-122"/>
                        </a:defRPr>
                      </a:lvl1pPr>
                      <a:lvl2pPr marL="357505" lvl="1" indent="-357505" algn="just" defTabSz="914400" eaLnBrk="1" fontAlgn="base" latinLnBrk="0" hangingPunct="1">
                        <a:lnSpc>
                          <a:spcPct val="120000"/>
                        </a:lnSpc>
                        <a:spcBef>
                          <a:spcPct val="0"/>
                        </a:spcBef>
                        <a:spcAft>
                          <a:spcPts val="600"/>
                        </a:spcAft>
                        <a:buClr>
                          <a:schemeClr val="accent1"/>
                        </a:buClr>
                        <a:buFont typeface="幼圆" panose="02010509060101010101" pitchFamily="1" charset="-122"/>
                        <a:buChar char=" "/>
                        <a:defRPr sz="1400" b="0" i="0" u="none" kern="1200" baseline="0">
                          <a:solidFill>
                            <a:schemeClr val="tx1"/>
                          </a:solidFill>
                          <a:latin typeface="幼圆" panose="02010509060101010101" pitchFamily="1" charset="-122"/>
                          <a:ea typeface="幼圆" panose="02010509060101010101" pitchFamily="1" charset="-122"/>
                        </a:defRPr>
                      </a:lvl2pPr>
                      <a:lvl3pPr marL="1143000" lvl="2" indent="-228600" algn="l" defTabSz="914400" eaLnBrk="1" fontAlgn="base" latinLnBrk="0" hangingPunct="1">
                        <a:lnSpc>
                          <a:spcPct val="90000"/>
                        </a:lnSpc>
                        <a:spcBef>
                          <a:spcPts val="500"/>
                        </a:spcBef>
                        <a:spcAft>
                          <a:spcPct val="0"/>
                        </a:spcAft>
                        <a:buFont typeface="Arial" panose="020B0604020202020204" pitchFamily="34" charset="0"/>
                        <a:buChar char="•"/>
                        <a:defRPr sz="1800" b="0" i="0" u="none" kern="1200" baseline="0">
                          <a:solidFill>
                            <a:schemeClr val="tx1"/>
                          </a:solidFill>
                          <a:latin typeface="Arial" panose="020B0604020202020204" pitchFamily="34" charset="0"/>
                          <a:ea typeface="幼圆" panose="02010509060101010101" pitchFamily="1" charset="-122"/>
                        </a:defRPr>
                      </a:lvl3pPr>
                      <a:lvl4pPr marL="1600200" lvl="3" indent="-228600" algn="l" defTabSz="914400" eaLnBrk="1" fontAlgn="base" latinLnBrk="0" hangingPunct="1">
                        <a:lnSpc>
                          <a:spcPct val="90000"/>
                        </a:lnSpc>
                        <a:spcBef>
                          <a:spcPts val="500"/>
                        </a:spcBef>
                        <a:spcAft>
                          <a:spcPct val="0"/>
                        </a:spcAft>
                        <a:buFont typeface="Arial" panose="020B0604020202020204" pitchFamily="34" charset="0"/>
                        <a:buChar char="•"/>
                        <a:defRPr sz="1600" b="0" i="0" u="none" kern="1200" baseline="0">
                          <a:solidFill>
                            <a:schemeClr val="tx1"/>
                          </a:solidFill>
                          <a:latin typeface="Arial" panose="020B0604020202020204" pitchFamily="34" charset="0"/>
                          <a:ea typeface="幼圆" panose="02010509060101010101" pitchFamily="1" charset="-122"/>
                        </a:defRPr>
                      </a:lvl4pPr>
                      <a:lvl5pPr marL="2057400" lvl="4" indent="-228600" algn="l" defTabSz="914400" eaLnBrk="1" fontAlgn="base" latinLnBrk="0" hangingPunct="1">
                        <a:lnSpc>
                          <a:spcPct val="90000"/>
                        </a:lnSpc>
                        <a:spcBef>
                          <a:spcPts val="500"/>
                        </a:spcBef>
                        <a:spcAft>
                          <a:spcPct val="0"/>
                        </a:spcAft>
                        <a:buFont typeface="Arial" panose="020B0604020202020204" pitchFamily="34" charset="0"/>
                        <a:buChar char="•"/>
                        <a:defRPr sz="1600" b="0" i="0" u="none" kern="1200" baseline="0">
                          <a:solidFill>
                            <a:schemeClr val="tx1"/>
                          </a:solidFill>
                          <a:latin typeface="Arial" panose="020B0604020202020204" pitchFamily="34" charset="0"/>
                          <a:ea typeface="幼圆" panose="02010509060101010101" pitchFamily="1" charset="-122"/>
                        </a:defRPr>
                      </a:lvl5pPr>
                    </a:lstStyle>
                    <a:p>
                      <a:pPr marL="0" lvl="0" indent="0" eaLnBrk="1" hangingPunct="1">
                        <a:buClrTx/>
                        <a:buNone/>
                      </a:pPr>
                      <a:r>
                        <a:rPr lang="zh-CN" altLang="en-US" sz="2000" b="1" dirty="0">
                          <a:solidFill>
                            <a:srgbClr val="FF0000"/>
                          </a:solidFill>
                          <a:latin typeface="隶书" panose="02010509060101010101" pitchFamily="49" charset="-122"/>
                          <a:ea typeface="隶书" panose="02010509060101010101" pitchFamily="49" charset="-122"/>
                        </a:rPr>
                        <a:t>有痛苦表情、肢体退缩反应</a:t>
                      </a:r>
                      <a:endParaRPr lang="zh-CN" altLang="en-US" sz="2000" b="1" dirty="0">
                        <a:solidFill>
                          <a:srgbClr val="FF0000"/>
                        </a:solidFill>
                        <a:latin typeface="隶书" panose="02010509060101010101" pitchFamily="49" charset="-122"/>
                        <a:ea typeface="隶书" panose="02010509060101010101" pitchFamily="49" charset="-122"/>
                      </a:endParaRPr>
                    </a:p>
                  </a:txBody>
                  <a:tcPr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57505" lvl="0" indent="-357505" algn="just" defTabSz="914400" eaLnBrk="1" fontAlgn="base" latinLnBrk="0" hangingPunct="1">
                        <a:lnSpc>
                          <a:spcPct val="110000"/>
                        </a:lnSpc>
                        <a:spcBef>
                          <a:spcPts val="600"/>
                        </a:spcBef>
                        <a:spcAft>
                          <a:spcPct val="0"/>
                        </a:spcAft>
                        <a:buClr>
                          <a:schemeClr val="accent1"/>
                        </a:buClr>
                        <a:buSzPct val="80000"/>
                        <a:buFont typeface="Webdings" panose="05030102010509060703" pitchFamily="2" charset="2"/>
                        <a:buChar char=""/>
                        <a:defRPr sz="2000" u="none" kern="1200" baseline="0">
                          <a:solidFill>
                            <a:schemeClr val="accent1"/>
                          </a:solidFill>
                          <a:latin typeface="幼圆" panose="02010509060101010101" pitchFamily="1" charset="-122"/>
                          <a:ea typeface="幼圆" panose="02010509060101010101" pitchFamily="1" charset="-122"/>
                        </a:defRPr>
                      </a:lvl1pPr>
                      <a:lvl2pPr marL="357505" lvl="1" indent="-357505" algn="just" defTabSz="914400" eaLnBrk="1" fontAlgn="base" latinLnBrk="0" hangingPunct="1">
                        <a:lnSpc>
                          <a:spcPct val="120000"/>
                        </a:lnSpc>
                        <a:spcBef>
                          <a:spcPct val="0"/>
                        </a:spcBef>
                        <a:spcAft>
                          <a:spcPts val="600"/>
                        </a:spcAft>
                        <a:buClr>
                          <a:schemeClr val="accent1"/>
                        </a:buClr>
                        <a:buFont typeface="幼圆" panose="02010509060101010101" pitchFamily="1" charset="-122"/>
                        <a:buChar char=" "/>
                        <a:defRPr sz="1400" b="0" i="0" u="none" kern="1200" baseline="0">
                          <a:solidFill>
                            <a:schemeClr val="tx1"/>
                          </a:solidFill>
                          <a:latin typeface="幼圆" panose="02010509060101010101" pitchFamily="1" charset="-122"/>
                          <a:ea typeface="幼圆" panose="02010509060101010101" pitchFamily="1" charset="-122"/>
                        </a:defRPr>
                      </a:lvl2pPr>
                      <a:lvl3pPr marL="1143000" lvl="2" indent="-228600" algn="l" defTabSz="914400" eaLnBrk="1" fontAlgn="base" latinLnBrk="0" hangingPunct="1">
                        <a:lnSpc>
                          <a:spcPct val="90000"/>
                        </a:lnSpc>
                        <a:spcBef>
                          <a:spcPts val="500"/>
                        </a:spcBef>
                        <a:spcAft>
                          <a:spcPct val="0"/>
                        </a:spcAft>
                        <a:buFont typeface="Arial" panose="020B0604020202020204" pitchFamily="34" charset="0"/>
                        <a:buChar char="•"/>
                        <a:defRPr sz="1800" b="0" i="0" u="none" kern="1200" baseline="0">
                          <a:solidFill>
                            <a:schemeClr val="tx1"/>
                          </a:solidFill>
                          <a:latin typeface="Arial" panose="020B0604020202020204" pitchFamily="34" charset="0"/>
                          <a:ea typeface="幼圆" panose="02010509060101010101" pitchFamily="1" charset="-122"/>
                        </a:defRPr>
                      </a:lvl3pPr>
                      <a:lvl4pPr marL="1600200" lvl="3" indent="-228600" algn="l" defTabSz="914400" eaLnBrk="1" fontAlgn="base" latinLnBrk="0" hangingPunct="1">
                        <a:lnSpc>
                          <a:spcPct val="90000"/>
                        </a:lnSpc>
                        <a:spcBef>
                          <a:spcPts val="500"/>
                        </a:spcBef>
                        <a:spcAft>
                          <a:spcPct val="0"/>
                        </a:spcAft>
                        <a:buFont typeface="Arial" panose="020B0604020202020204" pitchFamily="34" charset="0"/>
                        <a:buChar char="•"/>
                        <a:defRPr sz="1600" b="0" i="0" u="none" kern="1200" baseline="0">
                          <a:solidFill>
                            <a:schemeClr val="tx1"/>
                          </a:solidFill>
                          <a:latin typeface="Arial" panose="020B0604020202020204" pitchFamily="34" charset="0"/>
                          <a:ea typeface="幼圆" panose="02010509060101010101" pitchFamily="1" charset="-122"/>
                        </a:defRPr>
                      </a:lvl4pPr>
                      <a:lvl5pPr marL="2057400" lvl="4" indent="-228600" algn="l" defTabSz="914400" eaLnBrk="1" fontAlgn="base" latinLnBrk="0" hangingPunct="1">
                        <a:lnSpc>
                          <a:spcPct val="90000"/>
                        </a:lnSpc>
                        <a:spcBef>
                          <a:spcPts val="500"/>
                        </a:spcBef>
                        <a:spcAft>
                          <a:spcPct val="0"/>
                        </a:spcAft>
                        <a:buFont typeface="Arial" panose="020B0604020202020204" pitchFamily="34" charset="0"/>
                        <a:buChar char="•"/>
                        <a:defRPr sz="1600" b="0" i="0" u="none" kern="1200" baseline="0">
                          <a:solidFill>
                            <a:schemeClr val="tx1"/>
                          </a:solidFill>
                          <a:latin typeface="Arial" panose="020B0604020202020204" pitchFamily="34" charset="0"/>
                          <a:ea typeface="幼圆" panose="02010509060101010101" pitchFamily="1" charset="-122"/>
                        </a:defRPr>
                      </a:lvl5pPr>
                    </a:lstStyle>
                    <a:p>
                      <a:pPr marL="0" lvl="0" indent="0" eaLnBrk="1" hangingPunct="1">
                        <a:buClrTx/>
                        <a:buNone/>
                      </a:pPr>
                      <a:r>
                        <a:rPr lang="zh-CN" altLang="en-US" sz="2000" b="1" dirty="0">
                          <a:latin typeface="隶书" panose="02010509060101010101" pitchFamily="49" charset="-122"/>
                          <a:ea typeface="隶书" panose="02010509060101010101" pitchFamily="49" charset="-122"/>
                        </a:rPr>
                        <a:t>深、浅</a:t>
                      </a:r>
                      <a:endParaRPr lang="zh-CN" altLang="en-US" sz="2000" b="1" dirty="0">
                        <a:latin typeface="隶书" panose="02010509060101010101" pitchFamily="49" charset="-122"/>
                        <a:ea typeface="隶书" panose="02010509060101010101" pitchFamily="49" charset="-122"/>
                      </a:endParaRPr>
                    </a:p>
                    <a:p>
                      <a:pPr marL="0" lvl="0" indent="0" eaLnBrk="1" hangingPunct="1">
                        <a:buClrTx/>
                        <a:buNone/>
                      </a:pPr>
                      <a:r>
                        <a:rPr lang="zh-CN" altLang="en-US" sz="2000" b="1" dirty="0">
                          <a:latin typeface="隶书" panose="02010509060101010101" pitchFamily="49" charset="-122"/>
                          <a:ea typeface="隶书" panose="02010509060101010101" pitchFamily="49" charset="-122"/>
                        </a:rPr>
                        <a:t>反射</a:t>
                      </a:r>
                      <a:r>
                        <a:rPr lang="zh-CN" altLang="en-US" sz="2000" b="1" dirty="0">
                          <a:solidFill>
                            <a:srgbClr val="FF0000"/>
                          </a:solidFill>
                          <a:latin typeface="隶书" panose="02010509060101010101" pitchFamily="49" charset="-122"/>
                          <a:ea typeface="隶书" panose="02010509060101010101" pitchFamily="49" charset="-122"/>
                        </a:rPr>
                        <a:t>存在</a:t>
                      </a:r>
                      <a:endParaRPr lang="zh-CN" altLang="en-US" sz="2000" b="1" dirty="0">
                        <a:solidFill>
                          <a:srgbClr val="FF0000"/>
                        </a:solidFill>
                        <a:latin typeface="隶书" panose="02010509060101010101" pitchFamily="49" charset="-122"/>
                        <a:ea typeface="隶书" panose="02010509060101010101" pitchFamily="49" charset="-122"/>
                      </a:endParaRPr>
                    </a:p>
                  </a:txBody>
                  <a:tcPr anchor="ct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838200">
                <a:tc vMerge="1">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tcPr>
                </a:tc>
                <a:tc>
                  <a:txBody>
                    <a:bodyPr/>
                    <a:lstStyle>
                      <a:lvl1pPr marL="357505" lvl="0" indent="-357505" algn="just" defTabSz="914400" eaLnBrk="1" fontAlgn="base" latinLnBrk="0" hangingPunct="1">
                        <a:lnSpc>
                          <a:spcPct val="110000"/>
                        </a:lnSpc>
                        <a:spcBef>
                          <a:spcPts val="600"/>
                        </a:spcBef>
                        <a:spcAft>
                          <a:spcPct val="0"/>
                        </a:spcAft>
                        <a:buClr>
                          <a:schemeClr val="accent1"/>
                        </a:buClr>
                        <a:buSzPct val="80000"/>
                        <a:buFont typeface="Webdings" panose="05030102010509060703" pitchFamily="2" charset="2"/>
                        <a:buChar char=""/>
                        <a:defRPr sz="2000" u="none" kern="1200" baseline="0">
                          <a:solidFill>
                            <a:schemeClr val="accent1"/>
                          </a:solidFill>
                          <a:latin typeface="幼圆" panose="02010509060101010101" pitchFamily="1" charset="-122"/>
                          <a:ea typeface="幼圆" panose="02010509060101010101" pitchFamily="1" charset="-122"/>
                        </a:defRPr>
                      </a:lvl1pPr>
                      <a:lvl2pPr marL="357505" lvl="1" indent="-357505" algn="just" defTabSz="914400" eaLnBrk="1" fontAlgn="base" latinLnBrk="0" hangingPunct="1">
                        <a:lnSpc>
                          <a:spcPct val="120000"/>
                        </a:lnSpc>
                        <a:spcBef>
                          <a:spcPct val="0"/>
                        </a:spcBef>
                        <a:spcAft>
                          <a:spcPts val="600"/>
                        </a:spcAft>
                        <a:buClr>
                          <a:schemeClr val="accent1"/>
                        </a:buClr>
                        <a:buFont typeface="幼圆" panose="02010509060101010101" pitchFamily="1" charset="-122"/>
                        <a:buChar char=" "/>
                        <a:defRPr sz="1400" b="0" i="0" u="none" kern="1200" baseline="0">
                          <a:solidFill>
                            <a:schemeClr val="tx1"/>
                          </a:solidFill>
                          <a:latin typeface="幼圆" panose="02010509060101010101" pitchFamily="1" charset="-122"/>
                          <a:ea typeface="幼圆" panose="02010509060101010101" pitchFamily="1" charset="-122"/>
                        </a:defRPr>
                      </a:lvl2pPr>
                      <a:lvl3pPr marL="1143000" lvl="2" indent="-228600" algn="l" defTabSz="914400" eaLnBrk="1" fontAlgn="base" latinLnBrk="0" hangingPunct="1">
                        <a:lnSpc>
                          <a:spcPct val="90000"/>
                        </a:lnSpc>
                        <a:spcBef>
                          <a:spcPts val="500"/>
                        </a:spcBef>
                        <a:spcAft>
                          <a:spcPct val="0"/>
                        </a:spcAft>
                        <a:buFont typeface="Arial" panose="020B0604020202020204" pitchFamily="34" charset="0"/>
                        <a:buChar char="•"/>
                        <a:defRPr sz="1800" b="0" i="0" u="none" kern="1200" baseline="0">
                          <a:solidFill>
                            <a:schemeClr val="tx1"/>
                          </a:solidFill>
                          <a:latin typeface="Arial" panose="020B0604020202020204" pitchFamily="34" charset="0"/>
                          <a:ea typeface="幼圆" panose="02010509060101010101" pitchFamily="1" charset="-122"/>
                        </a:defRPr>
                      </a:lvl3pPr>
                      <a:lvl4pPr marL="1600200" lvl="3" indent="-228600" algn="l" defTabSz="914400" eaLnBrk="1" fontAlgn="base" latinLnBrk="0" hangingPunct="1">
                        <a:lnSpc>
                          <a:spcPct val="90000"/>
                        </a:lnSpc>
                        <a:spcBef>
                          <a:spcPts val="500"/>
                        </a:spcBef>
                        <a:spcAft>
                          <a:spcPct val="0"/>
                        </a:spcAft>
                        <a:buFont typeface="Arial" panose="020B0604020202020204" pitchFamily="34" charset="0"/>
                        <a:buChar char="•"/>
                        <a:defRPr sz="1600" b="0" i="0" u="none" kern="1200" baseline="0">
                          <a:solidFill>
                            <a:schemeClr val="tx1"/>
                          </a:solidFill>
                          <a:latin typeface="Arial" panose="020B0604020202020204" pitchFamily="34" charset="0"/>
                          <a:ea typeface="幼圆" panose="02010509060101010101" pitchFamily="1" charset="-122"/>
                        </a:defRPr>
                      </a:lvl4pPr>
                      <a:lvl5pPr marL="2057400" lvl="4" indent="-228600" algn="l" defTabSz="914400" eaLnBrk="1" fontAlgn="base" latinLnBrk="0" hangingPunct="1">
                        <a:lnSpc>
                          <a:spcPct val="90000"/>
                        </a:lnSpc>
                        <a:spcBef>
                          <a:spcPts val="500"/>
                        </a:spcBef>
                        <a:spcAft>
                          <a:spcPct val="0"/>
                        </a:spcAft>
                        <a:buFont typeface="Arial" panose="020B0604020202020204" pitchFamily="34" charset="0"/>
                        <a:buChar char="•"/>
                        <a:defRPr sz="1600" b="0" i="0" u="none" kern="1200" baseline="0">
                          <a:solidFill>
                            <a:schemeClr val="tx1"/>
                          </a:solidFill>
                          <a:latin typeface="Arial" panose="020B0604020202020204" pitchFamily="34" charset="0"/>
                          <a:ea typeface="幼圆" panose="02010509060101010101" pitchFamily="1" charset="-122"/>
                        </a:defRPr>
                      </a:lvl5pPr>
                    </a:lstStyle>
                    <a:p>
                      <a:pPr marL="0" lvl="0" indent="0" eaLnBrk="1" hangingPunct="1">
                        <a:buClrTx/>
                        <a:buNone/>
                      </a:pPr>
                      <a:r>
                        <a:rPr lang="zh-CN" altLang="en-US" sz="2000" b="1" dirty="0">
                          <a:latin typeface="隶书" panose="02010509060101010101" pitchFamily="49" charset="-122"/>
                          <a:ea typeface="隶书" panose="02010509060101010101" pitchFamily="49" charset="-122"/>
                        </a:rPr>
                        <a:t>中</a:t>
                      </a:r>
                      <a:endParaRPr lang="zh-CN" altLang="en-US" sz="2000" b="1" dirty="0">
                        <a:latin typeface="隶书" panose="02010509060101010101" pitchFamily="49" charset="-122"/>
                        <a:ea typeface="隶书" panose="02010509060101010101" pitchFamily="49" charset="-122"/>
                      </a:endParaRPr>
                    </a:p>
                  </a:txBody>
                  <a:tcPr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vMerge="1">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tcPr>
                </a:tc>
                <a:tc>
                  <a:txBody>
                    <a:bodyPr/>
                    <a:lstStyle>
                      <a:lvl1pPr marL="357505" lvl="0" indent="-357505" algn="just" defTabSz="914400" eaLnBrk="1" fontAlgn="base" latinLnBrk="0" hangingPunct="1">
                        <a:lnSpc>
                          <a:spcPct val="110000"/>
                        </a:lnSpc>
                        <a:spcBef>
                          <a:spcPts val="600"/>
                        </a:spcBef>
                        <a:spcAft>
                          <a:spcPct val="0"/>
                        </a:spcAft>
                        <a:buClr>
                          <a:schemeClr val="accent1"/>
                        </a:buClr>
                        <a:buSzPct val="80000"/>
                        <a:buFont typeface="Webdings" panose="05030102010509060703" pitchFamily="2" charset="2"/>
                        <a:buChar char=""/>
                        <a:defRPr sz="2000" u="none" kern="1200" baseline="0">
                          <a:solidFill>
                            <a:schemeClr val="accent1"/>
                          </a:solidFill>
                          <a:latin typeface="幼圆" panose="02010509060101010101" pitchFamily="1" charset="-122"/>
                          <a:ea typeface="幼圆" panose="02010509060101010101" pitchFamily="1" charset="-122"/>
                        </a:defRPr>
                      </a:lvl1pPr>
                      <a:lvl2pPr marL="357505" lvl="1" indent="-357505" algn="just" defTabSz="914400" eaLnBrk="1" fontAlgn="base" latinLnBrk="0" hangingPunct="1">
                        <a:lnSpc>
                          <a:spcPct val="120000"/>
                        </a:lnSpc>
                        <a:spcBef>
                          <a:spcPct val="0"/>
                        </a:spcBef>
                        <a:spcAft>
                          <a:spcPts val="600"/>
                        </a:spcAft>
                        <a:buClr>
                          <a:schemeClr val="accent1"/>
                        </a:buClr>
                        <a:buFont typeface="幼圆" panose="02010509060101010101" pitchFamily="1" charset="-122"/>
                        <a:buChar char=" "/>
                        <a:defRPr sz="1400" b="0" i="0" u="none" kern="1200" baseline="0">
                          <a:solidFill>
                            <a:schemeClr val="tx1"/>
                          </a:solidFill>
                          <a:latin typeface="幼圆" panose="02010509060101010101" pitchFamily="1" charset="-122"/>
                          <a:ea typeface="幼圆" panose="02010509060101010101" pitchFamily="1" charset="-122"/>
                        </a:defRPr>
                      </a:lvl2pPr>
                      <a:lvl3pPr marL="1143000" lvl="2" indent="-228600" algn="l" defTabSz="914400" eaLnBrk="1" fontAlgn="base" latinLnBrk="0" hangingPunct="1">
                        <a:lnSpc>
                          <a:spcPct val="90000"/>
                        </a:lnSpc>
                        <a:spcBef>
                          <a:spcPts val="500"/>
                        </a:spcBef>
                        <a:spcAft>
                          <a:spcPct val="0"/>
                        </a:spcAft>
                        <a:buFont typeface="Arial" panose="020B0604020202020204" pitchFamily="34" charset="0"/>
                        <a:buChar char="•"/>
                        <a:defRPr sz="1800" b="0" i="0" u="none" kern="1200" baseline="0">
                          <a:solidFill>
                            <a:schemeClr val="tx1"/>
                          </a:solidFill>
                          <a:latin typeface="Arial" panose="020B0604020202020204" pitchFamily="34" charset="0"/>
                          <a:ea typeface="幼圆" panose="02010509060101010101" pitchFamily="1" charset="-122"/>
                        </a:defRPr>
                      </a:lvl3pPr>
                      <a:lvl4pPr marL="1600200" lvl="3" indent="-228600" algn="l" defTabSz="914400" eaLnBrk="1" fontAlgn="base" latinLnBrk="0" hangingPunct="1">
                        <a:lnSpc>
                          <a:spcPct val="90000"/>
                        </a:lnSpc>
                        <a:spcBef>
                          <a:spcPts val="500"/>
                        </a:spcBef>
                        <a:spcAft>
                          <a:spcPct val="0"/>
                        </a:spcAft>
                        <a:buFont typeface="Arial" panose="020B0604020202020204" pitchFamily="34" charset="0"/>
                        <a:buChar char="•"/>
                        <a:defRPr sz="1600" b="0" i="0" u="none" kern="1200" baseline="0">
                          <a:solidFill>
                            <a:schemeClr val="tx1"/>
                          </a:solidFill>
                          <a:latin typeface="Arial" panose="020B0604020202020204" pitchFamily="34" charset="0"/>
                          <a:ea typeface="幼圆" panose="02010509060101010101" pitchFamily="1" charset="-122"/>
                        </a:defRPr>
                      </a:lvl4pPr>
                      <a:lvl5pPr marL="2057400" lvl="4" indent="-228600" algn="l" defTabSz="914400" eaLnBrk="1" fontAlgn="base" latinLnBrk="0" hangingPunct="1">
                        <a:lnSpc>
                          <a:spcPct val="90000"/>
                        </a:lnSpc>
                        <a:spcBef>
                          <a:spcPts val="500"/>
                        </a:spcBef>
                        <a:spcAft>
                          <a:spcPct val="0"/>
                        </a:spcAft>
                        <a:buFont typeface="Arial" panose="020B0604020202020204" pitchFamily="34" charset="0"/>
                        <a:buChar char="•"/>
                        <a:defRPr sz="1600" b="0" i="0" u="none" kern="1200" baseline="0">
                          <a:solidFill>
                            <a:schemeClr val="tx1"/>
                          </a:solidFill>
                          <a:latin typeface="Arial" panose="020B0604020202020204" pitchFamily="34" charset="0"/>
                          <a:ea typeface="幼圆" panose="02010509060101010101" pitchFamily="1" charset="-122"/>
                        </a:defRPr>
                      </a:lvl5pPr>
                    </a:lstStyle>
                    <a:p>
                      <a:pPr marL="0" lvl="0" indent="0" eaLnBrk="1" hangingPunct="1">
                        <a:buClrTx/>
                        <a:buNone/>
                      </a:pPr>
                      <a:r>
                        <a:rPr lang="zh-CN" altLang="en-US" sz="2000" b="1" dirty="0">
                          <a:latin typeface="隶书" panose="02010509060101010101" pitchFamily="49" charset="-122"/>
                          <a:ea typeface="隶书" panose="02010509060101010101" pitchFamily="49" charset="-122"/>
                        </a:rPr>
                        <a:t>剧烈刺激尚有反应</a:t>
                      </a:r>
                      <a:endParaRPr lang="zh-CN" altLang="en-US" sz="2000" b="1" dirty="0">
                        <a:latin typeface="隶书" panose="02010509060101010101" pitchFamily="49" charset="-122"/>
                        <a:ea typeface="隶书" panose="02010509060101010101" pitchFamily="49" charset="-122"/>
                      </a:endParaRPr>
                    </a:p>
                  </a:txBody>
                  <a:tcPr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57505" lvl="0" indent="-357505" algn="just" defTabSz="914400" eaLnBrk="1" fontAlgn="base" latinLnBrk="0" hangingPunct="1">
                        <a:lnSpc>
                          <a:spcPct val="110000"/>
                        </a:lnSpc>
                        <a:spcBef>
                          <a:spcPts val="600"/>
                        </a:spcBef>
                        <a:spcAft>
                          <a:spcPct val="0"/>
                        </a:spcAft>
                        <a:buClr>
                          <a:schemeClr val="accent1"/>
                        </a:buClr>
                        <a:buSzPct val="80000"/>
                        <a:buFont typeface="Webdings" panose="05030102010509060703" pitchFamily="2" charset="2"/>
                        <a:buChar char=""/>
                        <a:defRPr sz="2000" u="none" kern="1200" baseline="0">
                          <a:solidFill>
                            <a:schemeClr val="accent1"/>
                          </a:solidFill>
                          <a:latin typeface="幼圆" panose="02010509060101010101" pitchFamily="1" charset="-122"/>
                          <a:ea typeface="幼圆" panose="02010509060101010101" pitchFamily="1" charset="-122"/>
                        </a:defRPr>
                      </a:lvl1pPr>
                      <a:lvl2pPr marL="357505" lvl="1" indent="-357505" algn="just" defTabSz="914400" eaLnBrk="1" fontAlgn="base" latinLnBrk="0" hangingPunct="1">
                        <a:lnSpc>
                          <a:spcPct val="120000"/>
                        </a:lnSpc>
                        <a:spcBef>
                          <a:spcPct val="0"/>
                        </a:spcBef>
                        <a:spcAft>
                          <a:spcPts val="600"/>
                        </a:spcAft>
                        <a:buClr>
                          <a:schemeClr val="accent1"/>
                        </a:buClr>
                        <a:buFont typeface="幼圆" panose="02010509060101010101" pitchFamily="1" charset="-122"/>
                        <a:buChar char=" "/>
                        <a:defRPr sz="1400" b="0" i="0" u="none" kern="1200" baseline="0">
                          <a:solidFill>
                            <a:schemeClr val="tx1"/>
                          </a:solidFill>
                          <a:latin typeface="幼圆" panose="02010509060101010101" pitchFamily="1" charset="-122"/>
                          <a:ea typeface="幼圆" panose="02010509060101010101" pitchFamily="1" charset="-122"/>
                        </a:defRPr>
                      </a:lvl2pPr>
                      <a:lvl3pPr marL="1143000" lvl="2" indent="-228600" algn="l" defTabSz="914400" eaLnBrk="1" fontAlgn="base" latinLnBrk="0" hangingPunct="1">
                        <a:lnSpc>
                          <a:spcPct val="90000"/>
                        </a:lnSpc>
                        <a:spcBef>
                          <a:spcPts val="500"/>
                        </a:spcBef>
                        <a:spcAft>
                          <a:spcPct val="0"/>
                        </a:spcAft>
                        <a:buFont typeface="Arial" panose="020B0604020202020204" pitchFamily="34" charset="0"/>
                        <a:buChar char="•"/>
                        <a:defRPr sz="1800" b="0" i="0" u="none" kern="1200" baseline="0">
                          <a:solidFill>
                            <a:schemeClr val="tx1"/>
                          </a:solidFill>
                          <a:latin typeface="Arial" panose="020B0604020202020204" pitchFamily="34" charset="0"/>
                          <a:ea typeface="幼圆" panose="02010509060101010101" pitchFamily="1" charset="-122"/>
                        </a:defRPr>
                      </a:lvl3pPr>
                      <a:lvl4pPr marL="1600200" lvl="3" indent="-228600" algn="l" defTabSz="914400" eaLnBrk="1" fontAlgn="base" latinLnBrk="0" hangingPunct="1">
                        <a:lnSpc>
                          <a:spcPct val="90000"/>
                        </a:lnSpc>
                        <a:spcBef>
                          <a:spcPts val="500"/>
                        </a:spcBef>
                        <a:spcAft>
                          <a:spcPct val="0"/>
                        </a:spcAft>
                        <a:buFont typeface="Arial" panose="020B0604020202020204" pitchFamily="34" charset="0"/>
                        <a:buChar char="•"/>
                        <a:defRPr sz="1600" b="0" i="0" u="none" kern="1200" baseline="0">
                          <a:solidFill>
                            <a:schemeClr val="tx1"/>
                          </a:solidFill>
                          <a:latin typeface="Arial" panose="020B0604020202020204" pitchFamily="34" charset="0"/>
                          <a:ea typeface="幼圆" panose="02010509060101010101" pitchFamily="1" charset="-122"/>
                        </a:defRPr>
                      </a:lvl4pPr>
                      <a:lvl5pPr marL="2057400" lvl="4" indent="-228600" algn="l" defTabSz="914400" eaLnBrk="1" fontAlgn="base" latinLnBrk="0" hangingPunct="1">
                        <a:lnSpc>
                          <a:spcPct val="90000"/>
                        </a:lnSpc>
                        <a:spcBef>
                          <a:spcPts val="500"/>
                        </a:spcBef>
                        <a:spcAft>
                          <a:spcPct val="0"/>
                        </a:spcAft>
                        <a:buFont typeface="Arial" panose="020B0604020202020204" pitchFamily="34" charset="0"/>
                        <a:buChar char="•"/>
                        <a:defRPr sz="1600" b="0" i="0" u="none" kern="1200" baseline="0">
                          <a:solidFill>
                            <a:schemeClr val="tx1"/>
                          </a:solidFill>
                          <a:latin typeface="Arial" panose="020B0604020202020204" pitchFamily="34" charset="0"/>
                          <a:ea typeface="幼圆" panose="02010509060101010101" pitchFamily="1" charset="-122"/>
                        </a:defRPr>
                      </a:lvl5pPr>
                    </a:lstStyle>
                    <a:p>
                      <a:pPr marL="0" lvl="0" indent="0" eaLnBrk="1" hangingPunct="1">
                        <a:buClrTx/>
                        <a:buNone/>
                      </a:pPr>
                      <a:r>
                        <a:rPr lang="zh-CN" altLang="en-US" sz="2000" b="1" dirty="0">
                          <a:latin typeface="隶书" panose="02010509060101010101" pitchFamily="49" charset="-122"/>
                          <a:ea typeface="隶书" panose="02010509060101010101" pitchFamily="49" charset="-122"/>
                        </a:rPr>
                        <a:t>深、浅</a:t>
                      </a:r>
                      <a:endParaRPr lang="zh-CN" altLang="en-US" sz="2000" b="1" dirty="0">
                        <a:latin typeface="隶书" panose="02010509060101010101" pitchFamily="49" charset="-122"/>
                        <a:ea typeface="隶书" panose="02010509060101010101" pitchFamily="49" charset="-122"/>
                      </a:endParaRPr>
                    </a:p>
                    <a:p>
                      <a:pPr marL="0" lvl="0" indent="0" eaLnBrk="1" hangingPunct="1">
                        <a:buClrTx/>
                        <a:buNone/>
                      </a:pPr>
                      <a:r>
                        <a:rPr lang="zh-CN" altLang="en-US" sz="2000" b="1" dirty="0">
                          <a:latin typeface="隶书" panose="02010509060101010101" pitchFamily="49" charset="-122"/>
                          <a:ea typeface="隶书" panose="02010509060101010101" pitchFamily="49" charset="-122"/>
                        </a:rPr>
                        <a:t>反射</a:t>
                      </a:r>
                      <a:r>
                        <a:rPr lang="zh-CN" altLang="en-US" sz="2000" b="1" dirty="0">
                          <a:solidFill>
                            <a:srgbClr val="FF0000"/>
                          </a:solidFill>
                          <a:latin typeface="隶书" panose="02010509060101010101" pitchFamily="49" charset="-122"/>
                          <a:ea typeface="隶书" panose="02010509060101010101" pitchFamily="49" charset="-122"/>
                        </a:rPr>
                        <a:t>迟钝</a:t>
                      </a:r>
                      <a:endParaRPr lang="zh-CN" altLang="en-US" sz="2000" b="1" dirty="0">
                        <a:solidFill>
                          <a:srgbClr val="FF0000"/>
                        </a:solidFill>
                        <a:latin typeface="隶书" panose="02010509060101010101" pitchFamily="49" charset="-122"/>
                        <a:ea typeface="隶书" panose="02010509060101010101" pitchFamily="49" charset="-122"/>
                      </a:endParaRPr>
                    </a:p>
                  </a:txBody>
                  <a:tcPr anchor="ct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838200">
                <a:tc vMerge="1">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B w="12700" cap="flat" cmpd="sng">
                      <a:solidFill>
                        <a:schemeClr val="tx1"/>
                      </a:solidFill>
                      <a:prstDash val="solid"/>
                      <a:headEnd type="none" w="med" len="med"/>
                      <a:tailEnd type="none" w="med" len="med"/>
                    </a:lnB>
                  </a:tcPr>
                </a:tc>
                <a:tc>
                  <a:txBody>
                    <a:bodyPr/>
                    <a:lstStyle>
                      <a:lvl1pPr marL="357505" lvl="0" indent="-357505" algn="just" defTabSz="914400" eaLnBrk="1" fontAlgn="base" latinLnBrk="0" hangingPunct="1">
                        <a:lnSpc>
                          <a:spcPct val="110000"/>
                        </a:lnSpc>
                        <a:spcBef>
                          <a:spcPts val="600"/>
                        </a:spcBef>
                        <a:spcAft>
                          <a:spcPct val="0"/>
                        </a:spcAft>
                        <a:buClr>
                          <a:schemeClr val="accent1"/>
                        </a:buClr>
                        <a:buSzPct val="80000"/>
                        <a:buFont typeface="Webdings" panose="05030102010509060703" pitchFamily="2" charset="2"/>
                        <a:buChar char=""/>
                        <a:defRPr sz="2000" u="none" kern="1200" baseline="0">
                          <a:solidFill>
                            <a:schemeClr val="accent1"/>
                          </a:solidFill>
                          <a:latin typeface="幼圆" panose="02010509060101010101" pitchFamily="1" charset="-122"/>
                          <a:ea typeface="幼圆" panose="02010509060101010101" pitchFamily="1" charset="-122"/>
                        </a:defRPr>
                      </a:lvl1pPr>
                      <a:lvl2pPr marL="357505" lvl="1" indent="-357505" algn="just" defTabSz="914400" eaLnBrk="1" fontAlgn="base" latinLnBrk="0" hangingPunct="1">
                        <a:lnSpc>
                          <a:spcPct val="120000"/>
                        </a:lnSpc>
                        <a:spcBef>
                          <a:spcPct val="0"/>
                        </a:spcBef>
                        <a:spcAft>
                          <a:spcPts val="600"/>
                        </a:spcAft>
                        <a:buClr>
                          <a:schemeClr val="accent1"/>
                        </a:buClr>
                        <a:buFont typeface="幼圆" panose="02010509060101010101" pitchFamily="1" charset="-122"/>
                        <a:buChar char=" "/>
                        <a:defRPr sz="1400" b="0" i="0" u="none" kern="1200" baseline="0">
                          <a:solidFill>
                            <a:schemeClr val="tx1"/>
                          </a:solidFill>
                          <a:latin typeface="幼圆" panose="02010509060101010101" pitchFamily="1" charset="-122"/>
                          <a:ea typeface="幼圆" panose="02010509060101010101" pitchFamily="1" charset="-122"/>
                        </a:defRPr>
                      </a:lvl2pPr>
                      <a:lvl3pPr marL="1143000" lvl="2" indent="-228600" algn="l" defTabSz="914400" eaLnBrk="1" fontAlgn="base" latinLnBrk="0" hangingPunct="1">
                        <a:lnSpc>
                          <a:spcPct val="90000"/>
                        </a:lnSpc>
                        <a:spcBef>
                          <a:spcPts val="500"/>
                        </a:spcBef>
                        <a:spcAft>
                          <a:spcPct val="0"/>
                        </a:spcAft>
                        <a:buFont typeface="Arial" panose="020B0604020202020204" pitchFamily="34" charset="0"/>
                        <a:buChar char="•"/>
                        <a:defRPr sz="1800" b="0" i="0" u="none" kern="1200" baseline="0">
                          <a:solidFill>
                            <a:schemeClr val="tx1"/>
                          </a:solidFill>
                          <a:latin typeface="Arial" panose="020B0604020202020204" pitchFamily="34" charset="0"/>
                          <a:ea typeface="幼圆" panose="02010509060101010101" pitchFamily="1" charset="-122"/>
                        </a:defRPr>
                      </a:lvl3pPr>
                      <a:lvl4pPr marL="1600200" lvl="3" indent="-228600" algn="l" defTabSz="914400" eaLnBrk="1" fontAlgn="base" latinLnBrk="0" hangingPunct="1">
                        <a:lnSpc>
                          <a:spcPct val="90000"/>
                        </a:lnSpc>
                        <a:spcBef>
                          <a:spcPts val="500"/>
                        </a:spcBef>
                        <a:spcAft>
                          <a:spcPct val="0"/>
                        </a:spcAft>
                        <a:buFont typeface="Arial" panose="020B0604020202020204" pitchFamily="34" charset="0"/>
                        <a:buChar char="•"/>
                        <a:defRPr sz="1600" b="0" i="0" u="none" kern="1200" baseline="0">
                          <a:solidFill>
                            <a:schemeClr val="tx1"/>
                          </a:solidFill>
                          <a:latin typeface="Arial" panose="020B0604020202020204" pitchFamily="34" charset="0"/>
                          <a:ea typeface="幼圆" panose="02010509060101010101" pitchFamily="1" charset="-122"/>
                        </a:defRPr>
                      </a:lvl4pPr>
                      <a:lvl5pPr marL="2057400" lvl="4" indent="-228600" algn="l" defTabSz="914400" eaLnBrk="1" fontAlgn="base" latinLnBrk="0" hangingPunct="1">
                        <a:lnSpc>
                          <a:spcPct val="90000"/>
                        </a:lnSpc>
                        <a:spcBef>
                          <a:spcPts val="500"/>
                        </a:spcBef>
                        <a:spcAft>
                          <a:spcPct val="0"/>
                        </a:spcAft>
                        <a:buFont typeface="Arial" panose="020B0604020202020204" pitchFamily="34" charset="0"/>
                        <a:buChar char="•"/>
                        <a:defRPr sz="1600" b="0" i="0" u="none" kern="1200" baseline="0">
                          <a:solidFill>
                            <a:schemeClr val="tx1"/>
                          </a:solidFill>
                          <a:latin typeface="Arial" panose="020B0604020202020204" pitchFamily="34" charset="0"/>
                          <a:ea typeface="幼圆" panose="02010509060101010101" pitchFamily="1" charset="-122"/>
                        </a:defRPr>
                      </a:lvl5pPr>
                    </a:lstStyle>
                    <a:p>
                      <a:pPr marL="0" lvl="0" indent="0" eaLnBrk="1" hangingPunct="1">
                        <a:buClrTx/>
                        <a:buNone/>
                      </a:pPr>
                      <a:r>
                        <a:rPr lang="zh-CN" altLang="en-US" sz="2000" b="1" dirty="0">
                          <a:latin typeface="隶书" panose="02010509060101010101" pitchFamily="49" charset="-122"/>
                          <a:ea typeface="隶书" panose="02010509060101010101" pitchFamily="49" charset="-122"/>
                        </a:rPr>
                        <a:t>重</a:t>
                      </a:r>
                      <a:endParaRPr lang="zh-CN" altLang="en-US" sz="2000" b="1" dirty="0">
                        <a:latin typeface="隶书" panose="02010509060101010101" pitchFamily="49" charset="-122"/>
                        <a:ea typeface="隶书" panose="02010509060101010101" pitchFamily="49" charset="-122"/>
                      </a:endParaRPr>
                    </a:p>
                  </a:txBody>
                  <a:tcPr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vMerge="1">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B w="12700" cap="flat" cmpd="sng">
                      <a:solidFill>
                        <a:schemeClr val="tx1"/>
                      </a:solidFill>
                      <a:prstDash val="solid"/>
                      <a:headEnd type="none" w="med" len="med"/>
                      <a:tailEnd type="none" w="med" len="med"/>
                    </a:lnB>
                  </a:tcPr>
                </a:tc>
                <a:tc>
                  <a:txBody>
                    <a:bodyPr/>
                    <a:lstStyle>
                      <a:lvl1pPr marL="357505" lvl="0" indent="-357505" algn="just" defTabSz="914400" eaLnBrk="1" fontAlgn="base" latinLnBrk="0" hangingPunct="1">
                        <a:lnSpc>
                          <a:spcPct val="110000"/>
                        </a:lnSpc>
                        <a:spcBef>
                          <a:spcPts val="600"/>
                        </a:spcBef>
                        <a:spcAft>
                          <a:spcPct val="0"/>
                        </a:spcAft>
                        <a:buClr>
                          <a:schemeClr val="accent1"/>
                        </a:buClr>
                        <a:buSzPct val="80000"/>
                        <a:buFont typeface="Webdings" panose="05030102010509060703" pitchFamily="2" charset="2"/>
                        <a:buChar char=""/>
                        <a:defRPr sz="2000" u="none" kern="1200" baseline="0">
                          <a:solidFill>
                            <a:schemeClr val="accent1"/>
                          </a:solidFill>
                          <a:latin typeface="幼圆" panose="02010509060101010101" pitchFamily="1" charset="-122"/>
                          <a:ea typeface="幼圆" panose="02010509060101010101" pitchFamily="1" charset="-122"/>
                        </a:defRPr>
                      </a:lvl1pPr>
                      <a:lvl2pPr marL="357505" lvl="1" indent="-357505" algn="just" defTabSz="914400" eaLnBrk="1" fontAlgn="base" latinLnBrk="0" hangingPunct="1">
                        <a:lnSpc>
                          <a:spcPct val="120000"/>
                        </a:lnSpc>
                        <a:spcBef>
                          <a:spcPct val="0"/>
                        </a:spcBef>
                        <a:spcAft>
                          <a:spcPts val="600"/>
                        </a:spcAft>
                        <a:buClr>
                          <a:schemeClr val="accent1"/>
                        </a:buClr>
                        <a:buFont typeface="幼圆" panose="02010509060101010101" pitchFamily="1" charset="-122"/>
                        <a:buChar char=" "/>
                        <a:defRPr sz="1400" b="0" i="0" u="none" kern="1200" baseline="0">
                          <a:solidFill>
                            <a:schemeClr val="tx1"/>
                          </a:solidFill>
                          <a:latin typeface="幼圆" panose="02010509060101010101" pitchFamily="1" charset="-122"/>
                          <a:ea typeface="幼圆" panose="02010509060101010101" pitchFamily="1" charset="-122"/>
                        </a:defRPr>
                      </a:lvl2pPr>
                      <a:lvl3pPr marL="1143000" lvl="2" indent="-228600" algn="l" defTabSz="914400" eaLnBrk="1" fontAlgn="base" latinLnBrk="0" hangingPunct="1">
                        <a:lnSpc>
                          <a:spcPct val="90000"/>
                        </a:lnSpc>
                        <a:spcBef>
                          <a:spcPts val="500"/>
                        </a:spcBef>
                        <a:spcAft>
                          <a:spcPct val="0"/>
                        </a:spcAft>
                        <a:buFont typeface="Arial" panose="020B0604020202020204" pitchFamily="34" charset="0"/>
                        <a:buChar char="•"/>
                        <a:defRPr sz="1800" b="0" i="0" u="none" kern="1200" baseline="0">
                          <a:solidFill>
                            <a:schemeClr val="tx1"/>
                          </a:solidFill>
                          <a:latin typeface="Arial" panose="020B0604020202020204" pitchFamily="34" charset="0"/>
                          <a:ea typeface="幼圆" panose="02010509060101010101" pitchFamily="1" charset="-122"/>
                        </a:defRPr>
                      </a:lvl3pPr>
                      <a:lvl4pPr marL="1600200" lvl="3" indent="-228600" algn="l" defTabSz="914400" eaLnBrk="1" fontAlgn="base" latinLnBrk="0" hangingPunct="1">
                        <a:lnSpc>
                          <a:spcPct val="90000"/>
                        </a:lnSpc>
                        <a:spcBef>
                          <a:spcPts val="500"/>
                        </a:spcBef>
                        <a:spcAft>
                          <a:spcPct val="0"/>
                        </a:spcAft>
                        <a:buFont typeface="Arial" panose="020B0604020202020204" pitchFamily="34" charset="0"/>
                        <a:buChar char="•"/>
                        <a:defRPr sz="1600" b="0" i="0" u="none" kern="1200" baseline="0">
                          <a:solidFill>
                            <a:schemeClr val="tx1"/>
                          </a:solidFill>
                          <a:latin typeface="Arial" panose="020B0604020202020204" pitchFamily="34" charset="0"/>
                          <a:ea typeface="幼圆" panose="02010509060101010101" pitchFamily="1" charset="-122"/>
                        </a:defRPr>
                      </a:lvl4pPr>
                      <a:lvl5pPr marL="2057400" lvl="4" indent="-228600" algn="l" defTabSz="914400" eaLnBrk="1" fontAlgn="base" latinLnBrk="0" hangingPunct="1">
                        <a:lnSpc>
                          <a:spcPct val="90000"/>
                        </a:lnSpc>
                        <a:spcBef>
                          <a:spcPts val="500"/>
                        </a:spcBef>
                        <a:spcAft>
                          <a:spcPct val="0"/>
                        </a:spcAft>
                        <a:buFont typeface="Arial" panose="020B0604020202020204" pitchFamily="34" charset="0"/>
                        <a:buChar char="•"/>
                        <a:defRPr sz="1600" b="0" i="0" u="none" kern="1200" baseline="0">
                          <a:solidFill>
                            <a:schemeClr val="tx1"/>
                          </a:solidFill>
                          <a:latin typeface="Arial" panose="020B0604020202020204" pitchFamily="34" charset="0"/>
                          <a:ea typeface="幼圆" panose="02010509060101010101" pitchFamily="1" charset="-122"/>
                        </a:defRPr>
                      </a:lvl5pPr>
                    </a:lstStyle>
                    <a:p>
                      <a:pPr marL="0" lvl="0" indent="0" eaLnBrk="1" hangingPunct="1">
                        <a:buClrTx/>
                        <a:buNone/>
                      </a:pPr>
                      <a:r>
                        <a:rPr lang="zh-CN" altLang="en-US" sz="2000" b="1" dirty="0">
                          <a:solidFill>
                            <a:srgbClr val="FF0000"/>
                          </a:solidFill>
                          <a:latin typeface="隶书" panose="02010509060101010101" pitchFamily="49" charset="-122"/>
                          <a:ea typeface="隶书" panose="02010509060101010101" pitchFamily="49" charset="-122"/>
                        </a:rPr>
                        <a:t>任何刺激无反应</a:t>
                      </a:r>
                      <a:endParaRPr lang="zh-CN" altLang="en-US" sz="2000" b="1" dirty="0">
                        <a:solidFill>
                          <a:srgbClr val="FF0000"/>
                        </a:solidFill>
                        <a:latin typeface="隶书" panose="02010509060101010101" pitchFamily="49" charset="-122"/>
                        <a:ea typeface="隶书" panose="02010509060101010101" pitchFamily="49" charset="-122"/>
                      </a:endParaRPr>
                    </a:p>
                  </a:txBody>
                  <a:tcPr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57505" lvl="0" indent="-357505" algn="just" defTabSz="914400" eaLnBrk="1" fontAlgn="base" latinLnBrk="0" hangingPunct="1">
                        <a:lnSpc>
                          <a:spcPct val="110000"/>
                        </a:lnSpc>
                        <a:spcBef>
                          <a:spcPts val="600"/>
                        </a:spcBef>
                        <a:spcAft>
                          <a:spcPct val="0"/>
                        </a:spcAft>
                        <a:buClr>
                          <a:schemeClr val="accent1"/>
                        </a:buClr>
                        <a:buSzPct val="80000"/>
                        <a:buFont typeface="Webdings" panose="05030102010509060703" pitchFamily="2" charset="2"/>
                        <a:buChar char=""/>
                        <a:defRPr sz="2000" u="none" kern="1200" baseline="0">
                          <a:solidFill>
                            <a:schemeClr val="accent1"/>
                          </a:solidFill>
                          <a:latin typeface="幼圆" panose="02010509060101010101" pitchFamily="1" charset="-122"/>
                          <a:ea typeface="幼圆" panose="02010509060101010101" pitchFamily="1" charset="-122"/>
                        </a:defRPr>
                      </a:lvl1pPr>
                      <a:lvl2pPr marL="357505" lvl="1" indent="-357505" algn="just" defTabSz="914400" eaLnBrk="1" fontAlgn="base" latinLnBrk="0" hangingPunct="1">
                        <a:lnSpc>
                          <a:spcPct val="120000"/>
                        </a:lnSpc>
                        <a:spcBef>
                          <a:spcPct val="0"/>
                        </a:spcBef>
                        <a:spcAft>
                          <a:spcPts val="600"/>
                        </a:spcAft>
                        <a:buClr>
                          <a:schemeClr val="accent1"/>
                        </a:buClr>
                        <a:buFont typeface="幼圆" panose="02010509060101010101" pitchFamily="1" charset="-122"/>
                        <a:buChar char=" "/>
                        <a:defRPr sz="1400" b="0" i="0" u="none" kern="1200" baseline="0">
                          <a:solidFill>
                            <a:schemeClr val="tx1"/>
                          </a:solidFill>
                          <a:latin typeface="幼圆" panose="02010509060101010101" pitchFamily="1" charset="-122"/>
                          <a:ea typeface="幼圆" panose="02010509060101010101" pitchFamily="1" charset="-122"/>
                        </a:defRPr>
                      </a:lvl2pPr>
                      <a:lvl3pPr marL="1143000" lvl="2" indent="-228600" algn="l" defTabSz="914400" eaLnBrk="1" fontAlgn="base" latinLnBrk="0" hangingPunct="1">
                        <a:lnSpc>
                          <a:spcPct val="90000"/>
                        </a:lnSpc>
                        <a:spcBef>
                          <a:spcPts val="500"/>
                        </a:spcBef>
                        <a:spcAft>
                          <a:spcPct val="0"/>
                        </a:spcAft>
                        <a:buFont typeface="Arial" panose="020B0604020202020204" pitchFamily="34" charset="0"/>
                        <a:buChar char="•"/>
                        <a:defRPr sz="1800" b="0" i="0" u="none" kern="1200" baseline="0">
                          <a:solidFill>
                            <a:schemeClr val="tx1"/>
                          </a:solidFill>
                          <a:latin typeface="Arial" panose="020B0604020202020204" pitchFamily="34" charset="0"/>
                          <a:ea typeface="幼圆" panose="02010509060101010101" pitchFamily="1" charset="-122"/>
                        </a:defRPr>
                      </a:lvl3pPr>
                      <a:lvl4pPr marL="1600200" lvl="3" indent="-228600" algn="l" defTabSz="914400" eaLnBrk="1" fontAlgn="base" latinLnBrk="0" hangingPunct="1">
                        <a:lnSpc>
                          <a:spcPct val="90000"/>
                        </a:lnSpc>
                        <a:spcBef>
                          <a:spcPts val="500"/>
                        </a:spcBef>
                        <a:spcAft>
                          <a:spcPct val="0"/>
                        </a:spcAft>
                        <a:buFont typeface="Arial" panose="020B0604020202020204" pitchFamily="34" charset="0"/>
                        <a:buChar char="•"/>
                        <a:defRPr sz="1600" b="0" i="0" u="none" kern="1200" baseline="0">
                          <a:solidFill>
                            <a:schemeClr val="tx1"/>
                          </a:solidFill>
                          <a:latin typeface="Arial" panose="020B0604020202020204" pitchFamily="34" charset="0"/>
                          <a:ea typeface="幼圆" panose="02010509060101010101" pitchFamily="1" charset="-122"/>
                        </a:defRPr>
                      </a:lvl4pPr>
                      <a:lvl5pPr marL="2057400" lvl="4" indent="-228600" algn="l" defTabSz="914400" eaLnBrk="1" fontAlgn="base" latinLnBrk="0" hangingPunct="1">
                        <a:lnSpc>
                          <a:spcPct val="90000"/>
                        </a:lnSpc>
                        <a:spcBef>
                          <a:spcPts val="500"/>
                        </a:spcBef>
                        <a:spcAft>
                          <a:spcPct val="0"/>
                        </a:spcAft>
                        <a:buFont typeface="Arial" panose="020B0604020202020204" pitchFamily="34" charset="0"/>
                        <a:buChar char="•"/>
                        <a:defRPr sz="1600" b="0" i="0" u="none" kern="1200" baseline="0">
                          <a:solidFill>
                            <a:schemeClr val="tx1"/>
                          </a:solidFill>
                          <a:latin typeface="Arial" panose="020B0604020202020204" pitchFamily="34" charset="0"/>
                          <a:ea typeface="幼圆" panose="02010509060101010101" pitchFamily="1" charset="-122"/>
                        </a:defRPr>
                      </a:lvl5pPr>
                    </a:lstStyle>
                    <a:p>
                      <a:pPr marL="0" lvl="0" indent="0" eaLnBrk="1" hangingPunct="1">
                        <a:buClrTx/>
                        <a:buNone/>
                      </a:pPr>
                      <a:r>
                        <a:rPr lang="zh-CN" altLang="en-US" sz="2000" b="1" dirty="0">
                          <a:latin typeface="隶书" panose="02010509060101010101" pitchFamily="49" charset="-122"/>
                          <a:ea typeface="隶书" panose="02010509060101010101" pitchFamily="49" charset="-122"/>
                        </a:rPr>
                        <a:t>深、浅</a:t>
                      </a:r>
                      <a:endParaRPr lang="zh-CN" altLang="en-US" sz="2000" b="1" dirty="0">
                        <a:latin typeface="隶书" panose="02010509060101010101" pitchFamily="49" charset="-122"/>
                        <a:ea typeface="隶书" panose="02010509060101010101" pitchFamily="49" charset="-122"/>
                      </a:endParaRPr>
                    </a:p>
                    <a:p>
                      <a:pPr marL="0" lvl="0" indent="0" eaLnBrk="1" hangingPunct="1">
                        <a:buClrTx/>
                        <a:buNone/>
                      </a:pPr>
                      <a:r>
                        <a:rPr lang="zh-CN" altLang="en-US" sz="2000" b="1" dirty="0">
                          <a:latin typeface="隶书" panose="02010509060101010101" pitchFamily="49" charset="-122"/>
                          <a:ea typeface="隶书" panose="02010509060101010101" pitchFamily="49" charset="-122"/>
                        </a:rPr>
                        <a:t>反射</a:t>
                      </a:r>
                      <a:r>
                        <a:rPr lang="zh-CN" altLang="en-US" sz="2000" b="1" dirty="0">
                          <a:solidFill>
                            <a:srgbClr val="FF0000"/>
                          </a:solidFill>
                          <a:latin typeface="隶书" panose="02010509060101010101" pitchFamily="49" charset="-122"/>
                          <a:ea typeface="隶书" panose="02010509060101010101" pitchFamily="49" charset="-122"/>
                        </a:rPr>
                        <a:t>消失</a:t>
                      </a:r>
                      <a:endParaRPr lang="zh-CN" altLang="en-US" sz="2000" b="1" dirty="0">
                        <a:solidFill>
                          <a:srgbClr val="FF0000"/>
                        </a:solidFill>
                        <a:latin typeface="隶书" panose="02010509060101010101" pitchFamily="49" charset="-122"/>
                        <a:ea typeface="隶书" panose="02010509060101010101" pitchFamily="49" charset="-122"/>
                      </a:endParaRPr>
                    </a:p>
                  </a:txBody>
                  <a:tcPr anchor="ct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bl>
          </a:graphicData>
        </a:graphic>
      </p:graphicFrame>
      <p:sp>
        <p:nvSpPr>
          <p:cNvPr id="49199" name="Text Box 47"/>
          <p:cNvSpPr txBox="1"/>
          <p:nvPr/>
        </p:nvSpPr>
        <p:spPr>
          <a:xfrm>
            <a:off x="3581400" y="2514600"/>
            <a:ext cx="1997075" cy="460375"/>
          </a:xfrm>
          <a:prstGeom prst="rect">
            <a:avLst/>
          </a:prstGeom>
          <a:noFill/>
          <a:ln w="9525">
            <a:noFill/>
          </a:ln>
        </p:spPr>
        <p:txBody>
          <a:bodyPr anchor="t">
            <a:spAutoFit/>
          </a:bodyPr>
          <a:lstStyle/>
          <a:p>
            <a:endParaRPr lang="zh-CN" altLang="en-US" sz="2400" dirty="0">
              <a:latin typeface="Times New Roman" panose="02020603050405020304" pitchFamily="18" charset="0"/>
              <a:ea typeface="楷体_GB2312" panose="02010609030101010101" pitchFamily="1" charset="-122"/>
            </a:endParaRPr>
          </a:p>
        </p:txBody>
      </p:sp>
      <p:sp>
        <p:nvSpPr>
          <p:cNvPr id="49200" name="AutoShape 55"/>
          <p:cNvSpPr/>
          <p:nvPr/>
        </p:nvSpPr>
        <p:spPr>
          <a:xfrm>
            <a:off x="1992313" y="1989138"/>
            <a:ext cx="142875" cy="3887787"/>
          </a:xfrm>
          <a:prstGeom prst="downArrow">
            <a:avLst>
              <a:gd name="adj1" fmla="val 50000"/>
              <a:gd name="adj2" fmla="val 680151"/>
            </a:avLst>
          </a:prstGeom>
          <a:solidFill>
            <a:schemeClr val="accent2"/>
          </a:solidFill>
          <a:ln w="9525" cap="flat" cmpd="sng">
            <a:solidFill>
              <a:schemeClr val="tx1"/>
            </a:solidFill>
            <a:prstDash val="solid"/>
            <a:miter/>
            <a:headEnd type="none" w="med" len="med"/>
            <a:tailEnd type="none" w="med" len="med"/>
          </a:ln>
        </p:spPr>
        <p:txBody>
          <a:bodyPr vert="eaVert" wrap="none" anchor="ctr"/>
          <a:lstStyle/>
          <a:p>
            <a:endParaRPr lang="zh-CN" altLang="en-US" dirty="0">
              <a:latin typeface="Arial" panose="020B0604020202020204" pitchFamily="34" charset="0"/>
              <a:ea typeface="宋体" panose="02010600030101010101" pitchFamily="2" charset="-122"/>
            </a:endParaRPr>
          </a:p>
        </p:txBody>
      </p:sp>
      <p:pic>
        <p:nvPicPr>
          <p:cNvPr id="49201" name="Picture 57" descr="MC900434411[1]"/>
          <p:cNvPicPr>
            <a:picLocks noChangeAspect="1"/>
          </p:cNvPicPr>
          <p:nvPr/>
        </p:nvPicPr>
        <p:blipFill>
          <a:blip r:embed="rId1"/>
          <a:stretch>
            <a:fillRect/>
          </a:stretch>
        </p:blipFill>
        <p:spPr>
          <a:xfrm>
            <a:off x="584835" y="89853"/>
            <a:ext cx="1079500" cy="1008062"/>
          </a:xfrm>
          <a:prstGeom prst="rect">
            <a:avLst/>
          </a:prstGeom>
          <a:noFill/>
          <a:ln w="9525">
            <a:noFill/>
          </a:ln>
        </p:spPr>
      </p:pic>
      <p:sp>
        <p:nvSpPr>
          <p:cNvPr id="49203" name="AutoShape 58"/>
          <p:cNvSpPr/>
          <p:nvPr/>
        </p:nvSpPr>
        <p:spPr>
          <a:xfrm>
            <a:off x="2603500" y="545465"/>
            <a:ext cx="8070215" cy="552450"/>
          </a:xfrm>
          <a:prstGeom prst="borderCallout1">
            <a:avLst>
              <a:gd name="adj1" fmla="val 13583"/>
              <a:gd name="adj2" fmla="val -1000"/>
              <a:gd name="adj3" fmla="val 108907"/>
              <a:gd name="adj4" fmla="val -10245"/>
            </a:avLst>
          </a:prstGeom>
          <a:solidFill>
            <a:schemeClr val="accent1"/>
          </a:solidFill>
          <a:ln w="9525" cap="flat" cmpd="sng">
            <a:solidFill>
              <a:schemeClr val="tx1"/>
            </a:solidFill>
            <a:prstDash val="solid"/>
            <a:miter/>
            <a:headEnd type="none" w="med" len="med"/>
            <a:tailEnd type="none" w="med" len="med"/>
          </a:ln>
        </p:spPr>
        <p:txBody>
          <a:bodyPr>
            <a:scene3d>
              <a:camera prst="orthographicFront"/>
              <a:lightRig rig="threePt" dir="t"/>
            </a:scene3d>
          </a:bodyPr>
          <a:lstStyle/>
          <a:p>
            <a:pPr fontAlgn="base"/>
            <a:r>
              <a:rPr lang="zh-CN" altLang="en-US" sz="2400" b="1" strike="noStrike" noProof="1">
                <a:ln w="10160">
                  <a:solidFill>
                    <a:schemeClr val="accent5"/>
                  </a:solidFill>
                  <a:prstDash val="solid"/>
                </a:ln>
                <a:solidFill>
                  <a:srgbClr val="FFFFFF"/>
                </a:solidFill>
                <a:effectLst/>
                <a:latin typeface="隶书" panose="02010509060101010101" pitchFamily="49" charset="-122"/>
                <a:ea typeface="隶书" panose="02010509060101010101" pitchFamily="49" charset="-122"/>
                <a:cs typeface="+mn-cs"/>
              </a:rPr>
              <a:t>意识障碍按程度可以分为哪几种？临床表现分别有何特点？</a:t>
            </a:r>
            <a:endParaRPr lang="zh-CN" altLang="en-US" sz="2400" b="1" strike="noStrike" noProof="1">
              <a:ln w="10160">
                <a:solidFill>
                  <a:schemeClr val="accent5"/>
                </a:solidFill>
                <a:prstDash val="solid"/>
              </a:ln>
              <a:solidFill>
                <a:srgbClr val="FFFFFF"/>
              </a:solidFill>
              <a:effectLst/>
              <a:latin typeface="隶书" panose="02010509060101010101" pitchFamily="49" charset="-122"/>
              <a:ea typeface="隶书" panose="02010509060101010101" pitchFamily="49" charset="-122"/>
              <a:cs typeface="+mn-cs"/>
            </a:endParaRPr>
          </a:p>
        </p:txBody>
      </p:sp>
      <p:sp>
        <p:nvSpPr>
          <p:cNvPr id="2" name="Text Box 59"/>
          <p:cNvSpPr txBox="1"/>
          <p:nvPr/>
        </p:nvSpPr>
        <p:spPr>
          <a:xfrm>
            <a:off x="1774825" y="1484313"/>
            <a:ext cx="539750" cy="460375"/>
          </a:xfrm>
          <a:prstGeom prst="rect">
            <a:avLst/>
          </a:prstGeom>
          <a:noFill/>
          <a:ln w="9525">
            <a:noFill/>
          </a:ln>
        </p:spPr>
        <p:txBody>
          <a:bodyPr anchor="t">
            <a:spAutoFit/>
          </a:bodyPr>
          <a:lstStyle/>
          <a:p>
            <a:pPr>
              <a:spcBef>
                <a:spcPct val="50000"/>
              </a:spcBef>
            </a:pPr>
            <a:r>
              <a:rPr lang="zh-CN" altLang="en-US" sz="2400" dirty="0">
                <a:latin typeface="隶书" panose="02010509060101010101" pitchFamily="49" charset="-122"/>
                <a:ea typeface="隶书" panose="02010509060101010101" pitchFamily="49" charset="-122"/>
              </a:rPr>
              <a:t>轻</a:t>
            </a:r>
            <a:endParaRPr lang="zh-CN" altLang="en-US" sz="2400" dirty="0">
              <a:latin typeface="隶书" panose="02010509060101010101" pitchFamily="49" charset="-122"/>
              <a:ea typeface="隶书" panose="02010509060101010101" pitchFamily="49" charset="-122"/>
            </a:endParaRPr>
          </a:p>
        </p:txBody>
      </p:sp>
      <p:sp>
        <p:nvSpPr>
          <p:cNvPr id="49204" name="Text Box 60"/>
          <p:cNvSpPr txBox="1"/>
          <p:nvPr/>
        </p:nvSpPr>
        <p:spPr>
          <a:xfrm>
            <a:off x="1774825" y="5876925"/>
            <a:ext cx="539750" cy="521970"/>
          </a:xfrm>
          <a:prstGeom prst="rect">
            <a:avLst/>
          </a:prstGeom>
          <a:noFill/>
          <a:ln w="9525">
            <a:noFill/>
          </a:ln>
        </p:spPr>
        <p:txBody>
          <a:bodyPr anchor="t">
            <a:spAutoFit/>
          </a:bodyPr>
          <a:lstStyle/>
          <a:p>
            <a:pPr>
              <a:spcBef>
                <a:spcPct val="50000"/>
              </a:spcBef>
            </a:pPr>
            <a:r>
              <a:rPr lang="zh-CN" altLang="en-US" sz="2800" dirty="0">
                <a:latin typeface="隶书" panose="02010509060101010101" pitchFamily="49" charset="-122"/>
                <a:ea typeface="隶书" panose="02010509060101010101" pitchFamily="49" charset="-122"/>
              </a:rPr>
              <a:t>重</a:t>
            </a:r>
            <a:endParaRPr lang="zh-CN" altLang="en-US" sz="2800" dirty="0">
              <a:latin typeface="隶书" panose="02010509060101010101" pitchFamily="49" charset="-122"/>
              <a:ea typeface="隶书" panose="02010509060101010101" pitchFamily="49" charset="-122"/>
            </a:endParaRPr>
          </a:p>
        </p:txBody>
      </p:sp>
      <p:sp>
        <p:nvSpPr>
          <p:cNvPr id="7171" name="页脚占位符 1"/>
          <p:cNvSpPr>
            <a:spLocks noGrp="1"/>
          </p:cNvSpPr>
          <p:nvPr>
            <p:ph type="ftr" sz="quarter" idx="11"/>
          </p:nvPr>
        </p:nvSpPr>
        <p:spPr/>
        <p:txBody>
          <a:bodyPr anchor="t"/>
          <a:lst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5pPr>
          </a:lstStyle>
          <a:p>
            <a:pPr lvl="0" indent="0" algn="r"/>
            <a:r>
              <a:rPr lang="zh-CN" altLang="en-US" sz="1200" b="1">
                <a:solidFill>
                  <a:schemeClr val="bg1"/>
                </a:solidFill>
                <a:latin typeface="Verdana" panose="020B0604030504040204" pitchFamily="34" charset="0"/>
                <a:ea typeface="宋体" panose="02010600030101010101" pitchFamily="2" charset="-122"/>
              </a:rPr>
              <a:t>临床医学概论</a:t>
            </a:r>
            <a:endParaRPr lang="en-US" altLang="zh-CN" sz="1200" b="1">
              <a:solidFill>
                <a:schemeClr val="bg1"/>
              </a:solidFill>
              <a:latin typeface="Verdana" panose="020B0604030504040204" pitchFamily="34" charset="0"/>
              <a:ea typeface="宋体" panose="02010600030101010101" pitchFamily="2" charset="-122"/>
            </a:endParaRPr>
          </a:p>
        </p:txBody>
      </p:sp>
    </p:spTree>
  </p:cSld>
  <p:clrMapOvr>
    <a:masterClrMapping/>
  </p:clrMapOvr>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文本占位符 52226"/>
          <p:cNvSpPr>
            <a:spLocks noGrp="1"/>
          </p:cNvSpPr>
          <p:nvPr>
            <p:ph idx="1"/>
          </p:nvPr>
        </p:nvSpPr>
        <p:spPr>
          <a:xfrm>
            <a:off x="1868805" y="1481455"/>
            <a:ext cx="8198485" cy="5511800"/>
          </a:xfrm>
          <a:noFill/>
        </p:spPr>
        <p:txBody>
          <a:bodyPr lIns="90170" tIns="46990" rIns="90170" bIns="46990" anchor="t"/>
          <a:lstStyle/>
          <a:p>
            <a:pPr marL="0" indent="266700" algn="l">
              <a:lnSpc>
                <a:spcPct val="140000"/>
              </a:lnSpc>
              <a:buNone/>
            </a:pPr>
            <a:r>
              <a:rPr lang="zh-CN" sz="2000">
                <a:solidFill>
                  <a:schemeClr val="tx1"/>
                </a:solidFill>
                <a:latin typeface="Arial" panose="020B0604020202020204" pitchFamily="34" charset="0"/>
                <a:ea typeface="宋体" panose="02010600030101010101" pitchFamily="2" charset="-122"/>
              </a:rPr>
              <a:t>1．发热  重症感染性疾病先发热后出现意识障碍，而脑出血、蛛网膜下腔出血和巴比妥类药物中毒则先出现意识障碍后发热。</a:t>
            </a:r>
            <a:endParaRPr lang="zh-CN" sz="2000">
              <a:solidFill>
                <a:schemeClr val="tx1"/>
              </a:solidFill>
              <a:latin typeface="Arial" panose="020B0604020202020204" pitchFamily="34" charset="0"/>
              <a:ea typeface="宋体" panose="02010600030101010101" pitchFamily="2" charset="-122"/>
            </a:endParaRPr>
          </a:p>
          <a:p>
            <a:pPr marL="0" indent="266700" algn="l">
              <a:lnSpc>
                <a:spcPct val="140000"/>
              </a:lnSpc>
              <a:buNone/>
            </a:pPr>
            <a:r>
              <a:rPr lang="zh-CN" sz="2000">
                <a:solidFill>
                  <a:schemeClr val="tx1"/>
                </a:solidFill>
                <a:latin typeface="Arial" panose="020B0604020202020204" pitchFamily="34" charset="0"/>
                <a:ea typeface="宋体" panose="02010600030101010101" pitchFamily="2" charset="-122"/>
              </a:rPr>
              <a:t>2．呼吸缓慢  见于吗啡、巴比妥类及有机磷杀虫药等中毒，同时可见瞳孔缩小。</a:t>
            </a:r>
            <a:endParaRPr lang="zh-CN" sz="2000">
              <a:solidFill>
                <a:schemeClr val="tx1"/>
              </a:solidFill>
              <a:latin typeface="Arial" panose="020B0604020202020204" pitchFamily="34" charset="0"/>
              <a:ea typeface="宋体" panose="02010600030101010101" pitchFamily="2" charset="-122"/>
            </a:endParaRPr>
          </a:p>
          <a:p>
            <a:pPr marL="0" indent="266700" algn="l">
              <a:lnSpc>
                <a:spcPct val="140000"/>
              </a:lnSpc>
              <a:buNone/>
            </a:pPr>
            <a:r>
              <a:rPr lang="zh-CN" sz="2000">
                <a:solidFill>
                  <a:schemeClr val="tx1"/>
                </a:solidFill>
                <a:latin typeface="Arial" panose="020B0604020202020204" pitchFamily="34" charset="0"/>
                <a:ea typeface="宋体" panose="02010600030101010101" pitchFamily="2" charset="-122"/>
              </a:rPr>
              <a:t>3．心动过缓  见于颅内高压症、房室传导阻滞、吗啡中毒等。</a:t>
            </a:r>
            <a:endParaRPr lang="zh-CN" sz="2000">
              <a:solidFill>
                <a:schemeClr val="tx1"/>
              </a:solidFill>
              <a:latin typeface="Arial" panose="020B0604020202020204" pitchFamily="34" charset="0"/>
              <a:ea typeface="宋体" panose="02010600030101010101" pitchFamily="2" charset="-122"/>
            </a:endParaRPr>
          </a:p>
          <a:p>
            <a:pPr marL="0" indent="266700" algn="l">
              <a:lnSpc>
                <a:spcPct val="140000"/>
              </a:lnSpc>
              <a:buNone/>
            </a:pPr>
            <a:r>
              <a:rPr lang="zh-CN" sz="2000">
                <a:solidFill>
                  <a:schemeClr val="tx1"/>
                </a:solidFill>
                <a:latin typeface="Arial" panose="020B0604020202020204" pitchFamily="34" charset="0"/>
                <a:ea typeface="宋体" panose="02010600030101010101" pitchFamily="2" charset="-122"/>
              </a:rPr>
              <a:t>4．脑膜刺激征  见于脑膜炎、蛛网膜下腔出血。</a:t>
            </a:r>
            <a:endParaRPr lang="zh-CN" sz="2000">
              <a:solidFill>
                <a:schemeClr val="tx1"/>
              </a:solidFill>
              <a:latin typeface="Arial" panose="020B0604020202020204" pitchFamily="34" charset="0"/>
              <a:ea typeface="宋体" panose="02010600030101010101" pitchFamily="2" charset="-122"/>
            </a:endParaRPr>
          </a:p>
          <a:p>
            <a:pPr marL="0" indent="266700" algn="l">
              <a:lnSpc>
                <a:spcPct val="140000"/>
              </a:lnSpc>
              <a:buNone/>
            </a:pPr>
            <a:r>
              <a:rPr lang="zh-CN" sz="2000">
                <a:solidFill>
                  <a:schemeClr val="tx1"/>
                </a:solidFill>
                <a:latin typeface="Arial" panose="020B0604020202020204" pitchFamily="34" charset="0"/>
                <a:ea typeface="宋体" panose="02010600030101010101" pitchFamily="2" charset="-122"/>
              </a:rPr>
              <a:t>5．瘫痪  见于脑出血、脑梗死。</a:t>
            </a:r>
            <a:endParaRPr lang="zh-CN" sz="2000">
              <a:solidFill>
                <a:schemeClr val="tx1"/>
              </a:solidFill>
              <a:latin typeface="Arial" panose="020B0604020202020204" pitchFamily="34" charset="0"/>
              <a:ea typeface="宋体" panose="02010600030101010101" pitchFamily="2" charset="-122"/>
            </a:endParaRPr>
          </a:p>
          <a:p>
            <a:pPr marL="0" indent="266700" algn="l">
              <a:lnSpc>
                <a:spcPct val="140000"/>
              </a:lnSpc>
              <a:buNone/>
            </a:pPr>
            <a:r>
              <a:rPr lang="zh-CN" sz="2000">
                <a:solidFill>
                  <a:schemeClr val="tx1"/>
                </a:solidFill>
                <a:latin typeface="Arial" panose="020B0604020202020204" pitchFamily="34" charset="0"/>
                <a:ea typeface="宋体" panose="02010600030101010101" pitchFamily="2" charset="-122"/>
              </a:rPr>
              <a:t>6．血压改变  血压升高见于脑血管意外、高血压脑病及尿毒症，血压降低见于休克。</a:t>
            </a:r>
            <a:endParaRPr lang="zh-CN" sz="1800">
              <a:solidFill>
                <a:schemeClr val="tx1"/>
              </a:solidFill>
              <a:latin typeface="Arial" panose="020B0604020202020204" pitchFamily="34" charset="0"/>
              <a:ea typeface="宋体" panose="02010600030101010101" pitchFamily="2" charset="-122"/>
            </a:endParaRPr>
          </a:p>
          <a:p>
            <a:pPr>
              <a:lnSpc>
                <a:spcPct val="120000"/>
              </a:lnSpc>
            </a:pPr>
            <a:endParaRPr lang="zh-CN" altLang="en-US" sz="2400" dirty="0">
              <a:solidFill>
                <a:srgbClr val="1C1C1C"/>
              </a:solidFill>
            </a:endParaRPr>
          </a:p>
        </p:txBody>
      </p:sp>
      <p:sp>
        <p:nvSpPr>
          <p:cNvPr id="7171" name="页脚占位符 1"/>
          <p:cNvSpPr>
            <a:spLocks noGrp="1"/>
          </p:cNvSpPr>
          <p:nvPr>
            <p:ph type="ftr" sz="quarter" idx="11"/>
          </p:nvPr>
        </p:nvSpPr>
        <p:spPr/>
        <p:txBody>
          <a:bodyPr anchor="t"/>
          <a:lst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5pPr>
          </a:lstStyle>
          <a:p>
            <a:pPr lvl="0" indent="0" algn="r"/>
            <a:r>
              <a:rPr lang="zh-CN" altLang="en-US" sz="1200" b="1">
                <a:solidFill>
                  <a:schemeClr val="bg1"/>
                </a:solidFill>
                <a:latin typeface="Verdana" panose="020B0604030504040204" pitchFamily="34" charset="0"/>
                <a:ea typeface="宋体" panose="02010600030101010101" pitchFamily="2" charset="-122"/>
              </a:rPr>
              <a:t>临床医学概论</a:t>
            </a:r>
            <a:endParaRPr lang="en-US" altLang="zh-CN" sz="1200" b="1">
              <a:solidFill>
                <a:schemeClr val="bg1"/>
              </a:solidFill>
              <a:latin typeface="Verdana" panose="020B0604030504040204" pitchFamily="34" charset="0"/>
              <a:ea typeface="宋体" panose="02010600030101010101" pitchFamily="2" charset="-122"/>
            </a:endParaRPr>
          </a:p>
        </p:txBody>
      </p:sp>
      <p:sp>
        <p:nvSpPr>
          <p:cNvPr id="5" name="Title 6"/>
          <p:cNvSpPr txBox="1"/>
          <p:nvPr>
            <p:custDataLst>
              <p:tags r:id="rId1"/>
            </p:custDataLst>
          </p:nvPr>
        </p:nvSpPr>
        <p:spPr>
          <a:xfrm>
            <a:off x="231407" y="97384"/>
            <a:ext cx="297497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十三</a:t>
            </a: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意识障碍</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1036955" y="962025"/>
            <a:ext cx="4197985" cy="398780"/>
          </a:xfrm>
          <a:prstGeom prst="rect">
            <a:avLst/>
          </a:prstGeom>
          <a:noFill/>
        </p:spPr>
        <p:txBody>
          <a:bodyPr wrap="square" rtlCol="0">
            <a:spAutoFit/>
          </a:bodyPr>
          <a:p>
            <a:r>
              <a:rPr lang="zh-CN" altLang="en-US" sz="2000"/>
              <a:t>（三）伴随症状</a:t>
            </a:r>
            <a:endParaRPr lang="zh-CN" altLang="en-US" sz="2000"/>
          </a:p>
        </p:txBody>
      </p:sp>
    </p:spTree>
  </p:cSld>
  <p:clrMapOvr>
    <a:masterClrMapping/>
  </p:clrMapOvr>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文本占位符 52226"/>
          <p:cNvSpPr>
            <a:spLocks noGrp="1"/>
          </p:cNvSpPr>
          <p:nvPr>
            <p:ph idx="1"/>
          </p:nvPr>
        </p:nvSpPr>
        <p:spPr>
          <a:xfrm>
            <a:off x="1868805" y="1481455"/>
            <a:ext cx="8198485" cy="5511800"/>
          </a:xfrm>
          <a:noFill/>
        </p:spPr>
        <p:txBody>
          <a:bodyPr lIns="90170" tIns="46990" rIns="90170" bIns="46990" anchor="t"/>
          <a:lstStyle/>
          <a:p>
            <a:pPr marL="0" indent="266700" algn="l">
              <a:lnSpc>
                <a:spcPct val="140000"/>
              </a:lnSpc>
              <a:buNone/>
            </a:pPr>
            <a:r>
              <a:rPr lang="zh-CN" sz="2000">
                <a:solidFill>
                  <a:schemeClr val="tx1"/>
                </a:solidFill>
                <a:latin typeface="Arial" panose="020B0604020202020204" pitchFamily="34" charset="0"/>
                <a:ea typeface="宋体" panose="02010600030101010101" pitchFamily="2" charset="-122"/>
              </a:rPr>
              <a:t>(1)起病时间、发病前后情况、诱因、病程、程度。</a:t>
            </a:r>
            <a:endParaRPr lang="zh-CN" sz="2000">
              <a:solidFill>
                <a:schemeClr val="tx1"/>
              </a:solidFill>
              <a:latin typeface="Arial" panose="020B0604020202020204" pitchFamily="34" charset="0"/>
              <a:ea typeface="宋体" panose="02010600030101010101" pitchFamily="2" charset="-122"/>
            </a:endParaRPr>
          </a:p>
          <a:p>
            <a:pPr marL="0" indent="266700" algn="l">
              <a:lnSpc>
                <a:spcPct val="140000"/>
              </a:lnSpc>
              <a:buNone/>
            </a:pPr>
            <a:r>
              <a:rPr lang="zh-CN" sz="2000">
                <a:solidFill>
                  <a:schemeClr val="tx1"/>
                </a:solidFill>
                <a:latin typeface="Arial" panose="020B0604020202020204" pitchFamily="34" charset="0"/>
                <a:ea typeface="宋体" panose="02010600030101010101" pitchFamily="2" charset="-122"/>
              </a:rPr>
              <a:t>(2)有无发热、头痛、呕吐、腹泻、皮肤黏膜出血及感觉与运动障碍等相关伴随症状。</a:t>
            </a:r>
            <a:endParaRPr lang="zh-CN" sz="2000">
              <a:solidFill>
                <a:schemeClr val="tx1"/>
              </a:solidFill>
              <a:latin typeface="Arial" panose="020B0604020202020204" pitchFamily="34" charset="0"/>
              <a:ea typeface="宋体" panose="02010600030101010101" pitchFamily="2" charset="-122"/>
            </a:endParaRPr>
          </a:p>
          <a:p>
            <a:pPr marL="0" indent="266700" algn="l">
              <a:lnSpc>
                <a:spcPct val="140000"/>
              </a:lnSpc>
              <a:buNone/>
            </a:pPr>
            <a:r>
              <a:rPr lang="zh-CN" sz="2000">
                <a:solidFill>
                  <a:schemeClr val="tx1"/>
                </a:solidFill>
                <a:latin typeface="Arial" panose="020B0604020202020204" pitchFamily="34" charset="0"/>
                <a:ea typeface="宋体" panose="02010600030101010101" pitchFamily="2" charset="-122"/>
              </a:rPr>
              <a:t>(3)有无急性感染性休克、高血压、动脉粥样硬化、糖尿病、肝肾疾病、肺源性心脏病、癫痫、颅脑外伤、肿瘤等病史或服毒及毒物接触史。</a:t>
            </a:r>
            <a:endParaRPr lang="zh-CN" sz="2000">
              <a:solidFill>
                <a:schemeClr val="tx1"/>
              </a:solidFill>
              <a:latin typeface="Arial" panose="020B0604020202020204" pitchFamily="34" charset="0"/>
              <a:ea typeface="宋体" panose="02010600030101010101" pitchFamily="2" charset="-122"/>
            </a:endParaRPr>
          </a:p>
        </p:txBody>
      </p:sp>
      <p:sp>
        <p:nvSpPr>
          <p:cNvPr id="7171" name="页脚占位符 1"/>
          <p:cNvSpPr>
            <a:spLocks noGrp="1"/>
          </p:cNvSpPr>
          <p:nvPr>
            <p:ph type="ftr" sz="quarter" idx="11"/>
          </p:nvPr>
        </p:nvSpPr>
        <p:spPr/>
        <p:txBody>
          <a:bodyPr anchor="t"/>
          <a:lst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5pPr>
          </a:lstStyle>
          <a:p>
            <a:pPr lvl="0" indent="0" algn="r"/>
            <a:r>
              <a:rPr lang="zh-CN" altLang="en-US" sz="1200" b="1">
                <a:solidFill>
                  <a:schemeClr val="bg1"/>
                </a:solidFill>
                <a:latin typeface="Verdana" panose="020B0604030504040204" pitchFamily="34" charset="0"/>
                <a:ea typeface="宋体" panose="02010600030101010101" pitchFamily="2" charset="-122"/>
              </a:rPr>
              <a:t>临床医学概论</a:t>
            </a:r>
            <a:endParaRPr lang="en-US" altLang="zh-CN" sz="1200" b="1">
              <a:solidFill>
                <a:schemeClr val="bg1"/>
              </a:solidFill>
              <a:latin typeface="Verdana" panose="020B0604030504040204" pitchFamily="34" charset="0"/>
              <a:ea typeface="宋体" panose="02010600030101010101" pitchFamily="2" charset="-122"/>
            </a:endParaRPr>
          </a:p>
        </p:txBody>
      </p:sp>
      <p:sp>
        <p:nvSpPr>
          <p:cNvPr id="5" name="Title 6"/>
          <p:cNvSpPr txBox="1"/>
          <p:nvPr>
            <p:custDataLst>
              <p:tags r:id="rId1"/>
            </p:custDataLst>
          </p:nvPr>
        </p:nvSpPr>
        <p:spPr>
          <a:xfrm>
            <a:off x="231407" y="97384"/>
            <a:ext cx="297497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十三</a:t>
            </a: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意识障碍</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1036955" y="962025"/>
            <a:ext cx="4197985" cy="398780"/>
          </a:xfrm>
          <a:prstGeom prst="rect">
            <a:avLst/>
          </a:prstGeom>
          <a:noFill/>
        </p:spPr>
        <p:txBody>
          <a:bodyPr wrap="square" rtlCol="0">
            <a:spAutoFit/>
          </a:bodyPr>
          <a:p>
            <a:r>
              <a:rPr lang="zh-CN" altLang="en-US" sz="2000"/>
              <a:t>（四）问诊要点</a:t>
            </a:r>
            <a:endParaRPr lang="zh-CN" altLang="en-US" sz="2000"/>
          </a:p>
        </p:txBody>
      </p:sp>
    </p:spTree>
  </p:cSld>
  <p:clrMapOvr>
    <a:masterClrMapping/>
  </p:clrMapOvr>
</p:sld>
</file>

<file path=ppt/slides/slide198.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a:xfrm>
          <a:off x="0" y="0"/>
          <a:ext cx="0" cy="0"/>
          <a:chOff x="0" y="0"/>
          <a:chExt cx="0" cy="0"/>
        </a:xfrm>
      </p:grpSpPr>
      <p:sp>
        <p:nvSpPr>
          <p:cNvPr id="9" name="文本框 8"/>
          <p:cNvSpPr txBox="1"/>
          <p:nvPr/>
        </p:nvSpPr>
        <p:spPr>
          <a:xfrm>
            <a:off x="2385695" y="2120265"/>
            <a:ext cx="6278880" cy="1753235"/>
          </a:xfrm>
          <a:prstGeom prst="rect">
            <a:avLst/>
          </a:prstGeom>
          <a:noFill/>
        </p:spPr>
        <p:txBody>
          <a:bodyPr wrap="square" rtlCol="0">
            <a:spAutoFit/>
          </a:bodyPr>
          <a:lstStyle/>
          <a:p>
            <a:pPr algn="ctr">
              <a:lnSpc>
                <a:spcPct val="150000"/>
              </a:lnSpc>
            </a:pPr>
            <a:r>
              <a:rPr lang="zh-CN" altLang="en-US" sz="7200" b="1">
                <a:solidFill>
                  <a:schemeClr val="bg1"/>
                </a:solidFill>
                <a:effectLst>
                  <a:outerShdw blurRad="50800" dist="38100" dir="5400000" algn="t" rotWithShape="0">
                    <a:prstClr val="black">
                      <a:alpha val="40000"/>
                    </a:prstClr>
                  </a:outerShdw>
                </a:effectLst>
                <a:latin typeface="黑体" panose="02010609060101010101" charset="-122"/>
                <a:ea typeface="黑体" panose="02010609060101010101" charset="-122"/>
                <a:cs typeface="黑体" panose="02010609060101010101" charset="-122"/>
              </a:rPr>
              <a:t>谢谢观看</a:t>
            </a:r>
            <a:endParaRPr lang="zh-CN" altLang="en-US" sz="7200" b="1">
              <a:solidFill>
                <a:schemeClr val="bg1"/>
              </a:solidFill>
              <a:effectLst>
                <a:outerShdw blurRad="50800" dist="38100" dir="5400000" algn="t" rotWithShape="0">
                  <a:prstClr val="black">
                    <a:alpha val="40000"/>
                  </a:prstClr>
                </a:outerShdw>
              </a:effectLst>
              <a:latin typeface="黑体" panose="02010609060101010101" charset="-122"/>
              <a:ea typeface="黑体" panose="02010609060101010101" charset="-122"/>
              <a:cs typeface="黑体" panose="02010609060101010101" charset="-122"/>
            </a:endParaRPr>
          </a:p>
        </p:txBody>
      </p:sp>
      <p:grpSp>
        <p:nvGrpSpPr>
          <p:cNvPr id="18" name="组合 17"/>
          <p:cNvGrpSpPr/>
          <p:nvPr/>
        </p:nvGrpSpPr>
        <p:grpSpPr>
          <a:xfrm>
            <a:off x="3987165" y="4099560"/>
            <a:ext cx="2689860" cy="566420"/>
            <a:chOff x="8046" y="6890"/>
            <a:chExt cx="3107" cy="892"/>
          </a:xfrm>
        </p:grpSpPr>
        <p:sp>
          <p:nvSpPr>
            <p:cNvPr id="4" name="圆角矩形 3"/>
            <p:cNvSpPr/>
            <p:nvPr/>
          </p:nvSpPr>
          <p:spPr>
            <a:xfrm>
              <a:off x="8046" y="6890"/>
              <a:ext cx="3107" cy="892"/>
            </a:xfrm>
            <a:prstGeom prst="roundRect">
              <a:avLst>
                <a:gd name="adj" fmla="val 5000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17" name="文本框 16"/>
            <p:cNvSpPr txBox="1"/>
            <p:nvPr/>
          </p:nvSpPr>
          <p:spPr>
            <a:xfrm>
              <a:off x="8124" y="7004"/>
              <a:ext cx="2951" cy="725"/>
            </a:xfrm>
            <a:prstGeom prst="rect">
              <a:avLst/>
            </a:prstGeom>
            <a:noFill/>
          </p:spPr>
          <p:txBody>
            <a:bodyPr wrap="square" rtlCol="0">
              <a:spAutoFit/>
            </a:bodyPr>
            <a:lstStyle/>
            <a:p>
              <a:pPr algn="ctr"/>
              <a:r>
                <a:rPr lang="zh-CN" altLang="en-US" sz="2400">
                  <a:solidFill>
                    <a:schemeClr val="bg1"/>
                  </a:solidFill>
                  <a:latin typeface="黑体" panose="02010609060101010101" charset="-122"/>
                  <a:ea typeface="黑体" panose="02010609060101010101" charset="-122"/>
                  <a:cs typeface="黑体" panose="02010609060101010101" charset="-122"/>
                </a:rPr>
                <a:t>中南大学出版社</a:t>
              </a:r>
              <a:endParaRPr lang="zh-CN" altLang="en-US" sz="2400">
                <a:solidFill>
                  <a:schemeClr val="bg1"/>
                </a:solidFill>
                <a:latin typeface="黑体" panose="02010609060101010101" charset="-122"/>
                <a:ea typeface="黑体" panose="02010609060101010101" charset="-122"/>
                <a:cs typeface="黑体" panose="02010609060101010101"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000">
        <p:cover dir="d"/>
      </p:transition>
    </mc:Choice>
    <mc:Fallback>
      <p:transition spd="slow">
        <p:cover dir="d"/>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9784873da7d5dd939555a422eff551ceed9e77a644dba-7A8xtg"/>
          <p:cNvPicPr>
            <a:picLocks noChangeAspect="1"/>
          </p:cNvPicPr>
          <p:nvPr/>
        </p:nvPicPr>
        <p:blipFill>
          <a:blip r:embed="rId1"/>
          <a:srcRect l="12780" t="2600" r="33949" b="13746"/>
          <a:stretch>
            <a:fillRect/>
          </a:stretch>
        </p:blipFill>
        <p:spPr>
          <a:xfrm>
            <a:off x="-15875" y="19685"/>
            <a:ext cx="3674110" cy="6865620"/>
          </a:xfrm>
          <a:prstGeom prst="rect">
            <a:avLst/>
          </a:prstGeom>
        </p:spPr>
      </p:pic>
      <p:sp>
        <p:nvSpPr>
          <p:cNvPr id="3" name="矩形 2"/>
          <p:cNvSpPr/>
          <p:nvPr/>
        </p:nvSpPr>
        <p:spPr>
          <a:xfrm>
            <a:off x="109855" y="132715"/>
            <a:ext cx="3422650" cy="6640195"/>
          </a:xfrm>
          <a:prstGeom prst="rect">
            <a:avLst/>
          </a:prstGeom>
          <a:solidFill>
            <a:schemeClr val="bg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984250" y="1511935"/>
            <a:ext cx="1452880" cy="3046095"/>
          </a:xfrm>
          <a:prstGeom prst="rect">
            <a:avLst/>
          </a:prstGeom>
          <a:noFill/>
        </p:spPr>
        <p:txBody>
          <a:bodyPr wrap="square" rtlCol="0">
            <a:spAutoFit/>
          </a:bodyPr>
          <a:lstStyle/>
          <a:p>
            <a:r>
              <a:rPr lang="zh-CN" altLang="en-US" sz="9600" b="1">
                <a:solidFill>
                  <a:srgbClr val="5A84AF"/>
                </a:solidFill>
                <a:latin typeface="黑体" panose="02010609060101010101" charset="-122"/>
                <a:ea typeface="黑体" panose="02010609060101010101" charset="-122"/>
              </a:rPr>
              <a:t>目</a:t>
            </a:r>
            <a:endParaRPr lang="zh-CN" altLang="en-US" sz="9600" b="1">
              <a:solidFill>
                <a:srgbClr val="5A84AF"/>
              </a:solidFill>
              <a:latin typeface="黑体" panose="02010609060101010101" charset="-122"/>
              <a:ea typeface="黑体" panose="02010609060101010101" charset="-122"/>
            </a:endParaRPr>
          </a:p>
          <a:p>
            <a:r>
              <a:rPr lang="zh-CN" altLang="en-US" sz="9600" b="1">
                <a:solidFill>
                  <a:srgbClr val="5A84AF"/>
                </a:solidFill>
                <a:latin typeface="黑体" panose="02010609060101010101" charset="-122"/>
                <a:ea typeface="黑体" panose="02010609060101010101" charset="-122"/>
              </a:rPr>
              <a:t>录</a:t>
            </a:r>
            <a:endParaRPr lang="zh-CN" altLang="en-US" sz="9600" b="1">
              <a:solidFill>
                <a:srgbClr val="5A84AF"/>
              </a:solidFill>
              <a:latin typeface="黑体" panose="02010609060101010101" charset="-122"/>
              <a:ea typeface="黑体" panose="02010609060101010101" charset="-122"/>
            </a:endParaRPr>
          </a:p>
        </p:txBody>
      </p:sp>
      <p:grpSp>
        <p:nvGrpSpPr>
          <p:cNvPr id="17" name="组合 16"/>
          <p:cNvGrpSpPr/>
          <p:nvPr>
            <p:custDataLst>
              <p:tags r:id="rId2"/>
            </p:custDataLst>
          </p:nvPr>
        </p:nvGrpSpPr>
        <p:grpSpPr>
          <a:xfrm>
            <a:off x="3968022" y="1644382"/>
            <a:ext cx="3498580" cy="540000"/>
            <a:chOff x="1397186" y="3857714"/>
            <a:chExt cx="4055189" cy="549605"/>
          </a:xfrm>
        </p:grpSpPr>
        <p:sp>
          <p:nvSpPr>
            <p:cNvPr id="54" name="_14"/>
            <p:cNvSpPr txBox="1">
              <a:spLocks noChangeArrowheads="1"/>
            </p:cNvSpPr>
            <p:nvPr>
              <p:custDataLst>
                <p:tags r:id="rId3"/>
              </p:custDataLst>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uFillTx/>
                  <a:latin typeface="华文细黑" panose="02010600040101010101" charset="-122"/>
                  <a:ea typeface="字魂70号-灵悦黑体"/>
                  <a:sym typeface="华文细黑" panose="02010600040101010101" charset="-122"/>
                </a:rPr>
                <a:t>项目</a:t>
              </a:r>
              <a:r>
                <a:rPr lang="zh-CN" altLang="en-US" sz="1800" dirty="0" smtClean="0">
                  <a:solidFill>
                    <a:schemeClr val="bg1"/>
                  </a:solidFill>
                  <a:uFillTx/>
                  <a:latin typeface="华文细黑" panose="02010600040101010101" charset="-122"/>
                  <a:ea typeface="字魂70号-灵悦黑体"/>
                  <a:sym typeface="华文细黑" panose="02010600040101010101" charset="-122"/>
                </a:rPr>
                <a:t>一</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55" name="矩形 54"/>
            <p:cNvSpPr/>
            <p:nvPr>
              <p:custDataLst>
                <p:tags r:id="rId4"/>
              </p:custDataLst>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a:solidFill>
                    <a:schemeClr val="tx1"/>
                  </a:solidFill>
                  <a:latin typeface="微软雅黑" panose="020B0503020204020204" charset="-122"/>
                  <a:ea typeface="微软雅黑" panose="020B0503020204020204" charset="-122"/>
                  <a:cs typeface="黑体" panose="02010609060101010101" charset="-122"/>
                  <a:sym typeface="+mn-ea"/>
                </a:rPr>
                <a:t>问诊与常见</a:t>
              </a:r>
              <a:r>
                <a:rPr lang="zh-CN" altLang="en-US" sz="1600" b="1">
                  <a:solidFill>
                    <a:schemeClr val="tx1"/>
                  </a:solidFill>
                  <a:latin typeface="微软雅黑" panose="020B0503020204020204" charset="-122"/>
                  <a:ea typeface="微软雅黑" panose="020B0503020204020204" charset="-122"/>
                  <a:cs typeface="黑体" panose="02010609060101010101" charset="-122"/>
                  <a:sym typeface="+mn-ea"/>
                </a:rPr>
                <a:t>症状</a:t>
              </a:r>
              <a:endParaRPr lang="zh-CN" altLang="en-US" sz="1600" b="1">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18" name="组合 17"/>
          <p:cNvGrpSpPr/>
          <p:nvPr>
            <p:custDataLst>
              <p:tags r:id="rId5"/>
            </p:custDataLst>
          </p:nvPr>
        </p:nvGrpSpPr>
        <p:grpSpPr>
          <a:xfrm>
            <a:off x="7990570" y="1644382"/>
            <a:ext cx="3698922" cy="540000"/>
            <a:chOff x="1397186" y="3857714"/>
            <a:chExt cx="4225649" cy="549605"/>
          </a:xfrm>
        </p:grpSpPr>
        <p:sp>
          <p:nvSpPr>
            <p:cNvPr id="20" name="_14"/>
            <p:cNvSpPr txBox="1">
              <a:spLocks noChangeArrowheads="1"/>
            </p:cNvSpPr>
            <p:nvPr>
              <p:custDataLst>
                <p:tags r:id="rId6"/>
              </p:custDataLst>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uFillTx/>
                  <a:latin typeface="华文细黑" panose="02010600040101010101" charset="-122"/>
                  <a:ea typeface="字魂70号-灵悦黑体"/>
                  <a:sym typeface="华文细黑" panose="02010600040101010101" charset="-122"/>
                </a:rPr>
                <a:t>项目</a:t>
              </a:r>
              <a:r>
                <a:rPr lang="zh-CN" altLang="en-US" sz="1800" dirty="0" smtClean="0">
                  <a:solidFill>
                    <a:schemeClr val="bg1"/>
                  </a:solidFill>
                  <a:uFillTx/>
                  <a:latin typeface="华文细黑" panose="02010600040101010101" charset="-122"/>
                  <a:ea typeface="字魂70号-灵悦黑体"/>
                  <a:sym typeface="华文细黑" panose="02010600040101010101" charset="-122"/>
                </a:rPr>
                <a:t>二</a:t>
              </a:r>
              <a:endParaRPr lang="zh-CN" altLang="en-US" sz="1800" dirty="0" smtClean="0">
                <a:solidFill>
                  <a:schemeClr val="bg1"/>
                </a:solidFill>
                <a:uFillTx/>
                <a:latin typeface="华文细黑" panose="02010600040101010101" charset="-122"/>
                <a:ea typeface="字魂70号-灵悦黑体"/>
                <a:sym typeface="华文细黑" panose="02010600040101010101" charset="-122"/>
              </a:endParaRPr>
            </a:p>
          </p:txBody>
        </p:sp>
        <p:sp>
          <p:nvSpPr>
            <p:cNvPr id="21" name="矩形 20"/>
            <p:cNvSpPr/>
            <p:nvPr>
              <p:custDataLst>
                <p:tags r:id="rId7"/>
              </p:custDataLst>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nSpc>
                  <a:spcPct val="150000"/>
                </a:lnSpc>
              </a:pPr>
              <a:r>
                <a:rPr lang="en-US" altLang="zh-CN" sz="1600" b="1" dirty="0" smtClean="0">
                  <a:solidFill>
                    <a:schemeClr val="tx1"/>
                  </a:solidFill>
                  <a:latin typeface="微软雅黑" panose="020B0503020204020204" charset="-122"/>
                  <a:ea typeface="微软雅黑" panose="020B0503020204020204" charset="-122"/>
                  <a:cs typeface="黑体" panose="02010609060101010101" charset="-122"/>
                  <a:sym typeface="+mn-ea"/>
                </a:rPr>
                <a:t> </a:t>
              </a: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体格</a:t>
              </a: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检查</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23" name="组合 22"/>
          <p:cNvGrpSpPr/>
          <p:nvPr>
            <p:custDataLst>
              <p:tags r:id="rId8"/>
            </p:custDataLst>
          </p:nvPr>
        </p:nvGrpSpPr>
        <p:grpSpPr>
          <a:xfrm>
            <a:off x="3968022" y="2553957"/>
            <a:ext cx="3498580" cy="540000"/>
            <a:chOff x="1397186" y="3857714"/>
            <a:chExt cx="4225649" cy="549605"/>
          </a:xfrm>
        </p:grpSpPr>
        <p:sp>
          <p:nvSpPr>
            <p:cNvPr id="24" name="_14"/>
            <p:cNvSpPr txBox="1">
              <a:spLocks noChangeArrowheads="1"/>
            </p:cNvSpPr>
            <p:nvPr>
              <p:custDataLst>
                <p:tags r:id="rId9"/>
              </p:custDataLst>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uFillTx/>
                  <a:latin typeface="华文细黑" panose="02010600040101010101" charset="-122"/>
                  <a:ea typeface="字魂70号-灵悦黑体"/>
                  <a:sym typeface="华文细黑" panose="02010600040101010101" charset="-122"/>
                </a:rPr>
                <a:t>项目</a:t>
              </a:r>
              <a:r>
                <a:rPr lang="zh-CN" altLang="en-US" sz="1800" dirty="0" smtClean="0">
                  <a:solidFill>
                    <a:schemeClr val="bg1"/>
                  </a:solidFill>
                  <a:uFillTx/>
                  <a:latin typeface="华文细黑" panose="02010600040101010101" charset="-122"/>
                  <a:ea typeface="字魂70号-灵悦黑体"/>
                  <a:sym typeface="华文细黑" panose="02010600040101010101" charset="-122"/>
                </a:rPr>
                <a:t>三</a:t>
              </a:r>
              <a:endParaRPr lang="zh-CN" altLang="en-US" sz="1800" dirty="0" smtClean="0">
                <a:solidFill>
                  <a:schemeClr val="bg1"/>
                </a:solidFill>
                <a:uFillTx/>
                <a:latin typeface="华文细黑" panose="02010600040101010101" charset="-122"/>
                <a:ea typeface="字魂70号-灵悦黑体"/>
                <a:sym typeface="华文细黑" panose="02010600040101010101" charset="-122"/>
              </a:endParaRPr>
            </a:p>
          </p:txBody>
        </p:sp>
        <p:sp>
          <p:nvSpPr>
            <p:cNvPr id="25" name="矩形 24"/>
            <p:cNvSpPr/>
            <p:nvPr>
              <p:custDataLst>
                <p:tags r:id="rId10"/>
              </p:custDataLst>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实验室</a:t>
              </a: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检查</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26" name="组合 25"/>
          <p:cNvGrpSpPr/>
          <p:nvPr>
            <p:custDataLst>
              <p:tags r:id="rId11"/>
            </p:custDataLst>
          </p:nvPr>
        </p:nvGrpSpPr>
        <p:grpSpPr>
          <a:xfrm>
            <a:off x="7990570" y="2553957"/>
            <a:ext cx="3698922" cy="540000"/>
            <a:chOff x="1397186" y="3857714"/>
            <a:chExt cx="4055189" cy="549605"/>
          </a:xfrm>
        </p:grpSpPr>
        <p:sp>
          <p:nvSpPr>
            <p:cNvPr id="27" name="_14"/>
            <p:cNvSpPr txBox="1">
              <a:spLocks noChangeArrowheads="1"/>
            </p:cNvSpPr>
            <p:nvPr>
              <p:custDataLst>
                <p:tags r:id="rId12"/>
              </p:custDataLst>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uFillTx/>
                  <a:latin typeface="华文细黑" panose="02010600040101010101" charset="-122"/>
                  <a:ea typeface="字魂70号-灵悦黑体"/>
                  <a:sym typeface="华文细黑" panose="02010600040101010101" charset="-122"/>
                </a:rPr>
                <a:t>项目</a:t>
              </a:r>
              <a:r>
                <a:rPr lang="zh-CN" altLang="en-US" sz="1800" dirty="0" smtClean="0">
                  <a:solidFill>
                    <a:schemeClr val="bg1"/>
                  </a:solidFill>
                  <a:uFillTx/>
                  <a:latin typeface="华文细黑" panose="02010600040101010101" charset="-122"/>
                  <a:ea typeface="字魂70号-灵悦黑体"/>
                  <a:sym typeface="华文细黑" panose="02010600040101010101" charset="-122"/>
                </a:rPr>
                <a:t>四</a:t>
              </a:r>
              <a:endParaRPr lang="zh-CN" altLang="en-US" sz="1800" dirty="0" smtClean="0">
                <a:solidFill>
                  <a:schemeClr val="bg1"/>
                </a:solidFill>
                <a:uFillTx/>
                <a:latin typeface="华文细黑" panose="02010600040101010101" charset="-122"/>
                <a:ea typeface="字魂70号-灵悦黑体"/>
                <a:sym typeface="华文细黑" panose="02010600040101010101" charset="-122"/>
              </a:endParaRPr>
            </a:p>
          </p:txBody>
        </p:sp>
        <p:sp>
          <p:nvSpPr>
            <p:cNvPr id="28" name="矩形 27"/>
            <p:cNvSpPr/>
            <p:nvPr>
              <p:custDataLst>
                <p:tags r:id="rId13"/>
              </p:custDataLst>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诊断方法与</a:t>
              </a: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病历书写</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29" name="组合 28"/>
          <p:cNvGrpSpPr/>
          <p:nvPr>
            <p:custDataLst>
              <p:tags r:id="rId14"/>
            </p:custDataLst>
          </p:nvPr>
        </p:nvGrpSpPr>
        <p:grpSpPr>
          <a:xfrm>
            <a:off x="3968022" y="3472028"/>
            <a:ext cx="3498580" cy="540000"/>
            <a:chOff x="1397186" y="3857714"/>
            <a:chExt cx="4055189" cy="549605"/>
          </a:xfrm>
        </p:grpSpPr>
        <p:sp>
          <p:nvSpPr>
            <p:cNvPr id="31" name="_14"/>
            <p:cNvSpPr txBox="1">
              <a:spLocks noChangeArrowheads="1"/>
            </p:cNvSpPr>
            <p:nvPr>
              <p:custDataLst>
                <p:tags r:id="rId15"/>
              </p:custDataLst>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uFillTx/>
                  <a:latin typeface="华文细黑" panose="02010600040101010101" charset="-122"/>
                  <a:ea typeface="字魂70号-灵悦黑体"/>
                  <a:sym typeface="华文细黑" panose="02010600040101010101" charset="-122"/>
                </a:rPr>
                <a:t>项目</a:t>
              </a:r>
              <a:r>
                <a:rPr lang="zh-CN" altLang="en-US" sz="1800" dirty="0" smtClean="0">
                  <a:solidFill>
                    <a:schemeClr val="bg1"/>
                  </a:solidFill>
                  <a:uFillTx/>
                  <a:latin typeface="华文细黑" panose="02010600040101010101" charset="-122"/>
                  <a:ea typeface="字魂70号-灵悦黑体"/>
                  <a:sym typeface="华文细黑" panose="02010600040101010101" charset="-122"/>
                </a:rPr>
                <a:t>五</a:t>
              </a:r>
              <a:endParaRPr lang="zh-CN" altLang="en-US" sz="1800" dirty="0" smtClean="0">
                <a:solidFill>
                  <a:schemeClr val="bg1"/>
                </a:solidFill>
                <a:uFillTx/>
                <a:latin typeface="华文细黑" panose="02010600040101010101" charset="-122"/>
                <a:ea typeface="字魂70号-灵悦黑体"/>
                <a:sym typeface="华文细黑" panose="02010600040101010101" charset="-122"/>
              </a:endParaRPr>
            </a:p>
          </p:txBody>
        </p:sp>
        <p:sp>
          <p:nvSpPr>
            <p:cNvPr id="33" name="矩形 32"/>
            <p:cNvSpPr/>
            <p:nvPr>
              <p:custDataLst>
                <p:tags r:id="rId16"/>
              </p:custDataLst>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呼吸系统</a:t>
              </a: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疾病</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34" name="组合 33"/>
          <p:cNvGrpSpPr/>
          <p:nvPr>
            <p:custDataLst>
              <p:tags r:id="rId17"/>
            </p:custDataLst>
          </p:nvPr>
        </p:nvGrpSpPr>
        <p:grpSpPr>
          <a:xfrm>
            <a:off x="7990570" y="3463138"/>
            <a:ext cx="3698922" cy="540000"/>
            <a:chOff x="1397186" y="3857714"/>
            <a:chExt cx="4225649" cy="549605"/>
          </a:xfrm>
        </p:grpSpPr>
        <p:sp>
          <p:nvSpPr>
            <p:cNvPr id="35" name="_14"/>
            <p:cNvSpPr txBox="1">
              <a:spLocks noChangeArrowheads="1"/>
            </p:cNvSpPr>
            <p:nvPr>
              <p:custDataLst>
                <p:tags r:id="rId18"/>
              </p:custDataLst>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uFillTx/>
                  <a:latin typeface="华文细黑" panose="02010600040101010101" charset="-122"/>
                  <a:ea typeface="字魂70号-灵悦黑体"/>
                  <a:sym typeface="华文细黑" panose="02010600040101010101" charset="-122"/>
                </a:rPr>
                <a:t>项目</a:t>
              </a:r>
              <a:r>
                <a:rPr lang="zh-CN" altLang="en-US" sz="1800" dirty="0" smtClean="0">
                  <a:solidFill>
                    <a:schemeClr val="bg1"/>
                  </a:solidFill>
                  <a:latin typeface="华文细黑" panose="02010600040101010101" charset="-122"/>
                  <a:ea typeface="字魂70号-灵悦黑体"/>
                  <a:sym typeface="华文细黑" panose="02010600040101010101" charset="-122"/>
                </a:rPr>
                <a:t>六</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36" name="矩形 35"/>
            <p:cNvSpPr/>
            <p:nvPr>
              <p:custDataLst>
                <p:tags r:id="rId19"/>
              </p:custDataLst>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循环系统</a:t>
              </a: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疾病</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40" name="组合 39"/>
          <p:cNvGrpSpPr/>
          <p:nvPr>
            <p:custDataLst>
              <p:tags r:id="rId20"/>
            </p:custDataLst>
          </p:nvPr>
        </p:nvGrpSpPr>
        <p:grpSpPr>
          <a:xfrm>
            <a:off x="4008027" y="4401427"/>
            <a:ext cx="3498580" cy="540000"/>
            <a:chOff x="1397186" y="3857714"/>
            <a:chExt cx="4225649" cy="549605"/>
          </a:xfrm>
        </p:grpSpPr>
        <p:sp>
          <p:nvSpPr>
            <p:cNvPr id="41" name="_14"/>
            <p:cNvSpPr txBox="1">
              <a:spLocks noChangeArrowheads="1"/>
            </p:cNvSpPr>
            <p:nvPr>
              <p:custDataLst>
                <p:tags r:id="rId21"/>
              </p:custDataLst>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uFillTx/>
                  <a:latin typeface="华文细黑" panose="02010600040101010101" charset="-122"/>
                  <a:ea typeface="字魂70号-灵悦黑体"/>
                  <a:sym typeface="华文细黑" panose="02010600040101010101" charset="-122"/>
                </a:rPr>
                <a:t>项目</a:t>
              </a:r>
              <a:r>
                <a:rPr lang="zh-CN" altLang="en-US" sz="1800" dirty="0" smtClean="0">
                  <a:solidFill>
                    <a:schemeClr val="bg1"/>
                  </a:solidFill>
                  <a:latin typeface="华文细黑" panose="02010600040101010101" charset="-122"/>
                  <a:ea typeface="字魂70号-灵悦黑体"/>
                  <a:sym typeface="华文细黑" panose="02010600040101010101" charset="-122"/>
                </a:rPr>
                <a:t>七</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42" name="矩形 41"/>
            <p:cNvSpPr/>
            <p:nvPr>
              <p:custDataLst>
                <p:tags r:id="rId22"/>
              </p:custDataLst>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消化系统</a:t>
              </a: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疾病</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4" name="组合 3"/>
          <p:cNvGrpSpPr/>
          <p:nvPr>
            <p:custDataLst>
              <p:tags r:id="rId23"/>
            </p:custDataLst>
          </p:nvPr>
        </p:nvGrpSpPr>
        <p:grpSpPr>
          <a:xfrm>
            <a:off x="7990840" y="4372610"/>
            <a:ext cx="3698875" cy="539750"/>
            <a:chOff x="1397186" y="3857714"/>
            <a:chExt cx="4055189" cy="549605"/>
          </a:xfrm>
        </p:grpSpPr>
        <p:sp>
          <p:nvSpPr>
            <p:cNvPr id="5" name="_14"/>
            <p:cNvSpPr txBox="1">
              <a:spLocks noChangeArrowheads="1"/>
            </p:cNvSpPr>
            <p:nvPr>
              <p:custDataLst>
                <p:tags r:id="rId24"/>
              </p:custDataLst>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uFillTx/>
                  <a:latin typeface="华文细黑" panose="02010600040101010101" charset="-122"/>
                  <a:ea typeface="字魂70号-灵悦黑体"/>
                  <a:sym typeface="华文细黑" panose="02010600040101010101" charset="-122"/>
                </a:rPr>
                <a:t>项目</a:t>
              </a:r>
              <a:r>
                <a:rPr lang="zh-CN" altLang="en-US" sz="1800" dirty="0" smtClean="0">
                  <a:solidFill>
                    <a:schemeClr val="bg1"/>
                  </a:solidFill>
                  <a:latin typeface="华文细黑" panose="02010600040101010101" charset="-122"/>
                  <a:ea typeface="字魂70号-灵悦黑体"/>
                  <a:sym typeface="华文细黑" panose="02010600040101010101" charset="-122"/>
                </a:rPr>
                <a:t>八</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6" name="矩形 5"/>
            <p:cNvSpPr/>
            <p:nvPr>
              <p:custDataLst>
                <p:tags r:id="rId25"/>
              </p:custDataLst>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泌尿与生殖系统</a:t>
              </a: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疾病</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edge">
                                      <p:cBhvr>
                                        <p:cTn id="7" dur="2000"/>
                                        <p:tgtEl>
                                          <p:spTgt spid="9"/>
                                        </p:tgtEl>
                                      </p:cBhvr>
                                    </p:animEffect>
                                  </p:childTnLst>
                                </p:cTn>
                              </p:par>
                            </p:childTnLst>
                          </p:cTn>
                        </p:par>
                        <p:par>
                          <p:cTn id="8" fill="hold">
                            <p:stCondLst>
                              <p:cond delay="2000"/>
                            </p:stCondLst>
                            <p:childTnLst>
                              <p:par>
                                <p:cTn id="9" presetID="12" presetClass="entr" presetSubtype="8"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p:tgtEl>
                                          <p:spTgt spid="17"/>
                                        </p:tgtEl>
                                        <p:attrNameLst>
                                          <p:attrName>ppt_x</p:attrName>
                                        </p:attrNameLst>
                                      </p:cBhvr>
                                      <p:tavLst>
                                        <p:tav tm="0">
                                          <p:val>
                                            <p:strVal val="#ppt_x-#ppt_w*1.125000"/>
                                          </p:val>
                                        </p:tav>
                                        <p:tav tm="100000">
                                          <p:val>
                                            <p:strVal val="#ppt_x"/>
                                          </p:val>
                                        </p:tav>
                                      </p:tavLst>
                                    </p:anim>
                                    <p:animEffect transition="in" filter="wipe(right)">
                                      <p:cBhvr>
                                        <p:cTn id="12" dur="500"/>
                                        <p:tgtEl>
                                          <p:spTgt spid="17"/>
                                        </p:tgtEl>
                                      </p:cBhvr>
                                    </p:animEffect>
                                  </p:childTnLst>
                                </p:cTn>
                              </p:par>
                            </p:childTnLst>
                          </p:cTn>
                        </p:par>
                        <p:par>
                          <p:cTn id="13" fill="hold">
                            <p:stCondLst>
                              <p:cond delay="2500"/>
                            </p:stCondLst>
                            <p:childTnLst>
                              <p:par>
                                <p:cTn id="14" presetID="12" presetClass="entr" presetSubtype="8" fill="hold" nodeType="afterEffect">
                                  <p:stCondLst>
                                    <p:cond delay="0"/>
                                  </p:stCondLst>
                                  <p:childTnLst>
                                    <p:set>
                                      <p:cBhvr>
                                        <p:cTn id="15" dur="1" fill="hold">
                                          <p:stCondLst>
                                            <p:cond delay="0"/>
                                          </p:stCondLst>
                                        </p:cTn>
                                        <p:tgtEl>
                                          <p:spTgt spid="18"/>
                                        </p:tgtEl>
                                        <p:attrNameLst>
                                          <p:attrName>style.visibility</p:attrName>
                                        </p:attrNameLst>
                                      </p:cBhvr>
                                      <p:to>
                                        <p:strVal val="visible"/>
                                      </p:to>
                                    </p:set>
                                    <p:anim calcmode="lin" valueType="num">
                                      <p:cBhvr additive="base">
                                        <p:cTn id="16" dur="500"/>
                                        <p:tgtEl>
                                          <p:spTgt spid="18"/>
                                        </p:tgtEl>
                                        <p:attrNameLst>
                                          <p:attrName>ppt_x</p:attrName>
                                        </p:attrNameLst>
                                      </p:cBhvr>
                                      <p:tavLst>
                                        <p:tav tm="0">
                                          <p:val>
                                            <p:strVal val="#ppt_x-#ppt_w*1.125000"/>
                                          </p:val>
                                        </p:tav>
                                        <p:tav tm="100000">
                                          <p:val>
                                            <p:strVal val="#ppt_x"/>
                                          </p:val>
                                        </p:tav>
                                      </p:tavLst>
                                    </p:anim>
                                    <p:animEffect transition="in" filter="wipe(right)">
                                      <p:cBhvr>
                                        <p:cTn id="17" dur="500"/>
                                        <p:tgtEl>
                                          <p:spTgt spid="18"/>
                                        </p:tgtEl>
                                      </p:cBhvr>
                                    </p:animEffect>
                                  </p:childTnLst>
                                </p:cTn>
                              </p:par>
                            </p:childTnLst>
                          </p:cTn>
                        </p:par>
                        <p:par>
                          <p:cTn id="18" fill="hold">
                            <p:stCondLst>
                              <p:cond delay="3000"/>
                            </p:stCondLst>
                            <p:childTnLst>
                              <p:par>
                                <p:cTn id="19" presetID="12" presetClass="entr" presetSubtype="8" fill="hold" nodeType="afterEffect">
                                  <p:stCondLst>
                                    <p:cond delay="0"/>
                                  </p:stCondLst>
                                  <p:childTnLst>
                                    <p:set>
                                      <p:cBhvr>
                                        <p:cTn id="20" dur="1" fill="hold">
                                          <p:stCondLst>
                                            <p:cond delay="0"/>
                                          </p:stCondLst>
                                        </p:cTn>
                                        <p:tgtEl>
                                          <p:spTgt spid="23"/>
                                        </p:tgtEl>
                                        <p:attrNameLst>
                                          <p:attrName>style.visibility</p:attrName>
                                        </p:attrNameLst>
                                      </p:cBhvr>
                                      <p:to>
                                        <p:strVal val="visible"/>
                                      </p:to>
                                    </p:set>
                                    <p:anim calcmode="lin" valueType="num">
                                      <p:cBhvr additive="base">
                                        <p:cTn id="21" dur="500"/>
                                        <p:tgtEl>
                                          <p:spTgt spid="23"/>
                                        </p:tgtEl>
                                        <p:attrNameLst>
                                          <p:attrName>ppt_x</p:attrName>
                                        </p:attrNameLst>
                                      </p:cBhvr>
                                      <p:tavLst>
                                        <p:tav tm="0">
                                          <p:val>
                                            <p:strVal val="#ppt_x-#ppt_w*1.125000"/>
                                          </p:val>
                                        </p:tav>
                                        <p:tav tm="100000">
                                          <p:val>
                                            <p:strVal val="#ppt_x"/>
                                          </p:val>
                                        </p:tav>
                                      </p:tavLst>
                                    </p:anim>
                                    <p:animEffect transition="in" filter="wipe(right)">
                                      <p:cBhvr>
                                        <p:cTn id="22" dur="500"/>
                                        <p:tgtEl>
                                          <p:spTgt spid="23"/>
                                        </p:tgtEl>
                                      </p:cBhvr>
                                    </p:animEffect>
                                  </p:childTnLst>
                                </p:cTn>
                              </p:par>
                            </p:childTnLst>
                          </p:cTn>
                        </p:par>
                        <p:par>
                          <p:cTn id="23" fill="hold">
                            <p:stCondLst>
                              <p:cond delay="3500"/>
                            </p:stCondLst>
                            <p:childTnLst>
                              <p:par>
                                <p:cTn id="24" presetID="12" presetClass="entr" presetSubtype="8" fill="hold" nodeType="afterEffect">
                                  <p:stCondLst>
                                    <p:cond delay="0"/>
                                  </p:stCondLst>
                                  <p:childTnLst>
                                    <p:set>
                                      <p:cBhvr>
                                        <p:cTn id="25" dur="1" fill="hold">
                                          <p:stCondLst>
                                            <p:cond delay="0"/>
                                          </p:stCondLst>
                                        </p:cTn>
                                        <p:tgtEl>
                                          <p:spTgt spid="26"/>
                                        </p:tgtEl>
                                        <p:attrNameLst>
                                          <p:attrName>style.visibility</p:attrName>
                                        </p:attrNameLst>
                                      </p:cBhvr>
                                      <p:to>
                                        <p:strVal val="visible"/>
                                      </p:to>
                                    </p:set>
                                    <p:anim calcmode="lin" valueType="num">
                                      <p:cBhvr additive="base">
                                        <p:cTn id="26" dur="500"/>
                                        <p:tgtEl>
                                          <p:spTgt spid="26"/>
                                        </p:tgtEl>
                                        <p:attrNameLst>
                                          <p:attrName>ppt_x</p:attrName>
                                        </p:attrNameLst>
                                      </p:cBhvr>
                                      <p:tavLst>
                                        <p:tav tm="0">
                                          <p:val>
                                            <p:strVal val="#ppt_x-#ppt_w*1.125000"/>
                                          </p:val>
                                        </p:tav>
                                        <p:tav tm="100000">
                                          <p:val>
                                            <p:strVal val="#ppt_x"/>
                                          </p:val>
                                        </p:tav>
                                      </p:tavLst>
                                    </p:anim>
                                    <p:animEffect transition="in" filter="wipe(right)">
                                      <p:cBhvr>
                                        <p:cTn id="27" dur="500"/>
                                        <p:tgtEl>
                                          <p:spTgt spid="26"/>
                                        </p:tgtEl>
                                      </p:cBhvr>
                                    </p:animEffect>
                                  </p:childTnLst>
                                </p:cTn>
                              </p:par>
                            </p:childTnLst>
                          </p:cTn>
                        </p:par>
                        <p:par>
                          <p:cTn id="28" fill="hold">
                            <p:stCondLst>
                              <p:cond delay="4000"/>
                            </p:stCondLst>
                            <p:childTnLst>
                              <p:par>
                                <p:cTn id="29" presetID="12" presetClass="entr" presetSubtype="8" fill="hold" nodeType="afterEffect">
                                  <p:stCondLst>
                                    <p:cond delay="0"/>
                                  </p:stCondLst>
                                  <p:childTnLst>
                                    <p:set>
                                      <p:cBhvr>
                                        <p:cTn id="30" dur="1" fill="hold">
                                          <p:stCondLst>
                                            <p:cond delay="0"/>
                                          </p:stCondLst>
                                        </p:cTn>
                                        <p:tgtEl>
                                          <p:spTgt spid="29"/>
                                        </p:tgtEl>
                                        <p:attrNameLst>
                                          <p:attrName>style.visibility</p:attrName>
                                        </p:attrNameLst>
                                      </p:cBhvr>
                                      <p:to>
                                        <p:strVal val="visible"/>
                                      </p:to>
                                    </p:set>
                                    <p:anim calcmode="lin" valueType="num">
                                      <p:cBhvr additive="base">
                                        <p:cTn id="31" dur="500"/>
                                        <p:tgtEl>
                                          <p:spTgt spid="29"/>
                                        </p:tgtEl>
                                        <p:attrNameLst>
                                          <p:attrName>ppt_x</p:attrName>
                                        </p:attrNameLst>
                                      </p:cBhvr>
                                      <p:tavLst>
                                        <p:tav tm="0">
                                          <p:val>
                                            <p:strVal val="#ppt_x-#ppt_w*1.125000"/>
                                          </p:val>
                                        </p:tav>
                                        <p:tav tm="100000">
                                          <p:val>
                                            <p:strVal val="#ppt_x"/>
                                          </p:val>
                                        </p:tav>
                                      </p:tavLst>
                                    </p:anim>
                                    <p:animEffect transition="in" filter="wipe(right)">
                                      <p:cBhvr>
                                        <p:cTn id="32" dur="500"/>
                                        <p:tgtEl>
                                          <p:spTgt spid="29"/>
                                        </p:tgtEl>
                                      </p:cBhvr>
                                    </p:animEffect>
                                  </p:childTnLst>
                                </p:cTn>
                              </p:par>
                            </p:childTnLst>
                          </p:cTn>
                        </p:par>
                        <p:par>
                          <p:cTn id="33" fill="hold">
                            <p:stCondLst>
                              <p:cond delay="4500"/>
                            </p:stCondLst>
                            <p:childTnLst>
                              <p:par>
                                <p:cTn id="34" presetID="12" presetClass="entr" presetSubtype="8" fill="hold" nodeType="afterEffect">
                                  <p:stCondLst>
                                    <p:cond delay="0"/>
                                  </p:stCondLst>
                                  <p:childTnLst>
                                    <p:set>
                                      <p:cBhvr>
                                        <p:cTn id="35" dur="1" fill="hold">
                                          <p:stCondLst>
                                            <p:cond delay="0"/>
                                          </p:stCondLst>
                                        </p:cTn>
                                        <p:tgtEl>
                                          <p:spTgt spid="34"/>
                                        </p:tgtEl>
                                        <p:attrNameLst>
                                          <p:attrName>style.visibility</p:attrName>
                                        </p:attrNameLst>
                                      </p:cBhvr>
                                      <p:to>
                                        <p:strVal val="visible"/>
                                      </p:to>
                                    </p:set>
                                    <p:anim calcmode="lin" valueType="num">
                                      <p:cBhvr additive="base">
                                        <p:cTn id="36" dur="500"/>
                                        <p:tgtEl>
                                          <p:spTgt spid="34"/>
                                        </p:tgtEl>
                                        <p:attrNameLst>
                                          <p:attrName>ppt_x</p:attrName>
                                        </p:attrNameLst>
                                      </p:cBhvr>
                                      <p:tavLst>
                                        <p:tav tm="0">
                                          <p:val>
                                            <p:strVal val="#ppt_x-#ppt_w*1.125000"/>
                                          </p:val>
                                        </p:tav>
                                        <p:tav tm="100000">
                                          <p:val>
                                            <p:strVal val="#ppt_x"/>
                                          </p:val>
                                        </p:tav>
                                      </p:tavLst>
                                    </p:anim>
                                    <p:animEffect transition="in" filter="wipe(right)">
                                      <p:cBhvr>
                                        <p:cTn id="37" dur="500"/>
                                        <p:tgtEl>
                                          <p:spTgt spid="34"/>
                                        </p:tgtEl>
                                      </p:cBhvr>
                                    </p:animEffect>
                                  </p:childTnLst>
                                </p:cTn>
                              </p:par>
                            </p:childTnLst>
                          </p:cTn>
                        </p:par>
                        <p:par>
                          <p:cTn id="38" fill="hold">
                            <p:stCondLst>
                              <p:cond delay="5000"/>
                            </p:stCondLst>
                            <p:childTnLst>
                              <p:par>
                                <p:cTn id="39" presetID="12" presetClass="entr" presetSubtype="8" fill="hold" nodeType="afterEffect">
                                  <p:stCondLst>
                                    <p:cond delay="0"/>
                                  </p:stCondLst>
                                  <p:childTnLst>
                                    <p:set>
                                      <p:cBhvr>
                                        <p:cTn id="40" dur="1" fill="hold">
                                          <p:stCondLst>
                                            <p:cond delay="0"/>
                                          </p:stCondLst>
                                        </p:cTn>
                                        <p:tgtEl>
                                          <p:spTgt spid="40"/>
                                        </p:tgtEl>
                                        <p:attrNameLst>
                                          <p:attrName>style.visibility</p:attrName>
                                        </p:attrNameLst>
                                      </p:cBhvr>
                                      <p:to>
                                        <p:strVal val="visible"/>
                                      </p:to>
                                    </p:set>
                                    <p:anim calcmode="lin" valueType="num">
                                      <p:cBhvr additive="base">
                                        <p:cTn id="41" dur="500"/>
                                        <p:tgtEl>
                                          <p:spTgt spid="40"/>
                                        </p:tgtEl>
                                        <p:attrNameLst>
                                          <p:attrName>ppt_x</p:attrName>
                                        </p:attrNameLst>
                                      </p:cBhvr>
                                      <p:tavLst>
                                        <p:tav tm="0">
                                          <p:val>
                                            <p:strVal val="#ppt_x-#ppt_w*1.125000"/>
                                          </p:val>
                                        </p:tav>
                                        <p:tav tm="100000">
                                          <p:val>
                                            <p:strVal val="#ppt_x"/>
                                          </p:val>
                                        </p:tav>
                                      </p:tavLst>
                                    </p:anim>
                                    <p:animEffect transition="in" filter="wipe(right)">
                                      <p:cBhvr>
                                        <p:cTn id="42" dur="500"/>
                                        <p:tgtEl>
                                          <p:spTgt spid="40"/>
                                        </p:tgtEl>
                                      </p:cBhvr>
                                    </p:animEffect>
                                  </p:childTnLst>
                                </p:cTn>
                              </p:par>
                            </p:childTnLst>
                          </p:cTn>
                        </p:par>
                        <p:par>
                          <p:cTn id="43" fill="hold">
                            <p:stCondLst>
                              <p:cond delay="5500"/>
                            </p:stCondLst>
                            <p:childTnLst>
                              <p:par>
                                <p:cTn id="44" presetID="12" presetClass="entr" presetSubtype="8" fill="hold" nodeType="afterEffect">
                                  <p:stCondLst>
                                    <p:cond delay="0"/>
                                  </p:stCondLst>
                                  <p:childTnLst>
                                    <p:set>
                                      <p:cBhvr>
                                        <p:cTn id="45" dur="1" fill="hold">
                                          <p:stCondLst>
                                            <p:cond delay="0"/>
                                          </p:stCondLst>
                                        </p:cTn>
                                        <p:tgtEl>
                                          <p:spTgt spid="4"/>
                                        </p:tgtEl>
                                        <p:attrNameLst>
                                          <p:attrName>style.visibility</p:attrName>
                                        </p:attrNameLst>
                                      </p:cBhvr>
                                      <p:to>
                                        <p:strVal val="visible"/>
                                      </p:to>
                                    </p:set>
                                    <p:anim calcmode="lin" valueType="num">
                                      <p:cBhvr additive="base">
                                        <p:cTn id="46" dur="500"/>
                                        <p:tgtEl>
                                          <p:spTgt spid="4"/>
                                        </p:tgtEl>
                                        <p:attrNameLst>
                                          <p:attrName>ppt_x</p:attrName>
                                        </p:attrNameLst>
                                      </p:cBhvr>
                                      <p:tavLst>
                                        <p:tav tm="0">
                                          <p:val>
                                            <p:strVal val="#ppt_x-#ppt_w*1.125000"/>
                                          </p:val>
                                        </p:tav>
                                        <p:tav tm="100000">
                                          <p:val>
                                            <p:strVal val="#ppt_x"/>
                                          </p:val>
                                        </p:tav>
                                      </p:tavLst>
                                    </p:anim>
                                    <p:animEffect transition="in" filter="wipe(right)">
                                      <p:cBhvr>
                                        <p:cTn id="4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itle 6"/>
          <p:cNvSpPr txBox="1"/>
          <p:nvPr>
            <p:custDataLst>
              <p:tags r:id="rId1"/>
            </p:custDataLst>
          </p:nvPr>
        </p:nvSpPr>
        <p:spPr>
          <a:xfrm>
            <a:off x="164732" y="1069569"/>
            <a:ext cx="165227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algn="ctr" eaLnBrk="1" hangingPunct="1">
              <a:lnSpc>
                <a:spcPct val="100000"/>
              </a:lnSpc>
              <a:buClrTx/>
              <a:buSzTx/>
              <a:buNone/>
            </a:pPr>
            <a:r>
              <a:rPr lang="zh-CN" altLang="en-US" sz="3000" b="1">
                <a:solidFill>
                  <a:srgbClr val="FFFFFF"/>
                </a:solidFill>
                <a:sym typeface="+mn-ea"/>
              </a:rPr>
              <a:t>案例导入</a:t>
            </a:r>
            <a:endParaRPr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60417" name="文本占位符 59393"/>
          <p:cNvSpPr>
            <a:spLocks noGrp="1"/>
          </p:cNvSpPr>
          <p:nvPr>
            <p:ph idx="1"/>
          </p:nvPr>
        </p:nvSpPr>
        <p:spPr>
          <a:xfrm>
            <a:off x="457200" y="1125855"/>
            <a:ext cx="11315700" cy="4895850"/>
          </a:xfrm>
        </p:spPr>
        <p:txBody>
          <a:bodyPr anchor="t"/>
          <a:p>
            <a:pPr marL="0" indent="0" algn="l">
              <a:lnSpc>
                <a:spcPct val="115000"/>
              </a:lnSpc>
            </a:pPr>
            <a:r>
              <a:rPr lang="zh-CN" altLang="en-US" sz="2400" dirty="0">
                <a:solidFill>
                  <a:srgbClr val="C00000"/>
                </a:solidFill>
                <a:latin typeface="微软雅黑" panose="020B0503020204020204" charset="-122"/>
              </a:rPr>
              <a:t>  </a:t>
            </a:r>
            <a:r>
              <a:rPr lang="en-US" altLang="zh-CN" sz="3200" b="1" dirty="0">
                <a:solidFill>
                  <a:srgbClr val="C00000"/>
                </a:solidFill>
                <a:latin typeface="微软雅黑" panose="020B0503020204020204" charset="-122"/>
              </a:rPr>
              <a:t>4</a:t>
            </a:r>
            <a:r>
              <a:rPr lang="zh-CN" altLang="en-US" sz="3200" b="1" dirty="0">
                <a:solidFill>
                  <a:srgbClr val="C00000"/>
                </a:solidFill>
                <a:latin typeface="微软雅黑" panose="020B0503020204020204" charset="-122"/>
              </a:rPr>
              <a:t>、既往史</a:t>
            </a:r>
            <a:endParaRPr lang="zh-CN" altLang="en-US" sz="3200" b="1" dirty="0">
              <a:solidFill>
                <a:srgbClr val="C00000"/>
              </a:solidFill>
              <a:latin typeface="微软雅黑" panose="020B0503020204020204" charset="-122"/>
            </a:endParaRPr>
          </a:p>
          <a:p>
            <a:pPr marL="0" indent="0">
              <a:lnSpc>
                <a:spcPct val="115000"/>
              </a:lnSpc>
              <a:buNone/>
            </a:pPr>
            <a:r>
              <a:rPr lang="zh-CN" altLang="en-US" sz="2400" b="1" dirty="0">
                <a:solidFill>
                  <a:srgbClr val="000000"/>
                </a:solidFill>
                <a:latin typeface="宋体" panose="02010600030101010101" pitchFamily="2" charset="-122"/>
                <a:ea typeface="宋体" panose="02010600030101010101" pitchFamily="2" charset="-122"/>
              </a:rPr>
              <a:t>    包括病人既往的健康状况和过去曾经患过的疾病（包括各种传染病）、外伤手术、预防注射、过敏，特别是与目前所患疾病有密切关系的情况。</a:t>
            </a:r>
            <a:endParaRPr lang="zh-CN" altLang="en-US" sz="2400" b="1" dirty="0">
              <a:solidFill>
                <a:srgbClr val="000000"/>
              </a:solidFill>
              <a:latin typeface="宋体" panose="02010600030101010101" pitchFamily="2" charset="-122"/>
              <a:ea typeface="宋体" panose="02010600030101010101" pitchFamily="2" charset="-122"/>
            </a:endParaRPr>
          </a:p>
          <a:p>
            <a:pPr marL="0" indent="0">
              <a:lnSpc>
                <a:spcPct val="115000"/>
              </a:lnSpc>
              <a:buNone/>
            </a:pPr>
            <a:r>
              <a:rPr lang="zh-CN" altLang="en-US" sz="2400" dirty="0">
                <a:solidFill>
                  <a:srgbClr val="8B5DE7"/>
                </a:solidFill>
                <a:latin typeface="宋体" panose="02010600030101010101" pitchFamily="2" charset="-122"/>
                <a:ea typeface="宋体" panose="02010600030101010101" pitchFamily="2" charset="-122"/>
              </a:rPr>
              <a:t>  </a:t>
            </a:r>
            <a:r>
              <a:rPr lang="zh-CN" altLang="en-US" sz="2400" b="1" dirty="0">
                <a:solidFill>
                  <a:srgbClr val="003399"/>
                </a:solidFill>
                <a:latin typeface="宋体" panose="02010600030101010101" pitchFamily="2" charset="-122"/>
                <a:ea typeface="宋体" panose="02010600030101010101" pitchFamily="2" charset="-122"/>
              </a:rPr>
              <a:t>如：风湿性心瓣膜病应询问过去有无游走性关节痛、咽部疼痛，脑血管意外病人有无高血压病史等。</a:t>
            </a:r>
            <a:r>
              <a:rPr lang="zh-CN" altLang="en-US" sz="2400" dirty="0">
                <a:solidFill>
                  <a:srgbClr val="00FF00"/>
                </a:solidFill>
                <a:latin typeface="宋体" panose="02010600030101010101" pitchFamily="2" charset="-122"/>
                <a:ea typeface="宋体" panose="02010600030101010101" pitchFamily="2" charset="-122"/>
              </a:rPr>
              <a:t> </a:t>
            </a:r>
            <a:endParaRPr lang="zh-CN" altLang="en-US" sz="2400" dirty="0">
              <a:solidFill>
                <a:srgbClr val="00FF00"/>
              </a:solidFill>
              <a:latin typeface="宋体" panose="02010600030101010101" pitchFamily="2" charset="-122"/>
              <a:ea typeface="宋体" panose="02010600030101010101" pitchFamily="2" charset="-122"/>
            </a:endParaRPr>
          </a:p>
          <a:p>
            <a:pPr marL="0" indent="0">
              <a:lnSpc>
                <a:spcPct val="115000"/>
              </a:lnSpc>
              <a:buNone/>
            </a:pPr>
            <a:r>
              <a:rPr lang="zh-CN" altLang="en-US" sz="2400" dirty="0">
                <a:latin typeface="宋体" panose="02010600030101010101" pitchFamily="2" charset="-122"/>
                <a:ea typeface="宋体" panose="02010600030101010101" pitchFamily="2" charset="-122"/>
              </a:rPr>
              <a:t>  </a:t>
            </a:r>
            <a:r>
              <a:rPr lang="zh-CN" altLang="en-US" sz="2400" b="1" dirty="0">
                <a:solidFill>
                  <a:srgbClr val="000000"/>
                </a:solidFill>
                <a:latin typeface="宋体" panose="02010600030101010101" pitchFamily="2" charset="-122"/>
                <a:ea typeface="宋体" panose="02010600030101010101" pitchFamily="2" charset="-122"/>
              </a:rPr>
              <a:t>既往史中所患疾病可能一直持续到现在。</a:t>
            </a:r>
            <a:endParaRPr lang="zh-CN" altLang="en-US" sz="2400" b="1" dirty="0">
              <a:solidFill>
                <a:srgbClr val="000000"/>
              </a:solidFill>
              <a:latin typeface="宋体" panose="02010600030101010101" pitchFamily="2" charset="-122"/>
              <a:ea typeface="宋体" panose="02010600030101010101" pitchFamily="2" charset="-122"/>
            </a:endParaRPr>
          </a:p>
          <a:p>
            <a:pPr marL="0" indent="0">
              <a:lnSpc>
                <a:spcPct val="115000"/>
              </a:lnSpc>
              <a:buNone/>
            </a:pPr>
            <a:r>
              <a:rPr lang="zh-CN" altLang="en-US" sz="2400" dirty="0">
                <a:solidFill>
                  <a:srgbClr val="00FF00"/>
                </a:solidFill>
                <a:latin typeface="宋体" panose="02010600030101010101" pitchFamily="2" charset="-122"/>
                <a:ea typeface="宋体" panose="02010600030101010101" pitchFamily="2" charset="-122"/>
              </a:rPr>
              <a:t>    </a:t>
            </a:r>
            <a:r>
              <a:rPr lang="zh-CN" altLang="en-US" sz="2400" b="1" dirty="0">
                <a:solidFill>
                  <a:srgbClr val="003399"/>
                </a:solidFill>
                <a:latin typeface="宋体" panose="02010600030101010101" pitchFamily="2" charset="-122"/>
                <a:ea typeface="宋体" panose="02010600030101010101" pitchFamily="2" charset="-122"/>
              </a:rPr>
              <a:t>如：高血压、糖尿病、高脂血症等。</a:t>
            </a:r>
            <a:endParaRPr lang="zh-CN" altLang="en-US" sz="2400" b="1" dirty="0">
              <a:solidFill>
                <a:srgbClr val="003399"/>
              </a:solidFill>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itle 6"/>
          <p:cNvSpPr txBox="1"/>
          <p:nvPr>
            <p:custDataLst>
              <p:tags r:id="rId1"/>
            </p:custDataLst>
          </p:nvPr>
        </p:nvSpPr>
        <p:spPr>
          <a:xfrm>
            <a:off x="164732" y="1069569"/>
            <a:ext cx="165227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algn="ctr" eaLnBrk="1" hangingPunct="1">
              <a:lnSpc>
                <a:spcPct val="100000"/>
              </a:lnSpc>
              <a:buClrTx/>
              <a:buSzTx/>
              <a:buNone/>
            </a:pPr>
            <a:r>
              <a:rPr lang="zh-CN" altLang="en-US" sz="3000" b="1">
                <a:solidFill>
                  <a:srgbClr val="FFFFFF"/>
                </a:solidFill>
                <a:sym typeface="+mn-ea"/>
              </a:rPr>
              <a:t>案例导入</a:t>
            </a:r>
            <a:endParaRPr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61441" name="文本占位符 60417"/>
          <p:cNvSpPr>
            <a:spLocks noGrp="1"/>
          </p:cNvSpPr>
          <p:nvPr>
            <p:ph idx="1"/>
          </p:nvPr>
        </p:nvSpPr>
        <p:spPr>
          <a:xfrm>
            <a:off x="709295" y="1135380"/>
            <a:ext cx="10789285" cy="5248275"/>
          </a:xfrm>
        </p:spPr>
        <p:txBody>
          <a:bodyPr anchor="t"/>
          <a:p>
            <a:pPr algn="l"/>
            <a:r>
              <a:rPr lang="en-US" altLang="zh-CN" sz="3600" b="1" dirty="0">
                <a:solidFill>
                  <a:srgbClr val="C00000"/>
                </a:solidFill>
                <a:latin typeface="微软雅黑" panose="020B0503020204020204" charset="-122"/>
              </a:rPr>
              <a:t>5</a:t>
            </a:r>
            <a:r>
              <a:rPr lang="zh-CN" altLang="en-US" sz="3600" b="1" dirty="0">
                <a:solidFill>
                  <a:srgbClr val="C00000"/>
                </a:solidFill>
                <a:latin typeface="微软雅黑" panose="020B0503020204020204" charset="-122"/>
              </a:rPr>
              <a:t>、系统回顾</a:t>
            </a:r>
            <a:r>
              <a:rPr lang="zh-CN" altLang="en-US" b="1" dirty="0">
                <a:solidFill>
                  <a:srgbClr val="C00000"/>
                </a:solidFill>
                <a:latin typeface="微软雅黑" panose="020B0503020204020204" charset="-122"/>
              </a:rPr>
              <a:t> </a:t>
            </a:r>
            <a:r>
              <a:rPr lang="zh-CN" altLang="en-US" b="1" dirty="0">
                <a:solidFill>
                  <a:srgbClr val="C00000"/>
                </a:solidFill>
                <a:latin typeface="宋体" panose="02010600030101010101" pitchFamily="2" charset="-122"/>
                <a:ea typeface="宋体" panose="02010600030101010101" pitchFamily="2" charset="-122"/>
              </a:rPr>
              <a:t> </a:t>
            </a:r>
            <a:endParaRPr lang="zh-CN" altLang="en-US" b="1" dirty="0">
              <a:solidFill>
                <a:srgbClr val="C00000"/>
              </a:solidFill>
              <a:latin typeface="宋体" panose="02010600030101010101" pitchFamily="2" charset="-122"/>
              <a:ea typeface="宋体" panose="02010600030101010101" pitchFamily="2" charset="-122"/>
            </a:endParaRPr>
          </a:p>
          <a:p>
            <a:pPr algn="l"/>
            <a:endParaRPr lang="zh-CN" altLang="en-US" b="1" dirty="0">
              <a:solidFill>
                <a:srgbClr val="C00000"/>
              </a:solidFill>
              <a:latin typeface="宋体" panose="02010600030101010101" pitchFamily="2" charset="-122"/>
              <a:ea typeface="宋体" panose="02010600030101010101" pitchFamily="2" charset="-122"/>
            </a:endParaRPr>
          </a:p>
          <a:p>
            <a:pPr>
              <a:buAutoNum type="arabicPeriod"/>
            </a:pPr>
            <a:r>
              <a:rPr lang="zh-CN" altLang="en-US" sz="2400" b="1" dirty="0">
                <a:solidFill>
                  <a:srgbClr val="000000"/>
                </a:solidFill>
                <a:latin typeface="宋体" panose="02010600030101010101" pitchFamily="2" charset="-122"/>
                <a:ea typeface="宋体" panose="02010600030101010101" pitchFamily="2" charset="-122"/>
              </a:rPr>
              <a:t>系统回顾用作最后一遍搜集病史资料，避免问诊过程中病人或医生忽略或遗漏内容。</a:t>
            </a:r>
            <a:endParaRPr lang="zh-CN" altLang="en-US" sz="2400" b="1" dirty="0">
              <a:solidFill>
                <a:srgbClr val="000000"/>
              </a:solidFill>
              <a:latin typeface="宋体" panose="02010600030101010101" pitchFamily="2" charset="-122"/>
              <a:ea typeface="宋体" panose="02010600030101010101" pitchFamily="2" charset="-122"/>
            </a:endParaRPr>
          </a:p>
          <a:p>
            <a:pPr>
              <a:buAutoNum type="arabicPeriod"/>
            </a:pPr>
            <a:endParaRPr lang="zh-CN" altLang="en-US" sz="2400" b="1" dirty="0">
              <a:solidFill>
                <a:srgbClr val="000000"/>
              </a:solidFill>
              <a:latin typeface="宋体" panose="02010600030101010101" pitchFamily="2" charset="-122"/>
              <a:ea typeface="宋体" panose="02010600030101010101" pitchFamily="2" charset="-122"/>
            </a:endParaRPr>
          </a:p>
          <a:p>
            <a:pPr>
              <a:buAutoNum type="arabicPeriod"/>
            </a:pPr>
            <a:r>
              <a:rPr lang="zh-CN" altLang="en-US" sz="2400" b="1" dirty="0">
                <a:solidFill>
                  <a:srgbClr val="000000"/>
                </a:solidFill>
                <a:latin typeface="宋体" panose="02010600030101010101" pitchFamily="2" charset="-122"/>
                <a:ea typeface="宋体" panose="02010600030101010101" pitchFamily="2" charset="-122"/>
              </a:rPr>
              <a:t>系统回顾通常包括：呼吸、循环、消化、泌尿、内分泌代谢、造血、肌肉与骨关节、神经精神八大系统。 </a:t>
            </a:r>
            <a:endParaRPr lang="zh-CN" altLang="en-US" sz="2400" b="1" dirty="0">
              <a:solidFill>
                <a:srgbClr val="000000"/>
              </a:solidFill>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itle 6"/>
          <p:cNvSpPr txBox="1"/>
          <p:nvPr>
            <p:custDataLst>
              <p:tags r:id="rId1"/>
            </p:custDataLst>
          </p:nvPr>
        </p:nvSpPr>
        <p:spPr>
          <a:xfrm>
            <a:off x="164732" y="1069569"/>
            <a:ext cx="165227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algn="ctr" eaLnBrk="1" hangingPunct="1">
              <a:lnSpc>
                <a:spcPct val="100000"/>
              </a:lnSpc>
              <a:buClrTx/>
              <a:buSzTx/>
              <a:buNone/>
            </a:pPr>
            <a:r>
              <a:rPr lang="zh-CN" altLang="en-US" sz="3000" b="1">
                <a:solidFill>
                  <a:srgbClr val="FFFFFF"/>
                </a:solidFill>
                <a:sym typeface="+mn-ea"/>
              </a:rPr>
              <a:t>案例导入</a:t>
            </a:r>
            <a:endParaRPr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62465" name="文本占位符 61441"/>
          <p:cNvSpPr>
            <a:spLocks noGrp="1"/>
          </p:cNvSpPr>
          <p:nvPr>
            <p:ph idx="1"/>
          </p:nvPr>
        </p:nvSpPr>
        <p:spPr>
          <a:xfrm>
            <a:off x="348615" y="1596390"/>
            <a:ext cx="10835640" cy="4237990"/>
          </a:xfrm>
        </p:spPr>
        <p:txBody>
          <a:bodyPr anchor="t"/>
          <a:p>
            <a:pPr algn="l"/>
            <a:r>
              <a:rPr lang="en-US" altLang="zh-CN" sz="3200" b="1" dirty="0">
                <a:solidFill>
                  <a:srgbClr val="C00000"/>
                </a:solidFill>
                <a:latin typeface="微软雅黑" panose="020B0503020204020204" charset="-122"/>
              </a:rPr>
              <a:t>6</a:t>
            </a:r>
            <a:r>
              <a:rPr lang="zh-CN" altLang="en-US" sz="3200" b="1" dirty="0">
                <a:solidFill>
                  <a:srgbClr val="C00000"/>
                </a:solidFill>
                <a:latin typeface="微软雅黑" panose="020B0503020204020204" charset="-122"/>
              </a:rPr>
              <a:t>、个人史</a:t>
            </a:r>
            <a:endParaRPr lang="zh-CN" altLang="en-US" sz="3200" b="1" dirty="0">
              <a:solidFill>
                <a:srgbClr val="C00000"/>
              </a:solidFill>
              <a:latin typeface="微软雅黑" panose="020B0503020204020204" charset="-122"/>
            </a:endParaRPr>
          </a:p>
          <a:p>
            <a:pPr>
              <a:buNone/>
            </a:pPr>
            <a:r>
              <a:rPr lang="zh-CN" altLang="en-US" sz="2400" b="1" dirty="0">
                <a:solidFill>
                  <a:srgbClr val="000000"/>
                </a:solidFill>
                <a:latin typeface="宋体" panose="02010600030101010101" pitchFamily="2" charset="-122"/>
                <a:ea typeface="宋体" panose="02010600030101010101" pitchFamily="2" charset="-122"/>
              </a:rPr>
              <a:t>（</a:t>
            </a:r>
            <a:r>
              <a:rPr lang="en-US" altLang="zh-CN" sz="2400" b="1" dirty="0">
                <a:solidFill>
                  <a:srgbClr val="000000"/>
                </a:solidFill>
                <a:latin typeface="宋体" panose="02010600030101010101" pitchFamily="2" charset="-122"/>
                <a:ea typeface="宋体" panose="02010600030101010101" pitchFamily="2" charset="-122"/>
              </a:rPr>
              <a:t>1</a:t>
            </a:r>
            <a:r>
              <a:rPr lang="zh-CN" altLang="en-US" sz="2400" b="1" dirty="0">
                <a:solidFill>
                  <a:srgbClr val="000000"/>
                </a:solidFill>
                <a:latin typeface="宋体" panose="02010600030101010101" pitchFamily="2" charset="-122"/>
                <a:ea typeface="宋体" panose="02010600030101010101" pitchFamily="2" charset="-122"/>
              </a:rPr>
              <a:t>）社会经历：包括出生地、居住地区和居留时间（尤其是疫源地和地方病流行区）、受教育程度等。</a:t>
            </a:r>
            <a:endParaRPr lang="zh-CN" altLang="en-US" sz="2400" b="1" dirty="0">
              <a:solidFill>
                <a:srgbClr val="000000"/>
              </a:solidFill>
              <a:latin typeface="宋体" panose="02010600030101010101" pitchFamily="2" charset="-122"/>
              <a:ea typeface="宋体" panose="02010600030101010101" pitchFamily="2" charset="-122"/>
            </a:endParaRPr>
          </a:p>
          <a:p>
            <a:pPr>
              <a:buNone/>
            </a:pPr>
            <a:endParaRPr lang="zh-CN" altLang="en-US" sz="2400" b="1" dirty="0">
              <a:solidFill>
                <a:srgbClr val="000000"/>
              </a:solidFill>
              <a:latin typeface="宋体" panose="02010600030101010101" pitchFamily="2" charset="-122"/>
              <a:ea typeface="宋体" panose="02010600030101010101" pitchFamily="2" charset="-122"/>
            </a:endParaRPr>
          </a:p>
          <a:p>
            <a:pPr>
              <a:buNone/>
            </a:pPr>
            <a:r>
              <a:rPr lang="zh-CN" altLang="en-US" sz="2400" b="1" dirty="0">
                <a:solidFill>
                  <a:srgbClr val="000000"/>
                </a:solidFill>
                <a:latin typeface="宋体" panose="02010600030101010101" pitchFamily="2" charset="-122"/>
                <a:ea typeface="宋体" panose="02010600030101010101" pitchFamily="2" charset="-122"/>
              </a:rPr>
              <a:t>（</a:t>
            </a:r>
            <a:r>
              <a:rPr lang="en-US" altLang="zh-CN" sz="2400" b="1" dirty="0">
                <a:solidFill>
                  <a:srgbClr val="000000"/>
                </a:solidFill>
                <a:latin typeface="宋体" panose="02010600030101010101" pitchFamily="2" charset="-122"/>
                <a:ea typeface="宋体" panose="02010600030101010101" pitchFamily="2" charset="-122"/>
              </a:rPr>
              <a:t>2</a:t>
            </a:r>
            <a:r>
              <a:rPr lang="zh-CN" altLang="en-US" sz="2400" b="1" dirty="0">
                <a:solidFill>
                  <a:srgbClr val="000000"/>
                </a:solidFill>
                <a:latin typeface="宋体" panose="02010600030101010101" pitchFamily="2" charset="-122"/>
                <a:ea typeface="宋体" panose="02010600030101010101" pitchFamily="2" charset="-122"/>
              </a:rPr>
              <a:t>）职业及工作条件：包括劳动环境、对工业毒物的接触情况等。</a:t>
            </a:r>
            <a:endParaRPr lang="zh-CN" altLang="en-US" sz="2400" b="1" dirty="0">
              <a:solidFill>
                <a:srgbClr val="000000"/>
              </a:solidFill>
              <a:latin typeface="宋体" panose="02010600030101010101" pitchFamily="2" charset="-122"/>
              <a:ea typeface="宋体" panose="02010600030101010101" pitchFamily="2" charset="-122"/>
            </a:endParaRPr>
          </a:p>
          <a:p>
            <a:pPr>
              <a:buNone/>
            </a:pPr>
            <a:endParaRPr lang="zh-CN" altLang="en-US" sz="2400" b="1" dirty="0">
              <a:solidFill>
                <a:srgbClr val="000000"/>
              </a:solidFill>
              <a:latin typeface="宋体" panose="02010600030101010101" pitchFamily="2" charset="-122"/>
              <a:ea typeface="宋体" panose="02010600030101010101" pitchFamily="2" charset="-122"/>
            </a:endParaRPr>
          </a:p>
          <a:p>
            <a:pPr>
              <a:buNone/>
            </a:pPr>
            <a:r>
              <a:rPr lang="zh-CN" altLang="en-US" sz="2400" b="1" dirty="0">
                <a:solidFill>
                  <a:srgbClr val="000000"/>
                </a:solidFill>
                <a:latin typeface="宋体" panose="02010600030101010101" pitchFamily="2" charset="-122"/>
                <a:ea typeface="宋体" panose="02010600030101010101" pitchFamily="2" charset="-122"/>
              </a:rPr>
              <a:t>（</a:t>
            </a:r>
            <a:r>
              <a:rPr lang="en-US" altLang="zh-CN" sz="2400" b="1" dirty="0">
                <a:solidFill>
                  <a:srgbClr val="000000"/>
                </a:solidFill>
                <a:latin typeface="宋体" panose="02010600030101010101" pitchFamily="2" charset="-122"/>
                <a:ea typeface="宋体" panose="02010600030101010101" pitchFamily="2" charset="-122"/>
              </a:rPr>
              <a:t>3</a:t>
            </a:r>
            <a:r>
              <a:rPr lang="zh-CN" altLang="en-US" sz="2400" b="1" dirty="0">
                <a:solidFill>
                  <a:srgbClr val="000000"/>
                </a:solidFill>
                <a:latin typeface="宋体" panose="02010600030101010101" pitchFamily="2" charset="-122"/>
                <a:ea typeface="宋体" panose="02010600030101010101" pitchFamily="2" charset="-122"/>
              </a:rPr>
              <a:t>）习惯与嗜好：包括起居与卫生习惯、饮食的规律与质量、烟酒嗜好时间与摄入量等。有无冶游史。</a:t>
            </a:r>
            <a:endParaRPr lang="zh-CN" altLang="en-US" sz="2400" b="1" dirty="0">
              <a:solidFill>
                <a:srgbClr val="000000"/>
              </a:solidFill>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itle 6"/>
          <p:cNvSpPr txBox="1"/>
          <p:nvPr>
            <p:custDataLst>
              <p:tags r:id="rId1"/>
            </p:custDataLst>
          </p:nvPr>
        </p:nvSpPr>
        <p:spPr>
          <a:xfrm>
            <a:off x="164732" y="1069569"/>
            <a:ext cx="165227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algn="ctr" eaLnBrk="1" hangingPunct="1">
              <a:lnSpc>
                <a:spcPct val="100000"/>
              </a:lnSpc>
              <a:buClrTx/>
              <a:buSzTx/>
              <a:buNone/>
            </a:pPr>
            <a:r>
              <a:rPr lang="zh-CN" altLang="en-US" sz="3000" b="1">
                <a:solidFill>
                  <a:srgbClr val="FFFFFF"/>
                </a:solidFill>
                <a:sym typeface="+mn-ea"/>
              </a:rPr>
              <a:t>案例导入</a:t>
            </a:r>
            <a:endParaRPr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63489" name="文本占位符 62465"/>
          <p:cNvSpPr>
            <a:spLocks noGrp="1"/>
          </p:cNvSpPr>
          <p:nvPr>
            <p:ph idx="1"/>
          </p:nvPr>
        </p:nvSpPr>
        <p:spPr>
          <a:xfrm>
            <a:off x="570230" y="778510"/>
            <a:ext cx="9938385" cy="3756025"/>
          </a:xfrm>
        </p:spPr>
        <p:txBody>
          <a:bodyPr anchor="t"/>
          <a:p>
            <a:pPr algn="l"/>
            <a:r>
              <a:rPr lang="en-US" altLang="zh-CN" sz="2400" b="1" dirty="0">
                <a:solidFill>
                  <a:srgbClr val="C00000"/>
                </a:solidFill>
                <a:latin typeface="微软雅黑" panose="020B0503020204020204" charset="-122"/>
                <a:sym typeface="Arial" panose="020B0604020202020204" pitchFamily="34" charset="0"/>
              </a:rPr>
              <a:t>7</a:t>
            </a:r>
            <a:r>
              <a:rPr lang="zh-CN" altLang="en-US" sz="2400" b="1" dirty="0">
                <a:solidFill>
                  <a:srgbClr val="C00000"/>
                </a:solidFill>
                <a:latin typeface="微软雅黑" panose="020B0503020204020204" charset="-122"/>
                <a:sym typeface="Arial" panose="020B0604020202020204" pitchFamily="34" charset="0"/>
              </a:rPr>
              <a:t>、婚姻史  </a:t>
            </a:r>
            <a:endParaRPr lang="zh-CN" altLang="en-US" sz="2400" b="1" dirty="0">
              <a:solidFill>
                <a:srgbClr val="C00000"/>
              </a:solidFill>
              <a:latin typeface="微软雅黑" panose="020B0503020204020204" charset="-122"/>
              <a:sym typeface="Arial" panose="020B0604020202020204" pitchFamily="34" charset="0"/>
            </a:endParaRPr>
          </a:p>
          <a:p>
            <a:pPr>
              <a:buNone/>
            </a:pPr>
            <a:r>
              <a:rPr lang="zh-CN" altLang="en-US" sz="2400" b="1" dirty="0">
                <a:solidFill>
                  <a:srgbClr val="000000"/>
                </a:solidFill>
                <a:latin typeface="宋体" panose="02010600030101010101" pitchFamily="2" charset="-122"/>
                <a:ea typeface="宋体" panose="02010600030101010101" pitchFamily="2" charset="-122"/>
                <a:sym typeface="Arial" panose="020B0604020202020204" pitchFamily="34" charset="0"/>
              </a:rPr>
              <a:t>未婚或已婚，结婚年龄，配偶健康状况等。</a:t>
            </a:r>
            <a:endParaRPr lang="zh-CN" altLang="en-US" sz="2400" b="1" dirty="0">
              <a:solidFill>
                <a:srgbClr val="000000"/>
              </a:solidFill>
              <a:latin typeface="宋体" panose="02010600030101010101" pitchFamily="2" charset="-122"/>
              <a:ea typeface="宋体" panose="02010600030101010101" pitchFamily="2" charset="-122"/>
              <a:sym typeface="Arial" panose="020B0604020202020204" pitchFamily="34" charset="0"/>
            </a:endParaRPr>
          </a:p>
          <a:p>
            <a:pPr>
              <a:buNone/>
            </a:pPr>
            <a:endParaRPr lang="zh-CN" altLang="en-US" sz="2400" b="1" dirty="0">
              <a:solidFill>
                <a:srgbClr val="000000"/>
              </a:solidFill>
              <a:latin typeface="宋体" panose="02010600030101010101" pitchFamily="2" charset="-122"/>
              <a:ea typeface="宋体" panose="02010600030101010101" pitchFamily="2" charset="-122"/>
              <a:sym typeface="Arial" panose="020B0604020202020204" pitchFamily="34" charset="0"/>
            </a:endParaRPr>
          </a:p>
          <a:p>
            <a:pPr>
              <a:buNone/>
            </a:pPr>
            <a:r>
              <a:rPr lang="en-US" altLang="zh-CN" sz="2400" b="1" dirty="0">
                <a:solidFill>
                  <a:srgbClr val="C00000"/>
                </a:solidFill>
                <a:latin typeface="微软雅黑" panose="020B0503020204020204" charset="-122"/>
                <a:sym typeface="Arial" panose="020B0604020202020204" pitchFamily="34" charset="0"/>
              </a:rPr>
              <a:t>8</a:t>
            </a:r>
            <a:r>
              <a:rPr lang="zh-CN" altLang="en-US" sz="2400" b="1" dirty="0">
                <a:solidFill>
                  <a:srgbClr val="C00000"/>
                </a:solidFill>
                <a:latin typeface="微软雅黑" panose="020B0503020204020204" charset="-122"/>
                <a:sym typeface="Arial" panose="020B0604020202020204" pitchFamily="34" charset="0"/>
              </a:rPr>
              <a:t>、月经史 </a:t>
            </a:r>
            <a:r>
              <a:rPr lang="zh-CN" altLang="en-US" sz="2400" b="1" dirty="0">
                <a:solidFill>
                  <a:srgbClr val="000000"/>
                </a:solidFill>
                <a:latin typeface="宋体" panose="02010600030101010101" pitchFamily="2" charset="-122"/>
                <a:ea typeface="宋体" panose="02010600030101010101" pitchFamily="2" charset="-122"/>
                <a:sym typeface="Arial" panose="020B0604020202020204" pitchFamily="34" charset="0"/>
              </a:rPr>
              <a:t> </a:t>
            </a:r>
            <a:endParaRPr lang="zh-CN" altLang="en-US" sz="2400" b="1" dirty="0">
              <a:solidFill>
                <a:srgbClr val="000000"/>
              </a:solidFill>
              <a:latin typeface="宋体" panose="02010600030101010101" pitchFamily="2" charset="-122"/>
              <a:ea typeface="宋体" panose="02010600030101010101" pitchFamily="2" charset="-122"/>
              <a:sym typeface="Arial" panose="020B0604020202020204" pitchFamily="34" charset="0"/>
            </a:endParaRPr>
          </a:p>
          <a:p>
            <a:pPr>
              <a:buNone/>
            </a:pPr>
            <a:r>
              <a:rPr lang="zh-CN" altLang="en-US" sz="2400" b="1" dirty="0">
                <a:solidFill>
                  <a:srgbClr val="000000"/>
                </a:solidFill>
                <a:latin typeface="宋体" panose="02010600030101010101" pitchFamily="2" charset="-122"/>
                <a:ea typeface="宋体" panose="02010600030101010101" pitchFamily="2" charset="-122"/>
                <a:sym typeface="Arial" panose="020B0604020202020204" pitchFamily="34" charset="0"/>
              </a:rPr>
              <a:t>月经初潮的年龄、月经周期和经期天数，经血的量和颜色，经期症状，有无痛经与白带，末次月经日期，闭经日期，绝经年龄。 </a:t>
            </a:r>
            <a:endParaRPr lang="zh-CN" altLang="en-US" sz="2400" b="1" dirty="0">
              <a:solidFill>
                <a:srgbClr val="000000"/>
              </a:solidFill>
              <a:latin typeface="宋体" panose="02010600030101010101" pitchFamily="2" charset="-122"/>
              <a:ea typeface="宋体" panose="02010600030101010101" pitchFamily="2" charset="-122"/>
              <a:sym typeface="Arial" panose="020B0604020202020204" pitchFamily="34" charset="0"/>
            </a:endParaRPr>
          </a:p>
        </p:txBody>
      </p:sp>
      <p:sp>
        <p:nvSpPr>
          <p:cNvPr id="64514" name="文本框 63490"/>
          <p:cNvSpPr txBox="1"/>
          <p:nvPr/>
        </p:nvSpPr>
        <p:spPr>
          <a:xfrm>
            <a:off x="296863" y="3732213"/>
            <a:ext cx="2667000" cy="398780"/>
          </a:xfrm>
          <a:prstGeom prst="rect">
            <a:avLst/>
          </a:prstGeom>
          <a:noFill/>
          <a:ln w="9525">
            <a:noFill/>
          </a:ln>
        </p:spPr>
        <p:txBody>
          <a:bodyPr anchor="t">
            <a:spAutoFit/>
          </a:bodyPr>
          <a:p>
            <a:pPr>
              <a:spcBef>
                <a:spcPct val="50000"/>
              </a:spcBef>
            </a:pPr>
            <a:r>
              <a:rPr lang="zh-CN" altLang="en-US" sz="2000" b="1" dirty="0">
                <a:solidFill>
                  <a:srgbClr val="000000"/>
                </a:solidFill>
                <a:highlight>
                  <a:srgbClr val="FFFF00"/>
                </a:highlight>
                <a:latin typeface="宋体" panose="02010600030101010101" pitchFamily="2" charset="-122"/>
                <a:ea typeface="宋体" panose="02010600030101010101" pitchFamily="2" charset="-122"/>
              </a:rPr>
              <a:t>记录格式</a:t>
            </a:r>
            <a:r>
              <a:rPr lang="zh-CN" altLang="en-US" sz="2000" b="1" dirty="0">
                <a:solidFill>
                  <a:srgbClr val="000000"/>
                </a:solidFill>
                <a:latin typeface="宋体" panose="02010600030101010101" pitchFamily="2" charset="-122"/>
                <a:ea typeface="宋体" panose="02010600030101010101" pitchFamily="2" charset="-122"/>
              </a:rPr>
              <a:t>：</a:t>
            </a:r>
            <a:endParaRPr lang="zh-CN" altLang="en-US" sz="2000" b="1" dirty="0">
              <a:solidFill>
                <a:srgbClr val="000000"/>
              </a:solidFill>
              <a:latin typeface="宋体" panose="02010600030101010101" pitchFamily="2" charset="-122"/>
              <a:ea typeface="宋体" panose="02010600030101010101" pitchFamily="2" charset="-122"/>
            </a:endParaRPr>
          </a:p>
        </p:txBody>
      </p:sp>
      <p:sp>
        <p:nvSpPr>
          <p:cNvPr id="64515" name="文本框 63491"/>
          <p:cNvSpPr txBox="1"/>
          <p:nvPr/>
        </p:nvSpPr>
        <p:spPr>
          <a:xfrm>
            <a:off x="2459990" y="3731895"/>
            <a:ext cx="1752600" cy="460375"/>
          </a:xfrm>
          <a:prstGeom prst="rect">
            <a:avLst/>
          </a:prstGeom>
          <a:noFill/>
          <a:ln w="9525">
            <a:noFill/>
          </a:ln>
        </p:spPr>
        <p:txBody>
          <a:bodyPr anchor="t">
            <a:spAutoFit/>
          </a:bodyPr>
          <a:p>
            <a:pPr>
              <a:spcBef>
                <a:spcPct val="50000"/>
              </a:spcBef>
            </a:pPr>
            <a:r>
              <a:rPr lang="zh-CN" altLang="en-US" sz="2400" b="1" dirty="0">
                <a:solidFill>
                  <a:srgbClr val="000000"/>
                </a:solidFill>
                <a:latin typeface="宋体" panose="02010600030101010101" pitchFamily="2" charset="-122"/>
                <a:ea typeface="宋体" panose="02010600030101010101" pitchFamily="2" charset="-122"/>
              </a:rPr>
              <a:t>初潮年龄</a:t>
            </a:r>
            <a:endParaRPr lang="zh-CN" altLang="en-US" sz="2400" b="1" dirty="0">
              <a:solidFill>
                <a:srgbClr val="000000"/>
              </a:solidFill>
              <a:latin typeface="宋体" panose="02010600030101010101" pitchFamily="2" charset="-122"/>
              <a:ea typeface="宋体" panose="02010600030101010101" pitchFamily="2" charset="-122"/>
            </a:endParaRPr>
          </a:p>
        </p:txBody>
      </p:sp>
      <p:sp>
        <p:nvSpPr>
          <p:cNvPr id="64516" name="文本框 63492"/>
          <p:cNvSpPr txBox="1"/>
          <p:nvPr/>
        </p:nvSpPr>
        <p:spPr>
          <a:xfrm>
            <a:off x="4044315" y="3587433"/>
            <a:ext cx="2438400" cy="995045"/>
          </a:xfrm>
          <a:prstGeom prst="rect">
            <a:avLst/>
          </a:prstGeom>
          <a:noFill/>
          <a:ln w="9525">
            <a:noFill/>
          </a:ln>
        </p:spPr>
        <p:txBody>
          <a:bodyPr anchor="t">
            <a:spAutoFit/>
          </a:bodyPr>
          <a:p>
            <a:pPr>
              <a:lnSpc>
                <a:spcPct val="90000"/>
              </a:lnSpc>
              <a:spcBef>
                <a:spcPct val="50000"/>
              </a:spcBef>
            </a:pPr>
            <a:r>
              <a:rPr lang="zh-CN" altLang="en-US" sz="2800" b="1" dirty="0">
                <a:latin typeface="Times New Roman" panose="02020603050405020304" pitchFamily="18" charset="0"/>
                <a:ea typeface="宋体" panose="02010600030101010101" pitchFamily="2" charset="-122"/>
              </a:rPr>
              <a:t> </a:t>
            </a:r>
            <a:r>
              <a:rPr lang="zh-CN" altLang="en-US" sz="2400" b="1" dirty="0">
                <a:latin typeface="Times New Roman" panose="02020603050405020304" pitchFamily="18" charset="0"/>
                <a:ea typeface="宋体" panose="02010600030101010101" pitchFamily="2" charset="-122"/>
              </a:rPr>
              <a:t> </a:t>
            </a:r>
            <a:r>
              <a:rPr lang="zh-CN" altLang="en-US" sz="2400" b="1" dirty="0">
                <a:solidFill>
                  <a:srgbClr val="000000"/>
                </a:solidFill>
                <a:latin typeface="Times New Roman" panose="02020603050405020304" pitchFamily="18" charset="0"/>
                <a:ea typeface="宋体" panose="02010600030101010101" pitchFamily="2" charset="-122"/>
              </a:rPr>
              <a:t>行经期（天）</a:t>
            </a:r>
            <a:endParaRPr lang="zh-CN" altLang="en-US" sz="2400" b="1" dirty="0">
              <a:solidFill>
                <a:srgbClr val="000000"/>
              </a:solidFill>
              <a:latin typeface="Times New Roman" panose="02020603050405020304" pitchFamily="18" charset="0"/>
              <a:ea typeface="宋体" panose="02010600030101010101" pitchFamily="2" charset="-122"/>
            </a:endParaRPr>
          </a:p>
          <a:p>
            <a:pPr>
              <a:lnSpc>
                <a:spcPct val="90000"/>
              </a:lnSpc>
              <a:spcBef>
                <a:spcPct val="50000"/>
              </a:spcBef>
            </a:pPr>
            <a:r>
              <a:rPr lang="zh-CN" altLang="en-US" sz="2400" b="1" dirty="0">
                <a:solidFill>
                  <a:srgbClr val="000000"/>
                </a:solidFill>
                <a:latin typeface="Times New Roman" panose="02020603050405020304" pitchFamily="18" charset="0"/>
                <a:ea typeface="宋体" panose="02010600030101010101" pitchFamily="2" charset="-122"/>
              </a:rPr>
              <a:t>月经周期（天）</a:t>
            </a:r>
            <a:endParaRPr lang="zh-CN" altLang="en-US" sz="2400" b="1" dirty="0">
              <a:solidFill>
                <a:srgbClr val="000000"/>
              </a:solidFill>
              <a:latin typeface="Times New Roman" panose="02020603050405020304" pitchFamily="18" charset="0"/>
              <a:ea typeface="宋体" panose="02010600030101010101" pitchFamily="2" charset="-122"/>
            </a:endParaRPr>
          </a:p>
        </p:txBody>
      </p:sp>
      <p:sp>
        <p:nvSpPr>
          <p:cNvPr id="64517" name="文本框 63493"/>
          <p:cNvSpPr txBox="1"/>
          <p:nvPr/>
        </p:nvSpPr>
        <p:spPr>
          <a:xfrm>
            <a:off x="6492240" y="3660458"/>
            <a:ext cx="3581400" cy="829945"/>
          </a:xfrm>
          <a:prstGeom prst="rect">
            <a:avLst/>
          </a:prstGeom>
          <a:noFill/>
          <a:ln w="9525">
            <a:noFill/>
          </a:ln>
        </p:spPr>
        <p:txBody>
          <a:bodyPr anchor="t">
            <a:spAutoFit/>
          </a:bodyPr>
          <a:p>
            <a:pPr>
              <a:spcBef>
                <a:spcPct val="50000"/>
              </a:spcBef>
            </a:pPr>
            <a:r>
              <a:rPr lang="zh-CN" altLang="en-US" sz="2400" b="1" dirty="0">
                <a:solidFill>
                  <a:srgbClr val="000000"/>
                </a:solidFill>
                <a:latin typeface="宋体" panose="02010600030101010101" pitchFamily="2" charset="-122"/>
                <a:ea typeface="宋体" panose="02010600030101010101" pitchFamily="2" charset="-122"/>
              </a:rPr>
              <a:t>末次月经时间（</a:t>
            </a:r>
            <a:r>
              <a:rPr lang="en-US" altLang="zh-CN" sz="2400" b="1" dirty="0">
                <a:solidFill>
                  <a:srgbClr val="000000"/>
                </a:solidFill>
                <a:latin typeface="宋体" panose="02010600030101010101" pitchFamily="2" charset="-122"/>
                <a:ea typeface="宋体" panose="02010600030101010101" pitchFamily="2" charset="-122"/>
              </a:rPr>
              <a:t>Lmp</a:t>
            </a:r>
            <a:r>
              <a:rPr lang="zh-CN" altLang="en-US" sz="2400" b="1" dirty="0">
                <a:solidFill>
                  <a:srgbClr val="000000"/>
                </a:solidFill>
                <a:latin typeface="宋体" panose="02010600030101010101" pitchFamily="2" charset="-122"/>
                <a:ea typeface="宋体" panose="02010600030101010101" pitchFamily="2" charset="-122"/>
              </a:rPr>
              <a:t>）或绝经年龄</a:t>
            </a:r>
            <a:endParaRPr lang="zh-CN" altLang="en-US" sz="2400" b="1" dirty="0">
              <a:solidFill>
                <a:srgbClr val="000000"/>
              </a:solidFill>
              <a:latin typeface="宋体" panose="02010600030101010101" pitchFamily="2" charset="-122"/>
              <a:ea typeface="宋体" panose="02010600030101010101" pitchFamily="2" charset="-122"/>
            </a:endParaRPr>
          </a:p>
        </p:txBody>
      </p:sp>
      <p:sp>
        <p:nvSpPr>
          <p:cNvPr id="64519" name="矩形 63495"/>
          <p:cNvSpPr/>
          <p:nvPr/>
        </p:nvSpPr>
        <p:spPr>
          <a:xfrm>
            <a:off x="4044315" y="3804920"/>
            <a:ext cx="2663825" cy="519113"/>
          </a:xfrm>
          <a:prstGeom prst="rect">
            <a:avLst/>
          </a:prstGeom>
          <a:noFill/>
          <a:ln w="9525">
            <a:noFill/>
          </a:ln>
        </p:spPr>
        <p:txBody>
          <a:bodyPr anchor="t">
            <a:spAutoFit/>
          </a:bodyPr>
          <a:p>
            <a:r>
              <a:rPr lang="en-US" altLang="zh-CN" sz="2800" b="1" dirty="0">
                <a:latin typeface="Arial" panose="020B0604020202020204" pitchFamily="34" charset="0"/>
                <a:ea typeface="宋体" panose="02010600030101010101" pitchFamily="2" charset="-122"/>
              </a:rPr>
              <a:t>——————</a:t>
            </a:r>
            <a:endParaRPr lang="zh-CN" altLang="en-US" sz="2800" b="1" dirty="0">
              <a:latin typeface="Arial" panose="020B0604020202020204" pitchFamily="34" charset="0"/>
              <a:ea typeface="宋体" panose="02010600030101010101" pitchFamily="2" charset="-122"/>
            </a:endParaRPr>
          </a:p>
        </p:txBody>
      </p:sp>
      <p:sp>
        <p:nvSpPr>
          <p:cNvPr id="64518" name="矩形 63494"/>
          <p:cNvSpPr/>
          <p:nvPr/>
        </p:nvSpPr>
        <p:spPr>
          <a:xfrm>
            <a:off x="1614805" y="4645660"/>
            <a:ext cx="7848600" cy="1915160"/>
          </a:xfrm>
          <a:prstGeom prst="rect">
            <a:avLst/>
          </a:prstGeom>
          <a:noFill/>
          <a:ln w="9525">
            <a:noFill/>
          </a:ln>
        </p:spPr>
        <p:txBody>
          <a:bodyPr anchor="t">
            <a:noAutofit/>
          </a:bodyPr>
          <a:p>
            <a:r>
              <a:rPr lang="zh-CN" altLang="en-US" sz="2400" b="1" dirty="0">
                <a:solidFill>
                  <a:srgbClr val="C00000"/>
                </a:solidFill>
                <a:latin typeface="宋体" panose="02010600030101010101" pitchFamily="2" charset="-122"/>
                <a:ea typeface="宋体" panose="02010600030101010101" pitchFamily="2" charset="-122"/>
              </a:rPr>
              <a:t>例：</a:t>
            </a:r>
            <a:endParaRPr lang="zh-CN" altLang="en-US" sz="2400" b="1" dirty="0">
              <a:solidFill>
                <a:srgbClr val="C00000"/>
              </a:solidFill>
              <a:latin typeface="宋体" panose="02010600030101010101" pitchFamily="2" charset="-122"/>
              <a:ea typeface="宋体" panose="02010600030101010101" pitchFamily="2" charset="-122"/>
            </a:endParaRPr>
          </a:p>
          <a:p>
            <a:endParaRPr lang="zh-CN" altLang="en-US" sz="2400" b="1" dirty="0">
              <a:solidFill>
                <a:srgbClr val="000000"/>
              </a:solidFill>
              <a:latin typeface="宋体" panose="02010600030101010101" pitchFamily="2" charset="-122"/>
              <a:ea typeface="宋体" panose="02010600030101010101" pitchFamily="2" charset="-122"/>
            </a:endParaRPr>
          </a:p>
          <a:p>
            <a:r>
              <a:rPr lang="zh-CN" altLang="en-US" sz="2400" b="1" dirty="0">
                <a:latin typeface="宋体" panose="02010600030101010101" pitchFamily="2" charset="-122"/>
                <a:ea typeface="宋体" panose="02010600030101010101" pitchFamily="2" charset="-122"/>
              </a:rPr>
              <a:t>        </a:t>
            </a:r>
            <a:r>
              <a:rPr lang="en-US" altLang="zh-CN" sz="2400" b="1" dirty="0">
                <a:solidFill>
                  <a:srgbClr val="000000"/>
                </a:solidFill>
                <a:latin typeface="宋体" panose="02010600030101010101" pitchFamily="2" charset="-122"/>
                <a:ea typeface="宋体" panose="02010600030101010101" pitchFamily="2" charset="-122"/>
              </a:rPr>
              <a:t>3</a:t>
            </a:r>
            <a:r>
              <a:rPr lang="zh-CN" altLang="en-US" sz="2400" b="1" dirty="0">
                <a:solidFill>
                  <a:srgbClr val="000000"/>
                </a:solidFill>
                <a:latin typeface="宋体" panose="02010600030101010101" pitchFamily="2" charset="-122"/>
                <a:ea typeface="宋体" panose="02010600030101010101" pitchFamily="2" charset="-122"/>
              </a:rPr>
              <a:t>～</a:t>
            </a:r>
            <a:r>
              <a:rPr lang="en-US" altLang="zh-CN" sz="2400" b="1" dirty="0">
                <a:solidFill>
                  <a:srgbClr val="000000"/>
                </a:solidFill>
                <a:latin typeface="宋体" panose="02010600030101010101" pitchFamily="2" charset="-122"/>
                <a:ea typeface="宋体" panose="02010600030101010101" pitchFamily="2" charset="-122"/>
              </a:rPr>
              <a:t>5</a:t>
            </a:r>
            <a:r>
              <a:rPr lang="zh-CN" altLang="en-US" sz="2400" b="1" dirty="0">
                <a:solidFill>
                  <a:srgbClr val="000000"/>
                </a:solidFill>
                <a:latin typeface="宋体" panose="02010600030101010101" pitchFamily="2" charset="-122"/>
                <a:ea typeface="宋体" panose="02010600030101010101" pitchFamily="2" charset="-122"/>
              </a:rPr>
              <a:t>天</a:t>
            </a:r>
            <a:endParaRPr lang="zh-CN" altLang="en-US" sz="2400" b="1" dirty="0">
              <a:solidFill>
                <a:srgbClr val="000000"/>
              </a:solidFill>
              <a:latin typeface="宋体" panose="02010600030101010101" pitchFamily="2" charset="-122"/>
              <a:ea typeface="宋体" panose="02010600030101010101" pitchFamily="2" charset="-122"/>
            </a:endParaRPr>
          </a:p>
          <a:p>
            <a:r>
              <a:rPr lang="zh-CN" altLang="en-US" sz="2400" b="1" dirty="0">
                <a:solidFill>
                  <a:srgbClr val="000000"/>
                </a:solidFill>
                <a:latin typeface="宋体" panose="02010600030101010101" pitchFamily="2" charset="-122"/>
                <a:ea typeface="宋体" panose="02010600030101010101" pitchFamily="2" charset="-122"/>
              </a:rPr>
              <a:t>   </a:t>
            </a:r>
            <a:r>
              <a:rPr lang="en-US" altLang="zh-CN" sz="2400" b="1" dirty="0">
                <a:solidFill>
                  <a:srgbClr val="000000"/>
                </a:solidFill>
                <a:latin typeface="宋体" panose="02010600030101010101" pitchFamily="2" charset="-122"/>
                <a:ea typeface="宋体" panose="02010600030101010101" pitchFamily="2" charset="-122"/>
              </a:rPr>
              <a:t>14——————2019</a:t>
            </a:r>
            <a:r>
              <a:rPr lang="zh-CN" altLang="en-US" sz="2400" b="1" dirty="0">
                <a:solidFill>
                  <a:srgbClr val="000000"/>
                </a:solidFill>
                <a:latin typeface="宋体" panose="02010600030101010101" pitchFamily="2" charset="-122"/>
                <a:ea typeface="宋体" panose="02010600030101010101" pitchFamily="2" charset="-122"/>
              </a:rPr>
              <a:t>年</a:t>
            </a:r>
            <a:r>
              <a:rPr lang="en-US" altLang="zh-CN" sz="2400" b="1" dirty="0">
                <a:solidFill>
                  <a:srgbClr val="000000"/>
                </a:solidFill>
                <a:latin typeface="宋体" panose="02010600030101010101" pitchFamily="2" charset="-122"/>
                <a:ea typeface="宋体" panose="02010600030101010101" pitchFamily="2" charset="-122"/>
              </a:rPr>
              <a:t>1</a:t>
            </a:r>
            <a:r>
              <a:rPr lang="zh-CN" altLang="en-US" sz="2400" b="1" dirty="0">
                <a:solidFill>
                  <a:srgbClr val="000000"/>
                </a:solidFill>
                <a:latin typeface="宋体" panose="02010600030101010101" pitchFamily="2" charset="-122"/>
                <a:ea typeface="宋体" panose="02010600030101010101" pitchFamily="2" charset="-122"/>
              </a:rPr>
              <a:t>月</a:t>
            </a:r>
            <a:r>
              <a:rPr lang="en-US" altLang="zh-CN" sz="2400" b="1" dirty="0">
                <a:solidFill>
                  <a:srgbClr val="000000"/>
                </a:solidFill>
                <a:latin typeface="宋体" panose="02010600030101010101" pitchFamily="2" charset="-122"/>
                <a:ea typeface="宋体" panose="02010600030101010101" pitchFamily="2" charset="-122"/>
              </a:rPr>
              <a:t>8</a:t>
            </a:r>
            <a:r>
              <a:rPr lang="zh-CN" altLang="en-US" sz="2400" b="1" dirty="0">
                <a:solidFill>
                  <a:srgbClr val="000000"/>
                </a:solidFill>
                <a:latin typeface="宋体" panose="02010600030101010101" pitchFamily="2" charset="-122"/>
                <a:ea typeface="宋体" panose="02010600030101010101" pitchFamily="2" charset="-122"/>
              </a:rPr>
              <a:t>日（或</a:t>
            </a:r>
            <a:r>
              <a:rPr lang="en-US" altLang="zh-CN" sz="2400" b="1" dirty="0">
                <a:solidFill>
                  <a:srgbClr val="000000"/>
                </a:solidFill>
                <a:latin typeface="宋体" panose="02010600030101010101" pitchFamily="2" charset="-122"/>
                <a:ea typeface="宋体" panose="02010600030101010101" pitchFamily="2" charset="-122"/>
              </a:rPr>
              <a:t>48</a:t>
            </a:r>
            <a:r>
              <a:rPr lang="zh-CN" altLang="en-US" sz="2400" b="1" dirty="0">
                <a:solidFill>
                  <a:srgbClr val="000000"/>
                </a:solidFill>
                <a:latin typeface="宋体" panose="02010600030101010101" pitchFamily="2" charset="-122"/>
                <a:ea typeface="宋体" panose="02010600030101010101" pitchFamily="2" charset="-122"/>
              </a:rPr>
              <a:t>岁）</a:t>
            </a:r>
            <a:endParaRPr lang="zh-CN" altLang="en-US" sz="2400" b="1" dirty="0">
              <a:solidFill>
                <a:srgbClr val="000000"/>
              </a:solidFill>
              <a:latin typeface="宋体" panose="02010600030101010101" pitchFamily="2" charset="-122"/>
              <a:ea typeface="宋体" panose="02010600030101010101" pitchFamily="2" charset="-122"/>
            </a:endParaRPr>
          </a:p>
          <a:p>
            <a:r>
              <a:rPr lang="zh-CN" altLang="en-US" sz="2400" b="1" dirty="0">
                <a:solidFill>
                  <a:srgbClr val="000000"/>
                </a:solidFill>
                <a:latin typeface="宋体" panose="02010600030101010101" pitchFamily="2" charset="-122"/>
                <a:ea typeface="宋体" panose="02010600030101010101" pitchFamily="2" charset="-122"/>
              </a:rPr>
              <a:t>       </a:t>
            </a:r>
            <a:r>
              <a:rPr lang="en-US" altLang="zh-CN" sz="2400" b="1" dirty="0">
                <a:solidFill>
                  <a:srgbClr val="000000"/>
                </a:solidFill>
                <a:latin typeface="宋体" panose="02010600030101010101" pitchFamily="2" charset="-122"/>
                <a:ea typeface="宋体" panose="02010600030101010101" pitchFamily="2" charset="-122"/>
              </a:rPr>
              <a:t>28</a:t>
            </a:r>
            <a:r>
              <a:rPr lang="zh-CN" altLang="en-US" sz="2400" b="1" dirty="0">
                <a:solidFill>
                  <a:srgbClr val="000000"/>
                </a:solidFill>
                <a:latin typeface="宋体" panose="02010600030101010101" pitchFamily="2" charset="-122"/>
                <a:ea typeface="宋体" panose="02010600030101010101" pitchFamily="2" charset="-122"/>
              </a:rPr>
              <a:t>～</a:t>
            </a:r>
            <a:r>
              <a:rPr lang="en-US" altLang="zh-CN" sz="2400" b="1" dirty="0">
                <a:solidFill>
                  <a:srgbClr val="000000"/>
                </a:solidFill>
                <a:latin typeface="宋体" panose="02010600030101010101" pitchFamily="2" charset="-122"/>
                <a:ea typeface="宋体" panose="02010600030101010101" pitchFamily="2" charset="-122"/>
              </a:rPr>
              <a:t>30</a:t>
            </a:r>
            <a:r>
              <a:rPr lang="zh-CN" altLang="en-US" sz="2400" b="1" dirty="0">
                <a:solidFill>
                  <a:srgbClr val="000000"/>
                </a:solidFill>
                <a:latin typeface="宋体" panose="02010600030101010101" pitchFamily="2" charset="-122"/>
                <a:ea typeface="宋体" panose="02010600030101010101" pitchFamily="2" charset="-122"/>
              </a:rPr>
              <a:t>天</a:t>
            </a:r>
            <a:endParaRPr lang="zh-CN" altLang="en-US" sz="2400" b="1" dirty="0">
              <a:solidFill>
                <a:srgbClr val="000000"/>
              </a:solidFill>
              <a:latin typeface="宋体" panose="02010600030101010101" pitchFamily="2" charset="-122"/>
              <a:ea typeface="宋体" panose="02010600030101010101" pitchFamily="2" charset="-122"/>
            </a:endParaRPr>
          </a:p>
          <a:p>
            <a:pPr>
              <a:lnSpc>
                <a:spcPct val="110000"/>
              </a:lnSpc>
              <a:spcBef>
                <a:spcPct val="50000"/>
              </a:spcBef>
              <a:buClr>
                <a:srgbClr val="FFFF00"/>
              </a:buClr>
              <a:buFont typeface="Wingdings" panose="05000000000000000000" pitchFamily="2" charset="2"/>
            </a:pPr>
            <a:endParaRPr lang="zh-CN" altLang="en-US" sz="2400" b="1" dirty="0">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itle 6"/>
          <p:cNvSpPr txBox="1"/>
          <p:nvPr>
            <p:custDataLst>
              <p:tags r:id="rId1"/>
            </p:custDataLst>
          </p:nvPr>
        </p:nvSpPr>
        <p:spPr>
          <a:xfrm>
            <a:off x="164732" y="1069569"/>
            <a:ext cx="165227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algn="ctr" eaLnBrk="1" hangingPunct="1">
              <a:lnSpc>
                <a:spcPct val="100000"/>
              </a:lnSpc>
              <a:buClrTx/>
              <a:buSzTx/>
              <a:buNone/>
            </a:pPr>
            <a:r>
              <a:rPr lang="zh-CN" altLang="en-US" sz="3000" b="1">
                <a:solidFill>
                  <a:srgbClr val="FFFFFF"/>
                </a:solidFill>
                <a:sym typeface="+mn-ea"/>
              </a:rPr>
              <a:t>案例导入</a:t>
            </a:r>
            <a:endParaRPr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65537" name="文本占位符 64513"/>
          <p:cNvSpPr>
            <a:spLocks noGrp="1"/>
          </p:cNvSpPr>
          <p:nvPr>
            <p:ph idx="1"/>
          </p:nvPr>
        </p:nvSpPr>
        <p:spPr>
          <a:xfrm>
            <a:off x="402590" y="963930"/>
            <a:ext cx="10760710" cy="5248275"/>
          </a:xfrm>
        </p:spPr>
        <p:txBody>
          <a:bodyPr anchor="t"/>
          <a:p>
            <a:pPr algn="l"/>
            <a:r>
              <a:rPr lang="en-US" altLang="zh-CN" sz="2800" b="1" dirty="0">
                <a:solidFill>
                  <a:srgbClr val="C00000"/>
                </a:solidFill>
                <a:latin typeface="微软雅黑" panose="020B0503020204020204" charset="-122"/>
              </a:rPr>
              <a:t>8</a:t>
            </a:r>
            <a:r>
              <a:rPr lang="zh-CN" altLang="en-US" sz="2800" b="1" dirty="0">
                <a:solidFill>
                  <a:srgbClr val="C00000"/>
                </a:solidFill>
                <a:latin typeface="微软雅黑" panose="020B0503020204020204" charset="-122"/>
              </a:rPr>
              <a:t>、生育史</a:t>
            </a:r>
            <a:endParaRPr lang="zh-CN" altLang="en-US" sz="2800" b="1" dirty="0">
              <a:solidFill>
                <a:srgbClr val="C00000"/>
              </a:solidFill>
              <a:latin typeface="微软雅黑" panose="020B0503020204020204" charset="-122"/>
            </a:endParaRPr>
          </a:p>
          <a:p>
            <a:r>
              <a:rPr lang="zh-CN" altLang="en-US" sz="2400" b="1" dirty="0">
                <a:solidFill>
                  <a:srgbClr val="000000"/>
                </a:solidFill>
                <a:latin typeface="宋体" panose="02010600030101010101" pitchFamily="2" charset="-122"/>
                <a:ea typeface="宋体" panose="02010600030101010101" pitchFamily="2" charset="-122"/>
              </a:rPr>
              <a:t>生育史包括妊娠与生育次数，人工或自然流产次数，有无早产、死产、手术产、围产期感染及计划生育措施。</a:t>
            </a:r>
            <a:endParaRPr lang="zh-CN" altLang="en-US" sz="2400" b="1" dirty="0">
              <a:solidFill>
                <a:srgbClr val="000000"/>
              </a:solidFill>
              <a:latin typeface="宋体" panose="02010600030101010101" pitchFamily="2" charset="-122"/>
              <a:ea typeface="宋体" panose="02010600030101010101" pitchFamily="2" charset="-122"/>
            </a:endParaRPr>
          </a:p>
          <a:p>
            <a:r>
              <a:rPr lang="zh-CN" altLang="en-US" sz="2400" b="1" dirty="0">
                <a:solidFill>
                  <a:srgbClr val="000000"/>
                </a:solidFill>
                <a:latin typeface="宋体" panose="02010600030101010101" pitchFamily="2" charset="-122"/>
                <a:ea typeface="宋体" panose="02010600030101010101" pitchFamily="2" charset="-122"/>
              </a:rPr>
              <a:t>对男病人也应询问是否患过影响生育的疾病。</a:t>
            </a:r>
            <a:endParaRPr lang="zh-CN" altLang="en-US" sz="2400" b="1" dirty="0">
              <a:solidFill>
                <a:srgbClr val="000000"/>
              </a:solidFill>
              <a:latin typeface="宋体" panose="02010600030101010101" pitchFamily="2" charset="-122"/>
              <a:ea typeface="宋体" panose="02010600030101010101" pitchFamily="2" charset="-122"/>
            </a:endParaRPr>
          </a:p>
          <a:p>
            <a:endParaRPr lang="zh-CN" altLang="en-US" sz="2400" b="1" dirty="0">
              <a:solidFill>
                <a:srgbClr val="000000"/>
              </a:solidFill>
              <a:latin typeface="宋体" panose="02010600030101010101" pitchFamily="2" charset="-122"/>
              <a:ea typeface="宋体" panose="02010600030101010101" pitchFamily="2" charset="-122"/>
            </a:endParaRPr>
          </a:p>
          <a:p>
            <a:pPr algn="l"/>
            <a:r>
              <a:rPr lang="en-US" altLang="zh-CN" sz="2800" b="1" dirty="0">
                <a:solidFill>
                  <a:srgbClr val="C00000"/>
                </a:solidFill>
                <a:latin typeface="微软雅黑" panose="020B0503020204020204" charset="-122"/>
              </a:rPr>
              <a:t>9</a:t>
            </a:r>
            <a:r>
              <a:rPr lang="zh-CN" altLang="en-US" sz="2800" b="1" dirty="0">
                <a:solidFill>
                  <a:srgbClr val="C00000"/>
                </a:solidFill>
                <a:latin typeface="微软雅黑" panose="020B0503020204020204" charset="-122"/>
              </a:rPr>
              <a:t>、家族史</a:t>
            </a:r>
            <a:endParaRPr lang="zh-CN" altLang="en-US" sz="2800" b="1" dirty="0">
              <a:solidFill>
                <a:srgbClr val="C00000"/>
              </a:solidFill>
              <a:latin typeface="微软雅黑" panose="020B0503020204020204" charset="-122"/>
            </a:endParaRPr>
          </a:p>
          <a:p>
            <a:r>
              <a:rPr lang="zh-CN" altLang="en-US" sz="2400" b="1" dirty="0">
                <a:solidFill>
                  <a:srgbClr val="000000"/>
                </a:solidFill>
                <a:ea typeface="宋体" panose="02010600030101010101" pitchFamily="2" charset="-122"/>
              </a:rPr>
              <a:t>询问父母与兄弟、姐妹及子女的健康与疾病情况，应询问是否有与病人同样的疾病，有无与遗传有关的疾病，</a:t>
            </a:r>
            <a:r>
              <a:rPr lang="zh-CN" altLang="en-US" sz="2400" b="1" dirty="0">
                <a:solidFill>
                  <a:srgbClr val="003399"/>
                </a:solidFill>
                <a:ea typeface="宋体" panose="02010600030101010101" pitchFamily="2" charset="-122"/>
              </a:rPr>
              <a:t>如白化病、糖尿病、高血压病、精神病等。</a:t>
            </a:r>
            <a:r>
              <a:rPr lang="zh-CN" altLang="en-US" sz="2400" b="1" dirty="0">
                <a:solidFill>
                  <a:srgbClr val="000000"/>
                </a:solidFill>
                <a:ea typeface="宋体" panose="02010600030101010101" pitchFamily="2" charset="-122"/>
              </a:rPr>
              <a:t>对已经死亡的直系亲属要问明死因与年龄。</a:t>
            </a:r>
            <a:endParaRPr lang="zh-CN" altLang="en-US" b="1" dirty="0">
              <a:solidFill>
                <a:srgbClr val="000000"/>
              </a:solidFill>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itle 6"/>
          <p:cNvSpPr txBox="1"/>
          <p:nvPr>
            <p:custDataLst>
              <p:tags r:id="rId1"/>
            </p:custDataLst>
          </p:nvPr>
        </p:nvSpPr>
        <p:spPr>
          <a:xfrm>
            <a:off x="164732" y="1069569"/>
            <a:ext cx="165227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algn="ctr" eaLnBrk="1" hangingPunct="1">
              <a:lnSpc>
                <a:spcPct val="100000"/>
              </a:lnSpc>
              <a:buClrTx/>
              <a:buSzTx/>
              <a:buNone/>
            </a:pPr>
            <a:r>
              <a:rPr lang="zh-CN" altLang="en-US" sz="3000" b="1">
                <a:solidFill>
                  <a:srgbClr val="FFFFFF"/>
                </a:solidFill>
                <a:sym typeface="+mn-ea"/>
              </a:rPr>
              <a:t>案例导入</a:t>
            </a:r>
            <a:endParaRPr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3332" name="文本框 28"/>
          <p:cNvSpPr/>
          <p:nvPr/>
        </p:nvSpPr>
        <p:spPr>
          <a:xfrm>
            <a:off x="1837055" y="129540"/>
            <a:ext cx="7529830" cy="666750"/>
          </a:xfrm>
          <a:prstGeom prst="rect">
            <a:avLst/>
          </a:prstGeom>
          <a:solidFill>
            <a:schemeClr val="accent5">
              <a:lumMod val="75000"/>
            </a:schemeClr>
          </a:solidFill>
          <a:ln w="9525">
            <a:noFill/>
          </a:ln>
        </p:spPr>
        <p:txBody>
          <a:bodyPr anchor="ctr">
            <a:no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algn="ctr" eaLnBrk="1" hangingPunct="1">
              <a:lnSpc>
                <a:spcPct val="100000"/>
              </a:lnSpc>
              <a:buClrTx/>
              <a:buSzTx/>
              <a:buNone/>
            </a:pPr>
            <a:r>
              <a:rPr lang="zh-CN" altLang="en-US" sz="3600" b="1" dirty="0">
                <a:solidFill>
                  <a:srgbClr val="FFFFFF"/>
                </a:solidFill>
                <a:sym typeface="+mn-ea"/>
              </a:rPr>
              <a:t>三  问诊的方法、技巧与注意事项</a:t>
            </a:r>
            <a:endParaRPr lang="zh-CN" altLang="en-US" sz="3600" b="1" dirty="0">
              <a:solidFill>
                <a:srgbClr val="FFFFFF"/>
              </a:solidFill>
              <a:sym typeface="+mn-ea"/>
            </a:endParaRPr>
          </a:p>
        </p:txBody>
      </p:sp>
      <p:grpSp>
        <p:nvGrpSpPr>
          <p:cNvPr id="67595" name="组合 66571"/>
          <p:cNvGrpSpPr/>
          <p:nvPr/>
        </p:nvGrpSpPr>
        <p:grpSpPr>
          <a:xfrm>
            <a:off x="1027113" y="1497648"/>
            <a:ext cx="1481137" cy="1466850"/>
            <a:chOff x="0" y="0"/>
            <a:chExt cx="933" cy="924"/>
          </a:xfrm>
        </p:grpSpPr>
        <p:sp>
          <p:nvSpPr>
            <p:cNvPr id="67596" name="椭圆 66572"/>
            <p:cNvSpPr/>
            <p:nvPr/>
          </p:nvSpPr>
          <p:spPr>
            <a:xfrm>
              <a:off x="0" y="0"/>
              <a:ext cx="933" cy="924"/>
            </a:xfrm>
            <a:prstGeom prst="ellipse">
              <a:avLst/>
            </a:prstGeom>
            <a:gradFill rotWithShape="1">
              <a:gsLst>
                <a:gs pos="0">
                  <a:srgbClr val="6F7172"/>
                </a:gs>
                <a:gs pos="100000">
                  <a:schemeClr val="folHlink">
                    <a:alpha val="0"/>
                  </a:schemeClr>
                </a:gs>
              </a:gsLst>
              <a:lin ang="2700000" scaled="1"/>
              <a:tileRect/>
            </a:gradFill>
            <a:ln w="9525">
              <a:noFill/>
            </a:ln>
          </p:spPr>
          <p:txBody>
            <a:bodyPr anchor="t"/>
            <a:p>
              <a:endParaRPr lang="zh-CN" altLang="en-US">
                <a:latin typeface="Arial" panose="020B0604020202020204" pitchFamily="34" charset="0"/>
                <a:ea typeface="宋体" panose="02010600030101010101" pitchFamily="2" charset="-122"/>
              </a:endParaRPr>
            </a:p>
          </p:txBody>
        </p:sp>
        <p:sp>
          <p:nvSpPr>
            <p:cNvPr id="67597" name="文本框 66573"/>
            <p:cNvSpPr txBox="1"/>
            <p:nvPr/>
          </p:nvSpPr>
          <p:spPr>
            <a:xfrm>
              <a:off x="27" y="217"/>
              <a:ext cx="884" cy="518"/>
            </a:xfrm>
            <a:prstGeom prst="rect">
              <a:avLst/>
            </a:prstGeom>
            <a:noFill/>
            <a:ln w="9525">
              <a:noFill/>
            </a:ln>
          </p:spPr>
          <p:txBody>
            <a:bodyPr wrap="none" anchor="t">
              <a:spAutoFit/>
            </a:bodyPr>
            <a:p>
              <a:pPr algn="ctr" eaLnBrk="0" hangingPunct="0"/>
              <a:r>
                <a:rPr lang="zh-CN" altLang="en-US" sz="2400" b="1">
                  <a:solidFill>
                    <a:srgbClr val="C00000"/>
                  </a:solidFill>
                  <a:latin typeface="黑体" panose="02010609060101010101" charset="-122"/>
                  <a:ea typeface="宋体" panose="02010600030101010101" pitchFamily="2" charset="-122"/>
                </a:rPr>
                <a:t>基本方法</a:t>
              </a:r>
              <a:endParaRPr lang="zh-CN" altLang="en-US" sz="2400" b="1">
                <a:solidFill>
                  <a:srgbClr val="C00000"/>
                </a:solidFill>
                <a:latin typeface="黑体" panose="02010609060101010101" charset="-122"/>
                <a:ea typeface="宋体" panose="02010600030101010101" pitchFamily="2" charset="-122"/>
              </a:endParaRPr>
            </a:p>
            <a:p>
              <a:pPr algn="ctr" eaLnBrk="0" hangingPunct="0"/>
              <a:r>
                <a:rPr lang="zh-CN" altLang="en-US" sz="2400" b="1">
                  <a:solidFill>
                    <a:srgbClr val="C00000"/>
                  </a:solidFill>
                  <a:latin typeface="黑体" panose="02010609060101010101" charset="-122"/>
                  <a:ea typeface="宋体" panose="02010600030101010101" pitchFamily="2" charset="-122"/>
                </a:rPr>
                <a:t>与技巧</a:t>
              </a:r>
              <a:endParaRPr lang="zh-CN" altLang="en-US" sz="2400" b="1">
                <a:solidFill>
                  <a:srgbClr val="C00000"/>
                </a:solidFill>
                <a:latin typeface="黑体" panose="02010609060101010101" charset="-122"/>
                <a:ea typeface="宋体" panose="02010600030101010101" pitchFamily="2" charset="-122"/>
              </a:endParaRPr>
            </a:p>
          </p:txBody>
        </p:sp>
      </p:grpSp>
      <p:grpSp>
        <p:nvGrpSpPr>
          <p:cNvPr id="67603" name="组合 66579"/>
          <p:cNvGrpSpPr/>
          <p:nvPr/>
        </p:nvGrpSpPr>
        <p:grpSpPr>
          <a:xfrm>
            <a:off x="1921510" y="3200400"/>
            <a:ext cx="2362200" cy="2590800"/>
            <a:chOff x="0" y="0"/>
            <a:chExt cx="1488" cy="1632"/>
          </a:xfrm>
        </p:grpSpPr>
        <p:sp>
          <p:nvSpPr>
            <p:cNvPr id="67604" name="圆角矩形 66580"/>
            <p:cNvSpPr/>
            <p:nvPr/>
          </p:nvSpPr>
          <p:spPr>
            <a:xfrm>
              <a:off x="0" y="0"/>
              <a:ext cx="1488" cy="1632"/>
            </a:xfrm>
            <a:prstGeom prst="roundRect">
              <a:avLst>
                <a:gd name="adj" fmla="val 13745"/>
              </a:avLst>
            </a:prstGeom>
            <a:noFill/>
            <a:ln w="38100" cap="flat" cmpd="sng">
              <a:solidFill>
                <a:schemeClr val="bg2"/>
              </a:solidFill>
              <a:prstDash val="solid"/>
              <a:round/>
              <a:headEnd type="none" w="med" len="med"/>
              <a:tailEnd type="none" w="med" len="med"/>
            </a:ln>
          </p:spPr>
          <p:txBody>
            <a:bodyPr anchor="ctr"/>
            <a:p>
              <a:pPr eaLnBrk="0" hangingPunct="0"/>
              <a:endParaRPr lang="zh-CN" altLang="en-US" sz="1400">
                <a:latin typeface="Verdana" panose="020B0604030504040204" pitchFamily="34" charset="0"/>
                <a:ea typeface="宋体" panose="02010600030101010101" pitchFamily="2" charset="-122"/>
              </a:endParaRPr>
            </a:p>
          </p:txBody>
        </p:sp>
        <p:sp>
          <p:nvSpPr>
            <p:cNvPr id="67605" name="矩形 66581"/>
            <p:cNvSpPr/>
            <p:nvPr/>
          </p:nvSpPr>
          <p:spPr>
            <a:xfrm>
              <a:off x="0" y="0"/>
              <a:ext cx="1460" cy="288"/>
            </a:xfrm>
            <a:prstGeom prst="rect">
              <a:avLst/>
            </a:prstGeom>
            <a:noFill/>
            <a:ln w="9525">
              <a:noFill/>
            </a:ln>
          </p:spPr>
          <p:txBody>
            <a:bodyPr wrap="none" anchor="t">
              <a:spAutoFit/>
            </a:bodyPr>
            <a:p>
              <a:pPr eaLnBrk="0" hangingPunct="0"/>
              <a:r>
                <a:rPr lang="zh-CN" altLang="en-US" sz="2400" b="1">
                  <a:latin typeface="Arial" panose="020B0604020202020204" pitchFamily="34" charset="0"/>
                  <a:ea typeface="宋体" panose="02010600030101010101" pitchFamily="2" charset="-122"/>
                </a:rPr>
                <a:t>开好头　结好尾</a:t>
              </a:r>
              <a:endParaRPr lang="zh-CN" altLang="en-US" sz="2400" b="1">
                <a:latin typeface="Arial" panose="020B0604020202020204" pitchFamily="34" charset="0"/>
                <a:ea typeface="宋体" panose="02010600030101010101" pitchFamily="2" charset="-122"/>
              </a:endParaRPr>
            </a:p>
          </p:txBody>
        </p:sp>
        <p:sp>
          <p:nvSpPr>
            <p:cNvPr id="67606" name="矩形 66582"/>
            <p:cNvSpPr/>
            <p:nvPr/>
          </p:nvSpPr>
          <p:spPr>
            <a:xfrm>
              <a:off x="0" y="1008"/>
              <a:ext cx="1488" cy="288"/>
            </a:xfrm>
            <a:prstGeom prst="rect">
              <a:avLst/>
            </a:prstGeom>
            <a:noFill/>
            <a:ln w="9525">
              <a:noFill/>
            </a:ln>
          </p:spPr>
          <p:txBody>
            <a:bodyPr anchor="t">
              <a:spAutoFit/>
            </a:bodyPr>
            <a:p>
              <a:pPr eaLnBrk="0" hangingPunct="0"/>
              <a:r>
                <a:rPr lang="zh-CN" altLang="en-US" sz="2400" b="1">
                  <a:latin typeface="Arial" panose="020B0604020202020204" pitchFamily="34" charset="0"/>
                  <a:ea typeface="宋体" panose="02010600030101010101" pitchFamily="2" charset="-122"/>
                </a:rPr>
                <a:t>勤小结    需核实</a:t>
              </a:r>
              <a:r>
                <a:rPr lang="zh-CN" altLang="en-US" b="1">
                  <a:latin typeface="Arial" panose="020B0604020202020204" pitchFamily="34" charset="0"/>
                  <a:ea typeface="宋体" panose="02010600030101010101" pitchFamily="2" charset="-122"/>
                </a:rPr>
                <a:t>　</a:t>
              </a:r>
              <a:r>
                <a:rPr lang="zh-CN" altLang="en-US" sz="2400" b="1">
                  <a:latin typeface="Arial" panose="020B0604020202020204" pitchFamily="34" charset="0"/>
                  <a:ea typeface="宋体" panose="02010600030101010101" pitchFamily="2" charset="-122"/>
                </a:rPr>
                <a:t>　</a:t>
              </a:r>
              <a:endParaRPr lang="zh-CN" altLang="en-US" sz="2400" b="1">
                <a:latin typeface="Arial" panose="020B0604020202020204" pitchFamily="34" charset="0"/>
                <a:ea typeface="宋体" panose="02010600030101010101" pitchFamily="2" charset="-122"/>
              </a:endParaRPr>
            </a:p>
          </p:txBody>
        </p:sp>
        <p:sp>
          <p:nvSpPr>
            <p:cNvPr id="67607" name="矩形 66583"/>
            <p:cNvSpPr/>
            <p:nvPr/>
          </p:nvSpPr>
          <p:spPr>
            <a:xfrm>
              <a:off x="0" y="672"/>
              <a:ext cx="1480" cy="288"/>
            </a:xfrm>
            <a:prstGeom prst="rect">
              <a:avLst/>
            </a:prstGeom>
            <a:noFill/>
            <a:ln w="9525">
              <a:noFill/>
            </a:ln>
          </p:spPr>
          <p:txBody>
            <a:bodyPr wrap="none" anchor="t">
              <a:spAutoFit/>
            </a:bodyPr>
            <a:p>
              <a:pPr eaLnBrk="0" hangingPunct="0"/>
              <a:r>
                <a:rPr lang="zh-CN" altLang="en-US" sz="2400" b="1">
                  <a:latin typeface="Arial" panose="020B0604020202020204" pitchFamily="34" charset="0"/>
                  <a:ea typeface="宋体" panose="02010600030101010101" pitchFamily="2" charset="-122"/>
                </a:rPr>
                <a:t>免术语    会过渡</a:t>
              </a:r>
              <a:endParaRPr lang="zh-CN" altLang="en-US" sz="2400" b="1">
                <a:latin typeface="Arial" panose="020B0604020202020204" pitchFamily="34" charset="0"/>
                <a:ea typeface="宋体" panose="02010600030101010101" pitchFamily="2" charset="-122"/>
              </a:endParaRPr>
            </a:p>
          </p:txBody>
        </p:sp>
        <p:sp>
          <p:nvSpPr>
            <p:cNvPr id="67608" name="矩形 66584"/>
            <p:cNvSpPr/>
            <p:nvPr/>
          </p:nvSpPr>
          <p:spPr>
            <a:xfrm>
              <a:off x="0" y="336"/>
              <a:ext cx="1460" cy="288"/>
            </a:xfrm>
            <a:prstGeom prst="rect">
              <a:avLst/>
            </a:prstGeom>
            <a:noFill/>
            <a:ln w="9525">
              <a:noFill/>
            </a:ln>
          </p:spPr>
          <p:txBody>
            <a:bodyPr wrap="none" anchor="t">
              <a:spAutoFit/>
            </a:bodyPr>
            <a:p>
              <a:pPr eaLnBrk="0" hangingPunct="0"/>
              <a:r>
                <a:rPr lang="zh-CN" altLang="en-US" sz="2400" b="1">
                  <a:latin typeface="Arial" panose="020B0604020202020204" pitchFamily="34" charset="0"/>
                  <a:ea typeface="宋体" panose="02010600030101010101" pitchFamily="2" charset="-122"/>
                </a:rPr>
                <a:t>系统性　目的性</a:t>
              </a:r>
              <a:endParaRPr lang="zh-CN" altLang="en-US" sz="2400" b="1">
                <a:latin typeface="Arial" panose="020B0604020202020204" pitchFamily="34" charset="0"/>
                <a:ea typeface="宋体" panose="02010600030101010101" pitchFamily="2" charset="-122"/>
              </a:endParaRPr>
            </a:p>
          </p:txBody>
        </p:sp>
        <p:sp>
          <p:nvSpPr>
            <p:cNvPr id="67609" name="矩形 66585"/>
            <p:cNvSpPr/>
            <p:nvPr/>
          </p:nvSpPr>
          <p:spPr>
            <a:xfrm>
              <a:off x="0" y="1344"/>
              <a:ext cx="1488" cy="288"/>
            </a:xfrm>
            <a:prstGeom prst="rect">
              <a:avLst/>
            </a:prstGeom>
            <a:noFill/>
            <a:ln w="9525">
              <a:noFill/>
            </a:ln>
          </p:spPr>
          <p:txBody>
            <a:bodyPr anchor="t">
              <a:spAutoFit/>
            </a:bodyPr>
            <a:p>
              <a:pPr eaLnBrk="0" hangingPunct="0"/>
              <a:r>
                <a:rPr lang="zh-CN" altLang="en-US" sz="2400" b="1">
                  <a:latin typeface="Arial" panose="020B0604020202020204" pitchFamily="34" charset="0"/>
                  <a:ea typeface="宋体" panose="02010600030101010101" pitchFamily="2" charset="-122"/>
                </a:rPr>
                <a:t>多理解    忌应付</a:t>
              </a:r>
              <a:endParaRPr lang="zh-CN" altLang="en-US" sz="2400" b="1">
                <a:latin typeface="Arial" panose="020B0604020202020204" pitchFamily="34" charset="0"/>
                <a:ea typeface="宋体" panose="02010600030101010101" pitchFamily="2" charset="-122"/>
              </a:endParaRPr>
            </a:p>
          </p:txBody>
        </p:sp>
      </p:grpSp>
      <p:sp>
        <p:nvSpPr>
          <p:cNvPr id="67602" name="矩形 66578"/>
          <p:cNvSpPr/>
          <p:nvPr/>
        </p:nvSpPr>
        <p:spPr>
          <a:xfrm>
            <a:off x="5594229" y="4039447"/>
            <a:ext cx="5641461" cy="1979083"/>
          </a:xfrm>
          <a:prstGeom prst="rect">
            <a:avLst/>
          </a:prstGeom>
          <a:noFill/>
          <a:ln w="9525">
            <a:noFill/>
          </a:ln>
        </p:spPr>
        <p:txBody>
          <a:bodyPr anchor="t">
            <a:spAutoFit/>
          </a:bodyPr>
          <a:p>
            <a:r>
              <a:rPr lang="en-US" altLang="zh-CN" sz="3200" b="1">
                <a:latin typeface="宋体" panose="02010600030101010101" pitchFamily="2" charset="-122"/>
                <a:ea typeface="宋体" panose="02010600030101010101" pitchFamily="2" charset="-122"/>
              </a:rPr>
              <a:t>  </a:t>
            </a:r>
            <a:r>
              <a:rPr lang="zh-CN" altLang="en-US" sz="3200" b="1">
                <a:latin typeface="宋体" panose="02010600030101010101" pitchFamily="2" charset="-122"/>
                <a:ea typeface="宋体" panose="02010600030101010101" pitchFamily="2" charset="-122"/>
              </a:rPr>
              <a:t>直接询问病人</a:t>
            </a:r>
            <a:endParaRPr lang="zh-CN" altLang="en-US" sz="3200" b="1">
              <a:latin typeface="宋体" panose="02010600030101010101" pitchFamily="2" charset="-122"/>
              <a:ea typeface="宋体" panose="02010600030101010101" pitchFamily="2" charset="-122"/>
            </a:endParaRPr>
          </a:p>
          <a:p>
            <a:endParaRPr lang="zh-CN" altLang="en-US" sz="1000" b="1">
              <a:latin typeface="宋体" panose="02010600030101010101" pitchFamily="2" charset="-122"/>
              <a:ea typeface="宋体" panose="02010600030101010101" pitchFamily="2" charset="-122"/>
            </a:endParaRPr>
          </a:p>
          <a:p>
            <a:r>
              <a:rPr lang="zh-CN" altLang="en-US" sz="2400" b="1">
                <a:latin typeface="宋体" panose="02010600030101010101" pitchFamily="2" charset="-122"/>
                <a:ea typeface="宋体" panose="02010600030101010101" pitchFamily="2" charset="-122"/>
              </a:rPr>
              <a:t> 危重、意识不清、精神异常、小儿、</a:t>
            </a:r>
            <a:endParaRPr lang="zh-CN" altLang="en-US" sz="2400" b="1">
              <a:latin typeface="宋体" panose="02010600030101010101" pitchFamily="2" charset="-122"/>
              <a:ea typeface="宋体" panose="02010600030101010101" pitchFamily="2" charset="-122"/>
            </a:endParaRPr>
          </a:p>
          <a:p>
            <a:r>
              <a:rPr lang="zh-CN" altLang="en-US" sz="2400" b="1">
                <a:latin typeface="宋体" panose="02010600030101010101" pitchFamily="2" charset="-122"/>
                <a:ea typeface="宋体" panose="02010600030101010101" pitchFamily="2" charset="-122"/>
              </a:rPr>
              <a:t> 聋哑等病人</a:t>
            </a:r>
            <a:r>
              <a:rPr lang="en-US" altLang="zh-CN" sz="2400" b="1">
                <a:latin typeface="宋体" panose="02010600030101010101" pitchFamily="2" charset="-122"/>
                <a:ea typeface="宋体" panose="02010600030101010101" pitchFamily="2" charset="-122"/>
              </a:rPr>
              <a:t>,</a:t>
            </a:r>
            <a:r>
              <a:rPr lang="zh-CN" altLang="en-US" sz="2400" b="1">
                <a:latin typeface="宋体" panose="02010600030101010101" pitchFamily="2" charset="-122"/>
                <a:ea typeface="宋体" panose="02010600030101010101" pitchFamily="2" charset="-122"/>
              </a:rPr>
              <a:t>由最了解病情者代述。</a:t>
            </a:r>
            <a:endParaRPr lang="zh-CN" altLang="en-US" sz="2400" b="1">
              <a:latin typeface="宋体" panose="02010600030101010101" pitchFamily="2" charset="-122"/>
              <a:ea typeface="宋体" panose="02010600030101010101" pitchFamily="2" charset="-122"/>
            </a:endParaRPr>
          </a:p>
          <a:p>
            <a:endParaRPr lang="zh-CN" altLang="en-US" sz="1000" b="1">
              <a:latin typeface="宋体" panose="02010600030101010101" pitchFamily="2" charset="-122"/>
              <a:ea typeface="宋体" panose="02010600030101010101" pitchFamily="2" charset="-122"/>
            </a:endParaRPr>
          </a:p>
          <a:p>
            <a:r>
              <a:rPr lang="zh-CN" altLang="en-US" sz="2400" b="1">
                <a:latin typeface="宋体" panose="02010600030101010101" pitchFamily="2" charset="-122"/>
                <a:ea typeface="宋体" panose="02010600030101010101" pitchFamily="2" charset="-122"/>
              </a:rPr>
              <a:t> 避免诱导性或</a:t>
            </a:r>
            <a:r>
              <a:rPr lang="zh-CN" altLang="en-US" sz="2400" b="1">
                <a:solidFill>
                  <a:srgbClr val="6600CC"/>
                </a:solidFill>
                <a:latin typeface="宋体" panose="02010600030101010101" pitchFamily="2" charset="-122"/>
                <a:ea typeface="宋体" panose="02010600030101010101" pitchFamily="2" charset="-122"/>
              </a:rPr>
              <a:t>暗示性</a:t>
            </a:r>
            <a:r>
              <a:rPr lang="zh-CN" altLang="en-US" sz="2400" b="1">
                <a:latin typeface="宋体" panose="02010600030101010101" pitchFamily="2" charset="-122"/>
                <a:ea typeface="宋体" panose="02010600030101010101" pitchFamily="2" charset="-122"/>
              </a:rPr>
              <a:t>、</a:t>
            </a:r>
            <a:r>
              <a:rPr lang="zh-CN" altLang="en-US" sz="2400" b="1">
                <a:solidFill>
                  <a:srgbClr val="6600CC"/>
                </a:solidFill>
                <a:latin typeface="宋体" panose="02010600030101010101" pitchFamily="2" charset="-122"/>
                <a:ea typeface="宋体" panose="02010600030101010101" pitchFamily="2" charset="-122"/>
              </a:rPr>
              <a:t>责难性</a:t>
            </a:r>
            <a:r>
              <a:rPr lang="zh-CN" altLang="en-US" sz="2400" b="1">
                <a:latin typeface="宋体" panose="02010600030101010101" pitchFamily="2" charset="-122"/>
                <a:ea typeface="宋体" panose="02010600030101010101" pitchFamily="2" charset="-122"/>
              </a:rPr>
              <a:t>提问    </a:t>
            </a:r>
            <a:endParaRPr lang="zh-CN" altLang="en-US" sz="2400" b="1">
              <a:solidFill>
                <a:schemeClr val="tx2"/>
              </a:solidFill>
              <a:latin typeface="Verdana" panose="020B0604030504040204" pitchFamily="34" charset="0"/>
              <a:ea typeface="宋体" panose="02010600030101010101" pitchFamily="2" charset="-122"/>
            </a:endParaRPr>
          </a:p>
        </p:txBody>
      </p:sp>
      <p:pic>
        <p:nvPicPr>
          <p:cNvPr id="67599" name="图片 66575" descr="C02812AF20F4428AD8">
            <a:hlinkClick r:id="rId2"/>
          </p:cNvPr>
          <p:cNvPicPr>
            <a:picLocks noChangeAspect="1"/>
          </p:cNvPicPr>
          <p:nvPr/>
        </p:nvPicPr>
        <p:blipFill>
          <a:blip r:embed="rId3"/>
          <a:stretch>
            <a:fillRect/>
          </a:stretch>
        </p:blipFill>
        <p:spPr>
          <a:xfrm>
            <a:off x="7242175" y="1069340"/>
            <a:ext cx="3314700" cy="2743200"/>
          </a:xfrm>
          <a:prstGeom prst="rect">
            <a:avLst/>
          </a:prstGeom>
          <a:noFill/>
          <a:ln w="9525">
            <a:noFill/>
          </a:ln>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itle 6"/>
          <p:cNvSpPr txBox="1"/>
          <p:nvPr>
            <p:custDataLst>
              <p:tags r:id="rId1"/>
            </p:custDataLst>
          </p:nvPr>
        </p:nvSpPr>
        <p:spPr>
          <a:xfrm>
            <a:off x="164732" y="1069569"/>
            <a:ext cx="165227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algn="ctr" eaLnBrk="1" hangingPunct="1">
              <a:lnSpc>
                <a:spcPct val="100000"/>
              </a:lnSpc>
              <a:buClrTx/>
              <a:buSzTx/>
              <a:buNone/>
            </a:pPr>
            <a:r>
              <a:rPr lang="zh-CN" altLang="en-US" sz="3000" b="1">
                <a:solidFill>
                  <a:srgbClr val="FFFFFF"/>
                </a:solidFill>
                <a:sym typeface="+mn-ea"/>
              </a:rPr>
              <a:t>案例导入</a:t>
            </a:r>
            <a:endParaRPr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68612" name="组合 67588"/>
          <p:cNvGrpSpPr/>
          <p:nvPr/>
        </p:nvGrpSpPr>
        <p:grpSpPr>
          <a:xfrm>
            <a:off x="1191895" y="1130300"/>
            <a:ext cx="1703388" cy="1687513"/>
            <a:chOff x="0" y="0"/>
            <a:chExt cx="1073" cy="1063"/>
          </a:xfrm>
        </p:grpSpPr>
        <p:sp>
          <p:nvSpPr>
            <p:cNvPr id="68613" name="椭圆 67589"/>
            <p:cNvSpPr/>
            <p:nvPr/>
          </p:nvSpPr>
          <p:spPr>
            <a:xfrm>
              <a:off x="0" y="0"/>
              <a:ext cx="1073" cy="1063"/>
            </a:xfrm>
            <a:prstGeom prst="ellipse">
              <a:avLst/>
            </a:prstGeom>
            <a:gradFill rotWithShape="1">
              <a:gsLst>
                <a:gs pos="0">
                  <a:srgbClr val="FFFFFF"/>
                </a:gs>
                <a:gs pos="50000">
                  <a:schemeClr val="accent1"/>
                </a:gs>
                <a:gs pos="100000">
                  <a:srgbClr val="FFFFFF"/>
                </a:gs>
              </a:gsLst>
              <a:lin ang="2700000" scaled="1"/>
              <a:tileRect/>
            </a:gradFill>
            <a:ln w="9525">
              <a:noFill/>
            </a:ln>
          </p:spPr>
          <p:txBody>
            <a:bodyPr anchor="t"/>
            <a:p>
              <a:endParaRPr lang="zh-CN" altLang="en-US">
                <a:latin typeface="Arial" panose="020B0604020202020204" pitchFamily="34" charset="0"/>
                <a:ea typeface="宋体" panose="02010600030101010101" pitchFamily="2" charset="-122"/>
              </a:endParaRPr>
            </a:p>
          </p:txBody>
        </p:sp>
        <p:sp>
          <p:nvSpPr>
            <p:cNvPr id="68614" name="椭圆 67590"/>
            <p:cNvSpPr/>
            <p:nvPr/>
          </p:nvSpPr>
          <p:spPr>
            <a:xfrm>
              <a:off x="48" y="93"/>
              <a:ext cx="933" cy="924"/>
            </a:xfrm>
            <a:prstGeom prst="ellipse">
              <a:avLst/>
            </a:prstGeom>
            <a:gradFill rotWithShape="1">
              <a:gsLst>
                <a:gs pos="0">
                  <a:srgbClr val="537208"/>
                </a:gs>
                <a:gs pos="100000">
                  <a:schemeClr val="accent1">
                    <a:alpha val="0"/>
                  </a:schemeClr>
                </a:gs>
              </a:gsLst>
              <a:lin ang="2700000" scaled="1"/>
              <a:tileRect/>
            </a:gradFill>
            <a:ln w="9525">
              <a:noFill/>
            </a:ln>
          </p:spPr>
          <p:txBody>
            <a:bodyPr anchor="t"/>
            <a:p>
              <a:endParaRPr lang="zh-CN" altLang="en-US">
                <a:latin typeface="Arial" panose="020B0604020202020204" pitchFamily="34" charset="0"/>
                <a:ea typeface="宋体" panose="02010600030101010101" pitchFamily="2" charset="-122"/>
              </a:endParaRPr>
            </a:p>
          </p:txBody>
        </p:sp>
        <p:grpSp>
          <p:nvGrpSpPr>
            <p:cNvPr id="68615" name="组合 67591"/>
            <p:cNvGrpSpPr/>
            <p:nvPr/>
          </p:nvGrpSpPr>
          <p:grpSpPr>
            <a:xfrm>
              <a:off x="96" y="125"/>
              <a:ext cx="813" cy="805"/>
              <a:chOff x="0" y="0"/>
              <a:chExt cx="1252" cy="1252"/>
            </a:xfrm>
          </p:grpSpPr>
          <p:sp>
            <p:nvSpPr>
              <p:cNvPr id="68616" name="椭圆 67592"/>
              <p:cNvSpPr/>
              <p:nvPr/>
            </p:nvSpPr>
            <p:spPr>
              <a:xfrm>
                <a:off x="0" y="0"/>
                <a:ext cx="1252" cy="1252"/>
              </a:xfrm>
              <a:prstGeom prst="ellipse">
                <a:avLst/>
              </a:prstGeom>
              <a:gradFill rotWithShape="1">
                <a:gsLst>
                  <a:gs pos="0">
                    <a:srgbClr val="636869"/>
                  </a:gs>
                  <a:gs pos="100000">
                    <a:srgbClr val="D6E1E2"/>
                  </a:gs>
                </a:gsLst>
                <a:lin ang="5400000" scaled="1"/>
                <a:tileRect/>
              </a:gradFill>
              <a:ln w="9525">
                <a:noFill/>
              </a:ln>
            </p:spPr>
            <p:txBody>
              <a:bodyPr anchor="t"/>
              <a:p>
                <a:endParaRPr lang="zh-CN" altLang="en-US">
                  <a:latin typeface="Arial" panose="020B0604020202020204" pitchFamily="34" charset="0"/>
                  <a:ea typeface="宋体" panose="02010600030101010101" pitchFamily="2" charset="-122"/>
                </a:endParaRPr>
              </a:p>
            </p:txBody>
          </p:sp>
          <p:sp>
            <p:nvSpPr>
              <p:cNvPr id="68617" name="椭圆 67593"/>
              <p:cNvSpPr/>
              <p:nvPr/>
            </p:nvSpPr>
            <p:spPr>
              <a:xfrm>
                <a:off x="16" y="7"/>
                <a:ext cx="1222" cy="1221"/>
              </a:xfrm>
              <a:prstGeom prst="ellipse">
                <a:avLst/>
              </a:prstGeom>
              <a:gradFill rotWithShape="1">
                <a:gsLst>
                  <a:gs pos="0">
                    <a:srgbClr val="D6E1E2">
                      <a:alpha val="0"/>
                    </a:srgbClr>
                  </a:gs>
                  <a:gs pos="100000">
                    <a:srgbClr val="F1F5F5"/>
                  </a:gs>
                </a:gsLst>
                <a:lin ang="5400000" scaled="1"/>
                <a:tileRect/>
              </a:gradFill>
              <a:ln w="9525">
                <a:noFill/>
              </a:ln>
            </p:spPr>
            <p:txBody>
              <a:bodyPr anchor="t"/>
              <a:p>
                <a:endParaRPr lang="zh-CN" altLang="en-US">
                  <a:latin typeface="Arial" panose="020B0604020202020204" pitchFamily="34" charset="0"/>
                  <a:ea typeface="宋体" panose="02010600030101010101" pitchFamily="2" charset="-122"/>
                </a:endParaRPr>
              </a:p>
            </p:txBody>
          </p:sp>
          <p:sp>
            <p:nvSpPr>
              <p:cNvPr id="68618" name="椭圆 67594"/>
              <p:cNvSpPr/>
              <p:nvPr/>
            </p:nvSpPr>
            <p:spPr>
              <a:xfrm>
                <a:off x="29" y="19"/>
                <a:ext cx="1162" cy="1141"/>
              </a:xfrm>
              <a:prstGeom prst="ellipse">
                <a:avLst/>
              </a:prstGeom>
              <a:gradFill rotWithShape="1">
                <a:gsLst>
                  <a:gs pos="0">
                    <a:srgbClr val="AAB2B3"/>
                  </a:gs>
                  <a:gs pos="100000">
                    <a:srgbClr val="D6E1E2">
                      <a:alpha val="48000"/>
                    </a:srgbClr>
                  </a:gs>
                </a:gsLst>
                <a:lin ang="5400000" scaled="1"/>
                <a:tileRect/>
              </a:gradFill>
              <a:ln w="9525">
                <a:noFill/>
              </a:ln>
            </p:spPr>
            <p:txBody>
              <a:bodyPr anchor="t"/>
              <a:p>
                <a:endParaRPr lang="zh-CN" altLang="en-US">
                  <a:latin typeface="Arial" panose="020B0604020202020204" pitchFamily="34" charset="0"/>
                  <a:ea typeface="宋体" panose="02010600030101010101" pitchFamily="2" charset="-122"/>
                </a:endParaRPr>
              </a:p>
            </p:txBody>
          </p:sp>
          <p:sp>
            <p:nvSpPr>
              <p:cNvPr id="68619" name="椭圆 67595"/>
              <p:cNvSpPr/>
              <p:nvPr/>
            </p:nvSpPr>
            <p:spPr>
              <a:xfrm>
                <a:off x="97" y="51"/>
                <a:ext cx="1033" cy="926"/>
              </a:xfrm>
              <a:prstGeom prst="ellipse">
                <a:avLst/>
              </a:prstGeom>
              <a:gradFill rotWithShape="1">
                <a:gsLst>
                  <a:gs pos="0">
                    <a:srgbClr val="FFFFFF"/>
                  </a:gs>
                  <a:gs pos="100000">
                    <a:srgbClr val="D6E1E2">
                      <a:alpha val="37999"/>
                    </a:srgbClr>
                  </a:gs>
                </a:gsLst>
                <a:lin ang="5400000" scaled="1"/>
                <a:tileRect/>
              </a:gradFill>
              <a:ln w="9525">
                <a:noFill/>
              </a:ln>
            </p:spPr>
            <p:txBody>
              <a:bodyPr anchor="t"/>
              <a:p>
                <a:endParaRPr lang="zh-CN" altLang="en-US">
                  <a:latin typeface="Arial" panose="020B0604020202020204" pitchFamily="34" charset="0"/>
                  <a:ea typeface="宋体" panose="02010600030101010101" pitchFamily="2" charset="-122"/>
                </a:endParaRPr>
              </a:p>
            </p:txBody>
          </p:sp>
        </p:grpSp>
        <p:sp>
          <p:nvSpPr>
            <p:cNvPr id="68620" name="文本框 67596"/>
            <p:cNvSpPr txBox="1"/>
            <p:nvPr/>
          </p:nvSpPr>
          <p:spPr>
            <a:xfrm>
              <a:off x="76" y="237"/>
              <a:ext cx="884" cy="518"/>
            </a:xfrm>
            <a:prstGeom prst="rect">
              <a:avLst/>
            </a:prstGeom>
            <a:noFill/>
            <a:ln w="9525">
              <a:noFill/>
            </a:ln>
          </p:spPr>
          <p:txBody>
            <a:bodyPr wrap="none" anchor="t">
              <a:spAutoFit/>
            </a:bodyPr>
            <a:p>
              <a:pPr algn="ctr" eaLnBrk="0" hangingPunct="0"/>
              <a:r>
                <a:rPr lang="zh-CN" altLang="en-US" sz="2400" b="1">
                  <a:latin typeface="黑体" panose="02010609060101010101" charset="-122"/>
                  <a:ea typeface="宋体" panose="02010600030101010101" pitchFamily="2" charset="-122"/>
                </a:rPr>
                <a:t>重点问诊</a:t>
              </a:r>
              <a:endParaRPr lang="zh-CN" altLang="en-US" sz="2400" b="1">
                <a:latin typeface="黑体" panose="02010609060101010101" charset="-122"/>
                <a:ea typeface="宋体" panose="02010600030101010101" pitchFamily="2" charset="-122"/>
              </a:endParaRPr>
            </a:p>
            <a:p>
              <a:pPr algn="ctr" eaLnBrk="0" hangingPunct="0"/>
              <a:r>
                <a:rPr lang="zh-CN" altLang="en-US" sz="2400" b="1">
                  <a:latin typeface="黑体" panose="02010609060101010101" charset="-122"/>
                  <a:ea typeface="宋体" panose="02010600030101010101" pitchFamily="2" charset="-122"/>
                </a:rPr>
                <a:t>的方法</a:t>
              </a:r>
              <a:endParaRPr lang="zh-CN" altLang="en-US" sz="2400" b="1">
                <a:latin typeface="黑体" panose="02010609060101010101" charset="-122"/>
                <a:ea typeface="宋体" panose="02010600030101010101" pitchFamily="2" charset="-122"/>
              </a:endParaRPr>
            </a:p>
          </p:txBody>
        </p:sp>
      </p:grpSp>
      <p:grpSp>
        <p:nvGrpSpPr>
          <p:cNvPr id="67598" name="组合 67597"/>
          <p:cNvGrpSpPr/>
          <p:nvPr/>
        </p:nvGrpSpPr>
        <p:grpSpPr>
          <a:xfrm>
            <a:off x="2048510" y="3488055"/>
            <a:ext cx="3048000" cy="2286000"/>
            <a:chOff x="0" y="0"/>
            <a:chExt cx="1920" cy="1440"/>
          </a:xfrm>
        </p:grpSpPr>
        <p:sp>
          <p:nvSpPr>
            <p:cNvPr id="68622" name="圆角矩形 67598"/>
            <p:cNvSpPr/>
            <p:nvPr/>
          </p:nvSpPr>
          <p:spPr>
            <a:xfrm>
              <a:off x="0" y="0"/>
              <a:ext cx="1872" cy="1440"/>
            </a:xfrm>
            <a:prstGeom prst="roundRect">
              <a:avLst>
                <a:gd name="adj" fmla="val 13745"/>
              </a:avLst>
            </a:prstGeom>
            <a:noFill/>
            <a:ln w="38100" cap="flat" cmpd="sng">
              <a:solidFill>
                <a:schemeClr val="bg2"/>
              </a:solidFill>
              <a:prstDash val="solid"/>
              <a:round/>
              <a:headEnd type="none" w="med" len="med"/>
              <a:tailEnd type="none" w="med" len="med"/>
            </a:ln>
          </p:spPr>
          <p:txBody>
            <a:bodyPr anchor="ctr"/>
            <a:p>
              <a:pPr eaLnBrk="0" hangingPunct="0"/>
              <a:endParaRPr lang="zh-CN" altLang="en-US" sz="1400">
                <a:latin typeface="Verdana" panose="020B0604030504040204" pitchFamily="34" charset="0"/>
                <a:ea typeface="宋体" panose="02010600030101010101" pitchFamily="2" charset="-122"/>
              </a:endParaRPr>
            </a:p>
          </p:txBody>
        </p:sp>
        <p:sp>
          <p:nvSpPr>
            <p:cNvPr id="68623" name="文本框 67599"/>
            <p:cNvSpPr txBox="1"/>
            <p:nvPr/>
          </p:nvSpPr>
          <p:spPr>
            <a:xfrm>
              <a:off x="0" y="144"/>
              <a:ext cx="1920" cy="288"/>
            </a:xfrm>
            <a:prstGeom prst="rect">
              <a:avLst/>
            </a:prstGeom>
            <a:noFill/>
            <a:ln w="9525">
              <a:noFill/>
            </a:ln>
          </p:spPr>
          <p:txBody>
            <a:bodyPr anchor="t">
              <a:spAutoFit/>
            </a:bodyPr>
            <a:p>
              <a:pPr>
                <a:spcBef>
                  <a:spcPct val="50000"/>
                </a:spcBef>
              </a:pPr>
              <a:r>
                <a:rPr lang="zh-CN" altLang="en-US" sz="2400" b="1">
                  <a:latin typeface="Arial" panose="020B0604020202020204" pitchFamily="34" charset="0"/>
                  <a:ea typeface="宋体" panose="02010600030101010101" pitchFamily="2" charset="-122"/>
                </a:rPr>
                <a:t>简洁形式　优化顺序</a:t>
              </a:r>
              <a:endParaRPr lang="zh-CN" altLang="en-US" sz="2400" b="1">
                <a:latin typeface="Arial" panose="020B0604020202020204" pitchFamily="34" charset="0"/>
                <a:ea typeface="宋体" panose="02010600030101010101" pitchFamily="2" charset="-122"/>
              </a:endParaRPr>
            </a:p>
          </p:txBody>
        </p:sp>
        <p:sp>
          <p:nvSpPr>
            <p:cNvPr id="68624" name="文本框 67600"/>
            <p:cNvSpPr txBox="1"/>
            <p:nvPr/>
          </p:nvSpPr>
          <p:spPr>
            <a:xfrm>
              <a:off x="0" y="528"/>
              <a:ext cx="1920" cy="288"/>
            </a:xfrm>
            <a:prstGeom prst="rect">
              <a:avLst/>
            </a:prstGeom>
            <a:noFill/>
            <a:ln w="9525">
              <a:noFill/>
            </a:ln>
          </p:spPr>
          <p:txBody>
            <a:bodyPr anchor="t">
              <a:spAutoFit/>
            </a:bodyPr>
            <a:p>
              <a:pPr>
                <a:spcBef>
                  <a:spcPct val="50000"/>
                </a:spcBef>
              </a:pPr>
              <a:r>
                <a:rPr lang="zh-CN" altLang="en-US" sz="2400" b="1">
                  <a:latin typeface="Arial" panose="020B0604020202020204" pitchFamily="34" charset="0"/>
                  <a:ea typeface="宋体" panose="02010600030101010101" pitchFamily="2" charset="-122"/>
                </a:rPr>
                <a:t>由面入点　由点入面</a:t>
              </a:r>
              <a:endParaRPr lang="zh-CN" altLang="en-US" sz="2400" b="1">
                <a:latin typeface="Arial" panose="020B0604020202020204" pitchFamily="34" charset="0"/>
                <a:ea typeface="宋体" panose="02010600030101010101" pitchFamily="2" charset="-122"/>
              </a:endParaRPr>
            </a:p>
          </p:txBody>
        </p:sp>
        <p:sp>
          <p:nvSpPr>
            <p:cNvPr id="68625" name="文本框 67601"/>
            <p:cNvSpPr txBox="1"/>
            <p:nvPr/>
          </p:nvSpPr>
          <p:spPr>
            <a:xfrm>
              <a:off x="0" y="912"/>
              <a:ext cx="1920" cy="288"/>
            </a:xfrm>
            <a:prstGeom prst="rect">
              <a:avLst/>
            </a:prstGeom>
            <a:noFill/>
            <a:ln w="9525">
              <a:noFill/>
            </a:ln>
          </p:spPr>
          <p:txBody>
            <a:bodyPr anchor="t">
              <a:spAutoFit/>
            </a:bodyPr>
            <a:p>
              <a:pPr>
                <a:spcBef>
                  <a:spcPct val="50000"/>
                </a:spcBef>
              </a:pPr>
              <a:r>
                <a:rPr lang="zh-CN" altLang="en-US" sz="2400" b="1">
                  <a:latin typeface="Arial" panose="020B0604020202020204" pitchFamily="34" charset="0"/>
                  <a:ea typeface="宋体" panose="02010600030101010101" pitchFamily="2" charset="-122"/>
                </a:rPr>
                <a:t>直接提问　建立假设</a:t>
              </a:r>
              <a:endParaRPr lang="zh-CN" altLang="en-US" sz="2400" b="1">
                <a:latin typeface="Arial" panose="020B0604020202020204" pitchFamily="34" charset="0"/>
                <a:ea typeface="宋体" panose="02010600030101010101" pitchFamily="2" charset="-122"/>
              </a:endParaRPr>
            </a:p>
          </p:txBody>
        </p:sp>
      </p:grpSp>
      <p:pic>
        <p:nvPicPr>
          <p:cNvPr id="68626" name="图片 67602" descr="图片新闻"/>
          <p:cNvPicPr>
            <a:picLocks noChangeAspect="1"/>
          </p:cNvPicPr>
          <p:nvPr/>
        </p:nvPicPr>
        <p:blipFill>
          <a:blip r:embed="rId2"/>
          <a:stretch>
            <a:fillRect/>
          </a:stretch>
        </p:blipFill>
        <p:spPr>
          <a:xfrm>
            <a:off x="6374130" y="1506855"/>
            <a:ext cx="4343400" cy="449580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nodeType="afterEffect">
                                  <p:stCondLst>
                                    <p:cond delay="0"/>
                                  </p:stCondLst>
                                  <p:childTnLst>
                                    <p:set>
                                      <p:cBhvr>
                                        <p:cTn id="6" dur="1" fill="hold">
                                          <p:stCondLst>
                                            <p:cond delay="0"/>
                                          </p:stCondLst>
                                        </p:cTn>
                                        <p:tgtEl>
                                          <p:spTgt spid="67598"/>
                                        </p:tgtEl>
                                        <p:attrNameLst>
                                          <p:attrName>style.visibility</p:attrName>
                                        </p:attrNameLst>
                                      </p:cBhvr>
                                      <p:to>
                                        <p:strVal val="visible"/>
                                      </p:to>
                                    </p:set>
                                    <p:animEffect transition="in" filter="box(in)">
                                      <p:cBhvr>
                                        <p:cTn id="7" dur="2000"/>
                                        <p:tgtEl>
                                          <p:spTgt spid="675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itle 6"/>
          <p:cNvSpPr txBox="1"/>
          <p:nvPr>
            <p:custDataLst>
              <p:tags r:id="rId1"/>
            </p:custDataLst>
          </p:nvPr>
        </p:nvSpPr>
        <p:spPr>
          <a:xfrm>
            <a:off x="164732" y="1069569"/>
            <a:ext cx="165227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algn="ctr" eaLnBrk="1" hangingPunct="1">
              <a:lnSpc>
                <a:spcPct val="100000"/>
              </a:lnSpc>
              <a:buClrTx/>
              <a:buSzTx/>
              <a:buNone/>
            </a:pPr>
            <a:r>
              <a:rPr lang="zh-CN" altLang="en-US" sz="3000" b="1">
                <a:solidFill>
                  <a:srgbClr val="FFFFFF"/>
                </a:solidFill>
                <a:sym typeface="+mn-ea"/>
              </a:rPr>
              <a:t>案例导入</a:t>
            </a:r>
            <a:endParaRPr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69638" name="组合 68614"/>
          <p:cNvGrpSpPr/>
          <p:nvPr/>
        </p:nvGrpSpPr>
        <p:grpSpPr>
          <a:xfrm>
            <a:off x="1546543" y="1617980"/>
            <a:ext cx="1779587" cy="1692275"/>
            <a:chOff x="0" y="0"/>
            <a:chExt cx="1121" cy="1066"/>
          </a:xfrm>
        </p:grpSpPr>
        <p:sp>
          <p:nvSpPr>
            <p:cNvPr id="69639" name="椭圆 68615"/>
            <p:cNvSpPr/>
            <p:nvPr/>
          </p:nvSpPr>
          <p:spPr>
            <a:xfrm>
              <a:off x="48" y="0"/>
              <a:ext cx="1073" cy="1063"/>
            </a:xfrm>
            <a:prstGeom prst="ellipse">
              <a:avLst/>
            </a:prstGeom>
            <a:gradFill rotWithShape="1">
              <a:gsLst>
                <a:gs pos="0">
                  <a:srgbClr val="FFFFFF"/>
                </a:gs>
                <a:gs pos="50000">
                  <a:schemeClr val="hlink"/>
                </a:gs>
                <a:gs pos="100000">
                  <a:srgbClr val="FFFFFF"/>
                </a:gs>
              </a:gsLst>
              <a:lin ang="2700000" scaled="1"/>
              <a:tileRect/>
            </a:gradFill>
            <a:ln w="9525">
              <a:noFill/>
            </a:ln>
          </p:spPr>
          <p:txBody>
            <a:bodyPr anchor="t"/>
            <a:p>
              <a:endParaRPr lang="zh-CN" altLang="en-US">
                <a:latin typeface="Arial" panose="020B0604020202020204" pitchFamily="34" charset="0"/>
                <a:ea typeface="宋体" panose="02010600030101010101" pitchFamily="2" charset="-122"/>
              </a:endParaRPr>
            </a:p>
          </p:txBody>
        </p:sp>
        <p:sp>
          <p:nvSpPr>
            <p:cNvPr id="69640" name="椭圆 68616"/>
            <p:cNvSpPr/>
            <p:nvPr/>
          </p:nvSpPr>
          <p:spPr>
            <a:xfrm>
              <a:off x="0" y="3"/>
              <a:ext cx="1073" cy="1063"/>
            </a:xfrm>
            <a:prstGeom prst="ellipse">
              <a:avLst/>
            </a:prstGeom>
            <a:gradFill rotWithShape="1">
              <a:gsLst>
                <a:gs pos="0">
                  <a:schemeClr val="hlink">
                    <a:alpha val="31999"/>
                  </a:schemeClr>
                </a:gs>
                <a:gs pos="100000">
                  <a:srgbClr val="000000">
                    <a:alpha val="89999"/>
                  </a:srgbClr>
                </a:gs>
              </a:gsLst>
              <a:lin ang="2700000" scaled="1"/>
              <a:tileRect/>
            </a:gradFill>
            <a:ln w="9525">
              <a:noFill/>
            </a:ln>
          </p:spPr>
          <p:txBody>
            <a:bodyPr anchor="t"/>
            <a:p>
              <a:endParaRPr lang="zh-CN" altLang="en-US">
                <a:latin typeface="Arial" panose="020B0604020202020204" pitchFamily="34" charset="0"/>
                <a:ea typeface="宋体" panose="02010600030101010101" pitchFamily="2" charset="-122"/>
              </a:endParaRPr>
            </a:p>
          </p:txBody>
        </p:sp>
        <p:grpSp>
          <p:nvGrpSpPr>
            <p:cNvPr id="69641" name="组合 68617"/>
            <p:cNvGrpSpPr/>
            <p:nvPr/>
          </p:nvGrpSpPr>
          <p:grpSpPr>
            <a:xfrm>
              <a:off x="135" y="128"/>
              <a:ext cx="814" cy="805"/>
              <a:chOff x="0" y="0"/>
              <a:chExt cx="1252" cy="1252"/>
            </a:xfrm>
          </p:grpSpPr>
          <p:sp>
            <p:nvSpPr>
              <p:cNvPr id="69642" name="椭圆 68618"/>
              <p:cNvSpPr/>
              <p:nvPr/>
            </p:nvSpPr>
            <p:spPr>
              <a:xfrm>
                <a:off x="0" y="0"/>
                <a:ext cx="1252" cy="1252"/>
              </a:xfrm>
              <a:prstGeom prst="ellipse">
                <a:avLst/>
              </a:prstGeom>
              <a:gradFill rotWithShape="1">
                <a:gsLst>
                  <a:gs pos="0">
                    <a:srgbClr val="636869"/>
                  </a:gs>
                  <a:gs pos="100000">
                    <a:srgbClr val="D6E1E2"/>
                  </a:gs>
                </a:gsLst>
                <a:lin ang="5400000" scaled="1"/>
                <a:tileRect/>
              </a:gradFill>
              <a:ln w="9525">
                <a:noFill/>
              </a:ln>
            </p:spPr>
            <p:txBody>
              <a:bodyPr anchor="t"/>
              <a:p>
                <a:endParaRPr lang="zh-CN" altLang="en-US">
                  <a:latin typeface="Arial" panose="020B0604020202020204" pitchFamily="34" charset="0"/>
                  <a:ea typeface="宋体" panose="02010600030101010101" pitchFamily="2" charset="-122"/>
                </a:endParaRPr>
              </a:p>
            </p:txBody>
          </p:sp>
          <p:sp>
            <p:nvSpPr>
              <p:cNvPr id="69643" name="椭圆 68619"/>
              <p:cNvSpPr/>
              <p:nvPr/>
            </p:nvSpPr>
            <p:spPr>
              <a:xfrm>
                <a:off x="16" y="7"/>
                <a:ext cx="1222" cy="1221"/>
              </a:xfrm>
              <a:prstGeom prst="ellipse">
                <a:avLst/>
              </a:prstGeom>
              <a:gradFill rotWithShape="1">
                <a:gsLst>
                  <a:gs pos="0">
                    <a:srgbClr val="D6E1E2">
                      <a:alpha val="0"/>
                    </a:srgbClr>
                  </a:gs>
                  <a:gs pos="100000">
                    <a:srgbClr val="F1F5F5"/>
                  </a:gs>
                </a:gsLst>
                <a:lin ang="5400000" scaled="1"/>
                <a:tileRect/>
              </a:gradFill>
              <a:ln w="9525">
                <a:noFill/>
              </a:ln>
            </p:spPr>
            <p:txBody>
              <a:bodyPr anchor="t"/>
              <a:p>
                <a:endParaRPr lang="zh-CN" altLang="en-US">
                  <a:latin typeface="Arial" panose="020B0604020202020204" pitchFamily="34" charset="0"/>
                  <a:ea typeface="宋体" panose="02010600030101010101" pitchFamily="2" charset="-122"/>
                </a:endParaRPr>
              </a:p>
            </p:txBody>
          </p:sp>
          <p:sp>
            <p:nvSpPr>
              <p:cNvPr id="69644" name="椭圆 68620"/>
              <p:cNvSpPr/>
              <p:nvPr/>
            </p:nvSpPr>
            <p:spPr>
              <a:xfrm>
                <a:off x="29" y="19"/>
                <a:ext cx="1162" cy="1141"/>
              </a:xfrm>
              <a:prstGeom prst="ellipse">
                <a:avLst/>
              </a:prstGeom>
              <a:gradFill rotWithShape="1">
                <a:gsLst>
                  <a:gs pos="0">
                    <a:srgbClr val="AAB2B3"/>
                  </a:gs>
                  <a:gs pos="100000">
                    <a:srgbClr val="D6E1E2">
                      <a:alpha val="48000"/>
                    </a:srgbClr>
                  </a:gs>
                </a:gsLst>
                <a:lin ang="5400000" scaled="1"/>
                <a:tileRect/>
              </a:gradFill>
              <a:ln w="9525">
                <a:noFill/>
              </a:ln>
            </p:spPr>
            <p:txBody>
              <a:bodyPr anchor="t"/>
              <a:p>
                <a:endParaRPr lang="zh-CN" altLang="en-US">
                  <a:latin typeface="Arial" panose="020B0604020202020204" pitchFamily="34" charset="0"/>
                  <a:ea typeface="宋体" panose="02010600030101010101" pitchFamily="2" charset="-122"/>
                </a:endParaRPr>
              </a:p>
            </p:txBody>
          </p:sp>
          <p:sp>
            <p:nvSpPr>
              <p:cNvPr id="69645" name="椭圆 68621"/>
              <p:cNvSpPr/>
              <p:nvPr/>
            </p:nvSpPr>
            <p:spPr>
              <a:xfrm>
                <a:off x="97" y="51"/>
                <a:ext cx="1033" cy="926"/>
              </a:xfrm>
              <a:prstGeom prst="ellipse">
                <a:avLst/>
              </a:prstGeom>
              <a:gradFill rotWithShape="1">
                <a:gsLst>
                  <a:gs pos="0">
                    <a:srgbClr val="FFFFFF"/>
                  </a:gs>
                  <a:gs pos="100000">
                    <a:srgbClr val="D6E1E2">
                      <a:alpha val="37999"/>
                    </a:srgbClr>
                  </a:gs>
                </a:gsLst>
                <a:lin ang="5400000" scaled="1"/>
                <a:tileRect/>
              </a:gradFill>
              <a:ln w="9525">
                <a:noFill/>
              </a:ln>
            </p:spPr>
            <p:txBody>
              <a:bodyPr anchor="t"/>
              <a:p>
                <a:endParaRPr lang="zh-CN" altLang="en-US">
                  <a:latin typeface="Arial" panose="020B0604020202020204" pitchFamily="34" charset="0"/>
                  <a:ea typeface="宋体" panose="02010600030101010101" pitchFamily="2" charset="-122"/>
                </a:endParaRPr>
              </a:p>
            </p:txBody>
          </p:sp>
        </p:grpSp>
        <p:sp>
          <p:nvSpPr>
            <p:cNvPr id="69646" name="文本框 68622"/>
            <p:cNvSpPr txBox="1"/>
            <p:nvPr/>
          </p:nvSpPr>
          <p:spPr>
            <a:xfrm>
              <a:off x="104" y="240"/>
              <a:ext cx="884" cy="518"/>
            </a:xfrm>
            <a:prstGeom prst="rect">
              <a:avLst/>
            </a:prstGeom>
            <a:noFill/>
            <a:ln w="9525">
              <a:noFill/>
            </a:ln>
          </p:spPr>
          <p:txBody>
            <a:bodyPr wrap="none" anchor="t">
              <a:spAutoFit/>
            </a:bodyPr>
            <a:p>
              <a:pPr algn="ctr" eaLnBrk="0" hangingPunct="0"/>
              <a:r>
                <a:rPr lang="zh-CN" altLang="en-US" sz="2400" b="1">
                  <a:latin typeface="黑体" panose="02010609060101010101" charset="-122"/>
                  <a:ea typeface="宋体" panose="02010600030101010101" pitchFamily="2" charset="-122"/>
                </a:rPr>
                <a:t>特殊情况</a:t>
              </a:r>
              <a:endParaRPr lang="zh-CN" altLang="en-US" sz="2400" b="1">
                <a:latin typeface="黑体" panose="02010609060101010101" charset="-122"/>
                <a:ea typeface="宋体" panose="02010600030101010101" pitchFamily="2" charset="-122"/>
              </a:endParaRPr>
            </a:p>
            <a:p>
              <a:pPr algn="ctr" eaLnBrk="0" hangingPunct="0"/>
              <a:r>
                <a:rPr lang="zh-CN" altLang="en-US" sz="2400" b="1">
                  <a:latin typeface="黑体" panose="02010609060101010101" charset="-122"/>
                  <a:ea typeface="宋体" panose="02010600030101010101" pitchFamily="2" charset="-122"/>
                </a:rPr>
                <a:t>的问诊</a:t>
              </a:r>
              <a:endParaRPr lang="zh-CN" altLang="en-US" sz="2400" b="1">
                <a:latin typeface="黑体" panose="02010609060101010101" charset="-122"/>
                <a:ea typeface="宋体" panose="02010600030101010101" pitchFamily="2" charset="-122"/>
              </a:endParaRPr>
            </a:p>
          </p:txBody>
        </p:sp>
      </p:grpSp>
      <p:grpSp>
        <p:nvGrpSpPr>
          <p:cNvPr id="68624" name="组合 68623"/>
          <p:cNvGrpSpPr/>
          <p:nvPr/>
        </p:nvGrpSpPr>
        <p:grpSpPr>
          <a:xfrm>
            <a:off x="1405255" y="3657600"/>
            <a:ext cx="1600200" cy="2286000"/>
            <a:chOff x="0" y="0"/>
            <a:chExt cx="1008" cy="1440"/>
          </a:xfrm>
        </p:grpSpPr>
        <p:sp>
          <p:nvSpPr>
            <p:cNvPr id="69648" name="圆角矩形 68624"/>
            <p:cNvSpPr/>
            <p:nvPr/>
          </p:nvSpPr>
          <p:spPr>
            <a:xfrm>
              <a:off x="0" y="0"/>
              <a:ext cx="1008" cy="1440"/>
            </a:xfrm>
            <a:prstGeom prst="roundRect">
              <a:avLst>
                <a:gd name="adj" fmla="val 13745"/>
              </a:avLst>
            </a:prstGeom>
            <a:noFill/>
            <a:ln w="38100" cap="flat" cmpd="sng">
              <a:solidFill>
                <a:schemeClr val="bg2"/>
              </a:solidFill>
              <a:prstDash val="solid"/>
              <a:round/>
              <a:headEnd type="none" w="med" len="med"/>
              <a:tailEnd type="none" w="med" len="med"/>
            </a:ln>
          </p:spPr>
          <p:txBody>
            <a:bodyPr anchor="ctr"/>
            <a:p>
              <a:pPr eaLnBrk="0" hangingPunct="0">
                <a:lnSpc>
                  <a:spcPct val="135000"/>
                </a:lnSpc>
                <a:spcBef>
                  <a:spcPct val="50000"/>
                </a:spcBef>
              </a:pPr>
              <a:endParaRPr lang="zh-CN" altLang="en-US" sz="2400">
                <a:latin typeface="Verdana" panose="020B0604030504040204" pitchFamily="34" charset="0"/>
                <a:ea typeface="宋体" panose="02010600030101010101" pitchFamily="2" charset="-122"/>
              </a:endParaRPr>
            </a:p>
          </p:txBody>
        </p:sp>
        <p:sp>
          <p:nvSpPr>
            <p:cNvPr id="69649" name="文本框 68625"/>
            <p:cNvSpPr txBox="1"/>
            <p:nvPr/>
          </p:nvSpPr>
          <p:spPr>
            <a:xfrm>
              <a:off x="48" y="280"/>
              <a:ext cx="912" cy="680"/>
            </a:xfrm>
            <a:prstGeom prst="rect">
              <a:avLst/>
            </a:prstGeom>
            <a:noFill/>
            <a:ln w="9525">
              <a:noFill/>
            </a:ln>
          </p:spPr>
          <p:txBody>
            <a:bodyPr anchor="t">
              <a:spAutoFit/>
            </a:bodyPr>
            <a:p>
              <a:pPr eaLnBrk="0" hangingPunct="0">
                <a:lnSpc>
                  <a:spcPct val="135000"/>
                </a:lnSpc>
                <a:spcBef>
                  <a:spcPct val="50000"/>
                </a:spcBef>
              </a:pPr>
              <a:r>
                <a:rPr lang="zh-CN" altLang="en-US" sz="2400" b="1">
                  <a:latin typeface="Arial" panose="020B0604020202020204" pitchFamily="34" charset="0"/>
                  <a:ea typeface="宋体" panose="02010600030101010101" pitchFamily="2" charset="-122"/>
                </a:rPr>
                <a:t>具体情况具体对待</a:t>
              </a:r>
              <a:endParaRPr lang="zh-CN" altLang="en-US" sz="2400" b="1">
                <a:latin typeface="Arial" panose="020B0604020202020204" pitchFamily="34" charset="0"/>
                <a:ea typeface="宋体" panose="02010600030101010101" pitchFamily="2" charset="-122"/>
              </a:endParaRPr>
            </a:p>
          </p:txBody>
        </p:sp>
      </p:grpSp>
      <p:pic>
        <p:nvPicPr>
          <p:cNvPr id="68628" name="图片 68627" descr="SB0627-180B"/>
          <p:cNvPicPr>
            <a:picLocks noChangeAspect="1"/>
          </p:cNvPicPr>
          <p:nvPr/>
        </p:nvPicPr>
        <p:blipFill>
          <a:blip r:embed="rId2"/>
          <a:stretch>
            <a:fillRect/>
          </a:stretch>
        </p:blipFill>
        <p:spPr>
          <a:xfrm>
            <a:off x="8636635" y="2449830"/>
            <a:ext cx="2250440" cy="2623185"/>
          </a:xfrm>
          <a:prstGeom prst="rect">
            <a:avLst/>
          </a:prstGeom>
          <a:noFill/>
          <a:ln w="9525">
            <a:noFill/>
          </a:ln>
        </p:spPr>
      </p:pic>
      <p:grpSp>
        <p:nvGrpSpPr>
          <p:cNvPr id="6" name="组合 68614"/>
          <p:cNvGrpSpPr/>
          <p:nvPr/>
        </p:nvGrpSpPr>
        <p:grpSpPr>
          <a:xfrm>
            <a:off x="5095558" y="1496695"/>
            <a:ext cx="1779587" cy="1692275"/>
            <a:chOff x="0" y="0"/>
            <a:chExt cx="1121" cy="1066"/>
          </a:xfrm>
        </p:grpSpPr>
        <p:sp>
          <p:nvSpPr>
            <p:cNvPr id="7" name="椭圆 68615"/>
            <p:cNvSpPr/>
            <p:nvPr/>
          </p:nvSpPr>
          <p:spPr>
            <a:xfrm>
              <a:off x="48" y="0"/>
              <a:ext cx="1073" cy="1063"/>
            </a:xfrm>
            <a:prstGeom prst="ellipse">
              <a:avLst/>
            </a:prstGeom>
            <a:gradFill rotWithShape="1">
              <a:gsLst>
                <a:gs pos="0">
                  <a:srgbClr val="FFFFFF"/>
                </a:gs>
                <a:gs pos="50000">
                  <a:schemeClr val="hlink"/>
                </a:gs>
                <a:gs pos="100000">
                  <a:srgbClr val="FFFFFF"/>
                </a:gs>
              </a:gsLst>
              <a:lin ang="2700000" scaled="1"/>
              <a:tileRect/>
            </a:gradFill>
            <a:ln w="9525">
              <a:noFill/>
            </a:ln>
          </p:spPr>
          <p:txBody>
            <a:bodyPr anchor="t"/>
            <a:p>
              <a:endParaRPr lang="zh-CN" altLang="en-US">
                <a:latin typeface="Arial" panose="020B0604020202020204" pitchFamily="34" charset="0"/>
                <a:ea typeface="宋体" panose="02010600030101010101" pitchFamily="2" charset="-122"/>
              </a:endParaRPr>
            </a:p>
          </p:txBody>
        </p:sp>
        <p:sp>
          <p:nvSpPr>
            <p:cNvPr id="8" name="椭圆 68616"/>
            <p:cNvSpPr/>
            <p:nvPr/>
          </p:nvSpPr>
          <p:spPr>
            <a:xfrm>
              <a:off x="0" y="3"/>
              <a:ext cx="1073" cy="1063"/>
            </a:xfrm>
            <a:prstGeom prst="ellipse">
              <a:avLst/>
            </a:prstGeom>
            <a:gradFill rotWithShape="1">
              <a:gsLst>
                <a:gs pos="0">
                  <a:schemeClr val="hlink">
                    <a:alpha val="31999"/>
                  </a:schemeClr>
                </a:gs>
                <a:gs pos="100000">
                  <a:srgbClr val="000000">
                    <a:alpha val="89999"/>
                  </a:srgbClr>
                </a:gs>
              </a:gsLst>
              <a:lin ang="2700000" scaled="1"/>
              <a:tileRect/>
            </a:gradFill>
            <a:ln w="9525">
              <a:noFill/>
            </a:ln>
          </p:spPr>
          <p:txBody>
            <a:bodyPr anchor="t"/>
            <a:p>
              <a:endParaRPr lang="zh-CN" altLang="en-US">
                <a:latin typeface="Arial" panose="020B0604020202020204" pitchFamily="34" charset="0"/>
                <a:ea typeface="宋体" panose="02010600030101010101" pitchFamily="2" charset="-122"/>
              </a:endParaRPr>
            </a:p>
          </p:txBody>
        </p:sp>
        <p:grpSp>
          <p:nvGrpSpPr>
            <p:cNvPr id="9" name="组合 68617"/>
            <p:cNvGrpSpPr/>
            <p:nvPr/>
          </p:nvGrpSpPr>
          <p:grpSpPr>
            <a:xfrm>
              <a:off x="135" y="128"/>
              <a:ext cx="814" cy="805"/>
              <a:chOff x="0" y="0"/>
              <a:chExt cx="1252" cy="1252"/>
            </a:xfrm>
          </p:grpSpPr>
          <p:sp>
            <p:nvSpPr>
              <p:cNvPr id="10" name="椭圆 68618"/>
              <p:cNvSpPr/>
              <p:nvPr/>
            </p:nvSpPr>
            <p:spPr>
              <a:xfrm>
                <a:off x="0" y="0"/>
                <a:ext cx="1252" cy="1252"/>
              </a:xfrm>
              <a:prstGeom prst="ellipse">
                <a:avLst/>
              </a:prstGeom>
              <a:gradFill rotWithShape="1">
                <a:gsLst>
                  <a:gs pos="0">
                    <a:srgbClr val="636869"/>
                  </a:gs>
                  <a:gs pos="100000">
                    <a:srgbClr val="D6E1E2"/>
                  </a:gs>
                </a:gsLst>
                <a:lin ang="5400000" scaled="1"/>
                <a:tileRect/>
              </a:gradFill>
              <a:ln w="9525">
                <a:noFill/>
              </a:ln>
            </p:spPr>
            <p:txBody>
              <a:bodyPr anchor="t"/>
              <a:p>
                <a:endParaRPr lang="zh-CN" altLang="en-US">
                  <a:latin typeface="Arial" panose="020B0604020202020204" pitchFamily="34" charset="0"/>
                  <a:ea typeface="宋体" panose="02010600030101010101" pitchFamily="2" charset="-122"/>
                </a:endParaRPr>
              </a:p>
            </p:txBody>
          </p:sp>
          <p:sp>
            <p:nvSpPr>
              <p:cNvPr id="11" name="椭圆 68619"/>
              <p:cNvSpPr/>
              <p:nvPr/>
            </p:nvSpPr>
            <p:spPr>
              <a:xfrm>
                <a:off x="16" y="7"/>
                <a:ext cx="1222" cy="1221"/>
              </a:xfrm>
              <a:prstGeom prst="ellipse">
                <a:avLst/>
              </a:prstGeom>
              <a:gradFill rotWithShape="1">
                <a:gsLst>
                  <a:gs pos="0">
                    <a:srgbClr val="D6E1E2">
                      <a:alpha val="0"/>
                    </a:srgbClr>
                  </a:gs>
                  <a:gs pos="100000">
                    <a:srgbClr val="F1F5F5"/>
                  </a:gs>
                </a:gsLst>
                <a:lin ang="5400000" scaled="1"/>
                <a:tileRect/>
              </a:gradFill>
              <a:ln w="9525">
                <a:noFill/>
              </a:ln>
            </p:spPr>
            <p:txBody>
              <a:bodyPr anchor="t"/>
              <a:p>
                <a:endParaRPr lang="zh-CN" altLang="en-US">
                  <a:latin typeface="Arial" panose="020B0604020202020204" pitchFamily="34" charset="0"/>
                  <a:ea typeface="宋体" panose="02010600030101010101" pitchFamily="2" charset="-122"/>
                </a:endParaRPr>
              </a:p>
            </p:txBody>
          </p:sp>
          <p:sp>
            <p:nvSpPr>
              <p:cNvPr id="12" name="椭圆 68620"/>
              <p:cNvSpPr/>
              <p:nvPr/>
            </p:nvSpPr>
            <p:spPr>
              <a:xfrm>
                <a:off x="29" y="19"/>
                <a:ext cx="1162" cy="1141"/>
              </a:xfrm>
              <a:prstGeom prst="ellipse">
                <a:avLst/>
              </a:prstGeom>
              <a:gradFill rotWithShape="1">
                <a:gsLst>
                  <a:gs pos="0">
                    <a:srgbClr val="AAB2B3"/>
                  </a:gs>
                  <a:gs pos="100000">
                    <a:srgbClr val="D6E1E2">
                      <a:alpha val="48000"/>
                    </a:srgbClr>
                  </a:gs>
                </a:gsLst>
                <a:lin ang="5400000" scaled="1"/>
                <a:tileRect/>
              </a:gradFill>
              <a:ln w="9525">
                <a:noFill/>
              </a:ln>
            </p:spPr>
            <p:txBody>
              <a:bodyPr anchor="t"/>
              <a:p>
                <a:endParaRPr lang="zh-CN" altLang="en-US">
                  <a:latin typeface="Arial" panose="020B0604020202020204" pitchFamily="34" charset="0"/>
                  <a:ea typeface="宋体" panose="02010600030101010101" pitchFamily="2" charset="-122"/>
                </a:endParaRPr>
              </a:p>
            </p:txBody>
          </p:sp>
          <p:sp>
            <p:nvSpPr>
              <p:cNvPr id="13" name="椭圆 68621"/>
              <p:cNvSpPr/>
              <p:nvPr/>
            </p:nvSpPr>
            <p:spPr>
              <a:xfrm>
                <a:off x="97" y="51"/>
                <a:ext cx="1033" cy="926"/>
              </a:xfrm>
              <a:prstGeom prst="ellipse">
                <a:avLst/>
              </a:prstGeom>
              <a:gradFill rotWithShape="1">
                <a:gsLst>
                  <a:gs pos="0">
                    <a:srgbClr val="FFFFFF"/>
                  </a:gs>
                  <a:gs pos="100000">
                    <a:srgbClr val="D6E1E2">
                      <a:alpha val="37999"/>
                    </a:srgbClr>
                  </a:gs>
                </a:gsLst>
                <a:lin ang="5400000" scaled="1"/>
                <a:tileRect/>
              </a:gradFill>
              <a:ln w="9525">
                <a:noFill/>
              </a:ln>
            </p:spPr>
            <p:txBody>
              <a:bodyPr anchor="t"/>
              <a:p>
                <a:endParaRPr lang="zh-CN" altLang="en-US">
                  <a:latin typeface="Arial" panose="020B0604020202020204" pitchFamily="34" charset="0"/>
                  <a:ea typeface="宋体" panose="02010600030101010101" pitchFamily="2" charset="-122"/>
                </a:endParaRPr>
              </a:p>
            </p:txBody>
          </p:sp>
        </p:grpSp>
        <p:sp>
          <p:nvSpPr>
            <p:cNvPr id="14" name="文本框 68622"/>
            <p:cNvSpPr txBox="1"/>
            <p:nvPr/>
          </p:nvSpPr>
          <p:spPr>
            <a:xfrm>
              <a:off x="117" y="211"/>
              <a:ext cx="886" cy="592"/>
            </a:xfrm>
            <a:prstGeom prst="rect">
              <a:avLst/>
            </a:prstGeom>
            <a:noFill/>
            <a:ln w="9525">
              <a:noFill/>
            </a:ln>
          </p:spPr>
          <p:txBody>
            <a:bodyPr wrap="none" anchor="t">
              <a:spAutoFit/>
            </a:bodyPr>
            <a:p>
              <a:pPr algn="l">
                <a:lnSpc>
                  <a:spcPct val="110000"/>
                </a:lnSpc>
                <a:spcBef>
                  <a:spcPct val="10000"/>
                </a:spcBef>
              </a:pPr>
              <a:r>
                <a:rPr lang="zh-CN" altLang="en-US" sz="2400" b="1">
                  <a:latin typeface="Arial" panose="020B0604020202020204" pitchFamily="34" charset="0"/>
                  <a:ea typeface="宋体" panose="02010600030101010101" pitchFamily="2" charset="-122"/>
                  <a:sym typeface="+mn-ea"/>
                </a:rPr>
                <a:t>危重或晚</a:t>
              </a:r>
              <a:endParaRPr lang="zh-CN" altLang="en-US" sz="2400" b="1">
                <a:latin typeface="Arial" panose="020B0604020202020204" pitchFamily="34" charset="0"/>
                <a:ea typeface="宋体" panose="02010600030101010101" pitchFamily="2" charset="-122"/>
                <a:sym typeface="+mn-ea"/>
              </a:endParaRPr>
            </a:p>
            <a:p>
              <a:pPr algn="l">
                <a:lnSpc>
                  <a:spcPct val="110000"/>
                </a:lnSpc>
                <a:spcBef>
                  <a:spcPct val="10000"/>
                </a:spcBef>
              </a:pPr>
              <a:r>
                <a:rPr lang="zh-CN" altLang="en-US" sz="2400" b="1">
                  <a:latin typeface="Arial" panose="020B0604020202020204" pitchFamily="34" charset="0"/>
                  <a:ea typeface="宋体" panose="02010600030101010101" pitchFamily="2" charset="-122"/>
                  <a:sym typeface="+mn-ea"/>
                </a:rPr>
                <a:t>期患者</a:t>
              </a:r>
              <a:endParaRPr lang="zh-CN" altLang="en-US" sz="2400" b="1">
                <a:latin typeface="黑体" panose="02010609060101010101" charset="-122"/>
                <a:ea typeface="宋体" panose="02010600030101010101" pitchFamily="2" charset="-122"/>
              </a:endParaRPr>
            </a:p>
          </p:txBody>
        </p:sp>
      </p:grpSp>
      <p:grpSp>
        <p:nvGrpSpPr>
          <p:cNvPr id="15" name="组合 14"/>
          <p:cNvGrpSpPr/>
          <p:nvPr/>
        </p:nvGrpSpPr>
        <p:grpSpPr>
          <a:xfrm>
            <a:off x="5340350" y="3640455"/>
            <a:ext cx="1600200" cy="2286000"/>
            <a:chOff x="0" y="0"/>
            <a:chExt cx="1008" cy="1440"/>
          </a:xfrm>
        </p:grpSpPr>
        <p:sp>
          <p:nvSpPr>
            <p:cNvPr id="16" name="圆角矩形 68624"/>
            <p:cNvSpPr/>
            <p:nvPr/>
          </p:nvSpPr>
          <p:spPr>
            <a:xfrm>
              <a:off x="0" y="0"/>
              <a:ext cx="1008" cy="1440"/>
            </a:xfrm>
            <a:prstGeom prst="roundRect">
              <a:avLst>
                <a:gd name="adj" fmla="val 13745"/>
              </a:avLst>
            </a:prstGeom>
            <a:noFill/>
            <a:ln w="38100" cap="flat" cmpd="sng">
              <a:solidFill>
                <a:schemeClr val="bg2"/>
              </a:solidFill>
              <a:prstDash val="solid"/>
              <a:round/>
              <a:headEnd type="none" w="med" len="med"/>
              <a:tailEnd type="none" w="med" len="med"/>
            </a:ln>
          </p:spPr>
          <p:txBody>
            <a:bodyPr anchor="ctr"/>
            <a:p>
              <a:pPr eaLnBrk="0" hangingPunct="0">
                <a:lnSpc>
                  <a:spcPct val="135000"/>
                </a:lnSpc>
                <a:spcBef>
                  <a:spcPct val="50000"/>
                </a:spcBef>
              </a:pPr>
              <a:endParaRPr lang="zh-CN" altLang="en-US" sz="2400">
                <a:latin typeface="Verdana" panose="020B0604030504040204" pitchFamily="34" charset="0"/>
                <a:ea typeface="宋体" panose="02010600030101010101" pitchFamily="2" charset="-122"/>
              </a:endParaRPr>
            </a:p>
          </p:txBody>
        </p:sp>
        <p:sp>
          <p:nvSpPr>
            <p:cNvPr id="17" name="文本框 68625"/>
            <p:cNvSpPr txBox="1"/>
            <p:nvPr/>
          </p:nvSpPr>
          <p:spPr>
            <a:xfrm>
              <a:off x="48" y="280"/>
              <a:ext cx="912" cy="1149"/>
            </a:xfrm>
            <a:prstGeom prst="rect">
              <a:avLst/>
            </a:prstGeom>
            <a:noFill/>
            <a:ln w="9525">
              <a:noFill/>
            </a:ln>
          </p:spPr>
          <p:txBody>
            <a:bodyPr anchor="t">
              <a:spAutoFit/>
            </a:bodyPr>
            <a:p>
              <a:pPr>
                <a:lnSpc>
                  <a:spcPct val="110000"/>
                </a:lnSpc>
                <a:spcBef>
                  <a:spcPct val="10000"/>
                </a:spcBef>
              </a:pPr>
              <a:r>
                <a:rPr lang="zh-CN" altLang="en-US" sz="2400" b="1">
                  <a:latin typeface="Arial" panose="020B0604020202020204" pitchFamily="34" charset="0"/>
                  <a:ea typeface="宋体" panose="02010600030101010101" pitchFamily="2" charset="-122"/>
                  <a:sym typeface="+mn-ea"/>
                </a:rPr>
                <a:t>高度浓缩</a:t>
              </a:r>
              <a:endParaRPr lang="zh-CN" altLang="en-US" sz="2400" b="1">
                <a:latin typeface="Arial" panose="020B0604020202020204" pitchFamily="34" charset="0"/>
                <a:ea typeface="宋体" panose="02010600030101010101" pitchFamily="2" charset="-122"/>
              </a:endParaRPr>
            </a:p>
            <a:p>
              <a:pPr>
                <a:lnSpc>
                  <a:spcPct val="110000"/>
                </a:lnSpc>
                <a:spcBef>
                  <a:spcPct val="10000"/>
                </a:spcBef>
              </a:pPr>
              <a:r>
                <a:rPr lang="zh-CN" altLang="en-US" sz="2400" b="1">
                  <a:latin typeface="Arial" panose="020B0604020202020204" pitchFamily="34" charset="0"/>
                  <a:ea typeface="宋体" panose="02010600030101010101" pitchFamily="2" charset="-122"/>
                  <a:sym typeface="+mn-ea"/>
                </a:rPr>
                <a:t>亲切真诚</a:t>
              </a:r>
              <a:endParaRPr lang="zh-CN" altLang="en-US" sz="2400" b="1">
                <a:latin typeface="Arial" panose="020B0604020202020204" pitchFamily="34" charset="0"/>
                <a:ea typeface="宋体" panose="02010600030101010101" pitchFamily="2" charset="-122"/>
              </a:endParaRPr>
            </a:p>
            <a:p>
              <a:pPr>
                <a:lnSpc>
                  <a:spcPct val="110000"/>
                </a:lnSpc>
                <a:spcBef>
                  <a:spcPct val="10000"/>
                </a:spcBef>
              </a:pPr>
              <a:r>
                <a:rPr lang="zh-CN" altLang="en-US" sz="2400" b="1">
                  <a:latin typeface="Arial" panose="020B0604020202020204" pitchFamily="34" charset="0"/>
                  <a:ea typeface="宋体" panose="02010600030101010101" pitchFamily="2" charset="-122"/>
                  <a:sym typeface="+mn-ea"/>
                </a:rPr>
                <a:t>恰当中肯</a:t>
              </a:r>
              <a:endParaRPr lang="zh-CN" altLang="en-US" sz="2400" b="1">
                <a:latin typeface="Arial" panose="020B0604020202020204" pitchFamily="34" charset="0"/>
                <a:ea typeface="宋体" panose="02010600030101010101" pitchFamily="2" charset="-122"/>
              </a:endParaRPr>
            </a:p>
            <a:p>
              <a:pPr>
                <a:lnSpc>
                  <a:spcPct val="110000"/>
                </a:lnSpc>
                <a:spcBef>
                  <a:spcPct val="10000"/>
                </a:spcBef>
              </a:pPr>
              <a:r>
                <a:rPr lang="zh-CN" altLang="en-US" sz="2400" b="1">
                  <a:latin typeface="Arial" panose="020B0604020202020204" pitchFamily="34" charset="0"/>
                  <a:ea typeface="宋体" panose="02010600030101010101" pitchFamily="2" charset="-122"/>
                  <a:sym typeface="+mn-ea"/>
                </a:rPr>
                <a:t>详情后补</a:t>
              </a:r>
              <a:endParaRPr lang="zh-CN" altLang="en-US" sz="2400" b="1">
                <a:latin typeface="Arial" panose="020B0604020202020204" pitchFamily="34" charset="0"/>
                <a:ea typeface="宋体" panose="02010600030101010101" pitchFamily="2"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nodeType="afterEffect">
                                  <p:stCondLst>
                                    <p:cond delay="0"/>
                                  </p:stCondLst>
                                  <p:childTnLst>
                                    <p:set>
                                      <p:cBhvr>
                                        <p:cTn id="6" dur="1" fill="hold">
                                          <p:stCondLst>
                                            <p:cond delay="0"/>
                                          </p:stCondLst>
                                        </p:cTn>
                                        <p:tgtEl>
                                          <p:spTgt spid="68624"/>
                                        </p:tgtEl>
                                        <p:attrNameLst>
                                          <p:attrName>style.visibility</p:attrName>
                                        </p:attrNameLst>
                                      </p:cBhvr>
                                      <p:to>
                                        <p:strVal val="visible"/>
                                      </p:to>
                                    </p:set>
                                    <p:animEffect transition="in" filter="box(in)">
                                      <p:cBhvr>
                                        <p:cTn id="7" dur="2000"/>
                                        <p:tgtEl>
                                          <p:spTgt spid="68624"/>
                                        </p:tgtEl>
                                      </p:cBhvr>
                                    </p:animEffect>
                                  </p:childTnLst>
                                </p:cTn>
                              </p:par>
                            </p:childTnLst>
                          </p:cTn>
                        </p:par>
                        <p:par>
                          <p:cTn id="8" fill="hold">
                            <p:stCondLst>
                              <p:cond delay="2000"/>
                            </p:stCondLst>
                            <p:childTnLst>
                              <p:par>
                                <p:cTn id="9" presetID="9" presetClass="entr" presetSubtype="0" fill="hold" nodeType="afterEffect">
                                  <p:stCondLst>
                                    <p:cond delay="20000"/>
                                  </p:stCondLst>
                                  <p:childTnLst>
                                    <p:set>
                                      <p:cBhvr>
                                        <p:cTn id="10" dur="1" fill="hold">
                                          <p:stCondLst>
                                            <p:cond delay="0"/>
                                          </p:stCondLst>
                                        </p:cTn>
                                        <p:tgtEl>
                                          <p:spTgt spid="68628"/>
                                        </p:tgtEl>
                                        <p:attrNameLst>
                                          <p:attrName>style.visibility</p:attrName>
                                        </p:attrNameLst>
                                      </p:cBhvr>
                                      <p:to>
                                        <p:strVal val="visible"/>
                                      </p:to>
                                    </p:set>
                                    <p:animEffect transition="in" filter="dissolve">
                                      <p:cBhvr>
                                        <p:cTn id="11" dur="3000"/>
                                        <p:tgtEl>
                                          <p:spTgt spid="68628"/>
                                        </p:tgtEl>
                                      </p:cBhvr>
                                    </p:animEffect>
                                  </p:childTnLst>
                                </p:cTn>
                              </p:par>
                            </p:childTnLst>
                          </p:cTn>
                        </p:par>
                        <p:par>
                          <p:cTn id="12" fill="hold">
                            <p:stCondLst>
                              <p:cond delay="25000"/>
                            </p:stCondLst>
                            <p:childTnLst>
                              <p:par>
                                <p:cTn id="13" presetID="4" presetClass="entr" presetSubtype="16" fill="hold"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box(in)">
                                      <p:cBhvr>
                                        <p:cTn id="15" dur="2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itle 6"/>
          <p:cNvSpPr txBox="1"/>
          <p:nvPr>
            <p:custDataLst>
              <p:tags r:id="rId1"/>
            </p:custDataLst>
          </p:nvPr>
        </p:nvSpPr>
        <p:spPr>
          <a:xfrm>
            <a:off x="164732" y="1069569"/>
            <a:ext cx="165227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algn="ctr" eaLnBrk="1" hangingPunct="1">
              <a:lnSpc>
                <a:spcPct val="100000"/>
              </a:lnSpc>
              <a:buClrTx/>
              <a:buSzTx/>
              <a:buNone/>
            </a:pPr>
            <a:r>
              <a:rPr lang="zh-CN" altLang="en-US" sz="3000" b="1">
                <a:solidFill>
                  <a:srgbClr val="FFFFFF"/>
                </a:solidFill>
                <a:sym typeface="+mn-ea"/>
              </a:rPr>
              <a:t>案例导入</a:t>
            </a:r>
            <a:endParaRPr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70658" name="文本框 69634"/>
          <p:cNvSpPr txBox="1"/>
          <p:nvPr/>
        </p:nvSpPr>
        <p:spPr>
          <a:xfrm>
            <a:off x="1252220" y="114935"/>
            <a:ext cx="4191000" cy="579438"/>
          </a:xfrm>
          <a:prstGeom prst="rect">
            <a:avLst/>
          </a:prstGeom>
          <a:solidFill>
            <a:schemeClr val="accent5">
              <a:lumMod val="75000"/>
            </a:schemeClr>
          </a:solidFill>
          <a:ln w="9525">
            <a:noFill/>
          </a:ln>
        </p:spPr>
        <p:txBody>
          <a:bodyPr anchor="t">
            <a:spAutoFit/>
          </a:bodyPr>
          <a:p>
            <a:pPr>
              <a:spcBef>
                <a:spcPct val="50000"/>
              </a:spcBef>
            </a:pPr>
            <a:r>
              <a:rPr lang="en-US" altLang="zh-CN" sz="3200" b="1">
                <a:solidFill>
                  <a:schemeClr val="bg1"/>
                </a:solidFill>
                <a:latin typeface="Arial" panose="020B0604020202020204" pitchFamily="34" charset="0"/>
                <a:ea typeface="黑体" panose="02010609060101010101" charset="-122"/>
              </a:rPr>
              <a:t>  </a:t>
            </a:r>
            <a:r>
              <a:rPr lang="zh-CN" altLang="en-US" sz="3200" b="1">
                <a:solidFill>
                  <a:schemeClr val="bg1"/>
                </a:solidFill>
                <a:latin typeface="黑体" panose="02010609060101010101" charset="-122"/>
                <a:ea typeface="黑体" panose="02010609060101010101" charset="-122"/>
              </a:rPr>
              <a:t>特殊情况的问诊技巧 </a:t>
            </a:r>
            <a:endParaRPr lang="zh-CN" altLang="en-US" sz="3200" b="1">
              <a:solidFill>
                <a:schemeClr val="bg1"/>
              </a:solidFill>
              <a:latin typeface="黑体" panose="02010609060101010101" charset="-122"/>
              <a:ea typeface="黑体" panose="02010609060101010101" charset="-122"/>
            </a:endParaRPr>
          </a:p>
        </p:txBody>
      </p:sp>
      <p:sp>
        <p:nvSpPr>
          <p:cNvPr id="70663" name="圆角矩形 69639"/>
          <p:cNvSpPr/>
          <p:nvPr>
            <p:custDataLst>
              <p:tags r:id="rId2"/>
            </p:custDataLst>
          </p:nvPr>
        </p:nvSpPr>
        <p:spPr>
          <a:xfrm>
            <a:off x="849630" y="990600"/>
            <a:ext cx="2376488" cy="2438400"/>
          </a:xfrm>
          <a:prstGeom prst="roundRect">
            <a:avLst>
              <a:gd name="adj" fmla="val 17509"/>
            </a:avLst>
          </a:prstGeom>
          <a:gradFill rotWithShape="1">
            <a:gsLst>
              <a:gs pos="0">
                <a:srgbClr val="4E91D4"/>
              </a:gs>
              <a:gs pos="100000">
                <a:srgbClr val="3477A4"/>
              </a:gs>
            </a:gsLst>
            <a:lin ang="2700000" scaled="1"/>
            <a:tileRect/>
          </a:gradFill>
          <a:ln w="9525">
            <a:noFill/>
          </a:ln>
        </p:spPr>
        <p:txBody>
          <a:bodyPr anchor="t"/>
          <a:p>
            <a:endParaRPr lang="zh-CN" altLang="en-US">
              <a:latin typeface="Arial" panose="020B0604020202020204" pitchFamily="34" charset="0"/>
              <a:ea typeface="宋体" panose="02010600030101010101" pitchFamily="2" charset="-122"/>
            </a:endParaRPr>
          </a:p>
        </p:txBody>
      </p:sp>
      <p:sp>
        <p:nvSpPr>
          <p:cNvPr id="70664" name="文本框 69640"/>
          <p:cNvSpPr txBox="1"/>
          <p:nvPr>
            <p:custDataLst>
              <p:tags r:id="rId3"/>
            </p:custDataLst>
          </p:nvPr>
        </p:nvSpPr>
        <p:spPr>
          <a:xfrm>
            <a:off x="457200" y="1297305"/>
            <a:ext cx="2090738" cy="2057400"/>
          </a:xfrm>
          <a:prstGeom prst="rect">
            <a:avLst/>
          </a:prstGeom>
          <a:noFill/>
          <a:ln w="9525">
            <a:noFill/>
          </a:ln>
        </p:spPr>
        <p:txBody>
          <a:bodyPr anchor="t">
            <a:spAutoFit/>
          </a:bodyPr>
          <a:p>
            <a:pPr>
              <a:spcBef>
                <a:spcPct val="20000"/>
              </a:spcBef>
            </a:pPr>
            <a:r>
              <a:rPr lang="zh-CN" altLang="en-US" sz="2800" b="1">
                <a:solidFill>
                  <a:schemeClr val="bg1"/>
                </a:solidFill>
                <a:latin typeface="Verdana" panose="020B0604030504040204" pitchFamily="34" charset="0"/>
                <a:ea typeface="宋体" panose="02010600030101010101" pitchFamily="2" charset="-122"/>
              </a:rPr>
              <a:t>老年人</a:t>
            </a:r>
            <a:r>
              <a:rPr lang="en-US" altLang="zh-CN" sz="2800" b="1">
                <a:solidFill>
                  <a:schemeClr val="bg1"/>
                </a:solidFill>
                <a:latin typeface="Verdana" panose="020B0604030504040204" pitchFamily="34" charset="0"/>
                <a:ea typeface="宋体" panose="02010600030101010101" pitchFamily="2" charset="-122"/>
              </a:rPr>
              <a:t>——</a:t>
            </a:r>
            <a:endParaRPr lang="en-US" altLang="zh-CN" sz="2800" b="1">
              <a:solidFill>
                <a:schemeClr val="bg1"/>
              </a:solidFill>
              <a:latin typeface="Verdana" panose="020B0604030504040204" pitchFamily="34" charset="0"/>
              <a:ea typeface="宋体" panose="02010600030101010101" pitchFamily="2" charset="-122"/>
            </a:endParaRPr>
          </a:p>
          <a:p>
            <a:pPr>
              <a:spcBef>
                <a:spcPct val="20000"/>
              </a:spcBef>
            </a:pPr>
            <a:r>
              <a:rPr lang="zh-CN" altLang="en-US" sz="2800" b="1">
                <a:solidFill>
                  <a:schemeClr val="bg1"/>
                </a:solidFill>
                <a:latin typeface="Verdana" panose="020B0604030504040204" pitchFamily="34" charset="0"/>
                <a:ea typeface="宋体" panose="02010600030101010101" pitchFamily="2" charset="-122"/>
              </a:rPr>
              <a:t>简单易懂 </a:t>
            </a:r>
            <a:endParaRPr lang="zh-CN" altLang="en-US" sz="2800" b="1">
              <a:solidFill>
                <a:schemeClr val="bg1"/>
              </a:solidFill>
              <a:latin typeface="Verdana" panose="020B0604030504040204" pitchFamily="34" charset="0"/>
              <a:ea typeface="宋体" panose="02010600030101010101" pitchFamily="2" charset="-122"/>
            </a:endParaRPr>
          </a:p>
          <a:p>
            <a:pPr>
              <a:spcBef>
                <a:spcPct val="20000"/>
              </a:spcBef>
            </a:pPr>
            <a:r>
              <a:rPr lang="zh-CN" altLang="en-US" sz="2800" b="1">
                <a:solidFill>
                  <a:schemeClr val="bg1"/>
                </a:solidFill>
                <a:latin typeface="Verdana" panose="020B0604030504040204" pitchFamily="34" charset="0"/>
                <a:ea typeface="宋体" panose="02010600030101010101" pitchFamily="2" charset="-122"/>
              </a:rPr>
              <a:t>仔细重复 </a:t>
            </a:r>
            <a:endParaRPr lang="zh-CN" altLang="en-US" sz="2800" b="1">
              <a:solidFill>
                <a:schemeClr val="bg1"/>
              </a:solidFill>
              <a:latin typeface="Verdana" panose="020B0604030504040204" pitchFamily="34" charset="0"/>
              <a:ea typeface="宋体" panose="02010600030101010101" pitchFamily="2" charset="-122"/>
            </a:endParaRPr>
          </a:p>
          <a:p>
            <a:pPr>
              <a:spcBef>
                <a:spcPct val="20000"/>
              </a:spcBef>
            </a:pPr>
            <a:r>
              <a:rPr lang="zh-CN" altLang="en-US" sz="2800" b="1">
                <a:solidFill>
                  <a:schemeClr val="bg1"/>
                </a:solidFill>
                <a:latin typeface="Verdana" panose="020B0604030504040204" pitchFamily="34" charset="0"/>
                <a:ea typeface="宋体" panose="02010600030101010101" pitchFamily="2" charset="-122"/>
              </a:rPr>
              <a:t>注意判断</a:t>
            </a:r>
            <a:endParaRPr lang="zh-CN" altLang="en-US" sz="2800" b="1">
              <a:solidFill>
                <a:schemeClr val="bg1"/>
              </a:solidFill>
              <a:latin typeface="Verdana" panose="020B0604030504040204" pitchFamily="34" charset="0"/>
              <a:ea typeface="宋体" panose="02010600030101010101" pitchFamily="2" charset="-122"/>
            </a:endParaRPr>
          </a:p>
        </p:txBody>
      </p:sp>
      <p:pic>
        <p:nvPicPr>
          <p:cNvPr id="70661" name="图片 69637" descr="xin_060403072011656325066"/>
          <p:cNvPicPr>
            <a:picLocks noChangeAspect="1"/>
          </p:cNvPicPr>
          <p:nvPr>
            <p:custDataLst>
              <p:tags r:id="rId4"/>
            </p:custDataLst>
          </p:nvPr>
        </p:nvPicPr>
        <p:blipFill>
          <a:blip r:embed="rId5">
            <a:lum bright="-7999"/>
          </a:blip>
          <a:stretch>
            <a:fillRect/>
          </a:stretch>
        </p:blipFill>
        <p:spPr>
          <a:xfrm>
            <a:off x="1632903" y="3429000"/>
            <a:ext cx="3810000" cy="2905125"/>
          </a:xfrm>
          <a:prstGeom prst="rect">
            <a:avLst/>
          </a:prstGeom>
          <a:noFill/>
          <a:ln w="9525">
            <a:noFill/>
          </a:ln>
        </p:spPr>
      </p:pic>
      <p:grpSp>
        <p:nvGrpSpPr>
          <p:cNvPr id="69643" name="组合 69642"/>
          <p:cNvGrpSpPr/>
          <p:nvPr>
            <p:custDataLst>
              <p:tags r:id="rId6"/>
            </p:custDataLst>
          </p:nvPr>
        </p:nvGrpSpPr>
        <p:grpSpPr>
          <a:xfrm>
            <a:off x="6851015" y="1371600"/>
            <a:ext cx="2895600" cy="4854575"/>
            <a:chOff x="0" y="0"/>
            <a:chExt cx="1824" cy="3058"/>
          </a:xfrm>
        </p:grpSpPr>
        <p:pic>
          <p:nvPicPr>
            <p:cNvPr id="70667" name="图片 69643" descr="ertong2_389"/>
            <p:cNvPicPr>
              <a:picLocks noChangeAspect="1"/>
            </p:cNvPicPr>
            <p:nvPr>
              <p:custDataLst>
                <p:tags r:id="rId7"/>
              </p:custDataLst>
            </p:nvPr>
          </p:nvPicPr>
          <p:blipFill>
            <a:blip r:embed="rId8"/>
            <a:stretch>
              <a:fillRect/>
            </a:stretch>
          </p:blipFill>
          <p:spPr>
            <a:xfrm flipH="1">
              <a:off x="288" y="0"/>
              <a:ext cx="1292" cy="2553"/>
            </a:xfrm>
            <a:prstGeom prst="rect">
              <a:avLst/>
            </a:prstGeom>
            <a:noFill/>
            <a:ln w="9525">
              <a:noFill/>
            </a:ln>
          </p:spPr>
        </p:pic>
        <p:grpSp>
          <p:nvGrpSpPr>
            <p:cNvPr id="70668" name="组合 69644"/>
            <p:cNvGrpSpPr/>
            <p:nvPr/>
          </p:nvGrpSpPr>
          <p:grpSpPr>
            <a:xfrm>
              <a:off x="0" y="1392"/>
              <a:ext cx="1824" cy="1666"/>
              <a:chOff x="0" y="0"/>
              <a:chExt cx="1985" cy="1714"/>
            </a:xfrm>
          </p:grpSpPr>
          <p:sp>
            <p:nvSpPr>
              <p:cNvPr id="70669" name="圆角矩形 69645"/>
              <p:cNvSpPr/>
              <p:nvPr>
                <p:custDataLst>
                  <p:tags r:id="rId9"/>
                </p:custDataLst>
              </p:nvPr>
            </p:nvSpPr>
            <p:spPr>
              <a:xfrm>
                <a:off x="96" y="188"/>
                <a:ext cx="1889" cy="1526"/>
              </a:xfrm>
              <a:prstGeom prst="roundRect">
                <a:avLst>
                  <a:gd name="adj" fmla="val 16667"/>
                </a:avLst>
              </a:prstGeom>
              <a:solidFill>
                <a:srgbClr val="008000"/>
              </a:solidFill>
              <a:ln w="9525">
                <a:noFill/>
              </a:ln>
            </p:spPr>
            <p:txBody>
              <a:bodyPr anchor="t"/>
              <a:p>
                <a:endParaRPr lang="zh-CN" altLang="en-US">
                  <a:latin typeface="Arial" panose="020B0604020202020204" pitchFamily="34" charset="0"/>
                  <a:ea typeface="宋体" panose="02010600030101010101" pitchFamily="2" charset="-122"/>
                </a:endParaRPr>
              </a:p>
            </p:txBody>
          </p:sp>
          <p:sp>
            <p:nvSpPr>
              <p:cNvPr id="70670" name="菱形 69646"/>
              <p:cNvSpPr/>
              <p:nvPr>
                <p:custDataLst>
                  <p:tags r:id="rId10"/>
                </p:custDataLst>
              </p:nvPr>
            </p:nvSpPr>
            <p:spPr>
              <a:xfrm>
                <a:off x="0" y="0"/>
                <a:ext cx="288" cy="376"/>
              </a:xfrm>
              <a:prstGeom prst="diamond">
                <a:avLst/>
              </a:prstGeom>
              <a:solidFill>
                <a:schemeClr val="accent1"/>
              </a:solidFill>
              <a:ln w="9525" cap="flat" cmpd="sng">
                <a:solidFill>
                  <a:schemeClr val="tx1"/>
                </a:solidFill>
                <a:prstDash val="solid"/>
                <a:miter/>
                <a:headEnd type="none" w="med" len="med"/>
                <a:tailEnd type="none" w="med" len="med"/>
              </a:ln>
            </p:spPr>
            <p:txBody>
              <a:bodyPr wrap="none" anchor="ctr"/>
              <a:p>
                <a:pPr algn="ctr"/>
                <a:r>
                  <a:rPr lang="en-US" altLang="zh-CN" sz="2400">
                    <a:latin typeface="Arial" panose="020B0604020202020204" pitchFamily="34" charset="0"/>
                    <a:ea typeface="宋体" panose="02010600030101010101" pitchFamily="2" charset="-122"/>
                  </a:rPr>
                  <a:t>3</a:t>
                </a:r>
                <a:endParaRPr lang="en-US" altLang="zh-CN" sz="2400">
                  <a:latin typeface="Arial" panose="020B0604020202020204" pitchFamily="34" charset="0"/>
                  <a:ea typeface="宋体" panose="02010600030101010101" pitchFamily="2" charset="-122"/>
                </a:endParaRPr>
              </a:p>
            </p:txBody>
          </p:sp>
          <p:sp>
            <p:nvSpPr>
              <p:cNvPr id="70671" name="文本框 69647"/>
              <p:cNvSpPr txBox="1"/>
              <p:nvPr>
                <p:custDataLst>
                  <p:tags r:id="rId11"/>
                </p:custDataLst>
              </p:nvPr>
            </p:nvSpPr>
            <p:spPr>
              <a:xfrm>
                <a:off x="288" y="282"/>
                <a:ext cx="1536" cy="1333"/>
              </a:xfrm>
              <a:prstGeom prst="rect">
                <a:avLst/>
              </a:prstGeom>
              <a:noFill/>
              <a:ln w="9525">
                <a:noFill/>
              </a:ln>
            </p:spPr>
            <p:txBody>
              <a:bodyPr anchor="t">
                <a:spAutoFit/>
              </a:bodyPr>
              <a:p>
                <a:pPr>
                  <a:spcBef>
                    <a:spcPct val="20000"/>
                  </a:spcBef>
                </a:pPr>
                <a:r>
                  <a:rPr lang="zh-CN" altLang="en-US" sz="2800" b="1">
                    <a:solidFill>
                      <a:schemeClr val="bg1"/>
                    </a:solidFill>
                    <a:latin typeface="Verdana" panose="020B0604030504040204" pitchFamily="34" charset="0"/>
                    <a:ea typeface="宋体" panose="02010600030101010101" pitchFamily="2" charset="-122"/>
                  </a:rPr>
                  <a:t>儿童</a:t>
                </a:r>
                <a:r>
                  <a:rPr lang="en-US" altLang="zh-CN" sz="2800" b="1">
                    <a:solidFill>
                      <a:schemeClr val="bg1"/>
                    </a:solidFill>
                    <a:latin typeface="Verdana" panose="020B0604030504040204" pitchFamily="34" charset="0"/>
                    <a:ea typeface="宋体" panose="02010600030101010101" pitchFamily="2" charset="-122"/>
                  </a:rPr>
                  <a:t>——</a:t>
                </a:r>
                <a:endParaRPr lang="en-US" altLang="zh-CN" sz="2800" b="1">
                  <a:solidFill>
                    <a:schemeClr val="bg1"/>
                  </a:solidFill>
                  <a:latin typeface="Verdana" panose="020B0604030504040204" pitchFamily="34" charset="0"/>
                  <a:ea typeface="宋体" panose="02010600030101010101" pitchFamily="2" charset="-122"/>
                </a:endParaRPr>
              </a:p>
              <a:p>
                <a:pPr>
                  <a:spcBef>
                    <a:spcPct val="20000"/>
                  </a:spcBef>
                </a:pPr>
                <a:r>
                  <a:rPr lang="zh-CN" altLang="en-US" sz="2800" b="1">
                    <a:solidFill>
                      <a:schemeClr val="bg1"/>
                    </a:solidFill>
                    <a:latin typeface="Verdana" panose="020B0604030504040204" pitchFamily="34" charset="0"/>
                    <a:ea typeface="宋体" panose="02010600030101010101" pitchFamily="2" charset="-122"/>
                  </a:rPr>
                  <a:t>体谅和蔼  </a:t>
                </a:r>
                <a:endParaRPr lang="zh-CN" altLang="en-US" sz="2800" b="1">
                  <a:solidFill>
                    <a:schemeClr val="bg1"/>
                  </a:solidFill>
                  <a:latin typeface="Verdana" panose="020B0604030504040204" pitchFamily="34" charset="0"/>
                  <a:ea typeface="宋体" panose="02010600030101010101" pitchFamily="2" charset="-122"/>
                </a:endParaRPr>
              </a:p>
              <a:p>
                <a:pPr>
                  <a:spcBef>
                    <a:spcPct val="20000"/>
                  </a:spcBef>
                </a:pPr>
                <a:r>
                  <a:rPr lang="zh-CN" altLang="en-US" sz="2800" b="1">
                    <a:solidFill>
                      <a:schemeClr val="bg1"/>
                    </a:solidFill>
                    <a:latin typeface="Verdana" panose="020B0604030504040204" pitchFamily="34" charset="0"/>
                    <a:ea typeface="宋体" panose="02010600030101010101" pitchFamily="2" charset="-122"/>
                  </a:rPr>
                  <a:t>注意细节  </a:t>
                </a:r>
                <a:endParaRPr lang="zh-CN" altLang="en-US" sz="2800" b="1">
                  <a:solidFill>
                    <a:schemeClr val="bg1"/>
                  </a:solidFill>
                  <a:latin typeface="Verdana" panose="020B0604030504040204" pitchFamily="34" charset="0"/>
                  <a:ea typeface="宋体" panose="02010600030101010101" pitchFamily="2" charset="-122"/>
                </a:endParaRPr>
              </a:p>
              <a:p>
                <a:pPr>
                  <a:spcBef>
                    <a:spcPct val="20000"/>
                  </a:spcBef>
                </a:pPr>
                <a:r>
                  <a:rPr lang="zh-CN" altLang="en-US" sz="2800" b="1">
                    <a:solidFill>
                      <a:schemeClr val="bg1"/>
                    </a:solidFill>
                    <a:latin typeface="Verdana" panose="020B0604030504040204" pitchFamily="34" charset="0"/>
                    <a:ea typeface="宋体" panose="02010600030101010101" pitchFamily="2" charset="-122"/>
                  </a:rPr>
                  <a:t>边谈边察</a:t>
                </a:r>
                <a:r>
                  <a:rPr lang="en-US" altLang="zh-CN" sz="2800" b="1">
                    <a:solidFill>
                      <a:schemeClr val="bg1"/>
                    </a:solidFill>
                    <a:latin typeface="Verdana" panose="020B0604030504040204" pitchFamily="34" charset="0"/>
                    <a:ea typeface="宋体" panose="02010600030101010101" pitchFamily="2" charset="-122"/>
                  </a:rPr>
                  <a:t>(</a:t>
                </a:r>
                <a:r>
                  <a:rPr lang="zh-CN" altLang="en-US" sz="2800" b="1">
                    <a:solidFill>
                      <a:schemeClr val="bg1"/>
                    </a:solidFill>
                    <a:latin typeface="Verdana" panose="020B0604030504040204" pitchFamily="34" charset="0"/>
                    <a:ea typeface="宋体" panose="02010600030101010101" pitchFamily="2" charset="-122"/>
                  </a:rPr>
                  <a:t>查</a:t>
                </a:r>
                <a:r>
                  <a:rPr lang="en-US" altLang="zh-CN" sz="2800" b="1">
                    <a:solidFill>
                      <a:schemeClr val="bg1"/>
                    </a:solidFill>
                    <a:latin typeface="Verdana" panose="020B0604030504040204" pitchFamily="34" charset="0"/>
                    <a:ea typeface="宋体" panose="02010600030101010101" pitchFamily="2" charset="-122"/>
                  </a:rPr>
                  <a:t>)</a:t>
                </a:r>
                <a:endParaRPr lang="en-US" altLang="zh-CN" sz="2800" b="1">
                  <a:solidFill>
                    <a:schemeClr val="bg1"/>
                  </a:solidFill>
                  <a:latin typeface="Verdana" panose="020B0604030504040204" pitchFamily="34" charset="0"/>
                  <a:ea typeface="宋体" panose="02010600030101010101" pitchFamily="2" charset="-122"/>
                </a:endParaRPr>
              </a:p>
            </p:txBody>
          </p: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69643"/>
                                        </p:tgtEl>
                                        <p:attrNameLst>
                                          <p:attrName>style.visibility</p:attrName>
                                        </p:attrNameLst>
                                      </p:cBhvr>
                                      <p:to>
                                        <p:strVal val="visible"/>
                                      </p:to>
                                    </p:set>
                                    <p:animEffect transition="in" filter="circle(in)">
                                      <p:cBhvr>
                                        <p:cTn id="7" dur="2000"/>
                                        <p:tgtEl>
                                          <p:spTgt spid="696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itle 6"/>
          <p:cNvSpPr txBox="1"/>
          <p:nvPr>
            <p:custDataLst>
              <p:tags r:id="rId1"/>
            </p:custDataLst>
          </p:nvPr>
        </p:nvSpPr>
        <p:spPr>
          <a:xfrm>
            <a:off x="164732" y="1069569"/>
            <a:ext cx="165227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algn="ctr" eaLnBrk="1" hangingPunct="1">
              <a:lnSpc>
                <a:spcPct val="100000"/>
              </a:lnSpc>
              <a:buClrTx/>
              <a:buSzTx/>
              <a:buNone/>
            </a:pPr>
            <a:r>
              <a:rPr lang="zh-CN" altLang="en-US" sz="3000" b="1">
                <a:solidFill>
                  <a:srgbClr val="FFFFFF"/>
                </a:solidFill>
                <a:sym typeface="+mn-ea"/>
              </a:rPr>
              <a:t>案例导入</a:t>
            </a:r>
            <a:endParaRPr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71697" name="组合 70673"/>
          <p:cNvGrpSpPr/>
          <p:nvPr/>
        </p:nvGrpSpPr>
        <p:grpSpPr>
          <a:xfrm>
            <a:off x="1816418" y="1426226"/>
            <a:ext cx="8251825" cy="1525886"/>
            <a:chOff x="0" y="225"/>
            <a:chExt cx="5198" cy="962"/>
          </a:xfrm>
        </p:grpSpPr>
        <p:sp>
          <p:nvSpPr>
            <p:cNvPr id="71698" name="矩形 70674"/>
            <p:cNvSpPr/>
            <p:nvPr/>
          </p:nvSpPr>
          <p:spPr>
            <a:xfrm rot="3419336">
              <a:off x="42" y="338"/>
              <a:ext cx="896" cy="798"/>
            </a:xfrm>
            <a:prstGeom prst="rect">
              <a:avLst/>
            </a:prstGeom>
            <a:gradFill rotWithShape="1">
              <a:gsLst>
                <a:gs pos="0">
                  <a:schemeClr val="hlink"/>
                </a:gs>
                <a:gs pos="100000">
                  <a:srgbClr val="00516F"/>
                </a:gs>
              </a:gsLst>
              <a:lin ang="5400000" scaled="1"/>
              <a:tileRect/>
            </a:gradFill>
            <a:ln w="9525"/>
            <a:scene3d>
              <a:camera prst="legacyPerspectiveFront">
                <a:rot lat="0" lon="1500000" rev="0"/>
              </a:camera>
              <a:lightRig rig="legacyFlat4" dir="b"/>
            </a:scene3d>
            <a:sp3d extrusionH="887400" prstMaterial="legacyMatte">
              <a:bevelT w="13500" h="13500" prst="angle"/>
              <a:bevelB w="13500" h="13500" prst="angle"/>
              <a:extrusionClr>
                <a:schemeClr val="hlink"/>
              </a:extrusionClr>
            </a:sp3d>
          </p:spPr>
          <p:txBody>
            <a:bodyPr anchor="t">
              <a:flatTx/>
            </a:bodyPr>
            <a:p>
              <a:endParaRPr lang="zh-CN" altLang="en-US">
                <a:latin typeface="Arial" panose="020B0604020202020204" pitchFamily="34" charset="0"/>
                <a:ea typeface="宋体" panose="02010600030101010101" pitchFamily="2" charset="-122"/>
              </a:endParaRPr>
            </a:p>
          </p:txBody>
        </p:sp>
        <p:sp>
          <p:nvSpPr>
            <p:cNvPr id="71699" name="矩形 70675"/>
            <p:cNvSpPr/>
            <p:nvPr/>
          </p:nvSpPr>
          <p:spPr>
            <a:xfrm rot="3419336">
              <a:off x="1411" y="274"/>
              <a:ext cx="896" cy="798"/>
            </a:xfrm>
            <a:prstGeom prst="rect">
              <a:avLst/>
            </a:prstGeom>
            <a:gradFill rotWithShape="1">
              <a:gsLst>
                <a:gs pos="0">
                  <a:schemeClr val="accent2"/>
                </a:gs>
                <a:gs pos="100000">
                  <a:srgbClr val="5B6116"/>
                </a:gs>
              </a:gsLst>
              <a:lin ang="5400000" scaled="1"/>
              <a:tileRect/>
            </a:gradFill>
            <a:ln w="9525"/>
            <a:scene3d>
              <a:camera prst="legacyPerspectiveFront">
                <a:rot lat="0" lon="1500000" rev="0"/>
              </a:camera>
              <a:lightRig rig="legacyFlat4" dir="b"/>
            </a:scene3d>
            <a:sp3d extrusionH="887400" prstMaterial="legacyMatte">
              <a:bevelT w="13500" h="13500" prst="angle"/>
              <a:bevelB w="13500" h="13500" prst="angle"/>
              <a:extrusionClr>
                <a:schemeClr val="accent2"/>
              </a:extrusionClr>
            </a:sp3d>
          </p:spPr>
          <p:txBody>
            <a:bodyPr anchor="t">
              <a:flatTx/>
            </a:bodyPr>
            <a:p>
              <a:endParaRPr lang="zh-CN" altLang="en-US">
                <a:latin typeface="Arial" panose="020B0604020202020204" pitchFamily="34" charset="0"/>
                <a:ea typeface="宋体" panose="02010600030101010101" pitchFamily="2" charset="-122"/>
              </a:endParaRPr>
            </a:p>
          </p:txBody>
        </p:sp>
        <p:sp>
          <p:nvSpPr>
            <p:cNvPr id="71700" name="矩形 70676"/>
            <p:cNvSpPr/>
            <p:nvPr/>
          </p:nvSpPr>
          <p:spPr>
            <a:xfrm rot="3419336">
              <a:off x="2723" y="274"/>
              <a:ext cx="896" cy="798"/>
            </a:xfrm>
            <a:prstGeom prst="rect">
              <a:avLst/>
            </a:prstGeom>
            <a:gradFill rotWithShape="1">
              <a:gsLst>
                <a:gs pos="0">
                  <a:schemeClr val="hlink"/>
                </a:gs>
                <a:gs pos="100000">
                  <a:srgbClr val="00516F"/>
                </a:gs>
              </a:gsLst>
              <a:lin ang="5400000" scaled="1"/>
              <a:tileRect/>
            </a:gradFill>
            <a:ln w="9525"/>
            <a:scene3d>
              <a:camera prst="legacyPerspectiveFront">
                <a:rot lat="0" lon="1500000" rev="0"/>
              </a:camera>
              <a:lightRig rig="legacyFlat4" dir="b"/>
            </a:scene3d>
            <a:sp3d extrusionH="887400" prstMaterial="legacyMatte">
              <a:bevelT w="13500" h="13500" prst="angle"/>
              <a:bevelB w="13500" h="13500" prst="angle"/>
              <a:extrusionClr>
                <a:schemeClr val="hlink"/>
              </a:extrusionClr>
            </a:sp3d>
          </p:spPr>
          <p:txBody>
            <a:bodyPr anchor="t">
              <a:flatTx/>
            </a:bodyPr>
            <a:p>
              <a:endParaRPr lang="zh-CN" altLang="en-US">
                <a:latin typeface="Arial" panose="020B0604020202020204" pitchFamily="34" charset="0"/>
                <a:ea typeface="宋体" panose="02010600030101010101" pitchFamily="2" charset="-122"/>
              </a:endParaRPr>
            </a:p>
          </p:txBody>
        </p:sp>
        <p:sp>
          <p:nvSpPr>
            <p:cNvPr id="71701" name="矩形 70677"/>
            <p:cNvSpPr/>
            <p:nvPr/>
          </p:nvSpPr>
          <p:spPr>
            <a:xfrm rot="3419336">
              <a:off x="4138" y="214"/>
              <a:ext cx="882" cy="1064"/>
            </a:xfrm>
            <a:prstGeom prst="rect">
              <a:avLst/>
            </a:prstGeom>
            <a:solidFill>
              <a:srgbClr val="FF6600"/>
            </a:solidFill>
            <a:ln w="9525"/>
            <a:scene3d>
              <a:camera prst="legacyPerspectiveFront">
                <a:rot lat="0" lon="1500000" rev="0"/>
              </a:camera>
              <a:lightRig rig="legacyFlat4" dir="b"/>
            </a:scene3d>
            <a:sp3d extrusionH="887400" prstMaterial="legacyMatte">
              <a:bevelT w="13500" h="13500" prst="angle"/>
              <a:bevelB w="13500" h="13500" prst="angle"/>
              <a:extrusionClr>
                <a:srgbClr val="FF6600"/>
              </a:extrusionClr>
            </a:sp3d>
          </p:spPr>
          <p:txBody>
            <a:bodyPr anchor="t">
              <a:flatTx/>
            </a:bodyPr>
            <a:p>
              <a:endParaRPr lang="zh-CN" altLang="en-US">
                <a:latin typeface="Arial" panose="020B0604020202020204" pitchFamily="34" charset="0"/>
                <a:ea typeface="宋体" panose="02010600030101010101" pitchFamily="2" charset="-122"/>
              </a:endParaRPr>
            </a:p>
          </p:txBody>
        </p:sp>
        <p:sp>
          <p:nvSpPr>
            <p:cNvPr id="71702" name="矩形 70678"/>
            <p:cNvSpPr/>
            <p:nvPr/>
          </p:nvSpPr>
          <p:spPr>
            <a:xfrm>
              <a:off x="0" y="503"/>
              <a:ext cx="955" cy="518"/>
            </a:xfrm>
            <a:prstGeom prst="rect">
              <a:avLst/>
            </a:prstGeom>
            <a:noFill/>
            <a:ln w="9525">
              <a:noFill/>
            </a:ln>
          </p:spPr>
          <p:txBody>
            <a:bodyPr anchor="t">
              <a:spAutoFit/>
            </a:bodyPr>
            <a:p>
              <a:pPr algn="ctr" eaLnBrk="0" hangingPunct="0"/>
              <a:r>
                <a:rPr lang="zh-CN" altLang="en-US" sz="2400" b="1">
                  <a:solidFill>
                    <a:schemeClr val="bg1"/>
                  </a:solidFill>
                  <a:latin typeface="Arial" panose="020B0604020202020204" pitchFamily="34" charset="0"/>
                  <a:ea typeface="宋体" panose="02010600030101010101" pitchFamily="2" charset="-122"/>
                </a:rPr>
                <a:t>基本方法</a:t>
              </a:r>
              <a:endParaRPr lang="zh-CN" altLang="en-US" sz="2400" b="1">
                <a:solidFill>
                  <a:schemeClr val="bg1"/>
                </a:solidFill>
                <a:latin typeface="Arial" panose="020B0604020202020204" pitchFamily="34" charset="0"/>
                <a:ea typeface="宋体" panose="02010600030101010101" pitchFamily="2" charset="-122"/>
              </a:endParaRPr>
            </a:p>
            <a:p>
              <a:pPr algn="ctr" eaLnBrk="0" hangingPunct="0"/>
              <a:r>
                <a:rPr lang="zh-CN" altLang="en-US" sz="2400" b="1">
                  <a:solidFill>
                    <a:schemeClr val="bg1"/>
                  </a:solidFill>
                  <a:latin typeface="Arial" panose="020B0604020202020204" pitchFamily="34" charset="0"/>
                  <a:ea typeface="宋体" panose="02010600030101010101" pitchFamily="2" charset="-122"/>
                </a:rPr>
                <a:t>与技巧</a:t>
              </a:r>
              <a:endParaRPr lang="zh-CN" altLang="en-US" sz="2400" b="1">
                <a:solidFill>
                  <a:schemeClr val="bg1"/>
                </a:solidFill>
                <a:latin typeface="Arial" panose="020B0604020202020204" pitchFamily="34" charset="0"/>
                <a:ea typeface="宋体" panose="02010600030101010101" pitchFamily="2" charset="-122"/>
              </a:endParaRPr>
            </a:p>
          </p:txBody>
        </p:sp>
        <p:sp>
          <p:nvSpPr>
            <p:cNvPr id="71703" name="矩形 70679"/>
            <p:cNvSpPr/>
            <p:nvPr/>
          </p:nvSpPr>
          <p:spPr>
            <a:xfrm>
              <a:off x="1531" y="513"/>
              <a:ext cx="884" cy="288"/>
            </a:xfrm>
            <a:prstGeom prst="rect">
              <a:avLst/>
            </a:prstGeom>
            <a:noFill/>
            <a:ln w="9525">
              <a:noFill/>
            </a:ln>
          </p:spPr>
          <p:txBody>
            <a:bodyPr wrap="none" anchor="t">
              <a:spAutoFit/>
            </a:bodyPr>
            <a:p>
              <a:r>
                <a:rPr lang="zh-CN" altLang="en-US" sz="2400" b="1">
                  <a:solidFill>
                    <a:schemeClr val="bg1"/>
                  </a:solidFill>
                  <a:latin typeface="Arial" panose="020B0604020202020204" pitchFamily="34" charset="0"/>
                  <a:ea typeface="宋体" panose="02010600030101010101" pitchFamily="2" charset="-122"/>
                </a:rPr>
                <a:t>重点问诊</a:t>
              </a:r>
              <a:endParaRPr lang="zh-CN" altLang="en-US" sz="2400" b="1">
                <a:solidFill>
                  <a:schemeClr val="bg1"/>
                </a:solidFill>
                <a:latin typeface="Arial" panose="020B0604020202020204" pitchFamily="34" charset="0"/>
                <a:ea typeface="宋体" panose="02010600030101010101" pitchFamily="2" charset="-122"/>
              </a:endParaRPr>
            </a:p>
          </p:txBody>
        </p:sp>
        <p:sp>
          <p:nvSpPr>
            <p:cNvPr id="71704" name="矩形 70680"/>
            <p:cNvSpPr/>
            <p:nvPr/>
          </p:nvSpPr>
          <p:spPr>
            <a:xfrm>
              <a:off x="2827" y="455"/>
              <a:ext cx="884" cy="518"/>
            </a:xfrm>
            <a:prstGeom prst="rect">
              <a:avLst/>
            </a:prstGeom>
            <a:noFill/>
            <a:ln w="9525">
              <a:noFill/>
            </a:ln>
          </p:spPr>
          <p:txBody>
            <a:bodyPr wrap="none" anchor="t">
              <a:spAutoFit/>
            </a:bodyPr>
            <a:p>
              <a:r>
                <a:rPr lang="zh-CN" altLang="en-US" sz="2400" b="1">
                  <a:solidFill>
                    <a:schemeClr val="bg1"/>
                  </a:solidFill>
                  <a:latin typeface="Arial" panose="020B0604020202020204" pitchFamily="34" charset="0"/>
                  <a:ea typeface="宋体" panose="02010600030101010101" pitchFamily="2" charset="-122"/>
                </a:rPr>
                <a:t>特殊情况</a:t>
              </a:r>
              <a:endParaRPr lang="zh-CN" altLang="en-US" sz="2400" b="1">
                <a:solidFill>
                  <a:schemeClr val="bg1"/>
                </a:solidFill>
                <a:latin typeface="Arial" panose="020B0604020202020204" pitchFamily="34" charset="0"/>
                <a:ea typeface="宋体" panose="02010600030101010101" pitchFamily="2" charset="-122"/>
              </a:endParaRPr>
            </a:p>
            <a:p>
              <a:r>
                <a:rPr lang="zh-CN" altLang="en-US" sz="2400" b="1">
                  <a:solidFill>
                    <a:schemeClr val="bg1"/>
                  </a:solidFill>
                  <a:latin typeface="Arial" panose="020B0604020202020204" pitchFamily="34" charset="0"/>
                  <a:ea typeface="宋体" panose="02010600030101010101" pitchFamily="2" charset="-122"/>
                </a:rPr>
                <a:t>的问诊</a:t>
              </a:r>
              <a:endParaRPr lang="zh-CN" altLang="en-US" sz="2400" b="1">
                <a:solidFill>
                  <a:schemeClr val="bg1"/>
                </a:solidFill>
                <a:latin typeface="Arial" panose="020B0604020202020204" pitchFamily="34" charset="0"/>
                <a:ea typeface="宋体" panose="02010600030101010101" pitchFamily="2" charset="-122"/>
              </a:endParaRPr>
            </a:p>
          </p:txBody>
        </p:sp>
        <p:sp>
          <p:nvSpPr>
            <p:cNvPr id="71705" name="矩形 70681"/>
            <p:cNvSpPr/>
            <p:nvPr/>
          </p:nvSpPr>
          <p:spPr>
            <a:xfrm>
              <a:off x="4214" y="440"/>
              <a:ext cx="984" cy="581"/>
            </a:xfrm>
            <a:prstGeom prst="rect">
              <a:avLst/>
            </a:prstGeom>
            <a:noFill/>
            <a:ln w="9525">
              <a:noFill/>
            </a:ln>
          </p:spPr>
          <p:txBody>
            <a:bodyPr wrap="none" anchor="t">
              <a:spAutoFit/>
            </a:bodyPr>
            <a:p>
              <a:pPr algn="ctr" eaLnBrk="0" hangingPunct="0"/>
              <a:r>
                <a:rPr lang="zh-CN" altLang="en-US" b="1">
                  <a:solidFill>
                    <a:schemeClr val="bg1"/>
                  </a:solidFill>
                  <a:latin typeface="Arial" panose="020B0604020202020204" pitchFamily="34" charset="0"/>
                  <a:ea typeface="宋体" panose="02010600030101010101" pitchFamily="2" charset="-122"/>
                </a:rPr>
                <a:t>最后整理</a:t>
              </a:r>
              <a:endParaRPr lang="zh-CN" altLang="en-US" b="1">
                <a:solidFill>
                  <a:schemeClr val="bg1"/>
                </a:solidFill>
                <a:latin typeface="Arial" panose="020B0604020202020204" pitchFamily="34" charset="0"/>
                <a:ea typeface="宋体" panose="02010600030101010101" pitchFamily="2" charset="-122"/>
              </a:endParaRPr>
            </a:p>
            <a:p>
              <a:pPr algn="ctr" eaLnBrk="0" hangingPunct="0"/>
              <a:r>
                <a:rPr lang="zh-CN" altLang="en-US" b="1">
                  <a:solidFill>
                    <a:schemeClr val="bg1"/>
                  </a:solidFill>
                  <a:latin typeface="Arial" panose="020B0604020202020204" pitchFamily="34" charset="0"/>
                  <a:ea typeface="宋体" panose="02010600030101010101" pitchFamily="2" charset="-122"/>
                </a:rPr>
                <a:t>写成符合要求</a:t>
              </a:r>
              <a:endParaRPr lang="zh-CN" altLang="en-US" b="1">
                <a:solidFill>
                  <a:schemeClr val="bg1"/>
                </a:solidFill>
                <a:latin typeface="Arial" panose="020B0604020202020204" pitchFamily="34" charset="0"/>
                <a:ea typeface="宋体" panose="02010600030101010101" pitchFamily="2" charset="-122"/>
              </a:endParaRPr>
            </a:p>
            <a:p>
              <a:pPr algn="ctr" eaLnBrk="0" hangingPunct="0"/>
              <a:r>
                <a:rPr lang="zh-CN" altLang="en-US" b="1">
                  <a:solidFill>
                    <a:schemeClr val="bg1"/>
                  </a:solidFill>
                  <a:latin typeface="Arial" panose="020B0604020202020204" pitchFamily="34" charset="0"/>
                  <a:ea typeface="宋体" panose="02010600030101010101" pitchFamily="2" charset="-122"/>
                </a:rPr>
                <a:t>的规范的病历</a:t>
              </a:r>
              <a:endParaRPr lang="zh-CN" altLang="en-US" b="1">
                <a:solidFill>
                  <a:schemeClr val="bg1"/>
                </a:solidFill>
                <a:latin typeface="Arial" panose="020B0604020202020204" pitchFamily="34" charset="0"/>
                <a:ea typeface="宋体" panose="02010600030101010101" pitchFamily="2" charset="-122"/>
              </a:endParaRPr>
            </a:p>
          </p:txBody>
        </p:sp>
      </p:grpSp>
      <p:grpSp>
        <p:nvGrpSpPr>
          <p:cNvPr id="71706" name="组合 70682"/>
          <p:cNvGrpSpPr/>
          <p:nvPr/>
        </p:nvGrpSpPr>
        <p:grpSpPr>
          <a:xfrm>
            <a:off x="1989455" y="3299460"/>
            <a:ext cx="8534400" cy="3200400"/>
            <a:chOff x="0" y="0"/>
            <a:chExt cx="5376" cy="2016"/>
          </a:xfrm>
        </p:grpSpPr>
        <p:sp>
          <p:nvSpPr>
            <p:cNvPr id="71707" name="圆角矩形 70683"/>
            <p:cNvSpPr/>
            <p:nvPr/>
          </p:nvSpPr>
          <p:spPr>
            <a:xfrm>
              <a:off x="4076" y="0"/>
              <a:ext cx="1300" cy="2016"/>
            </a:xfrm>
            <a:prstGeom prst="roundRect">
              <a:avLst>
                <a:gd name="adj" fmla="val 13745"/>
              </a:avLst>
            </a:prstGeom>
            <a:solidFill>
              <a:srgbClr val="FF6600"/>
            </a:solidFill>
            <a:ln w="38100" cap="flat" cmpd="sng">
              <a:solidFill>
                <a:schemeClr val="bg2"/>
              </a:solidFill>
              <a:prstDash val="solid"/>
              <a:round/>
              <a:headEnd type="none" w="med" len="med"/>
              <a:tailEnd type="none" w="med" len="med"/>
            </a:ln>
          </p:spPr>
          <p:txBody>
            <a:bodyPr anchor="t"/>
            <a:p>
              <a:endParaRPr lang="zh-CN" altLang="en-US">
                <a:latin typeface="Arial" panose="020B0604020202020204" pitchFamily="34" charset="0"/>
                <a:ea typeface="宋体" panose="02010600030101010101" pitchFamily="2" charset="-122"/>
              </a:endParaRPr>
            </a:p>
          </p:txBody>
        </p:sp>
        <p:sp>
          <p:nvSpPr>
            <p:cNvPr id="71708" name="圆角矩形 70684"/>
            <p:cNvSpPr/>
            <p:nvPr/>
          </p:nvSpPr>
          <p:spPr>
            <a:xfrm>
              <a:off x="2718" y="0"/>
              <a:ext cx="1291" cy="2016"/>
            </a:xfrm>
            <a:prstGeom prst="roundRect">
              <a:avLst>
                <a:gd name="adj" fmla="val 13745"/>
              </a:avLst>
            </a:prstGeom>
            <a:solidFill>
              <a:srgbClr val="CCFFFF"/>
            </a:solidFill>
            <a:ln w="38100" cap="flat" cmpd="sng">
              <a:solidFill>
                <a:schemeClr val="bg2"/>
              </a:solidFill>
              <a:prstDash val="solid"/>
              <a:round/>
              <a:headEnd type="none" w="med" len="med"/>
              <a:tailEnd type="none" w="med" len="med"/>
            </a:ln>
          </p:spPr>
          <p:txBody>
            <a:bodyPr anchor="t"/>
            <a:p>
              <a:endParaRPr lang="zh-CN" altLang="en-US">
                <a:latin typeface="Arial" panose="020B0604020202020204" pitchFamily="34" charset="0"/>
                <a:ea typeface="宋体" panose="02010600030101010101" pitchFamily="2" charset="-122"/>
              </a:endParaRPr>
            </a:p>
          </p:txBody>
        </p:sp>
        <p:sp>
          <p:nvSpPr>
            <p:cNvPr id="71709" name="圆角矩形 70685"/>
            <p:cNvSpPr/>
            <p:nvPr/>
          </p:nvSpPr>
          <p:spPr>
            <a:xfrm>
              <a:off x="1369" y="0"/>
              <a:ext cx="1253" cy="2016"/>
            </a:xfrm>
            <a:prstGeom prst="roundRect">
              <a:avLst>
                <a:gd name="adj" fmla="val 13745"/>
              </a:avLst>
            </a:prstGeom>
            <a:solidFill>
              <a:srgbClr val="99CCFF"/>
            </a:solidFill>
            <a:ln w="38100" cap="flat" cmpd="sng">
              <a:solidFill>
                <a:schemeClr val="bg2"/>
              </a:solidFill>
              <a:prstDash val="solid"/>
              <a:round/>
              <a:headEnd type="none" w="med" len="med"/>
              <a:tailEnd type="none" w="med" len="med"/>
            </a:ln>
          </p:spPr>
          <p:txBody>
            <a:bodyPr anchor="t"/>
            <a:p>
              <a:endParaRPr lang="zh-CN" altLang="en-US">
                <a:latin typeface="Arial" panose="020B0604020202020204" pitchFamily="34" charset="0"/>
                <a:ea typeface="宋体" panose="02010600030101010101" pitchFamily="2" charset="-122"/>
              </a:endParaRPr>
            </a:p>
          </p:txBody>
        </p:sp>
        <p:sp>
          <p:nvSpPr>
            <p:cNvPr id="71710" name="圆角矩形 70686"/>
            <p:cNvSpPr/>
            <p:nvPr/>
          </p:nvSpPr>
          <p:spPr>
            <a:xfrm>
              <a:off x="0" y="0"/>
              <a:ext cx="1300" cy="2016"/>
            </a:xfrm>
            <a:prstGeom prst="roundRect">
              <a:avLst>
                <a:gd name="adj" fmla="val 13745"/>
              </a:avLst>
            </a:prstGeom>
            <a:solidFill>
              <a:srgbClr val="CCFFCC"/>
            </a:solidFill>
            <a:ln w="38100" cap="flat" cmpd="sng">
              <a:solidFill>
                <a:schemeClr val="bg2"/>
              </a:solidFill>
              <a:prstDash val="solid"/>
              <a:round/>
              <a:headEnd type="none" w="med" len="med"/>
              <a:tailEnd type="none" w="med" len="med"/>
            </a:ln>
          </p:spPr>
          <p:txBody>
            <a:bodyPr anchor="t"/>
            <a:p>
              <a:endParaRPr lang="zh-CN" altLang="en-US">
                <a:latin typeface="Arial" panose="020B0604020202020204" pitchFamily="34" charset="0"/>
                <a:ea typeface="宋体" panose="02010600030101010101" pitchFamily="2" charset="-122"/>
              </a:endParaRPr>
            </a:p>
          </p:txBody>
        </p:sp>
        <p:sp>
          <p:nvSpPr>
            <p:cNvPr id="71711" name="矩形 70687"/>
            <p:cNvSpPr/>
            <p:nvPr/>
          </p:nvSpPr>
          <p:spPr>
            <a:xfrm>
              <a:off x="48" y="96"/>
              <a:ext cx="1156" cy="1668"/>
            </a:xfrm>
            <a:prstGeom prst="rect">
              <a:avLst/>
            </a:prstGeom>
            <a:noFill/>
            <a:ln w="9525">
              <a:noFill/>
            </a:ln>
          </p:spPr>
          <p:txBody>
            <a:bodyPr anchor="t">
              <a:spAutoFit/>
            </a:bodyPr>
            <a:p>
              <a:pPr algn="ctr" eaLnBrk="0" hangingPunct="0">
                <a:spcBef>
                  <a:spcPct val="50000"/>
                </a:spcBef>
              </a:pPr>
              <a:r>
                <a:rPr lang="zh-CN" altLang="en-US" sz="2400" b="1">
                  <a:latin typeface="Arial" panose="020B0604020202020204" pitchFamily="34" charset="0"/>
                  <a:ea typeface="宋体" panose="02010600030101010101" pitchFamily="2" charset="-122"/>
                </a:rPr>
                <a:t>友好的开始  愉快的结束</a:t>
              </a:r>
              <a:endParaRPr lang="zh-CN" altLang="en-US" sz="2400" b="1">
                <a:latin typeface="Arial" panose="020B0604020202020204" pitchFamily="34" charset="0"/>
                <a:ea typeface="宋体" panose="02010600030101010101" pitchFamily="2" charset="-122"/>
              </a:endParaRPr>
            </a:p>
            <a:p>
              <a:pPr algn="ctr" eaLnBrk="0" hangingPunct="0">
                <a:spcBef>
                  <a:spcPct val="50000"/>
                </a:spcBef>
              </a:pPr>
              <a:r>
                <a:rPr lang="zh-CN" altLang="en-US" sz="2400" b="1">
                  <a:latin typeface="Arial" panose="020B0604020202020204" pitchFamily="34" charset="0"/>
                  <a:ea typeface="宋体" panose="02010600030101010101" pitchFamily="2" charset="-122"/>
                </a:rPr>
                <a:t>及时概括</a:t>
              </a:r>
              <a:r>
                <a:rPr lang="en-US" altLang="zh-CN" sz="2400" b="1">
                  <a:latin typeface="Arial" panose="020B0604020202020204" pitchFamily="34" charset="0"/>
                  <a:ea typeface="宋体" panose="02010600030101010101" pitchFamily="2" charset="-122"/>
                </a:rPr>
                <a:t>.</a:t>
              </a:r>
              <a:r>
                <a:rPr lang="zh-CN" altLang="en-US" sz="2400" b="1">
                  <a:latin typeface="Arial" panose="020B0604020202020204" pitchFamily="34" charset="0"/>
                  <a:ea typeface="宋体" panose="02010600030101010101" pitchFamily="2" charset="-122"/>
                </a:rPr>
                <a:t>核实有关内容</a:t>
              </a:r>
              <a:endParaRPr lang="zh-CN" altLang="en-US" sz="2400" b="1">
                <a:latin typeface="Arial" panose="020B0604020202020204" pitchFamily="34" charset="0"/>
                <a:ea typeface="宋体" panose="02010600030101010101" pitchFamily="2" charset="-122"/>
              </a:endParaRPr>
            </a:p>
            <a:p>
              <a:pPr algn="ctr" eaLnBrk="0" hangingPunct="0">
                <a:spcBef>
                  <a:spcPct val="50000"/>
                </a:spcBef>
              </a:pPr>
              <a:r>
                <a:rPr lang="zh-CN" altLang="en-US" sz="2400" b="1">
                  <a:latin typeface="Arial" panose="020B0604020202020204" pitchFamily="34" charset="0"/>
                  <a:ea typeface="宋体" panose="02010600030101010101" pitchFamily="2" charset="-122"/>
                </a:rPr>
                <a:t>避免暗示性</a:t>
              </a:r>
              <a:r>
                <a:rPr lang="en-US" altLang="zh-CN" sz="2400" b="1">
                  <a:latin typeface="Arial" panose="020B0604020202020204" pitchFamily="34" charset="0"/>
                  <a:ea typeface="宋体" panose="02010600030101010101" pitchFamily="2" charset="-122"/>
                </a:rPr>
                <a:t>.</a:t>
              </a:r>
              <a:r>
                <a:rPr lang="zh-CN" altLang="en-US" sz="2400" b="1">
                  <a:latin typeface="Arial" panose="020B0604020202020204" pitchFamily="34" charset="0"/>
                  <a:ea typeface="宋体" panose="02010600030101010101" pitchFamily="2" charset="-122"/>
                </a:rPr>
                <a:t>责难性提问</a:t>
              </a:r>
              <a:endParaRPr lang="zh-CN" altLang="en-US" sz="2400" b="1">
                <a:latin typeface="Arial" panose="020B0604020202020204" pitchFamily="34" charset="0"/>
                <a:ea typeface="宋体" panose="02010600030101010101" pitchFamily="2" charset="-122"/>
              </a:endParaRPr>
            </a:p>
          </p:txBody>
        </p:sp>
        <p:sp>
          <p:nvSpPr>
            <p:cNvPr id="71712" name="矩形 70688"/>
            <p:cNvSpPr/>
            <p:nvPr/>
          </p:nvSpPr>
          <p:spPr>
            <a:xfrm>
              <a:off x="1440" y="240"/>
              <a:ext cx="1104" cy="1668"/>
            </a:xfrm>
            <a:prstGeom prst="rect">
              <a:avLst/>
            </a:prstGeom>
            <a:noFill/>
            <a:ln w="9525">
              <a:noFill/>
            </a:ln>
          </p:spPr>
          <p:txBody>
            <a:bodyPr anchor="t">
              <a:spAutoFit/>
            </a:bodyPr>
            <a:p>
              <a:pPr algn="ctr" eaLnBrk="0" hangingPunct="0"/>
              <a:r>
                <a:rPr lang="zh-CN" altLang="en-US" sz="2400" b="1">
                  <a:latin typeface="Arial" panose="020B0604020202020204" pitchFamily="34" charset="0"/>
                  <a:ea typeface="宋体" panose="02010600030101010101" pitchFamily="2" charset="-122"/>
                </a:rPr>
                <a:t>主要针对</a:t>
              </a:r>
              <a:endParaRPr lang="zh-CN" altLang="en-US" sz="2400" b="1">
                <a:latin typeface="Arial" panose="020B0604020202020204" pitchFamily="34" charset="0"/>
                <a:ea typeface="宋体" panose="02010600030101010101" pitchFamily="2" charset="-122"/>
              </a:endParaRPr>
            </a:p>
            <a:p>
              <a:pPr algn="ctr" eaLnBrk="0" hangingPunct="0"/>
              <a:r>
                <a:rPr lang="zh-CN" altLang="en-US" sz="2400" b="1">
                  <a:latin typeface="Arial" panose="020B0604020202020204" pitchFamily="34" charset="0"/>
                  <a:ea typeface="宋体" panose="02010600030101010101" pitchFamily="2" charset="-122"/>
                </a:rPr>
                <a:t> 门急诊</a:t>
              </a:r>
              <a:endParaRPr lang="zh-CN" altLang="en-US" sz="2400" b="1">
                <a:latin typeface="Arial" panose="020B0604020202020204" pitchFamily="34" charset="0"/>
                <a:ea typeface="宋体" panose="02010600030101010101" pitchFamily="2" charset="-122"/>
              </a:endParaRPr>
            </a:p>
            <a:p>
              <a:pPr algn="ctr" eaLnBrk="0" hangingPunct="0"/>
              <a:r>
                <a:rPr lang="zh-CN" altLang="en-US" sz="2400" b="1">
                  <a:latin typeface="Arial" panose="020B0604020202020204" pitchFamily="34" charset="0"/>
                  <a:ea typeface="宋体" panose="02010600030101010101" pitchFamily="2" charset="-122"/>
                </a:rPr>
                <a:t>病人</a:t>
              </a:r>
              <a:endParaRPr lang="zh-CN" altLang="en-US" sz="2400" b="1">
                <a:latin typeface="Arial" panose="020B0604020202020204" pitchFamily="34" charset="0"/>
                <a:ea typeface="宋体" panose="02010600030101010101" pitchFamily="2" charset="-122"/>
              </a:endParaRPr>
            </a:p>
            <a:p>
              <a:pPr algn="ctr" eaLnBrk="0" hangingPunct="0">
                <a:spcBef>
                  <a:spcPct val="50000"/>
                </a:spcBef>
              </a:pPr>
              <a:r>
                <a:rPr lang="zh-CN" altLang="en-US" sz="2400" b="1">
                  <a:latin typeface="Arial" panose="020B0604020202020204" pitchFamily="34" charset="0"/>
                  <a:ea typeface="宋体" panose="02010600030101010101" pitchFamily="2" charset="-122"/>
                </a:rPr>
                <a:t>简洁形式 优化顺序</a:t>
              </a:r>
              <a:endParaRPr lang="zh-CN" altLang="en-US" sz="2400" b="1">
                <a:latin typeface="Arial" panose="020B0604020202020204" pitchFamily="34" charset="0"/>
                <a:ea typeface="宋体" panose="02010600030101010101" pitchFamily="2" charset="-122"/>
              </a:endParaRPr>
            </a:p>
            <a:p>
              <a:pPr algn="ctr" eaLnBrk="0" hangingPunct="0">
                <a:spcBef>
                  <a:spcPct val="50000"/>
                </a:spcBef>
              </a:pPr>
              <a:endParaRPr lang="zh-CN" altLang="en-US" sz="2400" b="1">
                <a:solidFill>
                  <a:schemeClr val="accent2"/>
                </a:solidFill>
                <a:latin typeface="Arial" panose="020B0604020202020204" pitchFamily="34" charset="0"/>
                <a:ea typeface="宋体" panose="02010600030101010101" pitchFamily="2" charset="-122"/>
              </a:endParaRPr>
            </a:p>
          </p:txBody>
        </p:sp>
        <p:sp>
          <p:nvSpPr>
            <p:cNvPr id="71713" name="矩形 70689"/>
            <p:cNvSpPr/>
            <p:nvPr/>
          </p:nvSpPr>
          <p:spPr>
            <a:xfrm>
              <a:off x="2832" y="270"/>
              <a:ext cx="1056" cy="978"/>
            </a:xfrm>
            <a:prstGeom prst="rect">
              <a:avLst/>
            </a:prstGeom>
            <a:noFill/>
            <a:ln w="9525">
              <a:noFill/>
            </a:ln>
          </p:spPr>
          <p:txBody>
            <a:bodyPr anchor="t">
              <a:spAutoFit/>
            </a:bodyPr>
            <a:p>
              <a:pPr eaLnBrk="0" hangingPunct="0">
                <a:spcBef>
                  <a:spcPct val="50000"/>
                </a:spcBef>
              </a:pPr>
              <a:r>
                <a:rPr lang="zh-CN" altLang="en-US" sz="2400" b="1">
                  <a:latin typeface="Arial" panose="020B0604020202020204" pitchFamily="34" charset="0"/>
                  <a:ea typeface="宋体" panose="02010600030101010101" pitchFamily="2" charset="-122"/>
                </a:rPr>
                <a:t>不同情况</a:t>
              </a:r>
              <a:endParaRPr lang="zh-CN" altLang="en-US" sz="2400" b="1">
                <a:latin typeface="Arial" panose="020B0604020202020204" pitchFamily="34" charset="0"/>
                <a:ea typeface="宋体" panose="02010600030101010101" pitchFamily="2" charset="-122"/>
              </a:endParaRPr>
            </a:p>
            <a:p>
              <a:pPr eaLnBrk="0" hangingPunct="0">
                <a:spcBef>
                  <a:spcPct val="50000"/>
                </a:spcBef>
              </a:pPr>
              <a:r>
                <a:rPr lang="zh-CN" altLang="en-US" sz="2400" b="1">
                  <a:latin typeface="Arial" panose="020B0604020202020204" pitchFamily="34" charset="0"/>
                  <a:ea typeface="宋体" panose="02010600030101010101" pitchFamily="2" charset="-122"/>
                </a:rPr>
                <a:t>    采用</a:t>
              </a:r>
              <a:endParaRPr lang="zh-CN" altLang="en-US" sz="2400" b="1">
                <a:latin typeface="Arial" panose="020B0604020202020204" pitchFamily="34" charset="0"/>
                <a:ea typeface="宋体" panose="02010600030101010101" pitchFamily="2" charset="-122"/>
              </a:endParaRPr>
            </a:p>
            <a:p>
              <a:pPr eaLnBrk="0" hangingPunct="0">
                <a:spcBef>
                  <a:spcPct val="50000"/>
                </a:spcBef>
              </a:pPr>
              <a:r>
                <a:rPr lang="zh-CN" altLang="en-US" sz="2400" b="1">
                  <a:latin typeface="Arial" panose="020B0604020202020204" pitchFamily="34" charset="0"/>
                  <a:ea typeface="宋体" panose="02010600030101010101" pitchFamily="2" charset="-122"/>
                </a:rPr>
                <a:t>不同方式</a:t>
              </a:r>
              <a:endParaRPr lang="zh-CN" altLang="en-US" sz="2400" b="1">
                <a:latin typeface="Arial" panose="020B0604020202020204" pitchFamily="34" charset="0"/>
                <a:ea typeface="宋体" panose="02010600030101010101" pitchFamily="2" charset="-122"/>
              </a:endParaRPr>
            </a:p>
          </p:txBody>
        </p:sp>
        <p:sp>
          <p:nvSpPr>
            <p:cNvPr id="71714" name="矩形 70690"/>
            <p:cNvSpPr/>
            <p:nvPr/>
          </p:nvSpPr>
          <p:spPr>
            <a:xfrm>
              <a:off x="4080" y="255"/>
              <a:ext cx="1236" cy="1335"/>
            </a:xfrm>
            <a:prstGeom prst="rect">
              <a:avLst/>
            </a:prstGeom>
            <a:noFill/>
            <a:ln w="9525">
              <a:noFill/>
            </a:ln>
          </p:spPr>
          <p:txBody>
            <a:bodyPr wrap="none" anchor="t">
              <a:spAutoFit/>
            </a:bodyPr>
            <a:p>
              <a:pPr eaLnBrk="0" hangingPunct="0">
                <a:spcBef>
                  <a:spcPct val="25000"/>
                </a:spcBef>
              </a:pPr>
              <a:r>
                <a:rPr lang="zh-CN" altLang="en-US" sz="2800" b="1">
                  <a:solidFill>
                    <a:schemeClr val="bg1"/>
                  </a:solidFill>
                  <a:latin typeface="Arial" panose="020B0604020202020204" pitchFamily="34" charset="0"/>
                  <a:ea typeface="宋体" panose="02010600030101010101" pitchFamily="2" charset="-122"/>
                </a:rPr>
                <a:t>以必须获得</a:t>
              </a:r>
              <a:endParaRPr lang="zh-CN" altLang="en-US" sz="2800" b="1">
                <a:solidFill>
                  <a:schemeClr val="bg1"/>
                </a:solidFill>
                <a:latin typeface="Arial" panose="020B0604020202020204" pitchFamily="34" charset="0"/>
                <a:ea typeface="宋体" panose="02010600030101010101" pitchFamily="2" charset="-122"/>
              </a:endParaRPr>
            </a:p>
            <a:p>
              <a:pPr eaLnBrk="0" hangingPunct="0">
                <a:spcBef>
                  <a:spcPct val="25000"/>
                </a:spcBef>
              </a:pPr>
              <a:r>
                <a:rPr lang="zh-CN" altLang="en-US" sz="2800" b="1">
                  <a:solidFill>
                    <a:schemeClr val="bg1"/>
                  </a:solidFill>
                  <a:latin typeface="Arial" panose="020B0604020202020204" pitchFamily="34" charset="0"/>
                  <a:ea typeface="宋体" panose="02010600030101010101" pitchFamily="2" charset="-122"/>
                </a:rPr>
                <a:t>主要症状的</a:t>
              </a:r>
              <a:endParaRPr lang="zh-CN" altLang="en-US" sz="2800" b="1">
                <a:solidFill>
                  <a:schemeClr val="bg1"/>
                </a:solidFill>
                <a:latin typeface="Arial" panose="020B0604020202020204" pitchFamily="34" charset="0"/>
                <a:ea typeface="宋体" panose="02010600030101010101" pitchFamily="2" charset="-122"/>
              </a:endParaRPr>
            </a:p>
            <a:p>
              <a:pPr eaLnBrk="0" hangingPunct="0">
                <a:spcBef>
                  <a:spcPct val="25000"/>
                </a:spcBef>
              </a:pPr>
              <a:r>
                <a:rPr lang="zh-CN" altLang="en-US" sz="2800" b="1">
                  <a:solidFill>
                    <a:schemeClr val="bg1"/>
                  </a:solidFill>
                  <a:latin typeface="Arial" panose="020B0604020202020204" pitchFamily="34" charset="0"/>
                  <a:ea typeface="宋体" panose="02010600030101010101" pitchFamily="2" charset="-122"/>
                </a:rPr>
                <a:t>相关资料为</a:t>
              </a:r>
              <a:endParaRPr lang="zh-CN" altLang="en-US" sz="2800" b="1">
                <a:solidFill>
                  <a:schemeClr val="bg1"/>
                </a:solidFill>
                <a:latin typeface="Arial" panose="020B0604020202020204" pitchFamily="34" charset="0"/>
                <a:ea typeface="宋体" panose="02010600030101010101" pitchFamily="2" charset="-122"/>
              </a:endParaRPr>
            </a:p>
            <a:p>
              <a:pPr eaLnBrk="0" hangingPunct="0">
                <a:spcBef>
                  <a:spcPct val="25000"/>
                </a:spcBef>
              </a:pPr>
              <a:r>
                <a:rPr lang="zh-CN" altLang="en-US" sz="2800" b="1">
                  <a:solidFill>
                    <a:schemeClr val="bg1"/>
                  </a:solidFill>
                  <a:latin typeface="Arial" panose="020B0604020202020204" pitchFamily="34" charset="0"/>
                  <a:ea typeface="宋体" panose="02010600030101010101" pitchFamily="2" charset="-122"/>
                </a:rPr>
                <a:t>      原则</a:t>
              </a:r>
              <a:endParaRPr lang="zh-CN" altLang="en-US" sz="2800" b="1">
                <a:solidFill>
                  <a:schemeClr val="bg1"/>
                </a:solidFill>
                <a:latin typeface="Arial" panose="020B0604020202020204" pitchFamily="34" charset="0"/>
                <a:ea typeface="宋体" panose="02010600030101010101" pitchFamily="2" charset="-122"/>
              </a:endParaRPr>
            </a:p>
          </p:txBody>
        </p:sp>
      </p:gr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9784873da7d5dd939555a422eff551ceed9e77a644dba-7A8xtg"/>
          <p:cNvPicPr>
            <a:picLocks noChangeAspect="1"/>
          </p:cNvPicPr>
          <p:nvPr/>
        </p:nvPicPr>
        <p:blipFill>
          <a:blip r:embed="rId1"/>
          <a:srcRect l="12780" t="2600" r="33949" b="13746"/>
          <a:stretch>
            <a:fillRect/>
          </a:stretch>
        </p:blipFill>
        <p:spPr>
          <a:xfrm>
            <a:off x="-15875" y="19685"/>
            <a:ext cx="3674110" cy="6865620"/>
          </a:xfrm>
          <a:prstGeom prst="rect">
            <a:avLst/>
          </a:prstGeom>
        </p:spPr>
      </p:pic>
      <p:sp>
        <p:nvSpPr>
          <p:cNvPr id="3" name="矩形 2"/>
          <p:cNvSpPr/>
          <p:nvPr/>
        </p:nvSpPr>
        <p:spPr>
          <a:xfrm>
            <a:off x="109855" y="132715"/>
            <a:ext cx="3422650" cy="6640195"/>
          </a:xfrm>
          <a:prstGeom prst="rect">
            <a:avLst/>
          </a:prstGeom>
          <a:solidFill>
            <a:schemeClr val="bg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984250" y="1511935"/>
            <a:ext cx="1452880" cy="3046095"/>
          </a:xfrm>
          <a:prstGeom prst="rect">
            <a:avLst/>
          </a:prstGeom>
          <a:noFill/>
        </p:spPr>
        <p:txBody>
          <a:bodyPr wrap="square" rtlCol="0">
            <a:spAutoFit/>
          </a:bodyPr>
          <a:lstStyle/>
          <a:p>
            <a:r>
              <a:rPr lang="zh-CN" altLang="en-US" sz="9600" b="1">
                <a:solidFill>
                  <a:srgbClr val="5A84AF"/>
                </a:solidFill>
                <a:latin typeface="黑体" panose="02010609060101010101" charset="-122"/>
                <a:ea typeface="黑体" panose="02010609060101010101" charset="-122"/>
              </a:rPr>
              <a:t>目</a:t>
            </a:r>
            <a:endParaRPr lang="zh-CN" altLang="en-US" sz="9600" b="1">
              <a:solidFill>
                <a:srgbClr val="5A84AF"/>
              </a:solidFill>
              <a:latin typeface="黑体" panose="02010609060101010101" charset="-122"/>
              <a:ea typeface="黑体" panose="02010609060101010101" charset="-122"/>
            </a:endParaRPr>
          </a:p>
          <a:p>
            <a:r>
              <a:rPr lang="zh-CN" altLang="en-US" sz="9600" b="1">
                <a:solidFill>
                  <a:srgbClr val="5A84AF"/>
                </a:solidFill>
                <a:latin typeface="黑体" panose="02010609060101010101" charset="-122"/>
                <a:ea typeface="黑体" panose="02010609060101010101" charset="-122"/>
              </a:rPr>
              <a:t>录</a:t>
            </a:r>
            <a:endParaRPr lang="zh-CN" altLang="en-US" sz="9600" b="1">
              <a:solidFill>
                <a:srgbClr val="5A84AF"/>
              </a:solidFill>
              <a:latin typeface="黑体" panose="02010609060101010101" charset="-122"/>
              <a:ea typeface="黑体" panose="02010609060101010101" charset="-122"/>
            </a:endParaRPr>
          </a:p>
        </p:txBody>
      </p:sp>
      <p:grpSp>
        <p:nvGrpSpPr>
          <p:cNvPr id="17" name="组合 16"/>
          <p:cNvGrpSpPr/>
          <p:nvPr>
            <p:custDataLst>
              <p:tags r:id="rId2"/>
            </p:custDataLst>
          </p:nvPr>
        </p:nvGrpSpPr>
        <p:grpSpPr>
          <a:xfrm>
            <a:off x="3968022" y="1644382"/>
            <a:ext cx="3498580" cy="540000"/>
            <a:chOff x="1397186" y="3857714"/>
            <a:chExt cx="4055189" cy="549605"/>
          </a:xfrm>
        </p:grpSpPr>
        <p:sp>
          <p:nvSpPr>
            <p:cNvPr id="54" name="_14"/>
            <p:cNvSpPr txBox="1">
              <a:spLocks noChangeArrowheads="1"/>
            </p:cNvSpPr>
            <p:nvPr>
              <p:custDataLst>
                <p:tags r:id="rId3"/>
              </p:custDataLst>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uFillTx/>
                  <a:latin typeface="华文细黑" panose="02010600040101010101" charset="-122"/>
                  <a:ea typeface="字魂70号-灵悦黑体"/>
                  <a:sym typeface="华文细黑" panose="02010600040101010101" charset="-122"/>
                </a:rPr>
                <a:t>项目</a:t>
              </a:r>
              <a:r>
                <a:rPr lang="zh-CN" altLang="en-US" sz="1800" dirty="0" smtClean="0">
                  <a:solidFill>
                    <a:schemeClr val="bg1"/>
                  </a:solidFill>
                  <a:uFillTx/>
                  <a:latin typeface="华文细黑" panose="02010600040101010101" charset="-122"/>
                  <a:ea typeface="字魂70号-灵悦黑体"/>
                  <a:sym typeface="华文细黑" panose="02010600040101010101" charset="-122"/>
                </a:rPr>
                <a:t>九</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55" name="矩形 54"/>
            <p:cNvSpPr/>
            <p:nvPr>
              <p:custDataLst>
                <p:tags r:id="rId4"/>
              </p:custDataLst>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a:solidFill>
                    <a:schemeClr val="tx1"/>
                  </a:solidFill>
                  <a:latin typeface="微软雅黑" panose="020B0503020204020204" charset="-122"/>
                  <a:ea typeface="微软雅黑" panose="020B0503020204020204" charset="-122"/>
                  <a:cs typeface="黑体" panose="02010609060101010101" charset="-122"/>
                  <a:sym typeface="+mn-ea"/>
                </a:rPr>
                <a:t>内分泌与代谢性</a:t>
              </a:r>
              <a:r>
                <a:rPr lang="zh-CN" altLang="en-US" sz="1600" b="1">
                  <a:solidFill>
                    <a:schemeClr val="tx1"/>
                  </a:solidFill>
                  <a:latin typeface="微软雅黑" panose="020B0503020204020204" charset="-122"/>
                  <a:ea typeface="微软雅黑" panose="020B0503020204020204" charset="-122"/>
                  <a:cs typeface="黑体" panose="02010609060101010101" charset="-122"/>
                  <a:sym typeface="+mn-ea"/>
                </a:rPr>
                <a:t>疾病</a:t>
              </a:r>
              <a:endParaRPr lang="zh-CN" altLang="en-US" sz="1600" b="1">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18" name="组合 17"/>
          <p:cNvGrpSpPr/>
          <p:nvPr>
            <p:custDataLst>
              <p:tags r:id="rId5"/>
            </p:custDataLst>
          </p:nvPr>
        </p:nvGrpSpPr>
        <p:grpSpPr>
          <a:xfrm>
            <a:off x="7990570" y="1644382"/>
            <a:ext cx="3698922" cy="540000"/>
            <a:chOff x="1397186" y="3857714"/>
            <a:chExt cx="4225649" cy="549605"/>
          </a:xfrm>
        </p:grpSpPr>
        <p:sp>
          <p:nvSpPr>
            <p:cNvPr id="20" name="_14"/>
            <p:cNvSpPr txBox="1">
              <a:spLocks noChangeArrowheads="1"/>
            </p:cNvSpPr>
            <p:nvPr>
              <p:custDataLst>
                <p:tags r:id="rId6"/>
              </p:custDataLst>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uFillTx/>
                  <a:latin typeface="华文细黑" panose="02010600040101010101" charset="-122"/>
                  <a:ea typeface="字魂70号-灵悦黑体"/>
                  <a:sym typeface="华文细黑" panose="02010600040101010101" charset="-122"/>
                </a:rPr>
                <a:t>项目</a:t>
              </a:r>
              <a:r>
                <a:rPr lang="zh-CN" altLang="en-US" sz="1800" dirty="0" smtClean="0">
                  <a:solidFill>
                    <a:schemeClr val="bg1"/>
                  </a:solidFill>
                  <a:latin typeface="华文细黑" panose="02010600040101010101" charset="-122"/>
                  <a:ea typeface="字魂70号-灵悦黑体"/>
                  <a:sym typeface="华文细黑" panose="02010600040101010101" charset="-122"/>
                </a:rPr>
                <a:t>十</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21" name="矩形 20"/>
            <p:cNvSpPr/>
            <p:nvPr>
              <p:custDataLst>
                <p:tags r:id="rId7"/>
              </p:custDataLst>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nSpc>
                  <a:spcPct val="150000"/>
                </a:lnSpc>
              </a:pPr>
              <a:r>
                <a:rPr lang="zh-CN" sz="1600" b="1" dirty="0" smtClean="0">
                  <a:solidFill>
                    <a:schemeClr val="tx1"/>
                  </a:solidFill>
                  <a:latin typeface="微软雅黑" panose="020B0503020204020204" charset="-122"/>
                  <a:ea typeface="微软雅黑" panose="020B0503020204020204" charset="-122"/>
                  <a:cs typeface="黑体" panose="02010609060101010101" charset="-122"/>
                  <a:sym typeface="+mn-ea"/>
                </a:rPr>
                <a:t>风湿性</a:t>
              </a:r>
              <a:r>
                <a:rPr lang="zh-CN" sz="1600" b="1" dirty="0" smtClean="0">
                  <a:solidFill>
                    <a:schemeClr val="tx1"/>
                  </a:solidFill>
                  <a:latin typeface="微软雅黑" panose="020B0503020204020204" charset="-122"/>
                  <a:ea typeface="微软雅黑" panose="020B0503020204020204" charset="-122"/>
                  <a:cs typeface="黑体" panose="02010609060101010101" charset="-122"/>
                  <a:sym typeface="+mn-ea"/>
                </a:rPr>
                <a:t>疾病</a:t>
              </a:r>
              <a:endParaRPr lang="zh-CN"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23" name="组合 22"/>
          <p:cNvGrpSpPr/>
          <p:nvPr>
            <p:custDataLst>
              <p:tags r:id="rId8"/>
            </p:custDataLst>
          </p:nvPr>
        </p:nvGrpSpPr>
        <p:grpSpPr>
          <a:xfrm>
            <a:off x="3968022" y="2553957"/>
            <a:ext cx="3498580" cy="539984"/>
            <a:chOff x="1397186" y="3857714"/>
            <a:chExt cx="4225649" cy="549589"/>
          </a:xfrm>
        </p:grpSpPr>
        <p:sp>
          <p:nvSpPr>
            <p:cNvPr id="24" name="_14"/>
            <p:cNvSpPr txBox="1">
              <a:spLocks noChangeArrowheads="1"/>
            </p:cNvSpPr>
            <p:nvPr>
              <p:custDataLst>
                <p:tags r:id="rId9"/>
              </p:custDataLst>
            </p:nvPr>
          </p:nvSpPr>
          <p:spPr bwMode="auto">
            <a:xfrm>
              <a:off x="1397186" y="3857714"/>
              <a:ext cx="1171922" cy="549351"/>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uFillTx/>
                  <a:latin typeface="华文细黑" panose="02010600040101010101" charset="-122"/>
                  <a:ea typeface="字魂70号-灵悦黑体"/>
                  <a:sym typeface="华文细黑" panose="02010600040101010101" charset="-122"/>
                </a:rPr>
                <a:t>项目</a:t>
              </a:r>
              <a:r>
                <a:rPr lang="zh-CN" altLang="en-US" sz="1800" dirty="0" smtClean="0">
                  <a:solidFill>
                    <a:schemeClr val="bg1"/>
                  </a:solidFill>
                  <a:latin typeface="华文细黑" panose="02010600040101010101" charset="-122"/>
                  <a:ea typeface="字魂70号-灵悦黑体"/>
                  <a:sym typeface="华文细黑" panose="02010600040101010101" charset="-122"/>
                </a:rPr>
                <a:t>十</a:t>
              </a:r>
              <a:endParaRPr lang="zh-CN" altLang="en-US" sz="1800" dirty="0" smtClean="0">
                <a:solidFill>
                  <a:schemeClr val="bg1"/>
                </a:solidFill>
                <a:latin typeface="华文细黑" panose="02010600040101010101" charset="-122"/>
                <a:ea typeface="字魂70号-灵悦黑体"/>
                <a:sym typeface="华文细黑" panose="02010600040101010101" charset="-122"/>
              </a:endParaRPr>
            </a:p>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一</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25" name="矩形 24"/>
            <p:cNvSpPr/>
            <p:nvPr>
              <p:custDataLst>
                <p:tags r:id="rId10"/>
              </p:custDataLst>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血液系统</a:t>
              </a: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疾病</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26" name="组合 25"/>
          <p:cNvGrpSpPr/>
          <p:nvPr>
            <p:custDataLst>
              <p:tags r:id="rId11"/>
            </p:custDataLst>
          </p:nvPr>
        </p:nvGrpSpPr>
        <p:grpSpPr>
          <a:xfrm>
            <a:off x="7990570" y="2553957"/>
            <a:ext cx="3698922" cy="540000"/>
            <a:chOff x="1397186" y="3857714"/>
            <a:chExt cx="4055189" cy="549605"/>
          </a:xfrm>
        </p:grpSpPr>
        <p:sp>
          <p:nvSpPr>
            <p:cNvPr id="27" name="_14"/>
            <p:cNvSpPr txBox="1">
              <a:spLocks noChangeArrowheads="1"/>
            </p:cNvSpPr>
            <p:nvPr>
              <p:custDataLst>
                <p:tags r:id="rId12"/>
              </p:custDataLst>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uFillTx/>
                  <a:latin typeface="华文细黑" panose="02010600040101010101" charset="-122"/>
                  <a:ea typeface="字魂70号-灵悦黑体"/>
                  <a:sym typeface="华文细黑" panose="02010600040101010101" charset="-122"/>
                </a:rPr>
                <a:t>项目</a:t>
              </a:r>
              <a:r>
                <a:rPr lang="zh-CN" altLang="en-US" sz="1800" dirty="0" smtClean="0">
                  <a:solidFill>
                    <a:schemeClr val="bg1"/>
                  </a:solidFill>
                  <a:latin typeface="华文细黑" panose="02010600040101010101" charset="-122"/>
                  <a:ea typeface="字魂70号-灵悦黑体"/>
                  <a:sym typeface="华文细黑" panose="02010600040101010101" charset="-122"/>
                </a:rPr>
                <a:t>十</a:t>
              </a:r>
              <a:endParaRPr lang="zh-CN" altLang="en-US" sz="1800" dirty="0" smtClean="0">
                <a:solidFill>
                  <a:schemeClr val="bg1"/>
                </a:solidFill>
                <a:latin typeface="华文细黑" panose="02010600040101010101" charset="-122"/>
                <a:ea typeface="字魂70号-灵悦黑体"/>
                <a:sym typeface="华文细黑" panose="02010600040101010101" charset="-122"/>
              </a:endParaRPr>
            </a:p>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二</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28" name="矩形 27"/>
            <p:cNvSpPr/>
            <p:nvPr>
              <p:custDataLst>
                <p:tags r:id="rId13"/>
              </p:custDataLst>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神经系统</a:t>
              </a: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疾病</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29" name="组合 28"/>
          <p:cNvGrpSpPr/>
          <p:nvPr>
            <p:custDataLst>
              <p:tags r:id="rId14"/>
            </p:custDataLst>
          </p:nvPr>
        </p:nvGrpSpPr>
        <p:grpSpPr>
          <a:xfrm>
            <a:off x="3968022" y="3472028"/>
            <a:ext cx="3498580" cy="540000"/>
            <a:chOff x="1397186" y="3857714"/>
            <a:chExt cx="4055189" cy="549605"/>
          </a:xfrm>
        </p:grpSpPr>
        <p:sp>
          <p:nvSpPr>
            <p:cNvPr id="31" name="_14"/>
            <p:cNvSpPr txBox="1">
              <a:spLocks noChangeArrowheads="1"/>
            </p:cNvSpPr>
            <p:nvPr>
              <p:custDataLst>
                <p:tags r:id="rId15"/>
              </p:custDataLst>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uFillTx/>
                  <a:latin typeface="华文细黑" panose="02010600040101010101" charset="-122"/>
                  <a:ea typeface="字魂70号-灵悦黑体"/>
                  <a:sym typeface="华文细黑" panose="02010600040101010101" charset="-122"/>
                </a:rPr>
                <a:t>项目</a:t>
              </a:r>
              <a:r>
                <a:rPr lang="zh-CN" altLang="en-US" sz="1800" dirty="0" smtClean="0">
                  <a:solidFill>
                    <a:schemeClr val="bg1"/>
                  </a:solidFill>
                  <a:latin typeface="华文细黑" panose="02010600040101010101" charset="-122"/>
                  <a:ea typeface="字魂70号-灵悦黑体"/>
                  <a:sym typeface="华文细黑" panose="02010600040101010101" charset="-122"/>
                </a:rPr>
                <a:t>十</a:t>
              </a:r>
              <a:endParaRPr lang="zh-CN" altLang="en-US" sz="1800" dirty="0" smtClean="0">
                <a:solidFill>
                  <a:schemeClr val="bg1"/>
                </a:solidFill>
                <a:latin typeface="华文细黑" panose="02010600040101010101" charset="-122"/>
                <a:ea typeface="字魂70号-灵悦黑体"/>
                <a:sym typeface="华文细黑" panose="02010600040101010101" charset="-122"/>
              </a:endParaRPr>
            </a:p>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三</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33" name="矩形 32"/>
            <p:cNvSpPr/>
            <p:nvPr>
              <p:custDataLst>
                <p:tags r:id="rId16"/>
              </p:custDataLst>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外科学</a:t>
              </a: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总论</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34" name="组合 33"/>
          <p:cNvGrpSpPr/>
          <p:nvPr>
            <p:custDataLst>
              <p:tags r:id="rId17"/>
            </p:custDataLst>
          </p:nvPr>
        </p:nvGrpSpPr>
        <p:grpSpPr>
          <a:xfrm>
            <a:off x="7990570" y="3463138"/>
            <a:ext cx="3698922" cy="540000"/>
            <a:chOff x="1397186" y="3857714"/>
            <a:chExt cx="4225649" cy="549605"/>
          </a:xfrm>
        </p:grpSpPr>
        <p:sp>
          <p:nvSpPr>
            <p:cNvPr id="35" name="_14"/>
            <p:cNvSpPr txBox="1">
              <a:spLocks noChangeArrowheads="1"/>
            </p:cNvSpPr>
            <p:nvPr>
              <p:custDataLst>
                <p:tags r:id="rId18"/>
              </p:custDataLst>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uFillTx/>
                  <a:latin typeface="华文细黑" panose="02010600040101010101" charset="-122"/>
                  <a:ea typeface="字魂70号-灵悦黑体"/>
                  <a:sym typeface="华文细黑" panose="02010600040101010101" charset="-122"/>
                </a:rPr>
                <a:t>项目</a:t>
              </a:r>
              <a:r>
                <a:rPr lang="zh-CN" altLang="en-US" sz="1800" dirty="0" smtClean="0">
                  <a:solidFill>
                    <a:schemeClr val="bg1"/>
                  </a:solidFill>
                  <a:latin typeface="华文细黑" panose="02010600040101010101" charset="-122"/>
                  <a:ea typeface="字魂70号-灵悦黑体"/>
                  <a:sym typeface="华文细黑" panose="02010600040101010101" charset="-122"/>
                </a:rPr>
                <a:t>十</a:t>
              </a:r>
              <a:endParaRPr lang="zh-CN" altLang="en-US" sz="1800" dirty="0" smtClean="0">
                <a:solidFill>
                  <a:schemeClr val="bg1"/>
                </a:solidFill>
                <a:latin typeface="华文细黑" panose="02010600040101010101" charset="-122"/>
                <a:ea typeface="字魂70号-灵悦黑体"/>
                <a:sym typeface="华文细黑" panose="02010600040101010101" charset="-122"/>
              </a:endParaRPr>
            </a:p>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四</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36" name="矩形 35"/>
            <p:cNvSpPr/>
            <p:nvPr>
              <p:custDataLst>
                <p:tags r:id="rId19"/>
              </p:custDataLst>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运动系统疾病</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edge">
                                      <p:cBhvr>
                                        <p:cTn id="7" dur="2000"/>
                                        <p:tgtEl>
                                          <p:spTgt spid="9"/>
                                        </p:tgtEl>
                                      </p:cBhvr>
                                    </p:animEffect>
                                  </p:childTnLst>
                                </p:cTn>
                              </p:par>
                            </p:childTnLst>
                          </p:cTn>
                        </p:par>
                        <p:par>
                          <p:cTn id="8" fill="hold">
                            <p:stCondLst>
                              <p:cond delay="2000"/>
                            </p:stCondLst>
                            <p:childTnLst>
                              <p:par>
                                <p:cTn id="9" presetID="12" presetClass="entr" presetSubtype="8"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p:tgtEl>
                                          <p:spTgt spid="17"/>
                                        </p:tgtEl>
                                        <p:attrNameLst>
                                          <p:attrName>ppt_x</p:attrName>
                                        </p:attrNameLst>
                                      </p:cBhvr>
                                      <p:tavLst>
                                        <p:tav tm="0">
                                          <p:val>
                                            <p:strVal val="#ppt_x-#ppt_w*1.125000"/>
                                          </p:val>
                                        </p:tav>
                                        <p:tav tm="100000">
                                          <p:val>
                                            <p:strVal val="#ppt_x"/>
                                          </p:val>
                                        </p:tav>
                                      </p:tavLst>
                                    </p:anim>
                                    <p:animEffect transition="in" filter="wipe(right)">
                                      <p:cBhvr>
                                        <p:cTn id="12" dur="500"/>
                                        <p:tgtEl>
                                          <p:spTgt spid="17"/>
                                        </p:tgtEl>
                                      </p:cBhvr>
                                    </p:animEffect>
                                  </p:childTnLst>
                                </p:cTn>
                              </p:par>
                            </p:childTnLst>
                          </p:cTn>
                        </p:par>
                        <p:par>
                          <p:cTn id="13" fill="hold">
                            <p:stCondLst>
                              <p:cond delay="2500"/>
                            </p:stCondLst>
                            <p:childTnLst>
                              <p:par>
                                <p:cTn id="14" presetID="12" presetClass="entr" presetSubtype="8" fill="hold" nodeType="afterEffect">
                                  <p:stCondLst>
                                    <p:cond delay="0"/>
                                  </p:stCondLst>
                                  <p:childTnLst>
                                    <p:set>
                                      <p:cBhvr>
                                        <p:cTn id="15" dur="1" fill="hold">
                                          <p:stCondLst>
                                            <p:cond delay="0"/>
                                          </p:stCondLst>
                                        </p:cTn>
                                        <p:tgtEl>
                                          <p:spTgt spid="18"/>
                                        </p:tgtEl>
                                        <p:attrNameLst>
                                          <p:attrName>style.visibility</p:attrName>
                                        </p:attrNameLst>
                                      </p:cBhvr>
                                      <p:to>
                                        <p:strVal val="visible"/>
                                      </p:to>
                                    </p:set>
                                    <p:anim calcmode="lin" valueType="num">
                                      <p:cBhvr additive="base">
                                        <p:cTn id="16" dur="500"/>
                                        <p:tgtEl>
                                          <p:spTgt spid="18"/>
                                        </p:tgtEl>
                                        <p:attrNameLst>
                                          <p:attrName>ppt_x</p:attrName>
                                        </p:attrNameLst>
                                      </p:cBhvr>
                                      <p:tavLst>
                                        <p:tav tm="0">
                                          <p:val>
                                            <p:strVal val="#ppt_x-#ppt_w*1.125000"/>
                                          </p:val>
                                        </p:tav>
                                        <p:tav tm="100000">
                                          <p:val>
                                            <p:strVal val="#ppt_x"/>
                                          </p:val>
                                        </p:tav>
                                      </p:tavLst>
                                    </p:anim>
                                    <p:animEffect transition="in" filter="wipe(right)">
                                      <p:cBhvr>
                                        <p:cTn id="17" dur="500"/>
                                        <p:tgtEl>
                                          <p:spTgt spid="18"/>
                                        </p:tgtEl>
                                      </p:cBhvr>
                                    </p:animEffect>
                                  </p:childTnLst>
                                </p:cTn>
                              </p:par>
                            </p:childTnLst>
                          </p:cTn>
                        </p:par>
                        <p:par>
                          <p:cTn id="18" fill="hold">
                            <p:stCondLst>
                              <p:cond delay="3000"/>
                            </p:stCondLst>
                            <p:childTnLst>
                              <p:par>
                                <p:cTn id="19" presetID="12" presetClass="entr" presetSubtype="8" fill="hold" nodeType="afterEffect">
                                  <p:stCondLst>
                                    <p:cond delay="0"/>
                                  </p:stCondLst>
                                  <p:childTnLst>
                                    <p:set>
                                      <p:cBhvr>
                                        <p:cTn id="20" dur="1" fill="hold">
                                          <p:stCondLst>
                                            <p:cond delay="0"/>
                                          </p:stCondLst>
                                        </p:cTn>
                                        <p:tgtEl>
                                          <p:spTgt spid="23"/>
                                        </p:tgtEl>
                                        <p:attrNameLst>
                                          <p:attrName>style.visibility</p:attrName>
                                        </p:attrNameLst>
                                      </p:cBhvr>
                                      <p:to>
                                        <p:strVal val="visible"/>
                                      </p:to>
                                    </p:set>
                                    <p:anim calcmode="lin" valueType="num">
                                      <p:cBhvr additive="base">
                                        <p:cTn id="21" dur="500"/>
                                        <p:tgtEl>
                                          <p:spTgt spid="23"/>
                                        </p:tgtEl>
                                        <p:attrNameLst>
                                          <p:attrName>ppt_x</p:attrName>
                                        </p:attrNameLst>
                                      </p:cBhvr>
                                      <p:tavLst>
                                        <p:tav tm="0">
                                          <p:val>
                                            <p:strVal val="#ppt_x-#ppt_w*1.125000"/>
                                          </p:val>
                                        </p:tav>
                                        <p:tav tm="100000">
                                          <p:val>
                                            <p:strVal val="#ppt_x"/>
                                          </p:val>
                                        </p:tav>
                                      </p:tavLst>
                                    </p:anim>
                                    <p:animEffect transition="in" filter="wipe(right)">
                                      <p:cBhvr>
                                        <p:cTn id="22" dur="500"/>
                                        <p:tgtEl>
                                          <p:spTgt spid="23"/>
                                        </p:tgtEl>
                                      </p:cBhvr>
                                    </p:animEffect>
                                  </p:childTnLst>
                                </p:cTn>
                              </p:par>
                            </p:childTnLst>
                          </p:cTn>
                        </p:par>
                        <p:par>
                          <p:cTn id="23" fill="hold">
                            <p:stCondLst>
                              <p:cond delay="3500"/>
                            </p:stCondLst>
                            <p:childTnLst>
                              <p:par>
                                <p:cTn id="24" presetID="12" presetClass="entr" presetSubtype="8" fill="hold" nodeType="afterEffect">
                                  <p:stCondLst>
                                    <p:cond delay="0"/>
                                  </p:stCondLst>
                                  <p:childTnLst>
                                    <p:set>
                                      <p:cBhvr>
                                        <p:cTn id="25" dur="1" fill="hold">
                                          <p:stCondLst>
                                            <p:cond delay="0"/>
                                          </p:stCondLst>
                                        </p:cTn>
                                        <p:tgtEl>
                                          <p:spTgt spid="26"/>
                                        </p:tgtEl>
                                        <p:attrNameLst>
                                          <p:attrName>style.visibility</p:attrName>
                                        </p:attrNameLst>
                                      </p:cBhvr>
                                      <p:to>
                                        <p:strVal val="visible"/>
                                      </p:to>
                                    </p:set>
                                    <p:anim calcmode="lin" valueType="num">
                                      <p:cBhvr additive="base">
                                        <p:cTn id="26" dur="500"/>
                                        <p:tgtEl>
                                          <p:spTgt spid="26"/>
                                        </p:tgtEl>
                                        <p:attrNameLst>
                                          <p:attrName>ppt_x</p:attrName>
                                        </p:attrNameLst>
                                      </p:cBhvr>
                                      <p:tavLst>
                                        <p:tav tm="0">
                                          <p:val>
                                            <p:strVal val="#ppt_x-#ppt_w*1.125000"/>
                                          </p:val>
                                        </p:tav>
                                        <p:tav tm="100000">
                                          <p:val>
                                            <p:strVal val="#ppt_x"/>
                                          </p:val>
                                        </p:tav>
                                      </p:tavLst>
                                    </p:anim>
                                    <p:animEffect transition="in" filter="wipe(right)">
                                      <p:cBhvr>
                                        <p:cTn id="27" dur="500"/>
                                        <p:tgtEl>
                                          <p:spTgt spid="26"/>
                                        </p:tgtEl>
                                      </p:cBhvr>
                                    </p:animEffect>
                                  </p:childTnLst>
                                </p:cTn>
                              </p:par>
                            </p:childTnLst>
                          </p:cTn>
                        </p:par>
                        <p:par>
                          <p:cTn id="28" fill="hold">
                            <p:stCondLst>
                              <p:cond delay="4000"/>
                            </p:stCondLst>
                            <p:childTnLst>
                              <p:par>
                                <p:cTn id="29" presetID="12" presetClass="entr" presetSubtype="8" fill="hold" nodeType="afterEffect">
                                  <p:stCondLst>
                                    <p:cond delay="0"/>
                                  </p:stCondLst>
                                  <p:childTnLst>
                                    <p:set>
                                      <p:cBhvr>
                                        <p:cTn id="30" dur="1" fill="hold">
                                          <p:stCondLst>
                                            <p:cond delay="0"/>
                                          </p:stCondLst>
                                        </p:cTn>
                                        <p:tgtEl>
                                          <p:spTgt spid="29"/>
                                        </p:tgtEl>
                                        <p:attrNameLst>
                                          <p:attrName>style.visibility</p:attrName>
                                        </p:attrNameLst>
                                      </p:cBhvr>
                                      <p:to>
                                        <p:strVal val="visible"/>
                                      </p:to>
                                    </p:set>
                                    <p:anim calcmode="lin" valueType="num">
                                      <p:cBhvr additive="base">
                                        <p:cTn id="31" dur="500"/>
                                        <p:tgtEl>
                                          <p:spTgt spid="29"/>
                                        </p:tgtEl>
                                        <p:attrNameLst>
                                          <p:attrName>ppt_x</p:attrName>
                                        </p:attrNameLst>
                                      </p:cBhvr>
                                      <p:tavLst>
                                        <p:tav tm="0">
                                          <p:val>
                                            <p:strVal val="#ppt_x-#ppt_w*1.125000"/>
                                          </p:val>
                                        </p:tav>
                                        <p:tav tm="100000">
                                          <p:val>
                                            <p:strVal val="#ppt_x"/>
                                          </p:val>
                                        </p:tav>
                                      </p:tavLst>
                                    </p:anim>
                                    <p:animEffect transition="in" filter="wipe(right)">
                                      <p:cBhvr>
                                        <p:cTn id="32" dur="500"/>
                                        <p:tgtEl>
                                          <p:spTgt spid="29"/>
                                        </p:tgtEl>
                                      </p:cBhvr>
                                    </p:animEffect>
                                  </p:childTnLst>
                                </p:cTn>
                              </p:par>
                            </p:childTnLst>
                          </p:cTn>
                        </p:par>
                        <p:par>
                          <p:cTn id="33" fill="hold">
                            <p:stCondLst>
                              <p:cond delay="4500"/>
                            </p:stCondLst>
                            <p:childTnLst>
                              <p:par>
                                <p:cTn id="34" presetID="12" presetClass="entr" presetSubtype="8" fill="hold" nodeType="afterEffect">
                                  <p:stCondLst>
                                    <p:cond delay="0"/>
                                  </p:stCondLst>
                                  <p:childTnLst>
                                    <p:set>
                                      <p:cBhvr>
                                        <p:cTn id="35" dur="1" fill="hold">
                                          <p:stCondLst>
                                            <p:cond delay="0"/>
                                          </p:stCondLst>
                                        </p:cTn>
                                        <p:tgtEl>
                                          <p:spTgt spid="34"/>
                                        </p:tgtEl>
                                        <p:attrNameLst>
                                          <p:attrName>style.visibility</p:attrName>
                                        </p:attrNameLst>
                                      </p:cBhvr>
                                      <p:to>
                                        <p:strVal val="visible"/>
                                      </p:to>
                                    </p:set>
                                    <p:anim calcmode="lin" valueType="num">
                                      <p:cBhvr additive="base">
                                        <p:cTn id="36" dur="500"/>
                                        <p:tgtEl>
                                          <p:spTgt spid="34"/>
                                        </p:tgtEl>
                                        <p:attrNameLst>
                                          <p:attrName>ppt_x</p:attrName>
                                        </p:attrNameLst>
                                      </p:cBhvr>
                                      <p:tavLst>
                                        <p:tav tm="0">
                                          <p:val>
                                            <p:strVal val="#ppt_x-#ppt_w*1.125000"/>
                                          </p:val>
                                        </p:tav>
                                        <p:tav tm="100000">
                                          <p:val>
                                            <p:strVal val="#ppt_x"/>
                                          </p:val>
                                        </p:tav>
                                      </p:tavLst>
                                    </p:anim>
                                    <p:animEffect transition="in" filter="wipe(right)">
                                      <p:cBhvr>
                                        <p:cTn id="37"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1"/>
          <a:stretch>
            <a:fillRect/>
          </a:stretch>
        </p:blipFill>
        <p:spPr>
          <a:xfrm>
            <a:off x="654803" y="228917"/>
            <a:ext cx="10564260" cy="5543549"/>
          </a:xfrm>
          <a:prstGeom prst="rect">
            <a:avLst/>
          </a:prstGeom>
        </p:spPr>
      </p:pic>
      <p:sp>
        <p:nvSpPr>
          <p:cNvPr id="4" name="矩形 3"/>
          <p:cNvSpPr/>
          <p:nvPr/>
        </p:nvSpPr>
        <p:spPr>
          <a:xfrm>
            <a:off x="2132049" y="2114550"/>
            <a:ext cx="7609840" cy="2306955"/>
          </a:xfrm>
          <a:prstGeom prst="rect">
            <a:avLst/>
          </a:prstGeom>
          <a:noFill/>
          <a:ln>
            <a:noFill/>
          </a:ln>
        </p:spPr>
        <p:txBody>
          <a:bodyPr wrap="square" rtlCol="0" anchor="t">
            <a:spAutoFit/>
          </a:bodyPr>
          <a:lstStyle/>
          <a:p>
            <a:pPr algn="ctr"/>
            <a:r>
              <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任务二</a:t>
            </a:r>
            <a:endPar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a:p>
            <a:pPr algn="ctr"/>
            <a:r>
              <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常见症状 </a:t>
            </a:r>
            <a:endParaRPr lang="zh-CN" altLang="en-US" sz="72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5" presetClass="entr" presetSubtype="10" fill="hold" grpId="1"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checkerboard(across)">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984250" y="1511935"/>
            <a:ext cx="1452880" cy="3046095"/>
          </a:xfrm>
          <a:prstGeom prst="rect">
            <a:avLst/>
          </a:prstGeom>
          <a:noFill/>
        </p:spPr>
        <p:txBody>
          <a:bodyPr wrap="square" rtlCol="0">
            <a:spAutoFit/>
          </a:bodyPr>
          <a:lstStyle/>
          <a:p>
            <a:r>
              <a:rPr lang="zh-CN" altLang="en-US" sz="9600" b="1">
                <a:solidFill>
                  <a:srgbClr val="5A84AF"/>
                </a:solidFill>
                <a:latin typeface="黑体" panose="02010609060101010101" charset="-122"/>
                <a:ea typeface="黑体" panose="02010609060101010101" charset="-122"/>
              </a:rPr>
              <a:t>目</a:t>
            </a:r>
            <a:endParaRPr lang="zh-CN" altLang="en-US" sz="9600" b="1">
              <a:solidFill>
                <a:srgbClr val="5A84AF"/>
              </a:solidFill>
              <a:latin typeface="黑体" panose="02010609060101010101" charset="-122"/>
              <a:ea typeface="黑体" panose="02010609060101010101" charset="-122"/>
            </a:endParaRPr>
          </a:p>
          <a:p>
            <a:r>
              <a:rPr lang="zh-CN" altLang="en-US" sz="9600" b="1">
                <a:solidFill>
                  <a:srgbClr val="5A84AF"/>
                </a:solidFill>
                <a:latin typeface="黑体" panose="02010609060101010101" charset="-122"/>
                <a:ea typeface="黑体" panose="02010609060101010101" charset="-122"/>
              </a:rPr>
              <a:t>录</a:t>
            </a:r>
            <a:endParaRPr lang="zh-CN" altLang="en-US" sz="9600" b="1">
              <a:solidFill>
                <a:srgbClr val="5A84AF"/>
              </a:solidFill>
              <a:latin typeface="黑体" panose="02010609060101010101" charset="-122"/>
              <a:ea typeface="黑体" panose="02010609060101010101" charset="-122"/>
            </a:endParaRPr>
          </a:p>
        </p:txBody>
      </p:sp>
      <p:grpSp>
        <p:nvGrpSpPr>
          <p:cNvPr id="62" name="组合 61"/>
          <p:cNvGrpSpPr/>
          <p:nvPr/>
        </p:nvGrpSpPr>
        <p:grpSpPr>
          <a:xfrm>
            <a:off x="2966720" y="576580"/>
            <a:ext cx="7747000" cy="6031230"/>
            <a:chOff x="4672" y="908"/>
            <a:chExt cx="12200" cy="9498"/>
          </a:xfrm>
        </p:grpSpPr>
        <p:grpSp>
          <p:nvGrpSpPr>
            <p:cNvPr id="4" name="组合 3"/>
            <p:cNvGrpSpPr/>
            <p:nvPr/>
          </p:nvGrpSpPr>
          <p:grpSpPr>
            <a:xfrm>
              <a:off x="4672" y="908"/>
              <a:ext cx="12159" cy="5191"/>
              <a:chOff x="6249" y="2590"/>
              <a:chExt cx="12159" cy="5191"/>
            </a:xfrm>
          </p:grpSpPr>
          <p:grpSp>
            <p:nvGrpSpPr>
              <p:cNvPr id="5" name="组合 4"/>
              <p:cNvGrpSpPr/>
              <p:nvPr>
                <p:custDataLst>
                  <p:tags r:id="rId1"/>
                </p:custDataLst>
              </p:nvPr>
            </p:nvGrpSpPr>
            <p:grpSpPr>
              <a:xfrm>
                <a:off x="6249" y="2590"/>
                <a:ext cx="5510" cy="850"/>
                <a:chOff x="1397186" y="3857714"/>
                <a:chExt cx="4055189" cy="549605"/>
              </a:xfrm>
            </p:grpSpPr>
            <p:sp>
              <p:nvSpPr>
                <p:cNvPr id="6" name="_14"/>
                <p:cNvSpPr txBox="1">
                  <a:spLocks noChangeArrowheads="1"/>
                </p:cNvSpPr>
                <p:nvPr>
                  <p:custDataLst>
                    <p:tags r:id="rId2"/>
                  </p:custDataLst>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a:solidFill>
                        <a:schemeClr val="bg1"/>
                      </a:solidFill>
                      <a:uFillTx/>
                      <a:latin typeface="华文细黑" panose="02010600040101010101" charset="-122"/>
                      <a:ea typeface="字魂70号-灵悦黑体"/>
                      <a:sym typeface="华文细黑" panose="02010600040101010101" charset="-122"/>
                    </a:rPr>
                    <a:t>一</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8" name="矩形 7"/>
                <p:cNvSpPr/>
                <p:nvPr>
                  <p:custDataLst>
                    <p:tags r:id="rId3"/>
                  </p:custDataLst>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a:solidFill>
                        <a:schemeClr val="tx1"/>
                      </a:solidFill>
                      <a:latin typeface="微软雅黑" panose="020B0503020204020204" charset="-122"/>
                      <a:ea typeface="微软雅黑" panose="020B0503020204020204" charset="-122"/>
                      <a:cs typeface="黑体" panose="02010609060101010101" charset="-122"/>
                      <a:sym typeface="+mn-ea"/>
                    </a:rPr>
                    <a:t>发热</a:t>
                  </a:r>
                  <a:endParaRPr lang="zh-CN" altLang="en-US" sz="1600" b="1">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18" name="组合 17"/>
              <p:cNvGrpSpPr/>
              <p:nvPr>
                <p:custDataLst>
                  <p:tags r:id="rId4"/>
                </p:custDataLst>
              </p:nvPr>
            </p:nvGrpSpPr>
            <p:grpSpPr>
              <a:xfrm>
                <a:off x="12584" y="2590"/>
                <a:ext cx="5825" cy="850"/>
                <a:chOff x="1397186" y="3857714"/>
                <a:chExt cx="4225649" cy="549605"/>
              </a:xfrm>
            </p:grpSpPr>
            <p:sp>
              <p:nvSpPr>
                <p:cNvPr id="20" name="_14"/>
                <p:cNvSpPr txBox="1">
                  <a:spLocks noChangeArrowheads="1"/>
                </p:cNvSpPr>
                <p:nvPr>
                  <p:custDataLst>
                    <p:tags r:id="rId5"/>
                  </p:custDataLst>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二</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21" name="矩形 20"/>
                <p:cNvSpPr/>
                <p:nvPr>
                  <p:custDataLst>
                    <p:tags r:id="rId6"/>
                  </p:custDataLst>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nSpc>
                      <a:spcPct val="150000"/>
                    </a:lnSpc>
                  </a:pPr>
                  <a:r>
                    <a:rPr lang="en-US" altLang="zh-CN" sz="1600" b="1" dirty="0" smtClean="0">
                      <a:solidFill>
                        <a:schemeClr val="tx1"/>
                      </a:solidFill>
                      <a:latin typeface="微软雅黑" panose="020B0503020204020204" charset="-122"/>
                      <a:ea typeface="微软雅黑" panose="020B0503020204020204" charset="-122"/>
                      <a:cs typeface="黑体" panose="02010609060101010101" charset="-122"/>
                      <a:sym typeface="+mn-ea"/>
                    </a:rPr>
                    <a:t> </a:t>
                  </a: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头痛</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10" name="组合 9"/>
              <p:cNvGrpSpPr/>
              <p:nvPr>
                <p:custDataLst>
                  <p:tags r:id="rId7"/>
                </p:custDataLst>
              </p:nvPr>
            </p:nvGrpSpPr>
            <p:grpSpPr>
              <a:xfrm>
                <a:off x="6249" y="4022"/>
                <a:ext cx="5510" cy="850"/>
                <a:chOff x="1397186" y="3857714"/>
                <a:chExt cx="4225649" cy="549605"/>
              </a:xfrm>
            </p:grpSpPr>
            <p:sp>
              <p:nvSpPr>
                <p:cNvPr id="11" name="_14"/>
                <p:cNvSpPr txBox="1">
                  <a:spLocks noChangeArrowheads="1"/>
                </p:cNvSpPr>
                <p:nvPr>
                  <p:custDataLst>
                    <p:tags r:id="rId8"/>
                  </p:custDataLst>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三</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12" name="矩形 11"/>
                <p:cNvSpPr/>
                <p:nvPr>
                  <p:custDataLst>
                    <p:tags r:id="rId9"/>
                  </p:custDataLst>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咳嗽与咳痰</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26" name="组合 25"/>
              <p:cNvGrpSpPr/>
              <p:nvPr>
                <p:custDataLst>
                  <p:tags r:id="rId10"/>
                </p:custDataLst>
              </p:nvPr>
            </p:nvGrpSpPr>
            <p:grpSpPr>
              <a:xfrm>
                <a:off x="12584" y="4022"/>
                <a:ext cx="5825" cy="850"/>
                <a:chOff x="1397186" y="3857714"/>
                <a:chExt cx="4055189" cy="549605"/>
              </a:xfrm>
            </p:grpSpPr>
            <p:sp>
              <p:nvSpPr>
                <p:cNvPr id="27" name="_14"/>
                <p:cNvSpPr txBox="1">
                  <a:spLocks noChangeArrowheads="1"/>
                </p:cNvSpPr>
                <p:nvPr>
                  <p:custDataLst>
                    <p:tags r:id="rId11"/>
                  </p:custDataLst>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四</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28" name="矩形 27"/>
                <p:cNvSpPr/>
                <p:nvPr>
                  <p:custDataLst>
                    <p:tags r:id="rId12"/>
                  </p:custDataLst>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咯血</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13" name="组合 12"/>
              <p:cNvGrpSpPr/>
              <p:nvPr>
                <p:custDataLst>
                  <p:tags r:id="rId13"/>
                </p:custDataLst>
              </p:nvPr>
            </p:nvGrpSpPr>
            <p:grpSpPr>
              <a:xfrm>
                <a:off x="6249" y="5468"/>
                <a:ext cx="5510" cy="850"/>
                <a:chOff x="1397186" y="3857714"/>
                <a:chExt cx="4055189" cy="549605"/>
              </a:xfrm>
            </p:grpSpPr>
            <p:sp>
              <p:nvSpPr>
                <p:cNvPr id="14" name="_14"/>
                <p:cNvSpPr txBox="1">
                  <a:spLocks noChangeArrowheads="1"/>
                </p:cNvSpPr>
                <p:nvPr>
                  <p:custDataLst>
                    <p:tags r:id="rId14"/>
                  </p:custDataLst>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五</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15" name="矩形 14"/>
                <p:cNvSpPr/>
                <p:nvPr>
                  <p:custDataLst>
                    <p:tags r:id="rId15"/>
                  </p:custDataLst>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呼吸困难</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34" name="组合 33"/>
              <p:cNvGrpSpPr/>
              <p:nvPr>
                <p:custDataLst>
                  <p:tags r:id="rId16"/>
                </p:custDataLst>
              </p:nvPr>
            </p:nvGrpSpPr>
            <p:grpSpPr>
              <a:xfrm>
                <a:off x="12584" y="5454"/>
                <a:ext cx="5825" cy="850"/>
                <a:chOff x="1397186" y="3857714"/>
                <a:chExt cx="4225649" cy="549605"/>
              </a:xfrm>
            </p:grpSpPr>
            <p:sp>
              <p:nvSpPr>
                <p:cNvPr id="35" name="_14"/>
                <p:cNvSpPr txBox="1">
                  <a:spLocks noChangeArrowheads="1"/>
                </p:cNvSpPr>
                <p:nvPr>
                  <p:custDataLst>
                    <p:tags r:id="rId17"/>
                  </p:custDataLst>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a:solidFill>
                        <a:schemeClr val="bg1"/>
                      </a:solidFill>
                      <a:uFillTx/>
                      <a:latin typeface="华文细黑" panose="02010600040101010101" charset="-122"/>
                      <a:ea typeface="字魂70号-灵悦黑体"/>
                      <a:sym typeface="华文细黑" panose="02010600040101010101" charset="-122"/>
                    </a:rPr>
                    <a:t>六</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36" name="矩形 35"/>
                <p:cNvSpPr/>
                <p:nvPr>
                  <p:custDataLst>
                    <p:tags r:id="rId18"/>
                  </p:custDataLst>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胸痛</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16" name="组合 15"/>
              <p:cNvGrpSpPr/>
              <p:nvPr>
                <p:custDataLst>
                  <p:tags r:id="rId19"/>
                </p:custDataLst>
              </p:nvPr>
            </p:nvGrpSpPr>
            <p:grpSpPr>
              <a:xfrm>
                <a:off x="6312" y="6931"/>
                <a:ext cx="5510" cy="850"/>
                <a:chOff x="1397186" y="3857714"/>
                <a:chExt cx="4225649" cy="549605"/>
              </a:xfrm>
            </p:grpSpPr>
            <p:sp>
              <p:nvSpPr>
                <p:cNvPr id="19" name="_14"/>
                <p:cNvSpPr txBox="1">
                  <a:spLocks noChangeArrowheads="1"/>
                </p:cNvSpPr>
                <p:nvPr>
                  <p:custDataLst>
                    <p:tags r:id="rId20"/>
                  </p:custDataLst>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a:solidFill>
                        <a:schemeClr val="bg1"/>
                      </a:solidFill>
                      <a:uFillTx/>
                      <a:latin typeface="华文细黑" panose="02010600040101010101" charset="-122"/>
                      <a:ea typeface="字魂70号-灵悦黑体"/>
                      <a:sym typeface="华文细黑" panose="02010600040101010101" charset="-122"/>
                    </a:rPr>
                    <a:t>七</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22" name="矩形 21"/>
                <p:cNvSpPr/>
                <p:nvPr>
                  <p:custDataLst>
                    <p:tags r:id="rId21"/>
                  </p:custDataLst>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恶心、呕吐</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30" name="组合 29"/>
              <p:cNvGrpSpPr/>
              <p:nvPr>
                <p:custDataLst>
                  <p:tags r:id="rId22"/>
                </p:custDataLst>
              </p:nvPr>
            </p:nvGrpSpPr>
            <p:grpSpPr>
              <a:xfrm>
                <a:off x="12584" y="6886"/>
                <a:ext cx="5825" cy="850"/>
                <a:chOff x="1397186" y="3857714"/>
                <a:chExt cx="4055189" cy="549605"/>
              </a:xfrm>
            </p:grpSpPr>
            <p:sp>
              <p:nvSpPr>
                <p:cNvPr id="32" name="_14"/>
                <p:cNvSpPr txBox="1">
                  <a:spLocks noChangeArrowheads="1"/>
                </p:cNvSpPr>
                <p:nvPr>
                  <p:custDataLst>
                    <p:tags r:id="rId23"/>
                  </p:custDataLst>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八</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37" name="矩形 36"/>
                <p:cNvSpPr/>
                <p:nvPr>
                  <p:custDataLst>
                    <p:tags r:id="rId24"/>
                  </p:custDataLst>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呕血、便血</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grpSp>
          <p:nvGrpSpPr>
            <p:cNvPr id="61" name="组合 60"/>
            <p:cNvGrpSpPr/>
            <p:nvPr/>
          </p:nvGrpSpPr>
          <p:grpSpPr>
            <a:xfrm>
              <a:off x="4712" y="6678"/>
              <a:ext cx="12160" cy="3729"/>
              <a:chOff x="4643" y="7623"/>
              <a:chExt cx="12160" cy="3729"/>
            </a:xfrm>
          </p:grpSpPr>
          <p:grpSp>
            <p:nvGrpSpPr>
              <p:cNvPr id="38" name="组合 37"/>
              <p:cNvGrpSpPr/>
              <p:nvPr/>
            </p:nvGrpSpPr>
            <p:grpSpPr>
              <a:xfrm>
                <a:off x="4643" y="7623"/>
                <a:ext cx="5510" cy="850"/>
                <a:chOff x="1397186" y="3857714"/>
                <a:chExt cx="4055189" cy="549605"/>
              </a:xfrm>
            </p:grpSpPr>
            <p:sp>
              <p:nvSpPr>
                <p:cNvPr id="39"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九</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43" name="矩形 42"/>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a:solidFill>
                        <a:schemeClr val="tx1"/>
                      </a:solidFill>
                      <a:latin typeface="微软雅黑" panose="020B0503020204020204" charset="-122"/>
                      <a:ea typeface="微软雅黑" panose="020B0503020204020204" charset="-122"/>
                      <a:cs typeface="黑体" panose="02010609060101010101" charset="-122"/>
                      <a:sym typeface="+mn-ea"/>
                    </a:rPr>
                    <a:t>腹痛</a:t>
                  </a:r>
                  <a:endParaRPr lang="zh-CN" altLang="en-US" sz="1600" b="1">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44" name="组合 43"/>
              <p:cNvGrpSpPr/>
              <p:nvPr/>
            </p:nvGrpSpPr>
            <p:grpSpPr>
              <a:xfrm>
                <a:off x="10978" y="7623"/>
                <a:ext cx="5825" cy="850"/>
                <a:chOff x="1397186" y="3857714"/>
                <a:chExt cx="4225649" cy="549605"/>
              </a:xfrm>
            </p:grpSpPr>
            <p:sp>
              <p:nvSpPr>
                <p:cNvPr id="45"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a:solidFill>
                        <a:schemeClr val="bg1"/>
                      </a:solidFill>
                      <a:uFillTx/>
                      <a:latin typeface="华文细黑" panose="02010600040101010101" charset="-122"/>
                      <a:ea typeface="字魂70号-灵悦黑体"/>
                      <a:sym typeface="华文细黑" panose="02010600040101010101" charset="-122"/>
                    </a:rPr>
                    <a:t>十</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46" name="矩形 45"/>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nSpc>
                      <a:spcPct val="150000"/>
                    </a:lnSpc>
                  </a:pPr>
                  <a:r>
                    <a:rPr lang="zh-CN" sz="1600" b="1" dirty="0" smtClean="0">
                      <a:solidFill>
                        <a:schemeClr val="tx1"/>
                      </a:solidFill>
                      <a:latin typeface="微软雅黑" panose="020B0503020204020204" charset="-122"/>
                      <a:ea typeface="微软雅黑" panose="020B0503020204020204" charset="-122"/>
                      <a:cs typeface="黑体" panose="02010609060101010101" charset="-122"/>
                      <a:sym typeface="+mn-ea"/>
                    </a:rPr>
                    <a:t>腹泻</a:t>
                  </a:r>
                  <a:endParaRPr lang="zh-CN"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47" name="组合 46"/>
              <p:cNvGrpSpPr/>
              <p:nvPr/>
            </p:nvGrpSpPr>
            <p:grpSpPr>
              <a:xfrm>
                <a:off x="4643" y="9055"/>
                <a:ext cx="5510" cy="850"/>
                <a:chOff x="1397186" y="3857714"/>
                <a:chExt cx="4225649" cy="549605"/>
              </a:xfrm>
            </p:grpSpPr>
            <p:sp>
              <p:nvSpPr>
                <p:cNvPr id="48"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十一</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49" name="矩形 48"/>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黄疸</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50" name="组合 49"/>
              <p:cNvGrpSpPr/>
              <p:nvPr/>
            </p:nvGrpSpPr>
            <p:grpSpPr>
              <a:xfrm>
                <a:off x="10978" y="9055"/>
                <a:ext cx="5825" cy="850"/>
                <a:chOff x="1397186" y="3857714"/>
                <a:chExt cx="4055189" cy="549605"/>
              </a:xfrm>
            </p:grpSpPr>
            <p:sp>
              <p:nvSpPr>
                <p:cNvPr id="51"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十二</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52" name="矩形 51"/>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尿频、尿急、尿痛</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53" name="组合 52"/>
              <p:cNvGrpSpPr/>
              <p:nvPr/>
            </p:nvGrpSpPr>
            <p:grpSpPr>
              <a:xfrm>
                <a:off x="4643" y="10501"/>
                <a:ext cx="5510" cy="850"/>
                <a:chOff x="1397186" y="3857714"/>
                <a:chExt cx="4055189" cy="549605"/>
              </a:xfrm>
            </p:grpSpPr>
            <p:sp>
              <p:nvSpPr>
                <p:cNvPr id="56"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十三</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57" name="矩形 56"/>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意识障碍</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edge">
                                      <p:cBhvr>
                                        <p:cTn id="7"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 name="文本框 1"/>
          <p:cNvSpPr txBox="1"/>
          <p:nvPr/>
        </p:nvSpPr>
        <p:spPr>
          <a:xfrm>
            <a:off x="1210310" y="1995805"/>
            <a:ext cx="9607550" cy="2306955"/>
          </a:xfrm>
          <a:prstGeom prst="rect">
            <a:avLst/>
          </a:prstGeom>
          <a:noFill/>
        </p:spPr>
        <p:txBody>
          <a:bodyPr wrap="square" rtlCol="0">
            <a:spAutoFit/>
          </a:bodyPr>
          <a:lstStyle/>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dirty="0">
                <a:latin typeface="微软雅黑" panose="020B0503020204020204" charset="-122"/>
                <a:ea typeface="微软雅黑" panose="020B0503020204020204" charset="-122"/>
              </a:rPr>
              <a:t>　患者，男，</a:t>
            </a:r>
            <a:r>
              <a:rPr lang="en-US" altLang="zh-CN" sz="1600" dirty="0">
                <a:latin typeface="微软雅黑" panose="020B0503020204020204" charset="-122"/>
                <a:ea typeface="微软雅黑" panose="020B0503020204020204" charset="-122"/>
              </a:rPr>
              <a:t>56</a:t>
            </a:r>
            <a:r>
              <a:rPr lang="zh-CN" altLang="en-US" sz="1600" dirty="0">
                <a:latin typeface="微软雅黑" panose="020B0503020204020204" charset="-122"/>
                <a:ea typeface="微软雅黑" panose="020B0503020204020204" charset="-122"/>
              </a:rPr>
              <a:t>岁。近</a:t>
            </a:r>
            <a:r>
              <a:rPr lang="en-US" altLang="zh-CN" sz="1600" dirty="0">
                <a:latin typeface="微软雅黑" panose="020B0503020204020204" charset="-122"/>
                <a:ea typeface="微软雅黑" panose="020B0503020204020204" charset="-122"/>
              </a:rPr>
              <a:t>3</a:t>
            </a:r>
            <a:r>
              <a:rPr lang="zh-CN" altLang="en-US" sz="1600" dirty="0">
                <a:latin typeface="微软雅黑" panose="020B0503020204020204" charset="-122"/>
                <a:ea typeface="微软雅黑" panose="020B0503020204020204" charset="-122"/>
              </a:rPr>
              <a:t>个月来常感全身乏力，右上腹不适，食欲缺乏。</a:t>
            </a:r>
            <a:r>
              <a:rPr lang="en-US" altLang="zh-CN" sz="1600" dirty="0">
                <a:latin typeface="微软雅黑" panose="020B0503020204020204" charset="-122"/>
                <a:ea typeface="微软雅黑" panose="020B0503020204020204" charset="-122"/>
              </a:rPr>
              <a:t>1</a:t>
            </a:r>
            <a:r>
              <a:rPr lang="zh-CN" altLang="en-US" sz="1600" dirty="0">
                <a:latin typeface="微软雅黑" panose="020B0503020204020204" charset="-122"/>
                <a:ea typeface="微软雅黑" panose="020B0503020204020204" charset="-122"/>
              </a:rPr>
              <a:t>周前因出差劳累出现腹胀和失眠。</a:t>
            </a:r>
            <a:r>
              <a:rPr lang="en-US" altLang="zh-CN" sz="1600" dirty="0">
                <a:latin typeface="微软雅黑" panose="020B0503020204020204" charset="-122"/>
                <a:ea typeface="微软雅黑" panose="020B0503020204020204" charset="-122"/>
              </a:rPr>
              <a:t>3</a:t>
            </a:r>
            <a:r>
              <a:rPr lang="zh-CN" altLang="en-US" sz="1600" dirty="0">
                <a:latin typeface="微软雅黑" panose="020B0503020204020204" charset="-122"/>
                <a:ea typeface="微软雅黑" panose="020B0503020204020204" charset="-122"/>
              </a:rPr>
              <a:t>天前无明显诱因出现腹泻水样便，每天</a:t>
            </a:r>
            <a:r>
              <a:rPr lang="en-US" altLang="zh-CN" sz="1600" dirty="0">
                <a:latin typeface="微软雅黑" panose="020B0503020204020204" charset="-122"/>
                <a:ea typeface="微软雅黑" panose="020B0503020204020204" charset="-122"/>
              </a:rPr>
              <a:t>4~6</a:t>
            </a:r>
            <a:r>
              <a:rPr lang="zh-CN" altLang="en-US" sz="1600" dirty="0">
                <a:latin typeface="微软雅黑" panose="020B0503020204020204" charset="-122"/>
                <a:ea typeface="微软雅黑" panose="020B0503020204020204" charset="-122"/>
              </a:rPr>
              <a:t>次，自服小檗碱</a:t>
            </a:r>
            <a:r>
              <a:rPr lang="en-US" altLang="zh-CN" sz="1600" dirty="0">
                <a:latin typeface="微软雅黑" panose="020B0503020204020204" charset="-122"/>
                <a:ea typeface="微软雅黑" panose="020B0503020204020204" charset="-122"/>
              </a:rPr>
              <a:t>(</a:t>
            </a:r>
            <a:r>
              <a:rPr lang="zh-CN" altLang="en-US" sz="1600" dirty="0">
                <a:latin typeface="微软雅黑" panose="020B0503020204020204" charset="-122"/>
                <a:ea typeface="微软雅黑" panose="020B0503020204020204" charset="-122"/>
              </a:rPr>
              <a:t>黄连素</a:t>
            </a:r>
            <a:r>
              <a:rPr lang="en-US" altLang="zh-CN" sz="1600" dirty="0">
                <a:latin typeface="微软雅黑" panose="020B0503020204020204" charset="-122"/>
                <a:ea typeface="微软雅黑" panose="020B0503020204020204" charset="-122"/>
              </a:rPr>
              <a:t>)</a:t>
            </a:r>
            <a:r>
              <a:rPr lang="zh-CN" altLang="en-US" sz="1600" dirty="0">
                <a:latin typeface="微软雅黑" panose="020B0503020204020204" charset="-122"/>
                <a:ea typeface="微软雅黑" panose="020B0503020204020204" charset="-122"/>
              </a:rPr>
              <a:t>未见好转。昨天出现畏寒、发热，家属发现其巩膜黄染，尿色加深。今晨呕出咖啡样血水约</a:t>
            </a:r>
            <a:r>
              <a:rPr lang="en-US" altLang="zh-CN" sz="1600" dirty="0">
                <a:latin typeface="微软雅黑" panose="020B0503020204020204" charset="-122"/>
                <a:ea typeface="微软雅黑" panose="020B0503020204020204" charset="-122"/>
              </a:rPr>
              <a:t>1000mL</a:t>
            </a:r>
            <a:r>
              <a:rPr lang="zh-CN" altLang="en-US" sz="1600" dirty="0">
                <a:latin typeface="微软雅黑" panose="020B0503020204020204" charset="-122"/>
                <a:ea typeface="微软雅黑" panose="020B0503020204020204" charset="-122"/>
              </a:rPr>
              <a:t>，遂来院急诊。</a:t>
            </a:r>
            <a:r>
              <a:rPr lang="en-US" altLang="zh-CN" sz="1600" dirty="0">
                <a:latin typeface="微软雅黑" panose="020B0503020204020204" charset="-122"/>
                <a:ea typeface="微软雅黑" panose="020B0503020204020204" charset="-122"/>
              </a:rPr>
              <a:t>18</a:t>
            </a:r>
            <a:r>
              <a:rPr lang="zh-CN" altLang="en-US" sz="1600" dirty="0">
                <a:latin typeface="微软雅黑" panose="020B0503020204020204" charset="-122"/>
                <a:ea typeface="微软雅黑" panose="020B0503020204020204" charset="-122"/>
              </a:rPr>
              <a:t>年前曾患急性肝炎，经住院</a:t>
            </a:r>
            <a:r>
              <a:rPr lang="en-US" altLang="zh-CN" sz="1600" dirty="0">
                <a:latin typeface="微软雅黑" panose="020B0503020204020204" charset="-122"/>
                <a:ea typeface="微软雅黑" panose="020B0503020204020204" charset="-122"/>
              </a:rPr>
              <a:t>1</a:t>
            </a:r>
            <a:r>
              <a:rPr lang="zh-CN" altLang="en-US" sz="1600" dirty="0">
                <a:latin typeface="微软雅黑" panose="020B0503020204020204" charset="-122"/>
                <a:ea typeface="微软雅黑" panose="020B0503020204020204" charset="-122"/>
              </a:rPr>
              <a:t>个月行保肝治疗，多次复查肝功能正常后出院。因其为销售人员，平素多有应酬，有大量饮酒的习惯，每天约饮</a:t>
            </a:r>
            <a:r>
              <a:rPr lang="en-US" altLang="zh-CN" sz="1600" dirty="0">
                <a:latin typeface="微软雅黑" panose="020B0503020204020204" charset="-122"/>
                <a:ea typeface="微软雅黑" panose="020B0503020204020204" charset="-122"/>
              </a:rPr>
              <a:t> 750g </a:t>
            </a:r>
            <a:r>
              <a:rPr lang="zh-CN" altLang="en-US" sz="1600" dirty="0">
                <a:latin typeface="微软雅黑" panose="020B0503020204020204" charset="-122"/>
                <a:ea typeface="微软雅黑" panose="020B0503020204020204" charset="-122"/>
              </a:rPr>
              <a:t>黄酒。其妻为农民，瘫痪在床。无子女，家境困难，主要靠其一人收入，故仍坚持工作。</a:t>
            </a:r>
            <a:endParaRPr lang="zh-CN" altLang="en-US" sz="1600" dirty="0">
              <a:latin typeface="微软雅黑" panose="020B0503020204020204" charset="-122"/>
              <a:ea typeface="微软雅黑" panose="020B0503020204020204" charset="-122"/>
            </a:endParaRPr>
          </a:p>
        </p:txBody>
      </p:sp>
      <p:sp>
        <p:nvSpPr>
          <p:cNvPr id="3" name="标题 2"/>
          <p:cNvSpPr>
            <a:spLocks noGrp="1"/>
          </p:cNvSpPr>
          <p:nvPr>
            <p:ph type="title" idx="4294967295"/>
          </p:nvPr>
        </p:nvSpPr>
        <p:spPr>
          <a:xfrm>
            <a:off x="-168275" y="0"/>
            <a:ext cx="2834005" cy="672465"/>
          </a:xfrm>
        </p:spPr>
        <p:txBody>
          <a:bodyPr>
            <a:normAutofit fontScale="90000"/>
          </a:bodyPr>
          <a:p>
            <a:pPr lvl="0" algn="ctr"/>
            <a:br>
              <a:rPr lang="en-US" altLang="zh-CN" sz="4000" kern="0" dirty="0" smtClean="0">
                <a:solidFill>
                  <a:srgbClr val="FF0000"/>
                </a:solidFill>
                <a:effectLst>
                  <a:outerShdw blurRad="38100" dist="38100" dir="2700000" algn="tl">
                    <a:srgbClr val="000000"/>
                  </a:outerShdw>
                </a:effectLst>
                <a:latin typeface="楷体_GB2312" panose="02010609030101010101" pitchFamily="1" charset="-122"/>
                <a:ea typeface="楷体_GB2312" panose="02010609030101010101" pitchFamily="1" charset="-122"/>
              </a:rPr>
            </a:br>
            <a:r>
              <a:rPr lang="zh-CN" sz="3000" b="1" spc="388" dirty="0" smtClean="0">
                <a:ln w="3175">
                  <a:noFill/>
                  <a:prstDash val="dash"/>
                </a:ln>
                <a:solidFill>
                  <a:schemeClr val="bg1"/>
                </a:solidFill>
                <a:effectLst/>
                <a:uFillTx/>
                <a:latin typeface="微软雅黑" panose="020B0503020204020204" charset="-122"/>
                <a:ea typeface="微软雅黑" panose="020B0503020204020204" charset="-122"/>
                <a:cs typeface="微软雅黑" panose="020B0503020204020204" charset="-122"/>
              </a:rPr>
              <a:t>情景导入</a:t>
            </a:r>
            <a:br>
              <a:rPr lang="zh-CN" sz="3000" b="1" spc="388" dirty="0" smtClean="0">
                <a:ln w="3175">
                  <a:noFill/>
                  <a:prstDash val="dash"/>
                </a:ln>
                <a:solidFill>
                  <a:schemeClr val="bg1"/>
                </a:solidFill>
                <a:effectLst/>
                <a:uFillTx/>
                <a:latin typeface="微软雅黑" panose="020B0503020204020204" charset="-122"/>
                <a:ea typeface="微软雅黑" panose="020B0503020204020204" charset="-122"/>
                <a:cs typeface="微软雅黑" panose="020B0503020204020204" charset="-122"/>
              </a:rPr>
            </a:br>
            <a:endParaRPr lang="zh-CN" altLang="en-US" sz="4000" dirty="0" smtClean="0">
              <a:solidFill>
                <a:srgbClr val="FF0000"/>
              </a:solidFill>
            </a:endParaRPr>
          </a:p>
        </p:txBody>
      </p:sp>
      <p:sp>
        <p:nvSpPr>
          <p:cNvPr id="6" name="文本框 5"/>
          <p:cNvSpPr txBox="1"/>
          <p:nvPr/>
        </p:nvSpPr>
        <p:spPr>
          <a:xfrm>
            <a:off x="1934845" y="4751070"/>
            <a:ext cx="8605520" cy="368300"/>
          </a:xfrm>
          <a:prstGeom prst="rect">
            <a:avLst/>
          </a:prstGeom>
          <a:noFill/>
        </p:spPr>
        <p:txBody>
          <a:bodyPr wrap="square" rtlCol="0" anchor="t">
            <a:spAutoFit/>
          </a:bodyPr>
          <a:p>
            <a:r>
              <a:rPr lang="zh-CN" altLang="en-US"/>
              <a:t>思考：针对该患者的情况，我们就发热、腹泻、呕血、黄疸等情况如何开展问诊</a:t>
            </a:r>
            <a:r>
              <a:rPr lang="en-US" altLang="zh-CN"/>
              <a:t>?</a:t>
            </a:r>
            <a:endParaRPr lang="zh-CN" altLang="en-US"/>
          </a:p>
        </p:txBody>
      </p:sp>
      <p:pic>
        <p:nvPicPr>
          <p:cNvPr id="10" name="图片 9" descr="问号"/>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rot="19680000">
            <a:off x="11036300" y="819150"/>
            <a:ext cx="914400" cy="9144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176149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a:t>
            </a: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发热</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5899150" y="2375535"/>
            <a:ext cx="5291455" cy="2306955"/>
          </a:xfrm>
          <a:prstGeom prst="rect">
            <a:avLst/>
          </a:prstGeom>
          <a:noFill/>
        </p:spPr>
        <p:txBody>
          <a:bodyPr wrap="square" rtlCol="0">
            <a:spAutoFit/>
          </a:bodyPr>
          <a:lstStyle/>
          <a:p>
            <a:pPr indent="457200" algn="just" fontAlgn="auto">
              <a:lnSpc>
                <a:spcPct val="20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发热</a:t>
            </a:r>
            <a:r>
              <a:rPr lang="en-US" altLang="zh-CN" dirty="0">
                <a:latin typeface="微软雅黑" panose="020B0503020204020204" charset="-122"/>
                <a:ea typeface="微软雅黑" panose="020B0503020204020204" charset="-122"/>
              </a:rPr>
              <a:t>(fever)</a:t>
            </a:r>
            <a:r>
              <a:rPr lang="zh-CN" altLang="en-US" dirty="0">
                <a:latin typeface="微软雅黑" panose="020B0503020204020204" charset="-122"/>
                <a:ea typeface="微软雅黑" panose="020B0503020204020204" charset="-122"/>
              </a:rPr>
              <a:t>是指机体在致热源作用下或各种原因引起体温调节中枢的功能障碍时，体温升高超出正常范围。发热可分为生理性发热和病理性发热两类，通常所说的发热是指病理性发热。</a:t>
            </a:r>
            <a:endParaRPr lang="zh-CN" altLang="en-US" dirty="0">
              <a:latin typeface="微软雅黑" panose="020B0503020204020204" charset="-122"/>
              <a:ea typeface="微软雅黑" panose="020B0503020204020204" charset="-122"/>
            </a:endParaRPr>
          </a:p>
        </p:txBody>
      </p:sp>
      <p:grpSp>
        <p:nvGrpSpPr>
          <p:cNvPr id="7" name="组合 6"/>
          <p:cNvGrpSpPr/>
          <p:nvPr/>
        </p:nvGrpSpPr>
        <p:grpSpPr>
          <a:xfrm>
            <a:off x="948055" y="1901007"/>
            <a:ext cx="4543305" cy="3937818"/>
            <a:chOff x="480" y="541"/>
            <a:chExt cx="10762" cy="9179"/>
          </a:xfrm>
        </p:grpSpPr>
        <p:pic>
          <p:nvPicPr>
            <p:cNvPr id="27649" name="图片 27649" descr="图片3"/>
            <p:cNvPicPr>
              <a:picLocks noChangeAspect="1"/>
            </p:cNvPicPr>
            <p:nvPr/>
          </p:nvPicPr>
          <p:blipFill>
            <a:blip r:embed="rId3"/>
            <a:srcRect l="22054" t="7144" r="18666" b="4865"/>
            <a:stretch>
              <a:fillRect/>
            </a:stretch>
          </p:blipFill>
          <p:spPr>
            <a:xfrm>
              <a:off x="7061" y="541"/>
              <a:ext cx="4181" cy="4660"/>
            </a:xfrm>
            <a:prstGeom prst="rect">
              <a:avLst/>
            </a:prstGeom>
            <a:noFill/>
            <a:ln w="9525">
              <a:noFill/>
            </a:ln>
          </p:spPr>
        </p:pic>
        <p:grpSp>
          <p:nvGrpSpPr>
            <p:cNvPr id="3" name="组合 27650"/>
            <p:cNvGrpSpPr/>
            <p:nvPr/>
          </p:nvGrpSpPr>
          <p:grpSpPr>
            <a:xfrm>
              <a:off x="480" y="6000"/>
              <a:ext cx="8160" cy="3720"/>
              <a:chOff x="0" y="0"/>
              <a:chExt cx="3168" cy="1440"/>
            </a:xfrm>
          </p:grpSpPr>
          <p:pic>
            <p:nvPicPr>
              <p:cNvPr id="5" name="图片 27651" descr="balance"/>
              <p:cNvPicPr>
                <a:picLocks noChangeAspect="1"/>
              </p:cNvPicPr>
              <p:nvPr/>
            </p:nvPicPr>
            <p:blipFill>
              <a:blip r:embed="rId4"/>
              <a:stretch>
                <a:fillRect/>
              </a:stretch>
            </p:blipFill>
            <p:spPr>
              <a:xfrm>
                <a:off x="0" y="0"/>
                <a:ext cx="3168" cy="1440"/>
              </a:xfrm>
              <a:prstGeom prst="rect">
                <a:avLst/>
              </a:prstGeom>
              <a:noFill/>
              <a:ln w="9525">
                <a:noFill/>
              </a:ln>
            </p:spPr>
          </p:pic>
          <p:sp>
            <p:nvSpPr>
              <p:cNvPr id="27652" name="椭圆 27652"/>
              <p:cNvSpPr/>
              <p:nvPr/>
            </p:nvSpPr>
            <p:spPr>
              <a:xfrm>
                <a:off x="2256" y="600"/>
                <a:ext cx="726" cy="545"/>
              </a:xfrm>
              <a:prstGeom prst="ellipse">
                <a:avLst/>
              </a:prstGeom>
              <a:noFill/>
              <a:ln w="9525">
                <a:noFill/>
              </a:ln>
            </p:spPr>
            <p:txBody>
              <a:bodyPr wrap="none" anchor="ctr"/>
              <a:p>
                <a:pPr algn="ctr"/>
                <a:r>
                  <a:rPr lang="zh-CN" altLang="en-US" sz="2400" b="1">
                    <a:latin typeface="Times New Roman" panose="02020603050405020304" pitchFamily="18" charset="0"/>
                    <a:ea typeface="黑体" panose="02010609060101010101" charset="-122"/>
                  </a:rPr>
                  <a:t>产热</a:t>
                </a:r>
                <a:endParaRPr lang="zh-CN" altLang="en-US" sz="2400" b="1">
                  <a:latin typeface="Times New Roman" panose="02020603050405020304" pitchFamily="18" charset="0"/>
                  <a:ea typeface="黑体" panose="02010609060101010101" charset="-122"/>
                </a:endParaRPr>
              </a:p>
            </p:txBody>
          </p:sp>
          <p:sp>
            <p:nvSpPr>
              <p:cNvPr id="27653" name="椭圆 27653"/>
              <p:cNvSpPr/>
              <p:nvPr/>
            </p:nvSpPr>
            <p:spPr>
              <a:xfrm>
                <a:off x="288" y="600"/>
                <a:ext cx="680" cy="545"/>
              </a:xfrm>
              <a:prstGeom prst="ellipse">
                <a:avLst/>
              </a:prstGeom>
              <a:noFill/>
              <a:ln w="9525">
                <a:noFill/>
              </a:ln>
            </p:spPr>
            <p:txBody>
              <a:bodyPr wrap="none" anchor="ctr"/>
              <a:p>
                <a:pPr algn="ctr"/>
                <a:r>
                  <a:rPr lang="zh-CN" altLang="en-US" sz="2400" b="1">
                    <a:latin typeface="Times New Roman" panose="02020603050405020304" pitchFamily="18" charset="0"/>
                    <a:ea typeface="黑体" panose="02010609060101010101" charset="-122"/>
                  </a:rPr>
                  <a:t>散热</a:t>
                </a:r>
                <a:endParaRPr lang="zh-CN" altLang="en-US" sz="2400" b="1">
                  <a:latin typeface="Times New Roman" panose="02020603050405020304" pitchFamily="18" charset="0"/>
                  <a:ea typeface="黑体" panose="02010609060101010101" charset="-122"/>
                </a:endParaRPr>
              </a:p>
            </p:txBody>
          </p:sp>
        </p:grpSp>
        <p:sp>
          <p:nvSpPr>
            <p:cNvPr id="27656" name="矩形 27655"/>
            <p:cNvSpPr/>
            <p:nvPr/>
          </p:nvSpPr>
          <p:spPr>
            <a:xfrm>
              <a:off x="1560" y="5071"/>
              <a:ext cx="6655" cy="930"/>
            </a:xfrm>
            <a:prstGeom prst="rect">
              <a:avLst/>
            </a:prstGeom>
            <a:noFill/>
            <a:ln w="9525">
              <a:noFill/>
            </a:ln>
          </p:spPr>
          <p:txBody>
            <a:bodyPr wrap="square" anchor="t">
              <a:spAutoFit/>
            </a:bodyPr>
            <a:p>
              <a:pPr algn="ctr"/>
              <a:r>
                <a:rPr lang="zh-CN" altLang="en-US" sz="2000" b="1">
                  <a:latin typeface="黑体" panose="02010609060101010101" charset="-122"/>
                  <a:ea typeface="黑体" panose="02010609060101010101" charset="-122"/>
                </a:rPr>
                <a:t>正常体温调定点在</a:t>
              </a:r>
              <a:r>
                <a:rPr lang="en-US" altLang="zh-CN" sz="2000" b="1">
                  <a:latin typeface="黑体" panose="02010609060101010101" charset="-122"/>
                  <a:ea typeface="黑体" panose="02010609060101010101" charset="-122"/>
                </a:rPr>
                <a:t>37</a:t>
              </a:r>
              <a:r>
                <a:rPr lang="en-US" altLang="zh-CN" sz="2000" b="1">
                  <a:latin typeface="黑体" panose="02010609060101010101" charset="-122"/>
                  <a:ea typeface="黑体" panose="02010609060101010101" charset="-122"/>
                  <a:sym typeface="Symbol" panose="05050102010706020507" pitchFamily="2" charset="2"/>
                </a:rPr>
                <a:t>C</a:t>
              </a:r>
              <a:endParaRPr lang="en-US" altLang="zh-CN" sz="2000" b="1">
                <a:latin typeface="黑体" panose="02010609060101010101" charset="-122"/>
                <a:ea typeface="黑体" panose="02010609060101010101" charset="-122"/>
                <a:sym typeface="Symbol" panose="05050102010706020507" pitchFamily="2" charset="2"/>
              </a:endParaRPr>
            </a:p>
          </p:txBody>
        </p:sp>
      </p:grpSp>
      <p:sp>
        <p:nvSpPr>
          <p:cNvPr id="8" name="文本框 7"/>
          <p:cNvSpPr txBox="1"/>
          <p:nvPr/>
        </p:nvSpPr>
        <p:spPr>
          <a:xfrm>
            <a:off x="185420" y="2400935"/>
            <a:ext cx="4267200" cy="706755"/>
          </a:xfrm>
          <a:prstGeom prst="rect">
            <a:avLst/>
          </a:prstGeom>
          <a:noFill/>
        </p:spPr>
        <p:txBody>
          <a:bodyPr wrap="square" rtlCol="0" anchor="t">
            <a:spAutoFit/>
          </a:bodyPr>
          <a:p>
            <a:pPr algn="ctr"/>
            <a:r>
              <a:rPr lang="zh-CN" altLang="en-US" sz="2000" b="1">
                <a:latin typeface="Arial" panose="020B0604020202020204" pitchFamily="34" charset="0"/>
                <a:ea typeface="黑体" panose="02010609060101010101" charset="-122"/>
                <a:sym typeface="+mn-ea"/>
              </a:rPr>
              <a:t>高级中枢：</a:t>
            </a:r>
            <a:endParaRPr lang="zh-CN" altLang="en-US" sz="2000" b="1">
              <a:latin typeface="Arial" panose="020B0604020202020204" pitchFamily="34" charset="0"/>
              <a:ea typeface="黑体" panose="02010609060101010101" charset="-122"/>
              <a:sym typeface="+mn-ea"/>
            </a:endParaRPr>
          </a:p>
          <a:p>
            <a:pPr algn="ctr"/>
            <a:r>
              <a:rPr lang="zh-CN" altLang="en-US" sz="2000" b="1">
                <a:latin typeface="Arial" panose="020B0604020202020204" pitchFamily="34" charset="0"/>
                <a:ea typeface="黑体" panose="02010609060101010101" charset="-122"/>
                <a:sym typeface="+mn-ea"/>
              </a:rPr>
              <a:t>视前区下丘脑前部</a:t>
            </a:r>
            <a:endParaRPr lang="zh-CN" altLang="en-US" sz="2000" b="1">
              <a:latin typeface="Arial" panose="020B0604020202020204" pitchFamily="34" charset="0"/>
              <a:ea typeface="黑体" panose="02010609060101010101"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itle 6"/>
          <p:cNvSpPr txBox="1"/>
          <p:nvPr>
            <p:custDataLst>
              <p:tags r:id="rId1"/>
            </p:custDataLst>
          </p:nvPr>
        </p:nvSpPr>
        <p:spPr>
          <a:xfrm>
            <a:off x="231407" y="97384"/>
            <a:ext cx="176149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a:t>
            </a: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发热</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3" name="文本框 2"/>
          <p:cNvSpPr txBox="1"/>
          <p:nvPr/>
        </p:nvSpPr>
        <p:spPr>
          <a:xfrm>
            <a:off x="905510" y="2228850"/>
            <a:ext cx="4412615" cy="1476375"/>
          </a:xfrm>
          <a:prstGeom prst="rect">
            <a:avLst/>
          </a:prstGeom>
          <a:noFill/>
        </p:spPr>
        <p:txBody>
          <a:bodyPr wrap="square" rtlCol="0" anchor="t">
            <a:spAutoFit/>
          </a:bodyPr>
          <a:p>
            <a:pPr marL="1905" indent="-1905">
              <a:lnSpc>
                <a:spcPct val="150000"/>
              </a:lnSpc>
              <a:spcBef>
                <a:spcPts val="1800"/>
              </a:spcBef>
              <a:buClr>
                <a:srgbClr val="035388"/>
              </a:buClr>
              <a:buSzPct val="80000"/>
              <a:buFont typeface="Wingdings 2" panose="05020102010507070707" pitchFamily="2" charset="2"/>
              <a:buNone/>
            </a:pPr>
            <a:r>
              <a:rPr lang="zh-CN" altLang="en-US" sz="2000" dirty="0">
                <a:solidFill>
                  <a:schemeClr val="tx1"/>
                </a:solidFill>
                <a:latin typeface="微软雅黑" panose="020B0503020204020204" charset="-122"/>
                <a:ea typeface="微软雅黑" panose="020B0503020204020204" charset="-122"/>
                <a:cs typeface="微软雅黑" panose="020B0503020204020204" charset="-122"/>
                <a:sym typeface="+mn-ea"/>
              </a:rPr>
              <a:t>发热 (fever)：在致热原作用下，体温调节中枢调定点上移而引起的调节性体温升高，超过正常体温0.5</a:t>
            </a:r>
            <a:r>
              <a:rPr lang="zh-CN" altLang="en-US" sz="2000" dirty="0">
                <a:solidFill>
                  <a:schemeClr val="tx1"/>
                </a:solidFill>
                <a:latin typeface="微软雅黑" panose="020B0503020204020204" charset="-122"/>
                <a:ea typeface="微软雅黑" panose="020B0503020204020204" charset="-122"/>
                <a:cs typeface="微软雅黑" panose="020B0503020204020204" charset="-122"/>
                <a:sym typeface="Symbol" panose="05050102010706020507" pitchFamily="2" charset="2"/>
              </a:rPr>
              <a:t></a:t>
            </a:r>
            <a:r>
              <a:rPr lang="zh-CN" altLang="en-US" sz="2000" dirty="0">
                <a:solidFill>
                  <a:schemeClr val="tx1"/>
                </a:solidFill>
                <a:latin typeface="微软雅黑" panose="020B0503020204020204" charset="-122"/>
                <a:ea typeface="微软雅黑" panose="020B0503020204020204" charset="-122"/>
                <a:cs typeface="微软雅黑" panose="020B0503020204020204" charset="-122"/>
                <a:sym typeface="+mn-ea"/>
              </a:rPr>
              <a:t>C</a:t>
            </a:r>
            <a:r>
              <a:rPr lang="zh-CN" altLang="en-US" sz="2000" dirty="0">
                <a:solidFill>
                  <a:schemeClr val="tx1"/>
                </a:solidFill>
                <a:latin typeface="微软雅黑" panose="020B0503020204020204" charset="-122"/>
                <a:ea typeface="微软雅黑" panose="020B0503020204020204" charset="-122"/>
                <a:cs typeface="微软雅黑" panose="020B0503020204020204" charset="-122"/>
                <a:sym typeface="Symbol" panose="05050102010706020507" pitchFamily="2" charset="2"/>
              </a:rPr>
              <a:t> </a:t>
            </a:r>
            <a:r>
              <a:rPr lang="zh-CN" altLang="en-US" sz="2000" dirty="0">
                <a:solidFill>
                  <a:schemeClr val="tx1"/>
                </a:solidFill>
                <a:latin typeface="微软雅黑" panose="020B0503020204020204" charset="-122"/>
                <a:ea typeface="微软雅黑" panose="020B0503020204020204" charset="-122"/>
                <a:cs typeface="微软雅黑" panose="020B0503020204020204" charset="-122"/>
                <a:sym typeface="+mn-ea"/>
              </a:rPr>
              <a:t>。</a:t>
            </a:r>
            <a:endParaRPr lang="zh-CN" altLang="en-US" sz="2000" dirty="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pic>
        <p:nvPicPr>
          <p:cNvPr id="8" name="图片 7" descr="体温计"/>
          <p:cNvPicPr>
            <a:picLocks noChangeAspect="1"/>
          </p:cNvPicPr>
          <p:nvPr/>
        </p:nvPicPr>
        <p:blipFill>
          <a:blip r:embed="rId2"/>
          <a:srcRect t="45602" b="45019"/>
          <a:stretch>
            <a:fillRect/>
          </a:stretch>
        </p:blipFill>
        <p:spPr>
          <a:xfrm>
            <a:off x="542925" y="5004435"/>
            <a:ext cx="4959985" cy="465455"/>
          </a:xfrm>
          <a:prstGeom prst="rect">
            <a:avLst/>
          </a:prstGeom>
        </p:spPr>
      </p:pic>
      <p:grpSp>
        <p:nvGrpSpPr>
          <p:cNvPr id="12" name="组合 11"/>
          <p:cNvGrpSpPr/>
          <p:nvPr/>
        </p:nvGrpSpPr>
        <p:grpSpPr>
          <a:xfrm>
            <a:off x="5591810" y="1702435"/>
            <a:ext cx="6113780" cy="3963670"/>
            <a:chOff x="360" y="720"/>
            <a:chExt cx="13440" cy="9498"/>
          </a:xfrm>
        </p:grpSpPr>
        <p:sp>
          <p:nvSpPr>
            <p:cNvPr id="30722" name="右弧形箭头 30721"/>
            <p:cNvSpPr/>
            <p:nvPr/>
          </p:nvSpPr>
          <p:spPr>
            <a:xfrm rot="5400000" flipH="1">
              <a:off x="9840" y="-360"/>
              <a:ext cx="1080" cy="4680"/>
            </a:xfrm>
            <a:prstGeom prst="curvedLeftArrow">
              <a:avLst>
                <a:gd name="adj1" fmla="val 47965"/>
                <a:gd name="adj2" fmla="val 101491"/>
                <a:gd name="adj3" fmla="val 44208"/>
              </a:avLst>
            </a:prstGeom>
            <a:solidFill>
              <a:srgbClr val="0000CC"/>
            </a:solidFill>
            <a:ln w="28575" cap="flat" cmpd="sng">
              <a:solidFill>
                <a:schemeClr val="folHlink"/>
              </a:solidFill>
              <a:prstDash val="solid"/>
              <a:miter/>
              <a:headEnd type="none" w="med" len="med"/>
              <a:tailEnd type="none" w="med" len="med"/>
            </a:ln>
          </p:spPr>
          <p:txBody>
            <a:bodyPr anchor="t"/>
            <a:p>
              <a:endParaRPr lang="zh-CN" altLang="en-US">
                <a:latin typeface="Arial" panose="020B0604020202020204" pitchFamily="34" charset="0"/>
                <a:ea typeface="宋体" panose="02010600030101010101" pitchFamily="2" charset="-122"/>
              </a:endParaRPr>
            </a:p>
          </p:txBody>
        </p:sp>
        <p:sp>
          <p:nvSpPr>
            <p:cNvPr id="30723" name="矩形 30722"/>
            <p:cNvSpPr/>
            <p:nvPr/>
          </p:nvSpPr>
          <p:spPr>
            <a:xfrm>
              <a:off x="7783" y="5640"/>
              <a:ext cx="3360" cy="1938"/>
            </a:xfrm>
            <a:prstGeom prst="rect">
              <a:avLst/>
            </a:prstGeom>
            <a:noFill/>
            <a:ln w="28575" cap="flat" cmpd="sng">
              <a:solidFill>
                <a:schemeClr val="folHlink"/>
              </a:solidFill>
              <a:prstDash val="solid"/>
              <a:miter/>
              <a:headEnd type="none" w="med" len="med"/>
              <a:tailEnd type="none" w="med" len="med"/>
            </a:ln>
          </p:spPr>
          <p:txBody>
            <a:bodyPr wrap="none" anchor="ctr"/>
            <a:p>
              <a:pPr algn="ctr"/>
              <a:r>
                <a:rPr lang="zh-CN" altLang="en-US" sz="2000" b="1">
                  <a:latin typeface="黑体" panose="02010609060101010101" charset="-122"/>
                  <a:ea typeface="黑体" panose="02010609060101010101" charset="-122"/>
                </a:rPr>
                <a:t>产热</a:t>
              </a:r>
              <a:r>
                <a:rPr lang="en-US" altLang="zh-CN" sz="2000" b="1">
                  <a:latin typeface="黑体" panose="02010609060101010101" charset="-122"/>
                  <a:ea typeface="黑体" panose="02010609060101010101" charset="-122"/>
                  <a:sym typeface="Wingdings" panose="05000000000000000000" pitchFamily="2" charset="2"/>
                </a:rPr>
                <a:t></a:t>
              </a:r>
              <a:endParaRPr lang="en-US" altLang="zh-CN" sz="2000" b="1">
                <a:latin typeface="黑体" panose="02010609060101010101" charset="-122"/>
                <a:ea typeface="黑体" panose="02010609060101010101" charset="-122"/>
                <a:sym typeface="Wingdings 3" panose="05040102010807070707" pitchFamily="2" charset="2"/>
              </a:endParaRPr>
            </a:p>
            <a:p>
              <a:pPr algn="ctr"/>
              <a:r>
                <a:rPr lang="zh-CN" altLang="en-US" sz="2000" b="1">
                  <a:latin typeface="黑体" panose="02010609060101010101" charset="-122"/>
                  <a:ea typeface="黑体" panose="02010609060101010101" charset="-122"/>
                </a:rPr>
                <a:t>散热</a:t>
              </a:r>
              <a:r>
                <a:rPr lang="en-US" altLang="zh-CN" sz="2000" b="1">
                  <a:latin typeface="黑体" panose="02010609060101010101" charset="-122"/>
                  <a:ea typeface="黑体" panose="02010609060101010101" charset="-122"/>
                  <a:sym typeface="Wingdings" panose="05000000000000000000" pitchFamily="2" charset="2"/>
                </a:rPr>
                <a:t></a:t>
              </a:r>
              <a:endParaRPr lang="en-US" altLang="zh-CN" sz="2000" b="1">
                <a:latin typeface="黑体" panose="02010609060101010101" charset="-122"/>
                <a:ea typeface="黑体" panose="02010609060101010101" charset="-122"/>
                <a:sym typeface="Wingdings" panose="05000000000000000000" pitchFamily="2" charset="2"/>
              </a:endParaRPr>
            </a:p>
          </p:txBody>
        </p:sp>
        <p:grpSp>
          <p:nvGrpSpPr>
            <p:cNvPr id="13" name="组合 30723"/>
            <p:cNvGrpSpPr/>
            <p:nvPr/>
          </p:nvGrpSpPr>
          <p:grpSpPr>
            <a:xfrm>
              <a:off x="2778" y="3853"/>
              <a:ext cx="3360" cy="3735"/>
              <a:chOff x="0" y="0"/>
              <a:chExt cx="1344" cy="1494"/>
            </a:xfrm>
          </p:grpSpPr>
          <p:sp>
            <p:nvSpPr>
              <p:cNvPr id="14" name="矩形 30724"/>
              <p:cNvSpPr/>
              <p:nvPr/>
            </p:nvSpPr>
            <p:spPr>
              <a:xfrm>
                <a:off x="0" y="696"/>
                <a:ext cx="1344" cy="798"/>
              </a:xfrm>
              <a:prstGeom prst="rect">
                <a:avLst/>
              </a:prstGeom>
              <a:noFill/>
              <a:ln w="28575" cap="flat" cmpd="sng">
                <a:solidFill>
                  <a:schemeClr val="folHlink"/>
                </a:solidFill>
                <a:prstDash val="solid"/>
                <a:miter/>
                <a:headEnd type="none" w="med" len="med"/>
                <a:tailEnd type="none" w="med" len="med"/>
              </a:ln>
            </p:spPr>
            <p:txBody>
              <a:bodyPr wrap="none" anchor="ctr"/>
              <a:p>
                <a:pPr algn="ctr"/>
                <a:r>
                  <a:rPr lang="zh-CN" altLang="en-US" sz="2000" b="1">
                    <a:latin typeface="黑体" panose="02010609060101010101" charset="-122"/>
                    <a:ea typeface="黑体" panose="02010609060101010101" charset="-122"/>
                  </a:rPr>
                  <a:t>散热</a:t>
                </a:r>
                <a:r>
                  <a:rPr lang="en-US" altLang="zh-CN" sz="2000" b="1">
                    <a:latin typeface="黑体" panose="02010609060101010101" charset="-122"/>
                    <a:ea typeface="黑体" panose="02010609060101010101" charset="-122"/>
                    <a:sym typeface="Wingdings" panose="05000000000000000000" pitchFamily="2" charset="2"/>
                  </a:rPr>
                  <a:t></a:t>
                </a:r>
                <a:endParaRPr lang="en-US" altLang="zh-CN" sz="2000" b="1">
                  <a:latin typeface="黑体" panose="02010609060101010101" charset="-122"/>
                  <a:ea typeface="黑体" panose="02010609060101010101" charset="-122"/>
                  <a:sym typeface="Symbol" panose="05050102010706020507" pitchFamily="2" charset="2"/>
                </a:endParaRPr>
              </a:p>
              <a:p>
                <a:pPr algn="ctr"/>
                <a:r>
                  <a:rPr lang="zh-CN" altLang="en-US" sz="2000" b="1">
                    <a:latin typeface="黑体" panose="02010609060101010101" charset="-122"/>
                    <a:ea typeface="黑体" panose="02010609060101010101" charset="-122"/>
                  </a:rPr>
                  <a:t>产热</a:t>
                </a:r>
                <a:r>
                  <a:rPr lang="en-US" altLang="zh-CN" sz="2000" b="1">
                    <a:latin typeface="黑体" panose="02010609060101010101" charset="-122"/>
                    <a:ea typeface="黑体" panose="02010609060101010101" charset="-122"/>
                    <a:sym typeface="Wingdings" panose="05000000000000000000" pitchFamily="2" charset="2"/>
                  </a:rPr>
                  <a:t></a:t>
                </a:r>
                <a:endParaRPr lang="en-US" altLang="zh-CN" sz="2000" b="1">
                  <a:latin typeface="黑体" panose="02010609060101010101" charset="-122"/>
                  <a:ea typeface="黑体" panose="02010609060101010101" charset="-122"/>
                  <a:sym typeface="Wingdings 3" panose="05040102010807070707" pitchFamily="2" charset="2"/>
                </a:endParaRPr>
              </a:p>
            </p:txBody>
          </p:sp>
          <p:sp>
            <p:nvSpPr>
              <p:cNvPr id="30725" name="下箭头 30725"/>
              <p:cNvSpPr/>
              <p:nvPr/>
            </p:nvSpPr>
            <p:spPr>
              <a:xfrm rot="911991">
                <a:off x="756" y="0"/>
                <a:ext cx="189" cy="687"/>
              </a:xfrm>
              <a:prstGeom prst="downArrow">
                <a:avLst>
                  <a:gd name="adj1" fmla="val 50000"/>
                  <a:gd name="adj2" fmla="val 90856"/>
                </a:avLst>
              </a:prstGeom>
              <a:solidFill>
                <a:srgbClr val="0000CC"/>
              </a:solidFill>
              <a:ln w="28575" cap="flat" cmpd="sng">
                <a:solidFill>
                  <a:schemeClr val="folHlink"/>
                </a:solidFill>
                <a:prstDash val="solid"/>
                <a:miter/>
                <a:headEnd type="none" w="med" len="med"/>
                <a:tailEnd type="none" w="med" len="med"/>
              </a:ln>
            </p:spPr>
            <p:txBody>
              <a:bodyPr anchor="t"/>
              <a:p>
                <a:endParaRPr lang="zh-CN" altLang="en-US">
                  <a:latin typeface="Arial" panose="020B0604020202020204" pitchFamily="34" charset="0"/>
                  <a:ea typeface="宋体" panose="02010600030101010101" pitchFamily="2" charset="-122"/>
                </a:endParaRPr>
              </a:p>
            </p:txBody>
          </p:sp>
        </p:grpSp>
        <p:sp>
          <p:nvSpPr>
            <p:cNvPr id="30727" name="下箭头 30726"/>
            <p:cNvSpPr/>
            <p:nvPr/>
          </p:nvSpPr>
          <p:spPr>
            <a:xfrm rot="-874792" flipH="1">
              <a:off x="9010" y="3845"/>
              <a:ext cx="473" cy="1723"/>
            </a:xfrm>
            <a:prstGeom prst="downArrow">
              <a:avLst>
                <a:gd name="adj1" fmla="val 50000"/>
                <a:gd name="adj2" fmla="val 91120"/>
              </a:avLst>
            </a:prstGeom>
            <a:solidFill>
              <a:srgbClr val="0000CC"/>
            </a:solidFill>
            <a:ln w="28575" cap="flat" cmpd="sng">
              <a:solidFill>
                <a:schemeClr val="folHlink"/>
              </a:solidFill>
              <a:prstDash val="solid"/>
              <a:miter/>
              <a:headEnd type="none" w="med" len="med"/>
              <a:tailEnd type="none" w="med" len="med"/>
            </a:ln>
          </p:spPr>
          <p:txBody>
            <a:bodyPr anchor="t"/>
            <a:p>
              <a:endParaRPr lang="zh-CN" altLang="en-US">
                <a:latin typeface="Arial" panose="020B0604020202020204" pitchFamily="34" charset="0"/>
                <a:ea typeface="宋体" panose="02010600030101010101" pitchFamily="2" charset="-122"/>
              </a:endParaRPr>
            </a:p>
          </p:txBody>
        </p:sp>
        <p:grpSp>
          <p:nvGrpSpPr>
            <p:cNvPr id="15" name="组合 30727"/>
            <p:cNvGrpSpPr/>
            <p:nvPr/>
          </p:nvGrpSpPr>
          <p:grpSpPr>
            <a:xfrm>
              <a:off x="4800" y="7578"/>
              <a:ext cx="4800" cy="2640"/>
              <a:chOff x="0" y="0"/>
              <a:chExt cx="1920" cy="1056"/>
            </a:xfrm>
          </p:grpSpPr>
          <p:sp>
            <p:nvSpPr>
              <p:cNvPr id="16" name="椭圆 30728"/>
              <p:cNvSpPr/>
              <p:nvPr/>
            </p:nvSpPr>
            <p:spPr>
              <a:xfrm>
                <a:off x="0" y="288"/>
                <a:ext cx="1920" cy="768"/>
              </a:xfrm>
              <a:prstGeom prst="ellipse">
                <a:avLst/>
              </a:prstGeom>
              <a:noFill/>
              <a:ln w="28575" cap="flat" cmpd="sng">
                <a:solidFill>
                  <a:schemeClr val="folHlink"/>
                </a:solidFill>
                <a:prstDash val="solid"/>
                <a:round/>
                <a:headEnd type="none" w="med" len="med"/>
                <a:tailEnd type="none" w="med" len="med"/>
              </a:ln>
            </p:spPr>
            <p:txBody>
              <a:bodyPr wrap="none" anchor="ctr"/>
              <a:p>
                <a:pPr algn="ctr"/>
                <a:r>
                  <a:rPr lang="zh-CN" altLang="en-US" sz="2000" b="1">
                    <a:latin typeface="Times New Roman" panose="02020603050405020304" pitchFamily="18" charset="0"/>
                    <a:ea typeface="黑体" panose="02010609060101010101" charset="-122"/>
                  </a:rPr>
                  <a:t>体温正常</a:t>
                </a:r>
                <a:endParaRPr lang="zh-CN" altLang="en-US" sz="2000" b="1">
                  <a:latin typeface="Times New Roman" panose="02020603050405020304" pitchFamily="18" charset="0"/>
                  <a:ea typeface="黑体" panose="02010609060101010101" charset="-122"/>
                </a:endParaRPr>
              </a:p>
            </p:txBody>
          </p:sp>
          <p:sp>
            <p:nvSpPr>
              <p:cNvPr id="30729" name="下箭头 30729"/>
              <p:cNvSpPr/>
              <p:nvPr/>
            </p:nvSpPr>
            <p:spPr>
              <a:xfrm rot="-1998164" flipH="1">
                <a:off x="96" y="0"/>
                <a:ext cx="189" cy="398"/>
              </a:xfrm>
              <a:prstGeom prst="downArrow">
                <a:avLst>
                  <a:gd name="adj1" fmla="val 50000"/>
                  <a:gd name="adj2" fmla="val 52635"/>
                </a:avLst>
              </a:prstGeom>
              <a:solidFill>
                <a:srgbClr val="0000CC"/>
              </a:solidFill>
              <a:ln w="28575" cap="flat" cmpd="sng">
                <a:solidFill>
                  <a:schemeClr val="folHlink"/>
                </a:solidFill>
                <a:prstDash val="solid"/>
                <a:miter/>
                <a:headEnd type="none" w="med" len="med"/>
                <a:tailEnd type="none" w="med" len="med"/>
              </a:ln>
            </p:spPr>
            <p:txBody>
              <a:bodyPr anchor="t"/>
              <a:p>
                <a:endParaRPr lang="zh-CN" altLang="en-US">
                  <a:latin typeface="Arial" panose="020B0604020202020204" pitchFamily="34" charset="0"/>
                  <a:ea typeface="宋体" panose="02010600030101010101" pitchFamily="2" charset="-122"/>
                </a:endParaRPr>
              </a:p>
            </p:txBody>
          </p:sp>
        </p:grpSp>
        <p:sp>
          <p:nvSpPr>
            <p:cNvPr id="30731" name="下箭头 30730"/>
            <p:cNvSpPr/>
            <p:nvPr/>
          </p:nvSpPr>
          <p:spPr>
            <a:xfrm rot="1998164">
              <a:off x="8623" y="7578"/>
              <a:ext cx="472" cy="995"/>
            </a:xfrm>
            <a:prstGeom prst="downArrow">
              <a:avLst>
                <a:gd name="adj1" fmla="val 50000"/>
                <a:gd name="adj2" fmla="val 52635"/>
              </a:avLst>
            </a:prstGeom>
            <a:solidFill>
              <a:srgbClr val="0000CC"/>
            </a:solidFill>
            <a:ln w="28575" cap="flat" cmpd="sng">
              <a:solidFill>
                <a:schemeClr val="folHlink"/>
              </a:solidFill>
              <a:prstDash val="solid"/>
              <a:miter/>
              <a:headEnd type="none" w="med" len="med"/>
              <a:tailEnd type="none" w="med" len="med"/>
            </a:ln>
          </p:spPr>
          <p:txBody>
            <a:bodyPr anchor="t"/>
            <a:p>
              <a:endParaRPr lang="zh-CN" altLang="en-US">
                <a:latin typeface="Arial" panose="020B0604020202020204" pitchFamily="34" charset="0"/>
                <a:ea typeface="宋体" panose="02010600030101010101" pitchFamily="2" charset="-122"/>
              </a:endParaRPr>
            </a:p>
          </p:txBody>
        </p:sp>
        <p:sp>
          <p:nvSpPr>
            <p:cNvPr id="17" name="矩形 30731"/>
            <p:cNvSpPr/>
            <p:nvPr/>
          </p:nvSpPr>
          <p:spPr>
            <a:xfrm>
              <a:off x="4080" y="2520"/>
              <a:ext cx="5520" cy="1200"/>
            </a:xfrm>
            <a:prstGeom prst="rect">
              <a:avLst/>
            </a:prstGeom>
            <a:noFill/>
            <a:ln w="28575" cap="flat" cmpd="sng">
              <a:solidFill>
                <a:schemeClr val="folHlink"/>
              </a:solidFill>
              <a:prstDash val="solid"/>
              <a:miter/>
              <a:headEnd type="none" w="med" len="med"/>
              <a:tailEnd type="none" w="med" len="med"/>
            </a:ln>
          </p:spPr>
          <p:txBody>
            <a:bodyPr wrap="none" anchor="ctr"/>
            <a:p>
              <a:pPr algn="ctr"/>
              <a:r>
                <a:rPr lang="zh-CN" altLang="en-US" sz="2000" b="1">
                  <a:latin typeface="Arial" panose="020B0604020202020204" pitchFamily="34" charset="0"/>
                  <a:ea typeface="黑体" panose="02010609060101010101" charset="-122"/>
                </a:rPr>
                <a:t>体温调节中枢</a:t>
              </a:r>
              <a:endParaRPr lang="zh-CN" altLang="en-US" sz="2000" b="1">
                <a:latin typeface="Times New Roman" panose="02020603050405020304" pitchFamily="18" charset="0"/>
                <a:ea typeface="黑体" panose="02010609060101010101" charset="-122"/>
              </a:endParaRPr>
            </a:p>
          </p:txBody>
        </p:sp>
        <p:sp>
          <p:nvSpPr>
            <p:cNvPr id="30732" name="椭圆 30732"/>
            <p:cNvSpPr/>
            <p:nvPr/>
          </p:nvSpPr>
          <p:spPr>
            <a:xfrm>
              <a:off x="5160" y="720"/>
              <a:ext cx="3855" cy="1588"/>
            </a:xfrm>
            <a:prstGeom prst="ellipse">
              <a:avLst/>
            </a:prstGeom>
            <a:solidFill>
              <a:schemeClr val="accent3"/>
            </a:solidFill>
            <a:ln w="28575" cap="flat" cmpd="sng">
              <a:solidFill>
                <a:schemeClr val="folHlink"/>
              </a:solidFill>
              <a:prstDash val="solid"/>
              <a:round/>
              <a:headEnd type="none" w="med" len="med"/>
              <a:tailEnd type="none" w="med" len="med"/>
            </a:ln>
          </p:spPr>
          <p:txBody>
            <a:bodyPr wrap="none" anchor="ctr"/>
            <a:p>
              <a:pPr algn="ctr"/>
              <a:r>
                <a:rPr lang="zh-CN" altLang="en-US" sz="2000" b="1">
                  <a:solidFill>
                    <a:srgbClr val="FFFF00"/>
                  </a:solidFill>
                  <a:latin typeface="Arial" panose="020B0604020202020204" pitchFamily="34" charset="0"/>
                  <a:ea typeface="黑体" panose="02010609060101010101" charset="-122"/>
                </a:rPr>
                <a:t>调定点</a:t>
              </a:r>
              <a:r>
                <a:rPr lang="en-US" altLang="zh-CN" sz="2000" b="1">
                  <a:solidFill>
                    <a:srgbClr val="FFFF00"/>
                  </a:solidFill>
                  <a:latin typeface="Times New Roman" panose="02020603050405020304" pitchFamily="18" charset="0"/>
                  <a:ea typeface="宋体" panose="02010600030101010101" pitchFamily="2" charset="-122"/>
                </a:rPr>
                <a:t>37</a:t>
              </a:r>
              <a:r>
                <a:rPr lang="en-US" altLang="zh-CN" sz="2000" b="1">
                  <a:solidFill>
                    <a:srgbClr val="FFFF00"/>
                  </a:solidFill>
                  <a:latin typeface="Times New Roman" panose="02020603050405020304" pitchFamily="18" charset="0"/>
                  <a:ea typeface="宋体" panose="02010600030101010101" pitchFamily="2" charset="-122"/>
                  <a:sym typeface="Symbol" panose="05050102010706020507" pitchFamily="2" charset="2"/>
                </a:rPr>
                <a:t></a:t>
              </a:r>
              <a:r>
                <a:rPr lang="en-US" altLang="zh-CN" sz="2000" b="1">
                  <a:solidFill>
                    <a:srgbClr val="FFFF00"/>
                  </a:solidFill>
                  <a:latin typeface="Times New Roman" panose="02020603050405020304" pitchFamily="18" charset="0"/>
                  <a:ea typeface="宋体" panose="02010600030101010101" pitchFamily="2" charset="-122"/>
                </a:rPr>
                <a:t>C</a:t>
              </a:r>
              <a:r>
                <a:rPr lang="en-US" altLang="zh-CN">
                  <a:solidFill>
                    <a:srgbClr val="FFFF00"/>
                  </a:solidFill>
                  <a:latin typeface="Arial" panose="020B0604020202020204" pitchFamily="34" charset="0"/>
                  <a:ea typeface="宋体" panose="02010600030101010101" pitchFamily="2" charset="-122"/>
                </a:rPr>
                <a:t> </a:t>
              </a:r>
              <a:endParaRPr lang="en-US" altLang="zh-CN">
                <a:solidFill>
                  <a:srgbClr val="FFFF00"/>
                </a:solidFill>
                <a:latin typeface="Arial" panose="020B0604020202020204" pitchFamily="34" charset="0"/>
                <a:ea typeface="宋体" panose="02010600030101010101" pitchFamily="2" charset="-122"/>
              </a:endParaRPr>
            </a:p>
          </p:txBody>
        </p:sp>
        <p:grpSp>
          <p:nvGrpSpPr>
            <p:cNvPr id="18" name="组合 30733"/>
            <p:cNvGrpSpPr/>
            <p:nvPr/>
          </p:nvGrpSpPr>
          <p:grpSpPr>
            <a:xfrm>
              <a:off x="10920" y="2520"/>
              <a:ext cx="2880" cy="2548"/>
              <a:chOff x="0" y="0"/>
              <a:chExt cx="1152" cy="1019"/>
            </a:xfrm>
          </p:grpSpPr>
          <p:sp>
            <p:nvSpPr>
              <p:cNvPr id="19" name="椭圆 30734"/>
              <p:cNvSpPr/>
              <p:nvPr/>
            </p:nvSpPr>
            <p:spPr>
              <a:xfrm>
                <a:off x="0" y="0"/>
                <a:ext cx="1152" cy="576"/>
              </a:xfrm>
              <a:prstGeom prst="ellipse">
                <a:avLst/>
              </a:prstGeom>
              <a:noFill/>
              <a:ln w="28575" cap="flat" cmpd="sng">
                <a:solidFill>
                  <a:schemeClr val="folHlink"/>
                </a:solidFill>
                <a:prstDash val="solid"/>
                <a:round/>
                <a:headEnd type="none" w="med" len="med"/>
                <a:tailEnd type="none" w="med" len="med"/>
              </a:ln>
            </p:spPr>
            <p:txBody>
              <a:bodyPr wrap="none" anchor="ctr"/>
              <a:p>
                <a:pPr algn="ctr"/>
                <a:r>
                  <a:rPr lang="en-US" altLang="zh-CN" sz="2000" b="1">
                    <a:latin typeface="Times New Roman" panose="02020603050405020304" pitchFamily="18" charset="0"/>
                    <a:ea typeface="宋体" panose="02010600030101010101" pitchFamily="2" charset="-122"/>
                  </a:rPr>
                  <a:t>T</a:t>
                </a:r>
                <a:r>
                  <a:rPr lang="zh-CN" altLang="en-US" sz="2000" b="1">
                    <a:latin typeface="Times New Roman" panose="02020603050405020304" pitchFamily="18" charset="0"/>
                    <a:ea typeface="黑体" panose="02010609060101010101" charset="-122"/>
                  </a:rPr>
                  <a:t>降低</a:t>
                </a:r>
                <a:endParaRPr lang="zh-CN" altLang="en-US" sz="2000" b="1">
                  <a:latin typeface="Times New Roman" panose="02020603050405020304" pitchFamily="18" charset="0"/>
                  <a:ea typeface="黑体" panose="02010609060101010101" charset="-122"/>
                </a:endParaRPr>
              </a:p>
            </p:txBody>
          </p:sp>
          <p:pic>
            <p:nvPicPr>
              <p:cNvPr id="30735" name="图片 30735"/>
              <p:cNvPicPr/>
              <p:nvPr/>
            </p:nvPicPr>
            <p:blipFill>
              <a:blip r:embed="rId3"/>
              <a:stretch>
                <a:fillRect/>
              </a:stretch>
            </p:blipFill>
            <p:spPr>
              <a:xfrm>
                <a:off x="240" y="480"/>
                <a:ext cx="726" cy="539"/>
              </a:xfrm>
              <a:prstGeom prst="rect">
                <a:avLst/>
              </a:prstGeom>
              <a:noFill/>
              <a:ln w="28575" cap="flat" cmpd="sng">
                <a:solidFill>
                  <a:schemeClr val="folHlink"/>
                </a:solidFill>
                <a:prstDash val="solid"/>
                <a:miter/>
                <a:headEnd type="none" w="med" len="med"/>
                <a:tailEnd type="none" w="med" len="med"/>
              </a:ln>
            </p:spPr>
          </p:pic>
        </p:grpSp>
        <p:grpSp>
          <p:nvGrpSpPr>
            <p:cNvPr id="20" name="组合 30736"/>
            <p:cNvGrpSpPr/>
            <p:nvPr/>
          </p:nvGrpSpPr>
          <p:grpSpPr>
            <a:xfrm>
              <a:off x="360" y="1440"/>
              <a:ext cx="5518" cy="3720"/>
              <a:chOff x="0" y="0"/>
              <a:chExt cx="2207" cy="1488"/>
            </a:xfrm>
          </p:grpSpPr>
          <p:grpSp>
            <p:nvGrpSpPr>
              <p:cNvPr id="21" name="组合 30737"/>
              <p:cNvGrpSpPr/>
              <p:nvPr/>
            </p:nvGrpSpPr>
            <p:grpSpPr>
              <a:xfrm>
                <a:off x="0" y="0"/>
                <a:ext cx="2207" cy="998"/>
                <a:chOff x="0" y="0"/>
                <a:chExt cx="2207" cy="998"/>
              </a:xfrm>
            </p:grpSpPr>
            <p:sp>
              <p:nvSpPr>
                <p:cNvPr id="30738" name="椭圆 30738"/>
                <p:cNvSpPr/>
                <p:nvPr/>
              </p:nvSpPr>
              <p:spPr>
                <a:xfrm>
                  <a:off x="0" y="422"/>
                  <a:ext cx="1081" cy="576"/>
                </a:xfrm>
                <a:prstGeom prst="ellipse">
                  <a:avLst/>
                </a:prstGeom>
                <a:noFill/>
                <a:ln w="28575" cap="flat" cmpd="sng">
                  <a:solidFill>
                    <a:schemeClr val="folHlink"/>
                  </a:solidFill>
                  <a:prstDash val="solid"/>
                  <a:round/>
                  <a:headEnd type="none" w="med" len="med"/>
                  <a:tailEnd type="none" w="med" len="med"/>
                </a:ln>
              </p:spPr>
              <p:txBody>
                <a:bodyPr wrap="none" anchor="ctr"/>
                <a:p>
                  <a:pPr algn="ctr">
                    <a:spcBef>
                      <a:spcPct val="50000"/>
                    </a:spcBef>
                  </a:pPr>
                  <a:r>
                    <a:rPr lang="en-US" altLang="zh-CN" sz="2400" b="1">
                      <a:latin typeface="Times New Roman" panose="02020603050405020304" pitchFamily="18" charset="0"/>
                      <a:ea typeface="华文新魏" panose="02010800040101010101" pitchFamily="2" charset="-122"/>
                    </a:rPr>
                    <a:t>T</a:t>
                  </a:r>
                  <a:r>
                    <a:rPr lang="zh-CN" altLang="en-US" sz="2000" b="1">
                      <a:latin typeface="Times New Roman" panose="02020603050405020304" pitchFamily="18" charset="0"/>
                      <a:ea typeface="黑体" panose="02010609060101010101" charset="-122"/>
                    </a:rPr>
                    <a:t>升高</a:t>
                  </a:r>
                  <a:endParaRPr lang="zh-CN" altLang="en-US" sz="2000" b="1">
                    <a:latin typeface="Times New Roman" panose="02020603050405020304" pitchFamily="18" charset="0"/>
                    <a:ea typeface="黑体" panose="02010609060101010101" charset="-122"/>
                  </a:endParaRPr>
                </a:p>
              </p:txBody>
            </p:sp>
            <p:sp>
              <p:nvSpPr>
                <p:cNvPr id="30739" name="右弧形箭头 30739"/>
                <p:cNvSpPr/>
                <p:nvPr/>
              </p:nvSpPr>
              <p:spPr>
                <a:xfrm rot="-5400000">
                  <a:off x="1090" y="-685"/>
                  <a:ext cx="432" cy="1802"/>
                </a:xfrm>
                <a:prstGeom prst="curvedLeftArrow">
                  <a:avLst>
                    <a:gd name="adj1" fmla="val 46172"/>
                    <a:gd name="adj2" fmla="val 97695"/>
                    <a:gd name="adj3" fmla="val 44208"/>
                  </a:avLst>
                </a:prstGeom>
                <a:solidFill>
                  <a:srgbClr val="0000CC"/>
                </a:solidFill>
                <a:ln w="28575" cap="flat" cmpd="sng">
                  <a:solidFill>
                    <a:schemeClr val="folHlink"/>
                  </a:solidFill>
                  <a:prstDash val="solid"/>
                  <a:miter/>
                  <a:headEnd type="none" w="med" len="med"/>
                  <a:tailEnd type="none" w="med" len="med"/>
                </a:ln>
              </p:spPr>
              <p:txBody>
                <a:bodyPr anchor="t"/>
                <a:p>
                  <a:endParaRPr lang="zh-CN" altLang="en-US">
                    <a:latin typeface="Arial" panose="020B0604020202020204" pitchFamily="34" charset="0"/>
                    <a:ea typeface="宋体" panose="02010600030101010101" pitchFamily="2" charset="-122"/>
                  </a:endParaRPr>
                </a:p>
              </p:txBody>
            </p:sp>
          </p:grpSp>
          <p:pic>
            <p:nvPicPr>
              <p:cNvPr id="30740" name="图片 30740"/>
              <p:cNvPicPr/>
              <p:nvPr/>
            </p:nvPicPr>
            <p:blipFill>
              <a:blip r:embed="rId4"/>
              <a:stretch>
                <a:fillRect/>
              </a:stretch>
            </p:blipFill>
            <p:spPr>
              <a:xfrm>
                <a:off x="240" y="912"/>
                <a:ext cx="624" cy="576"/>
              </a:xfrm>
              <a:prstGeom prst="rect">
                <a:avLst/>
              </a:prstGeom>
              <a:noFill/>
              <a:ln w="28575" cap="flat" cmpd="sng">
                <a:solidFill>
                  <a:schemeClr val="folHlink"/>
                </a:solidFill>
                <a:prstDash val="solid"/>
                <a:miter/>
                <a:headEnd type="none" w="med" len="med"/>
                <a:tailEnd type="none" w="med" len="med"/>
              </a:ln>
            </p:spPr>
          </p:pic>
        </p:grpSp>
      </p:gr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176149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a:t>
            </a: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发热</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5602605" y="2000885"/>
            <a:ext cx="5606415" cy="4523105"/>
          </a:xfrm>
          <a:prstGeom prst="rect">
            <a:avLst/>
          </a:prstGeom>
          <a:noFill/>
        </p:spPr>
        <p:txBody>
          <a:bodyPr wrap="square" rtlCol="0">
            <a:spAutoFit/>
          </a:bodyPr>
          <a:lstStyle/>
          <a:p>
            <a:pPr indent="457200" algn="just" fontAlgn="auto">
              <a:lnSpc>
                <a:spcPct val="20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正常人的体温在</a:t>
            </a:r>
            <a:r>
              <a:rPr lang="en-US" altLang="zh-CN" dirty="0">
                <a:latin typeface="微软雅黑" panose="020B0503020204020204" charset="-122"/>
                <a:ea typeface="微软雅黑" panose="020B0503020204020204" charset="-122"/>
              </a:rPr>
              <a:t>36</a:t>
            </a:r>
            <a:r>
              <a:rPr lang="zh-CN" altLang="en-US" dirty="0">
                <a:latin typeface="微软雅黑" panose="020B0503020204020204" charset="-122"/>
                <a:ea typeface="微软雅黑" panose="020B0503020204020204" charset="-122"/>
              </a:rPr>
              <a:t>～</a:t>
            </a:r>
            <a:r>
              <a:rPr lang="en-US" altLang="zh-CN" dirty="0">
                <a:latin typeface="微软雅黑" panose="020B0503020204020204" charset="-122"/>
                <a:ea typeface="微软雅黑" panose="020B0503020204020204" charset="-122"/>
              </a:rPr>
              <a:t>37</a:t>
            </a:r>
            <a:r>
              <a:rPr lang="en-US" altLang="en-US" dirty="0">
                <a:latin typeface="微软雅黑" panose="020B0503020204020204" charset="-122"/>
                <a:ea typeface="微软雅黑" panose="020B0503020204020204" charset="-122"/>
              </a:rPr>
              <a:t>℃</a:t>
            </a:r>
            <a:r>
              <a:rPr lang="zh-CN" altLang="en-US" dirty="0">
                <a:latin typeface="微软雅黑" panose="020B0503020204020204" charset="-122"/>
                <a:ea typeface="微软雅黑" panose="020B0503020204020204" charset="-122"/>
              </a:rPr>
              <a:t>。</a:t>
            </a:r>
            <a:endParaRPr lang="zh-CN" altLang="en-US" dirty="0">
              <a:latin typeface="微软雅黑" panose="020B0503020204020204" charset="-122"/>
              <a:ea typeface="微软雅黑" panose="020B0503020204020204" charset="-122"/>
            </a:endParaRPr>
          </a:p>
          <a:p>
            <a:pPr indent="457200" algn="just" fontAlgn="auto">
              <a:lnSpc>
                <a:spcPct val="20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正常体温是有波动的，如下午体温较早晨稍高，剧烈活动、餐后体温略升高，但</a:t>
            </a:r>
            <a:r>
              <a:rPr lang="en-US" altLang="zh-CN" dirty="0">
                <a:latin typeface="微软雅黑" panose="020B0503020204020204" charset="-122"/>
                <a:ea typeface="微软雅黑" panose="020B0503020204020204" charset="-122"/>
              </a:rPr>
              <a:t>24</a:t>
            </a:r>
            <a:r>
              <a:rPr lang="zh-CN" altLang="en-US" dirty="0">
                <a:latin typeface="微软雅黑" panose="020B0503020204020204" charset="-122"/>
                <a:ea typeface="微软雅黑" panose="020B0503020204020204" charset="-122"/>
              </a:rPr>
              <a:t>小时内体温波动范围一般不超过</a:t>
            </a:r>
            <a:r>
              <a:rPr lang="en-US" altLang="zh-CN" dirty="0">
                <a:latin typeface="微软雅黑" panose="020B0503020204020204" charset="-122"/>
                <a:ea typeface="微软雅黑" panose="020B0503020204020204" charset="-122"/>
              </a:rPr>
              <a:t>1</a:t>
            </a:r>
            <a:r>
              <a:rPr lang="en-US" altLang="en-US" dirty="0">
                <a:latin typeface="微软雅黑" panose="020B0503020204020204" charset="-122"/>
                <a:ea typeface="微软雅黑" panose="020B0503020204020204" charset="-122"/>
              </a:rPr>
              <a:t>℃</a:t>
            </a:r>
            <a:r>
              <a:rPr lang="zh-CN" altLang="en-US" dirty="0">
                <a:latin typeface="微软雅黑" panose="020B0503020204020204" charset="-122"/>
                <a:ea typeface="微软雅黑" panose="020B0503020204020204" charset="-122"/>
              </a:rPr>
              <a:t>。</a:t>
            </a:r>
            <a:endParaRPr lang="zh-CN" altLang="en-US" dirty="0">
              <a:latin typeface="微软雅黑" panose="020B0503020204020204" charset="-122"/>
              <a:ea typeface="微软雅黑" panose="020B0503020204020204" charset="-122"/>
            </a:endParaRPr>
          </a:p>
          <a:p>
            <a:pPr indent="457200" algn="just" fontAlgn="auto">
              <a:lnSpc>
                <a:spcPct val="20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此外，女性在月经前及妊娠期体温略高于正常范围；老年人体温相对于青壮年稍低，而新生儿则稍高。</a:t>
            </a:r>
            <a:endParaRPr lang="zh-CN" altLang="en-US" dirty="0">
              <a:latin typeface="微软雅黑" panose="020B0503020204020204" charset="-122"/>
              <a:ea typeface="微软雅黑" panose="020B0503020204020204" charset="-122"/>
            </a:endParaRPr>
          </a:p>
          <a:p>
            <a:pPr indent="457200" algn="just" fontAlgn="auto">
              <a:lnSpc>
                <a:spcPct val="200000"/>
              </a:lnSpc>
              <a:extLst>
                <a:ext uri="{35155182-B16C-46BC-9424-99874614C6A1}">
                  <wpsdc:indentchars xmlns:wpsdc="http://www.wps.cn/officeDocument/2017/drawingmlCustomData" val="200" checksum="59296752"/>
                </a:ext>
              </a:extLst>
            </a:pPr>
            <a:endParaRPr lang="zh-CN" altLang="en-US" dirty="0">
              <a:latin typeface="微软雅黑" panose="020B0503020204020204" charset="-122"/>
              <a:ea typeface="微软雅黑" panose="020B0503020204020204" charset="-122"/>
            </a:endParaRPr>
          </a:p>
          <a:p>
            <a:pPr indent="457200" algn="just" fontAlgn="auto">
              <a:lnSpc>
                <a:spcPct val="200000"/>
              </a:lnSpc>
              <a:extLst>
                <a:ext uri="{35155182-B16C-46BC-9424-99874614C6A1}">
                  <wpsdc:indentchars xmlns:wpsdc="http://www.wps.cn/officeDocument/2017/drawingmlCustomData" val="200" checksum="59296752"/>
                </a:ext>
              </a:extLst>
            </a:pPr>
            <a:endParaRPr lang="zh-CN" altLang="en-US" dirty="0">
              <a:latin typeface="微软雅黑" panose="020B0503020204020204" charset="-122"/>
              <a:ea typeface="微软雅黑" panose="020B0503020204020204" charset="-122"/>
            </a:endParaRPr>
          </a:p>
        </p:txBody>
      </p:sp>
      <p:pic>
        <p:nvPicPr>
          <p:cNvPr id="26641" name="图片 26640" descr="NewsMedia_258758"/>
          <p:cNvPicPr>
            <a:picLocks noChangeAspect="1"/>
          </p:cNvPicPr>
          <p:nvPr/>
        </p:nvPicPr>
        <p:blipFill>
          <a:blip r:embed="rId3"/>
          <a:stretch>
            <a:fillRect/>
          </a:stretch>
        </p:blipFill>
        <p:spPr>
          <a:xfrm>
            <a:off x="1209675" y="2375535"/>
            <a:ext cx="3630930" cy="2997835"/>
          </a:xfrm>
          <a:prstGeom prst="rect">
            <a:avLst/>
          </a:prstGeom>
          <a:noFill/>
          <a:ln w="9525">
            <a:noFill/>
          </a:ln>
        </p:spPr>
      </p:pic>
      <p:sp>
        <p:nvSpPr>
          <p:cNvPr id="6" name="文本框 5"/>
          <p:cNvSpPr txBox="1"/>
          <p:nvPr/>
        </p:nvSpPr>
        <p:spPr>
          <a:xfrm>
            <a:off x="642620" y="920115"/>
            <a:ext cx="4197985" cy="460375"/>
          </a:xfrm>
          <a:prstGeom prst="rect">
            <a:avLst/>
          </a:prstGeom>
          <a:noFill/>
        </p:spPr>
        <p:txBody>
          <a:bodyPr wrap="square" rtlCol="0">
            <a:spAutoFit/>
          </a:bodyPr>
          <a:p>
            <a:r>
              <a:rPr lang="zh-CN" altLang="en-US" sz="2400"/>
              <a:t>（一）正常体温与生理性发热</a:t>
            </a:r>
            <a:endParaRPr lang="zh-CN" altLang="en-US" sz="2400"/>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6641"/>
                                        </p:tgtEl>
                                        <p:attrNameLst>
                                          <p:attrName>style.visibility</p:attrName>
                                        </p:attrNameLst>
                                      </p:cBhvr>
                                      <p:to>
                                        <p:strVal val="visible"/>
                                      </p:to>
                                    </p:set>
                                    <p:animEffect transition="in" filter="blinds(horizontal)">
                                      <p:cBhvr>
                                        <p:cTn id="7" dur="500"/>
                                        <p:tgtEl>
                                          <p:spTgt spid="26641"/>
                                        </p:tgtEl>
                                      </p:cBhvr>
                                    </p:animEffect>
                                  </p:childTnLst>
                                  <p:subTnLst>
                                    <p:set>
                                      <p:cBhvr override="childStyle">
                                        <p:cTn dur="1" fill="hold" display="0" masterRel="nextClick" afterEffect="1"/>
                                        <p:tgtEl>
                                          <p:spTgt spid="26641"/>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176149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a:t>
            </a: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发热</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4001135" y="1660525"/>
            <a:ext cx="6781165" cy="4523105"/>
          </a:xfrm>
          <a:prstGeom prst="rect">
            <a:avLst/>
          </a:prstGeom>
          <a:noFill/>
        </p:spPr>
        <p:txBody>
          <a:bodyPr wrap="square" rtlCol="0">
            <a:spAutoFit/>
          </a:bodyPr>
          <a:lstStyle/>
          <a:p>
            <a:pPr indent="457200" algn="just" fontAlgn="auto">
              <a:lnSpc>
                <a:spcPct val="20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引起发热的病因较多，可分为感染性和非感染性两大类，以感染性发热多见。</a:t>
            </a:r>
            <a:endParaRPr lang="zh-CN" altLang="en-US" dirty="0">
              <a:latin typeface="微软雅黑" panose="020B0503020204020204" charset="-122"/>
              <a:ea typeface="微软雅黑" panose="020B0503020204020204" charset="-122"/>
            </a:endParaRPr>
          </a:p>
          <a:p>
            <a:pPr indent="457200" algn="just" fontAlgn="auto">
              <a:lnSpc>
                <a:spcPct val="200000"/>
              </a:lnSpc>
              <a:extLst>
                <a:ext uri="{35155182-B16C-46BC-9424-99874614C6A1}">
                  <wpsdc:indentchars xmlns:wpsdc="http://www.wps.cn/officeDocument/2017/drawingmlCustomData" val="200" checksum="59296752"/>
                </a:ext>
              </a:extLst>
            </a:pPr>
            <a:r>
              <a:rPr lang="en-US" altLang="zh-CN" dirty="0">
                <a:latin typeface="微软雅黑" panose="020B0503020204020204" charset="-122"/>
                <a:ea typeface="微软雅黑" panose="020B0503020204020204" charset="-122"/>
              </a:rPr>
              <a:t>1.</a:t>
            </a:r>
            <a:r>
              <a:rPr lang="zh-CN" altLang="en-US" dirty="0">
                <a:latin typeface="微软雅黑" panose="020B0503020204020204" charset="-122"/>
                <a:ea typeface="微软雅黑" panose="020B0503020204020204" charset="-122"/>
              </a:rPr>
              <a:t>感染性发热</a:t>
            </a:r>
            <a:r>
              <a:rPr lang="en-US" altLang="zh-CN" dirty="0">
                <a:latin typeface="微软雅黑" panose="020B0503020204020204" charset="-122"/>
                <a:ea typeface="微软雅黑" panose="020B0503020204020204" charset="-122"/>
              </a:rPr>
              <a:t> </a:t>
            </a:r>
            <a:r>
              <a:rPr lang="zh-CN" altLang="en-US" dirty="0">
                <a:latin typeface="微软雅黑" panose="020B0503020204020204" charset="-122"/>
                <a:ea typeface="微软雅黑" panose="020B0503020204020204" charset="-122"/>
              </a:rPr>
              <a:t>常见的病原体为细菌、病毒，其次为支原体、立克次体、螺旋体、真菌及寄生虫等。</a:t>
            </a:r>
            <a:endParaRPr lang="zh-CN" altLang="en-US" dirty="0">
              <a:latin typeface="微软雅黑" panose="020B0503020204020204" charset="-122"/>
              <a:ea typeface="微软雅黑" panose="020B0503020204020204" charset="-122"/>
            </a:endParaRPr>
          </a:p>
          <a:p>
            <a:pPr indent="457200" algn="just" fontAlgn="auto">
              <a:lnSpc>
                <a:spcPct val="200000"/>
              </a:lnSpc>
              <a:extLst>
                <a:ext uri="{35155182-B16C-46BC-9424-99874614C6A1}">
                  <wpsdc:indentchars xmlns:wpsdc="http://www.wps.cn/officeDocument/2017/drawingmlCustomData" val="200" checksum="59296752"/>
                </a:ext>
              </a:extLst>
            </a:pPr>
            <a:r>
              <a:rPr lang="en-US" altLang="zh-CN" dirty="0">
                <a:latin typeface="微软雅黑" panose="020B0503020204020204" charset="-122"/>
                <a:ea typeface="微软雅黑" panose="020B0503020204020204" charset="-122"/>
              </a:rPr>
              <a:t>2.</a:t>
            </a:r>
            <a:r>
              <a:rPr lang="zh-CN" altLang="en-US" dirty="0">
                <a:latin typeface="微软雅黑" panose="020B0503020204020204" charset="-122"/>
                <a:ea typeface="微软雅黑" panose="020B0503020204020204" charset="-122"/>
              </a:rPr>
              <a:t>非感染性发热</a:t>
            </a:r>
            <a:r>
              <a:rPr lang="en-US" altLang="zh-CN" dirty="0">
                <a:latin typeface="微软雅黑" panose="020B0503020204020204" charset="-122"/>
                <a:ea typeface="微软雅黑" panose="020B0503020204020204" charset="-122"/>
              </a:rPr>
              <a:t> </a:t>
            </a:r>
            <a:r>
              <a:rPr lang="zh-CN" altLang="en-US" dirty="0">
                <a:latin typeface="微软雅黑" panose="020B0503020204020204" charset="-122"/>
                <a:ea typeface="微软雅黑" panose="020B0503020204020204" charset="-122"/>
              </a:rPr>
              <a:t>即非病原体引起的发热。非病原体因素主要有无菌性坏死物质的吸收、抗原</a:t>
            </a:r>
            <a:r>
              <a:rPr lang="en-US" altLang="zh-CN" dirty="0">
                <a:latin typeface="微软雅黑" panose="020B0503020204020204" charset="-122"/>
                <a:ea typeface="微软雅黑" panose="020B0503020204020204" charset="-122"/>
              </a:rPr>
              <a:t>-</a:t>
            </a:r>
            <a:r>
              <a:rPr lang="zh-CN" altLang="en-US" dirty="0">
                <a:latin typeface="微软雅黑" panose="020B0503020204020204" charset="-122"/>
                <a:ea typeface="微软雅黑" panose="020B0503020204020204" charset="-122"/>
              </a:rPr>
              <a:t>抗体反应、内分泌与代谢反应、体温调节中枢功能紊乱、皮肤散热减少、自主神经功能紊乱等。</a:t>
            </a:r>
            <a:endParaRPr lang="zh-CN" altLang="en-US" dirty="0">
              <a:latin typeface="微软雅黑" panose="020B0503020204020204" charset="-122"/>
              <a:ea typeface="微软雅黑" panose="020B0503020204020204" charset="-122"/>
            </a:endParaRPr>
          </a:p>
          <a:p>
            <a:pPr indent="457200" algn="just" fontAlgn="auto">
              <a:lnSpc>
                <a:spcPct val="200000"/>
              </a:lnSpc>
              <a:extLst>
                <a:ext uri="{35155182-B16C-46BC-9424-99874614C6A1}">
                  <wpsdc:indentchars xmlns:wpsdc="http://www.wps.cn/officeDocument/2017/drawingmlCustomData" val="200" checksum="59296752"/>
                </a:ext>
              </a:extLst>
            </a:pPr>
            <a:endParaRPr lang="zh-CN" altLang="en-US" dirty="0">
              <a:latin typeface="微软雅黑" panose="020B0503020204020204" charset="-122"/>
              <a:ea typeface="微软雅黑" panose="020B0503020204020204" charset="-122"/>
            </a:endParaRPr>
          </a:p>
        </p:txBody>
      </p:sp>
      <p:sp>
        <p:nvSpPr>
          <p:cNvPr id="6" name="文本框 5"/>
          <p:cNvSpPr txBox="1"/>
          <p:nvPr/>
        </p:nvSpPr>
        <p:spPr>
          <a:xfrm>
            <a:off x="642620" y="920115"/>
            <a:ext cx="4197985" cy="460375"/>
          </a:xfrm>
          <a:prstGeom prst="rect">
            <a:avLst/>
          </a:prstGeom>
          <a:noFill/>
        </p:spPr>
        <p:txBody>
          <a:bodyPr wrap="square" rtlCol="0">
            <a:spAutoFit/>
          </a:bodyPr>
          <a:p>
            <a:r>
              <a:rPr lang="zh-CN" altLang="en-US" sz="2400"/>
              <a:t>（二）病因</a:t>
            </a:r>
            <a:endParaRPr lang="zh-CN" altLang="en-US" sz="2800"/>
          </a:p>
        </p:txBody>
      </p:sp>
      <p:grpSp>
        <p:nvGrpSpPr>
          <p:cNvPr id="10" name="组合 35848"/>
          <p:cNvGrpSpPr/>
          <p:nvPr/>
        </p:nvGrpSpPr>
        <p:grpSpPr>
          <a:xfrm>
            <a:off x="1390015" y="2020570"/>
            <a:ext cx="2171065" cy="1964167"/>
            <a:chOff x="0" y="0"/>
            <a:chExt cx="1588" cy="1567"/>
          </a:xfrm>
        </p:grpSpPr>
        <p:pic>
          <p:nvPicPr>
            <p:cNvPr id="3" name="图片 35849" descr="200511221643532">
              <a:hlinkClick r:id="rId3"/>
            </p:cNvPr>
            <p:cNvPicPr>
              <a:picLocks noChangeAspect="1"/>
            </p:cNvPicPr>
            <p:nvPr/>
          </p:nvPicPr>
          <p:blipFill>
            <a:blip r:embed="rId4"/>
            <a:stretch>
              <a:fillRect/>
            </a:stretch>
          </p:blipFill>
          <p:spPr>
            <a:xfrm>
              <a:off x="0" y="0"/>
              <a:ext cx="1588" cy="1251"/>
            </a:xfrm>
            <a:prstGeom prst="rect">
              <a:avLst/>
            </a:prstGeom>
            <a:noFill/>
            <a:ln w="9525">
              <a:noFill/>
            </a:ln>
          </p:spPr>
        </p:pic>
        <p:sp>
          <p:nvSpPr>
            <p:cNvPr id="35850" name="文本框 35850"/>
            <p:cNvSpPr txBox="1"/>
            <p:nvPr/>
          </p:nvSpPr>
          <p:spPr>
            <a:xfrm>
              <a:off x="384" y="1248"/>
              <a:ext cx="907" cy="319"/>
            </a:xfrm>
            <a:prstGeom prst="rect">
              <a:avLst/>
            </a:prstGeom>
            <a:noFill/>
            <a:ln w="9525">
              <a:noFill/>
            </a:ln>
          </p:spPr>
          <p:txBody>
            <a:bodyPr lIns="90000" tIns="46800" rIns="90000" bIns="46800" anchor="t">
              <a:spAutoFit/>
            </a:bodyPr>
            <a:p>
              <a:pPr>
                <a:spcBef>
                  <a:spcPct val="50000"/>
                </a:spcBef>
              </a:pPr>
              <a:r>
                <a:rPr lang="zh-CN" altLang="en-US" sz="2000" b="1">
                  <a:solidFill>
                    <a:schemeClr val="tx1"/>
                  </a:solidFill>
                  <a:latin typeface="Arial" panose="020B0604020202020204" pitchFamily="34" charset="0"/>
                  <a:ea typeface="黑体" panose="02010609060101010101" charset="-122"/>
                </a:rPr>
                <a:t>葡萄球菌</a:t>
              </a:r>
              <a:endParaRPr lang="zh-CN" altLang="en-US" sz="2000" b="1">
                <a:solidFill>
                  <a:schemeClr val="tx1"/>
                </a:solidFill>
                <a:latin typeface="Arial" panose="020B0604020202020204" pitchFamily="34" charset="0"/>
                <a:ea typeface="黑体" panose="02010609060101010101" charset="-122"/>
              </a:endParaRPr>
            </a:p>
          </p:txBody>
        </p:sp>
      </p:grpSp>
      <p:grpSp>
        <p:nvGrpSpPr>
          <p:cNvPr id="11" name="组合 35851"/>
          <p:cNvGrpSpPr/>
          <p:nvPr/>
        </p:nvGrpSpPr>
        <p:grpSpPr>
          <a:xfrm>
            <a:off x="1390015" y="4158615"/>
            <a:ext cx="2169795" cy="1844016"/>
            <a:chOff x="0" y="0"/>
            <a:chExt cx="1606" cy="1594"/>
          </a:xfrm>
        </p:grpSpPr>
        <p:pic>
          <p:nvPicPr>
            <p:cNvPr id="5" name="图片 35852" descr="图3-28%20流感冒病毒(丝状有被膜)"/>
            <p:cNvPicPr>
              <a:picLocks noChangeAspect="1"/>
            </p:cNvPicPr>
            <p:nvPr/>
          </p:nvPicPr>
          <p:blipFill>
            <a:blip r:embed="rId5"/>
            <a:stretch>
              <a:fillRect/>
            </a:stretch>
          </p:blipFill>
          <p:spPr>
            <a:xfrm>
              <a:off x="0" y="0"/>
              <a:ext cx="1584" cy="1248"/>
            </a:xfrm>
            <a:prstGeom prst="rect">
              <a:avLst/>
            </a:prstGeom>
            <a:noFill/>
            <a:ln w="9525">
              <a:noFill/>
            </a:ln>
          </p:spPr>
        </p:pic>
        <p:sp>
          <p:nvSpPr>
            <p:cNvPr id="35853" name="文本框 35853"/>
            <p:cNvSpPr txBox="1"/>
            <p:nvPr/>
          </p:nvSpPr>
          <p:spPr>
            <a:xfrm>
              <a:off x="336" y="1248"/>
              <a:ext cx="1270" cy="346"/>
            </a:xfrm>
            <a:prstGeom prst="rect">
              <a:avLst/>
            </a:prstGeom>
            <a:noFill/>
            <a:ln w="9525">
              <a:noFill/>
            </a:ln>
          </p:spPr>
          <p:txBody>
            <a:bodyPr lIns="90000" tIns="46800" rIns="90000" bIns="46800" anchor="t">
              <a:spAutoFit/>
            </a:bodyPr>
            <a:p>
              <a:pPr>
                <a:spcBef>
                  <a:spcPct val="50000"/>
                </a:spcBef>
              </a:pPr>
              <a:r>
                <a:rPr lang="zh-CN" altLang="en-US" sz="2000" b="1">
                  <a:latin typeface="Arial" panose="020B0604020202020204" pitchFamily="34" charset="0"/>
                  <a:ea typeface="黑体" panose="02010609060101010101" charset="-122"/>
                </a:rPr>
                <a:t>流感病毒</a:t>
              </a:r>
              <a:endParaRPr lang="zh-CN" altLang="en-US" sz="2000" b="1">
                <a:latin typeface="Arial" panose="020B0604020202020204" pitchFamily="34" charset="0"/>
                <a:ea typeface="黑体" panose="02010609060101010101"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blinds(horizontal)">
                                      <p:cBhvr>
                                        <p:cTn id="1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176149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a:t>
            </a: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发热</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6" name="文本框 5"/>
          <p:cNvSpPr txBox="1"/>
          <p:nvPr/>
        </p:nvSpPr>
        <p:spPr>
          <a:xfrm>
            <a:off x="642620" y="920115"/>
            <a:ext cx="4197985" cy="460375"/>
          </a:xfrm>
          <a:prstGeom prst="rect">
            <a:avLst/>
          </a:prstGeom>
          <a:noFill/>
        </p:spPr>
        <p:txBody>
          <a:bodyPr wrap="square" rtlCol="0">
            <a:spAutoFit/>
          </a:bodyPr>
          <a:p>
            <a:r>
              <a:rPr lang="zh-CN" altLang="en-US" sz="2400"/>
              <a:t>（二）病因</a:t>
            </a:r>
            <a:endParaRPr lang="zh-CN" altLang="en-US" sz="2400"/>
          </a:p>
        </p:txBody>
      </p:sp>
      <p:grpSp>
        <p:nvGrpSpPr>
          <p:cNvPr id="8" name="组合 7"/>
          <p:cNvGrpSpPr/>
          <p:nvPr/>
        </p:nvGrpSpPr>
        <p:grpSpPr>
          <a:xfrm>
            <a:off x="1316355" y="1837055"/>
            <a:ext cx="9423400" cy="2052955"/>
            <a:chOff x="1665" y="2881"/>
            <a:chExt cx="14840" cy="3233"/>
          </a:xfrm>
        </p:grpSpPr>
        <p:grpSp>
          <p:nvGrpSpPr>
            <p:cNvPr id="2" name="组合 1"/>
            <p:cNvGrpSpPr/>
            <p:nvPr/>
          </p:nvGrpSpPr>
          <p:grpSpPr>
            <a:xfrm>
              <a:off x="1665" y="2893"/>
              <a:ext cx="3172" cy="3137"/>
              <a:chOff x="1665" y="2893"/>
              <a:chExt cx="3522" cy="3662"/>
            </a:xfrm>
          </p:grpSpPr>
          <p:pic>
            <p:nvPicPr>
              <p:cNvPr id="40963" name="图片 40963" descr="2008523134852"/>
              <p:cNvPicPr>
                <a:picLocks noChangeAspect="1"/>
              </p:cNvPicPr>
              <p:nvPr/>
            </p:nvPicPr>
            <p:blipFill>
              <a:blip r:embed="rId3"/>
              <a:stretch>
                <a:fillRect/>
              </a:stretch>
            </p:blipFill>
            <p:spPr>
              <a:xfrm>
                <a:off x="1665" y="2893"/>
                <a:ext cx="3522" cy="2781"/>
              </a:xfrm>
              <a:prstGeom prst="rect">
                <a:avLst/>
              </a:prstGeom>
              <a:noFill/>
              <a:ln w="9525">
                <a:noFill/>
              </a:ln>
              <a:effectLst>
                <a:outerShdw dist="35921" dir="2699999" algn="ctr" rotWithShape="0">
                  <a:schemeClr val="tx1"/>
                </a:outerShdw>
              </a:effectLst>
            </p:spPr>
          </p:pic>
          <p:sp>
            <p:nvSpPr>
              <p:cNvPr id="35850" name="文本框 35850"/>
              <p:cNvSpPr txBox="1"/>
              <p:nvPr/>
            </p:nvSpPr>
            <p:spPr>
              <a:xfrm>
                <a:off x="1861" y="5820"/>
                <a:ext cx="3131" cy="735"/>
              </a:xfrm>
              <a:prstGeom prst="rect">
                <a:avLst/>
              </a:prstGeom>
              <a:noFill/>
              <a:ln w="9525">
                <a:noFill/>
              </a:ln>
            </p:spPr>
            <p:txBody>
              <a:bodyPr wrap="square" lIns="90000" tIns="46800" rIns="90000" bIns="46800" anchor="t">
                <a:spAutoFit/>
              </a:bodyPr>
              <a:p>
                <a:pPr>
                  <a:spcBef>
                    <a:spcPct val="50000"/>
                  </a:spcBef>
                </a:pPr>
                <a:r>
                  <a:rPr lang="zh-CN" altLang="en-US" sz="2000" b="1">
                    <a:solidFill>
                      <a:schemeClr val="tx1"/>
                    </a:solidFill>
                    <a:latin typeface="Arial" panose="020B0604020202020204" pitchFamily="34" charset="0"/>
                    <a:ea typeface="黑体" panose="02010609060101010101" charset="-122"/>
                  </a:rPr>
                  <a:t>结核分枝杆菌</a:t>
                </a:r>
                <a:endParaRPr lang="zh-CN" altLang="en-US" sz="2000" b="1">
                  <a:solidFill>
                    <a:schemeClr val="tx1"/>
                  </a:solidFill>
                  <a:latin typeface="Arial" panose="020B0604020202020204" pitchFamily="34" charset="0"/>
                  <a:ea typeface="黑体" panose="02010609060101010101" charset="-122"/>
                </a:endParaRPr>
              </a:p>
            </p:txBody>
          </p:sp>
        </p:grpSp>
        <p:pic>
          <p:nvPicPr>
            <p:cNvPr id="43012" name="图片 43012" descr="6-02"/>
            <p:cNvPicPr>
              <a:picLocks noChangeAspect="1"/>
            </p:cNvPicPr>
            <p:nvPr/>
          </p:nvPicPr>
          <p:blipFill>
            <a:blip r:embed="rId4"/>
            <a:stretch>
              <a:fillRect/>
            </a:stretch>
          </p:blipFill>
          <p:spPr>
            <a:xfrm>
              <a:off x="5459" y="2893"/>
              <a:ext cx="3150" cy="2363"/>
            </a:xfrm>
            <a:prstGeom prst="rect">
              <a:avLst/>
            </a:prstGeom>
            <a:noFill/>
            <a:ln w="9525">
              <a:noFill/>
            </a:ln>
          </p:spPr>
        </p:pic>
        <p:sp>
          <p:nvSpPr>
            <p:cNvPr id="3" name="文本框 35850"/>
            <p:cNvSpPr txBox="1"/>
            <p:nvPr/>
          </p:nvSpPr>
          <p:spPr>
            <a:xfrm>
              <a:off x="5789" y="5400"/>
              <a:ext cx="2820" cy="630"/>
            </a:xfrm>
            <a:prstGeom prst="rect">
              <a:avLst/>
            </a:prstGeom>
            <a:noFill/>
            <a:ln w="9525">
              <a:noFill/>
            </a:ln>
          </p:spPr>
          <p:txBody>
            <a:bodyPr wrap="square" lIns="90000" tIns="46800" rIns="90000" bIns="46800" anchor="t">
              <a:spAutoFit/>
            </a:bodyPr>
            <a:p>
              <a:pPr>
                <a:spcBef>
                  <a:spcPct val="50000"/>
                </a:spcBef>
              </a:pPr>
              <a:r>
                <a:rPr lang="zh-CN" altLang="en-US" sz="2000" b="1">
                  <a:solidFill>
                    <a:schemeClr val="tx1"/>
                  </a:solidFill>
                  <a:latin typeface="Arial" panose="020B0604020202020204" pitchFamily="34" charset="0"/>
                  <a:ea typeface="黑体" panose="02010609060101010101" charset="-122"/>
                </a:rPr>
                <a:t>白色念珠菌</a:t>
              </a:r>
              <a:endParaRPr lang="zh-CN" altLang="en-US" sz="2000" b="1">
                <a:solidFill>
                  <a:schemeClr val="tx1"/>
                </a:solidFill>
                <a:latin typeface="Arial" panose="020B0604020202020204" pitchFamily="34" charset="0"/>
                <a:ea typeface="黑体" panose="02010609060101010101" charset="-122"/>
              </a:endParaRPr>
            </a:p>
          </p:txBody>
        </p:sp>
        <p:pic>
          <p:nvPicPr>
            <p:cNvPr id="44036" name="图片 44036" descr="200512081633103e108"/>
            <p:cNvPicPr>
              <a:picLocks noChangeAspect="1"/>
            </p:cNvPicPr>
            <p:nvPr>
              <p:custDataLst>
                <p:tags r:id="rId5"/>
              </p:custDataLst>
            </p:nvPr>
          </p:nvPicPr>
          <p:blipFill>
            <a:blip r:embed="rId6"/>
            <a:stretch>
              <a:fillRect/>
            </a:stretch>
          </p:blipFill>
          <p:spPr>
            <a:xfrm>
              <a:off x="9231" y="2881"/>
              <a:ext cx="3210" cy="2407"/>
            </a:xfrm>
            <a:prstGeom prst="rect">
              <a:avLst/>
            </a:prstGeom>
            <a:noFill/>
            <a:ln w="9525">
              <a:noFill/>
            </a:ln>
          </p:spPr>
        </p:pic>
        <p:sp>
          <p:nvSpPr>
            <p:cNvPr id="5" name="文本框 35850"/>
            <p:cNvSpPr txBox="1"/>
            <p:nvPr/>
          </p:nvSpPr>
          <p:spPr>
            <a:xfrm>
              <a:off x="9337" y="5400"/>
              <a:ext cx="2820" cy="630"/>
            </a:xfrm>
            <a:prstGeom prst="rect">
              <a:avLst/>
            </a:prstGeom>
            <a:noFill/>
            <a:ln w="9525">
              <a:noFill/>
            </a:ln>
          </p:spPr>
          <p:txBody>
            <a:bodyPr wrap="square" lIns="90000" tIns="46800" rIns="90000" bIns="46800" anchor="t">
              <a:spAutoFit/>
            </a:bodyPr>
            <a:p>
              <a:pPr algn="ctr">
                <a:spcBef>
                  <a:spcPct val="50000"/>
                </a:spcBef>
              </a:pPr>
              <a:r>
                <a:rPr lang="zh-CN" altLang="en-US" sz="2000" b="1">
                  <a:solidFill>
                    <a:schemeClr val="tx1"/>
                  </a:solidFill>
                  <a:latin typeface="Arial" panose="020B0604020202020204" pitchFamily="34" charset="0"/>
                  <a:ea typeface="黑体" panose="02010609060101010101" charset="-122"/>
                </a:rPr>
                <a:t>钩端螺旋体</a:t>
              </a:r>
              <a:endParaRPr lang="zh-CN" altLang="en-US" sz="2000" b="1">
                <a:solidFill>
                  <a:schemeClr val="tx1"/>
                </a:solidFill>
                <a:latin typeface="Arial" panose="020B0604020202020204" pitchFamily="34" charset="0"/>
                <a:ea typeface="黑体" panose="02010609060101010101" charset="-122"/>
              </a:endParaRPr>
            </a:p>
          </p:txBody>
        </p:sp>
        <p:pic>
          <p:nvPicPr>
            <p:cNvPr id="45059" name="图片 45059" descr="kj02"/>
            <p:cNvPicPr>
              <a:picLocks noChangeAspect="1"/>
            </p:cNvPicPr>
            <p:nvPr/>
          </p:nvPicPr>
          <p:blipFill>
            <a:blip r:embed="rId7"/>
            <a:srcRect b="17412"/>
            <a:stretch>
              <a:fillRect/>
            </a:stretch>
          </p:blipFill>
          <p:spPr>
            <a:xfrm>
              <a:off x="13063" y="2881"/>
              <a:ext cx="3442" cy="2438"/>
            </a:xfrm>
            <a:prstGeom prst="rect">
              <a:avLst/>
            </a:prstGeom>
            <a:noFill/>
            <a:ln w="9525">
              <a:noFill/>
            </a:ln>
          </p:spPr>
        </p:pic>
        <p:sp>
          <p:nvSpPr>
            <p:cNvPr id="7" name="文本框 35850"/>
            <p:cNvSpPr txBox="1"/>
            <p:nvPr/>
          </p:nvSpPr>
          <p:spPr>
            <a:xfrm>
              <a:off x="13339" y="5484"/>
              <a:ext cx="2820" cy="630"/>
            </a:xfrm>
            <a:prstGeom prst="rect">
              <a:avLst/>
            </a:prstGeom>
            <a:noFill/>
            <a:ln w="9525">
              <a:noFill/>
            </a:ln>
          </p:spPr>
          <p:txBody>
            <a:bodyPr wrap="square" lIns="90000" tIns="46800" rIns="90000" bIns="46800" anchor="t">
              <a:spAutoFit/>
            </a:bodyPr>
            <a:p>
              <a:pPr algn="ctr">
                <a:spcBef>
                  <a:spcPct val="50000"/>
                </a:spcBef>
              </a:pPr>
              <a:r>
                <a:rPr lang="zh-CN" altLang="en-US" sz="2000" b="1">
                  <a:solidFill>
                    <a:schemeClr val="tx1"/>
                  </a:solidFill>
                  <a:latin typeface="Arial" panose="020B0604020202020204" pitchFamily="34" charset="0"/>
                  <a:ea typeface="黑体" panose="02010609060101010101" charset="-122"/>
                </a:rPr>
                <a:t>疟原虫</a:t>
              </a:r>
              <a:endParaRPr lang="zh-CN" altLang="en-US" sz="2000" b="1">
                <a:solidFill>
                  <a:schemeClr val="tx1"/>
                </a:solidFill>
                <a:latin typeface="Arial" panose="020B0604020202020204" pitchFamily="34" charset="0"/>
                <a:ea typeface="黑体" panose="02010609060101010101" charset="-122"/>
              </a:endParaRPr>
            </a:p>
          </p:txBody>
        </p:sp>
      </p:grpSp>
      <p:grpSp>
        <p:nvGrpSpPr>
          <p:cNvPr id="9" name="组合 47108"/>
          <p:cNvGrpSpPr/>
          <p:nvPr/>
        </p:nvGrpSpPr>
        <p:grpSpPr>
          <a:xfrm>
            <a:off x="1316355" y="3975735"/>
            <a:ext cx="1981200" cy="1922807"/>
            <a:chOff x="0" y="0"/>
            <a:chExt cx="2256" cy="2033"/>
          </a:xfrm>
        </p:grpSpPr>
        <p:pic>
          <p:nvPicPr>
            <p:cNvPr id="10" name="图片 47109" descr="201181120629861957"/>
            <p:cNvPicPr>
              <a:picLocks noChangeAspect="1"/>
            </p:cNvPicPr>
            <p:nvPr/>
          </p:nvPicPr>
          <p:blipFill>
            <a:blip r:embed="rId8"/>
            <a:srcRect b="7305"/>
            <a:stretch>
              <a:fillRect/>
            </a:stretch>
          </p:blipFill>
          <p:spPr>
            <a:xfrm>
              <a:off x="0" y="0"/>
              <a:ext cx="2256" cy="1568"/>
            </a:xfrm>
            <a:prstGeom prst="rect">
              <a:avLst/>
            </a:prstGeom>
            <a:noFill/>
            <a:ln w="9525">
              <a:noFill/>
            </a:ln>
          </p:spPr>
        </p:pic>
        <p:sp>
          <p:nvSpPr>
            <p:cNvPr id="47110" name="文本框 47110"/>
            <p:cNvSpPr txBox="1"/>
            <p:nvPr/>
          </p:nvSpPr>
          <p:spPr>
            <a:xfrm>
              <a:off x="0" y="1611"/>
              <a:ext cx="2256" cy="422"/>
            </a:xfrm>
            <a:prstGeom prst="rect">
              <a:avLst/>
            </a:prstGeom>
            <a:noFill/>
            <a:ln w="9525">
              <a:noFill/>
            </a:ln>
          </p:spPr>
          <p:txBody>
            <a:bodyPr wrap="square" anchor="t">
              <a:spAutoFit/>
            </a:bodyPr>
            <a:p>
              <a:pPr algn="ctr">
                <a:spcBef>
                  <a:spcPct val="50000"/>
                </a:spcBef>
              </a:pPr>
              <a:r>
                <a:rPr lang="zh-CN" altLang="en-US" sz="2000" b="1">
                  <a:latin typeface="Arial" panose="020B0604020202020204" pitchFamily="34" charset="0"/>
                  <a:ea typeface="黑体" panose="02010609060101010101" charset="-122"/>
                </a:rPr>
                <a:t>类风湿关节炎</a:t>
              </a:r>
              <a:endParaRPr lang="zh-CN" altLang="en-US" sz="2000" b="1">
                <a:latin typeface="Arial" panose="020B0604020202020204" pitchFamily="34" charset="0"/>
                <a:ea typeface="黑体" panose="02010609060101010101" charset="-122"/>
              </a:endParaRPr>
            </a:p>
          </p:txBody>
        </p:sp>
      </p:grpSp>
      <p:pic>
        <p:nvPicPr>
          <p:cNvPr id="48131" name="内容占位符 48130" descr="IMG0031"/>
          <p:cNvPicPr>
            <a:picLocks noGrp="1" noChangeAspect="1"/>
          </p:cNvPicPr>
          <p:nvPr>
            <p:ph idx="1"/>
          </p:nvPr>
        </p:nvPicPr>
        <p:blipFill>
          <a:blip r:embed="rId9"/>
          <a:srcRect t="17677" b="29686"/>
          <a:stretch>
            <a:fillRect/>
          </a:stretch>
        </p:blipFill>
        <p:spPr>
          <a:xfrm>
            <a:off x="3669030" y="3954780"/>
            <a:ext cx="2112645" cy="1522095"/>
          </a:xfrm>
        </p:spPr>
      </p:pic>
      <p:sp>
        <p:nvSpPr>
          <p:cNvPr id="11" name="文本框 47110"/>
          <p:cNvSpPr txBox="1"/>
          <p:nvPr/>
        </p:nvSpPr>
        <p:spPr>
          <a:xfrm>
            <a:off x="3725545" y="5499415"/>
            <a:ext cx="1981200" cy="398780"/>
          </a:xfrm>
          <a:prstGeom prst="rect">
            <a:avLst/>
          </a:prstGeom>
          <a:noFill/>
          <a:ln w="9525">
            <a:noFill/>
          </a:ln>
        </p:spPr>
        <p:txBody>
          <a:bodyPr wrap="square" anchor="t">
            <a:spAutoFit/>
          </a:bodyPr>
          <a:p>
            <a:pPr algn="ctr">
              <a:spcBef>
                <a:spcPct val="50000"/>
              </a:spcBef>
            </a:pPr>
            <a:r>
              <a:rPr lang="zh-CN" altLang="en-US" sz="2000" b="1">
                <a:latin typeface="Arial" panose="020B0604020202020204" pitchFamily="34" charset="0"/>
                <a:ea typeface="黑体" panose="02010609060101010101" charset="-122"/>
              </a:rPr>
              <a:t>甲亢</a:t>
            </a:r>
            <a:endParaRPr lang="zh-CN" altLang="en-US" sz="2000" b="1">
              <a:latin typeface="Arial" panose="020B0604020202020204" pitchFamily="34" charset="0"/>
              <a:ea typeface="黑体" panose="02010609060101010101" charset="-122"/>
            </a:endParaRPr>
          </a:p>
        </p:txBody>
      </p:sp>
      <p:grpSp>
        <p:nvGrpSpPr>
          <p:cNvPr id="12" name="组合 35854"/>
          <p:cNvGrpSpPr/>
          <p:nvPr/>
        </p:nvGrpSpPr>
        <p:grpSpPr>
          <a:xfrm>
            <a:off x="6153361" y="4013747"/>
            <a:ext cx="1954283" cy="1885578"/>
            <a:chOff x="13" y="43"/>
            <a:chExt cx="1364" cy="1375"/>
          </a:xfrm>
        </p:grpSpPr>
        <p:pic>
          <p:nvPicPr>
            <p:cNvPr id="13" name="图片 35855" descr="双击以观全貌！"/>
            <p:cNvPicPr>
              <a:picLocks noChangeAspect="1"/>
            </p:cNvPicPr>
            <p:nvPr/>
          </p:nvPicPr>
          <p:blipFill>
            <a:blip r:embed="rId10"/>
            <a:stretch>
              <a:fillRect/>
            </a:stretch>
          </p:blipFill>
          <p:spPr>
            <a:xfrm>
              <a:off x="13" y="43"/>
              <a:ext cx="1364" cy="1075"/>
            </a:xfrm>
            <a:prstGeom prst="rect">
              <a:avLst/>
            </a:prstGeom>
            <a:noFill/>
            <a:ln w="9525">
              <a:noFill/>
            </a:ln>
          </p:spPr>
        </p:pic>
        <p:sp>
          <p:nvSpPr>
            <p:cNvPr id="35856" name="文本框 35856"/>
            <p:cNvSpPr txBox="1"/>
            <p:nvPr/>
          </p:nvSpPr>
          <p:spPr>
            <a:xfrm>
              <a:off x="357" y="1126"/>
              <a:ext cx="768" cy="292"/>
            </a:xfrm>
            <a:prstGeom prst="rect">
              <a:avLst/>
            </a:prstGeom>
            <a:noFill/>
            <a:ln w="9525">
              <a:noFill/>
            </a:ln>
          </p:spPr>
          <p:txBody>
            <a:bodyPr lIns="90000" tIns="46800" rIns="90000" bIns="46800" anchor="t">
              <a:spAutoFit/>
            </a:bodyPr>
            <a:p>
              <a:pPr>
                <a:spcBef>
                  <a:spcPct val="50000"/>
                </a:spcBef>
              </a:pPr>
              <a:r>
                <a:rPr lang="zh-CN" altLang="en-US" sz="2000" b="1">
                  <a:solidFill>
                    <a:schemeClr val="tx1"/>
                  </a:solidFill>
                  <a:latin typeface="Arial" panose="020B0604020202020204" pitchFamily="34" charset="0"/>
                  <a:ea typeface="黑体" panose="02010609060101010101" charset="-122"/>
                </a:rPr>
                <a:t>肿瘤</a:t>
              </a:r>
              <a:endParaRPr lang="zh-CN" altLang="en-US" sz="2000" b="1">
                <a:solidFill>
                  <a:schemeClr val="tx1"/>
                </a:solidFill>
                <a:latin typeface="Arial" panose="020B0604020202020204" pitchFamily="34" charset="0"/>
                <a:ea typeface="黑体" panose="02010609060101010101" charset="-122"/>
              </a:endParaRPr>
            </a:p>
          </p:txBody>
        </p:sp>
      </p:grpSp>
      <p:grpSp>
        <p:nvGrpSpPr>
          <p:cNvPr id="14" name="组合 35857"/>
          <p:cNvGrpSpPr/>
          <p:nvPr/>
        </p:nvGrpSpPr>
        <p:grpSpPr>
          <a:xfrm>
            <a:off x="8607425" y="4029710"/>
            <a:ext cx="2083435" cy="1863343"/>
            <a:chOff x="0" y="0"/>
            <a:chExt cx="1872" cy="1893"/>
          </a:xfrm>
        </p:grpSpPr>
        <p:pic>
          <p:nvPicPr>
            <p:cNvPr id="15" name="图片 35858" descr="xiong09"/>
            <p:cNvPicPr>
              <a:picLocks noChangeAspect="1"/>
            </p:cNvPicPr>
            <p:nvPr/>
          </p:nvPicPr>
          <p:blipFill>
            <a:blip r:embed="rId11"/>
            <a:stretch>
              <a:fillRect/>
            </a:stretch>
          </p:blipFill>
          <p:spPr>
            <a:xfrm>
              <a:off x="0" y="0"/>
              <a:ext cx="1872" cy="1475"/>
            </a:xfrm>
            <a:prstGeom prst="rect">
              <a:avLst/>
            </a:prstGeom>
            <a:noFill/>
            <a:ln w="9525">
              <a:noFill/>
            </a:ln>
          </p:spPr>
        </p:pic>
        <p:sp>
          <p:nvSpPr>
            <p:cNvPr id="35859" name="文本框 35859"/>
            <p:cNvSpPr txBox="1"/>
            <p:nvPr/>
          </p:nvSpPr>
          <p:spPr>
            <a:xfrm>
              <a:off x="48" y="1488"/>
              <a:ext cx="1824" cy="405"/>
            </a:xfrm>
            <a:prstGeom prst="rect">
              <a:avLst/>
            </a:prstGeom>
            <a:noFill/>
            <a:ln w="9525">
              <a:noFill/>
            </a:ln>
          </p:spPr>
          <p:txBody>
            <a:bodyPr anchor="t">
              <a:spAutoFit/>
            </a:bodyPr>
            <a:p>
              <a:pPr algn="ctr">
                <a:spcBef>
                  <a:spcPct val="50000"/>
                </a:spcBef>
              </a:pPr>
              <a:r>
                <a:rPr lang="zh-CN" altLang="en-US" sz="2000" b="1">
                  <a:solidFill>
                    <a:schemeClr val="tx1"/>
                  </a:solidFill>
                  <a:latin typeface="Arial" panose="020B0604020202020204" pitchFamily="34" charset="0"/>
                  <a:ea typeface="黑体" panose="02010609060101010101" charset="-122"/>
                </a:rPr>
                <a:t>无菌组织损伤</a:t>
              </a:r>
              <a:endParaRPr lang="zh-CN" altLang="en-US" sz="2000" b="1">
                <a:solidFill>
                  <a:schemeClr val="tx1"/>
                </a:solidFill>
                <a:latin typeface="Arial" panose="020B0604020202020204" pitchFamily="34" charset="0"/>
                <a:ea typeface="黑体" panose="02010609060101010101"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subTnLst>
                                    <p:set>
                                      <p:cBhvr override="childStyle">
                                        <p:cTn dur="1" fill="hold" display="0" masterRel="nextClick" afterEffect="1"/>
                                        <p:tgtEl>
                                          <p:spTgt spid="9"/>
                                        </p:tgtEl>
                                        <p:attrNameLst>
                                          <p:attrName>style.visibility</p:attrName>
                                        </p:attrNameLst>
                                      </p:cBhvr>
                                      <p:to>
                                        <p:strVal val="hidden"/>
                                      </p:to>
                                    </p:set>
                                  </p:sub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48131"/>
                                        </p:tgtEl>
                                        <p:attrNameLst>
                                          <p:attrName>style.visibility</p:attrName>
                                        </p:attrNameLst>
                                      </p:cBhvr>
                                      <p:to>
                                        <p:strVal val="visible"/>
                                      </p:to>
                                    </p:set>
                                    <p:anim calcmode="lin" valueType="num">
                                      <p:cBhvr additive="base">
                                        <p:cTn id="12" dur="500" fill="hold"/>
                                        <p:tgtEl>
                                          <p:spTgt spid="48131"/>
                                        </p:tgtEl>
                                        <p:attrNameLst>
                                          <p:attrName>ppt_x</p:attrName>
                                        </p:attrNameLst>
                                      </p:cBhvr>
                                      <p:tavLst>
                                        <p:tav tm="0">
                                          <p:val>
                                            <p:strVal val="#ppt_x"/>
                                          </p:val>
                                        </p:tav>
                                        <p:tav tm="100000">
                                          <p:val>
                                            <p:strVal val="#ppt_x"/>
                                          </p:val>
                                        </p:tav>
                                      </p:tavLst>
                                    </p:anim>
                                    <p:anim calcmode="lin" valueType="num">
                                      <p:cBhvr additive="base">
                                        <p:cTn id="13" dur="500" fill="hold"/>
                                        <p:tgtEl>
                                          <p:spTgt spid="48131"/>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blinds(horizontal)">
                                      <p:cBhvr>
                                        <p:cTn id="18" dur="500"/>
                                        <p:tgtEl>
                                          <p:spTgt spid="12"/>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nodeType="click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blinds(horizontal)">
                                      <p:cBhvr>
                                        <p:cTn id="2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176149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a:t>
            </a: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发热</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6" name="文本框 5"/>
          <p:cNvSpPr txBox="1"/>
          <p:nvPr/>
        </p:nvSpPr>
        <p:spPr>
          <a:xfrm>
            <a:off x="642620" y="920115"/>
            <a:ext cx="4197985" cy="460375"/>
          </a:xfrm>
          <a:prstGeom prst="rect">
            <a:avLst/>
          </a:prstGeom>
          <a:noFill/>
        </p:spPr>
        <p:txBody>
          <a:bodyPr wrap="square" rtlCol="0">
            <a:spAutoFit/>
          </a:bodyPr>
          <a:p>
            <a:r>
              <a:rPr lang="zh-CN" altLang="en-US" sz="2400"/>
              <a:t>（三）临床表现</a:t>
            </a:r>
            <a:endParaRPr lang="zh-CN" altLang="en-US" sz="2400"/>
          </a:p>
        </p:txBody>
      </p:sp>
      <p:sp>
        <p:nvSpPr>
          <p:cNvPr id="7" name="文本框 6"/>
          <p:cNvSpPr txBox="1"/>
          <p:nvPr/>
        </p:nvSpPr>
        <p:spPr>
          <a:xfrm>
            <a:off x="3547745" y="2343150"/>
            <a:ext cx="5285105" cy="2630170"/>
          </a:xfrm>
          <a:prstGeom prst="rect">
            <a:avLst/>
          </a:prstGeom>
          <a:noFill/>
        </p:spPr>
        <p:txBody>
          <a:bodyPr wrap="square" rtlCol="0" anchor="t">
            <a:spAutoFit/>
          </a:bodyPr>
          <a:p>
            <a:pPr indent="0" fontAlgn="auto">
              <a:lnSpc>
                <a:spcPct val="150000"/>
              </a:lnSpc>
              <a:spcAft>
                <a:spcPts val="1800"/>
              </a:spcAft>
            </a:pPr>
            <a:r>
              <a:rPr lang="zh-CN" altLang="en-US" sz="2000"/>
              <a:t>发热的分度（以口腔温度为标准）</a:t>
            </a:r>
            <a:endParaRPr lang="zh-CN" altLang="en-US" sz="2000"/>
          </a:p>
          <a:p>
            <a:pPr>
              <a:lnSpc>
                <a:spcPct val="150000"/>
              </a:lnSpc>
            </a:pPr>
            <a:r>
              <a:rPr lang="zh-CN" altLang="en-US" sz="2000"/>
              <a:t>低热：</a:t>
            </a:r>
            <a:r>
              <a:rPr lang="en-US" altLang="zh-CN" sz="2000"/>
              <a:t>37.3-38℃</a:t>
            </a:r>
            <a:endParaRPr lang="en-US" altLang="zh-CN" sz="2000"/>
          </a:p>
          <a:p>
            <a:pPr>
              <a:lnSpc>
                <a:spcPct val="150000"/>
              </a:lnSpc>
            </a:pPr>
            <a:r>
              <a:rPr lang="zh-CN" altLang="en-US" sz="2000"/>
              <a:t>中等度热：</a:t>
            </a:r>
            <a:r>
              <a:rPr lang="en-US" altLang="zh-CN" sz="2000"/>
              <a:t>38.1-39</a:t>
            </a:r>
            <a:r>
              <a:rPr lang="en-US" altLang="zh-CN" sz="2000">
                <a:sym typeface="+mn-ea"/>
              </a:rPr>
              <a:t>℃</a:t>
            </a:r>
            <a:r>
              <a:rPr lang="en-US" altLang="zh-CN" sz="2000"/>
              <a:t>  </a:t>
            </a:r>
            <a:endParaRPr lang="en-US" altLang="zh-CN" sz="2000"/>
          </a:p>
          <a:p>
            <a:pPr>
              <a:lnSpc>
                <a:spcPct val="150000"/>
              </a:lnSpc>
            </a:pPr>
            <a:r>
              <a:rPr lang="zh-CN" altLang="en-US" sz="2000"/>
              <a:t>高热：</a:t>
            </a:r>
            <a:r>
              <a:rPr lang="en-US" altLang="zh-CN" sz="2000"/>
              <a:t>39.1-41</a:t>
            </a:r>
            <a:r>
              <a:rPr lang="en-US" altLang="zh-CN" sz="2000">
                <a:sym typeface="+mn-ea"/>
              </a:rPr>
              <a:t>℃</a:t>
            </a:r>
            <a:r>
              <a:rPr lang="en-US" altLang="zh-CN" sz="2000"/>
              <a:t>  </a:t>
            </a:r>
            <a:endParaRPr lang="en-US" altLang="zh-CN" sz="2000"/>
          </a:p>
          <a:p>
            <a:pPr>
              <a:lnSpc>
                <a:spcPct val="150000"/>
              </a:lnSpc>
            </a:pPr>
            <a:r>
              <a:rPr lang="zh-CN" altLang="en-US" sz="2000"/>
              <a:t>超高热：</a:t>
            </a:r>
            <a:r>
              <a:rPr lang="en-US" altLang="zh-CN" sz="2000"/>
              <a:t>41</a:t>
            </a:r>
            <a:r>
              <a:rPr lang="en-US" altLang="zh-CN" sz="2000">
                <a:sym typeface="+mn-ea"/>
              </a:rPr>
              <a:t>℃</a:t>
            </a:r>
            <a:r>
              <a:rPr lang="zh-CN" altLang="en-US" sz="2000"/>
              <a:t>以上</a:t>
            </a:r>
            <a:r>
              <a:rPr lang="en-US" altLang="zh-CN" sz="2000"/>
              <a:t> </a:t>
            </a:r>
            <a:endParaRPr lang="en-US" altLang="zh-CN" sz="2000"/>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176149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a:t>
            </a: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发热</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6" name="文本框 5"/>
          <p:cNvSpPr txBox="1"/>
          <p:nvPr/>
        </p:nvSpPr>
        <p:spPr>
          <a:xfrm>
            <a:off x="642620" y="920115"/>
            <a:ext cx="4197985" cy="460375"/>
          </a:xfrm>
          <a:prstGeom prst="rect">
            <a:avLst/>
          </a:prstGeom>
          <a:noFill/>
        </p:spPr>
        <p:txBody>
          <a:bodyPr wrap="square" rtlCol="0">
            <a:spAutoFit/>
          </a:bodyPr>
          <a:p>
            <a:r>
              <a:rPr lang="zh-CN" altLang="en-US" sz="2400"/>
              <a:t>（三）临床表现</a:t>
            </a:r>
            <a:endParaRPr lang="zh-CN" altLang="en-US" sz="2400"/>
          </a:p>
        </p:txBody>
      </p:sp>
      <p:grpSp>
        <p:nvGrpSpPr>
          <p:cNvPr id="8" name="组合 7"/>
          <p:cNvGrpSpPr/>
          <p:nvPr/>
        </p:nvGrpSpPr>
        <p:grpSpPr>
          <a:xfrm>
            <a:off x="643313" y="1816735"/>
            <a:ext cx="5789237" cy="3901860"/>
            <a:chOff x="-273" y="1800"/>
            <a:chExt cx="14673" cy="8066"/>
          </a:xfrm>
        </p:grpSpPr>
        <p:sp>
          <p:nvSpPr>
            <p:cNvPr id="51201" name="矩形 51201"/>
            <p:cNvSpPr/>
            <p:nvPr/>
          </p:nvSpPr>
          <p:spPr>
            <a:xfrm>
              <a:off x="0" y="1920"/>
              <a:ext cx="14400" cy="3960"/>
            </a:xfrm>
            <a:prstGeom prst="rect">
              <a:avLst/>
            </a:prstGeom>
            <a:solidFill>
              <a:schemeClr val="tx1"/>
            </a:solidFill>
            <a:ln w="9525">
              <a:noFill/>
            </a:ln>
          </p:spPr>
          <p:txBody>
            <a:bodyPr anchor="t"/>
            <a:p>
              <a:endParaRPr lang="zh-CN" altLang="en-US">
                <a:latin typeface="Arial" panose="020B0604020202020204" pitchFamily="34" charset="0"/>
                <a:ea typeface="宋体" panose="02010600030101010101" pitchFamily="2" charset="-122"/>
              </a:endParaRPr>
            </a:p>
          </p:txBody>
        </p:sp>
        <p:grpSp>
          <p:nvGrpSpPr>
            <p:cNvPr id="9" name="组合 51202"/>
            <p:cNvGrpSpPr/>
            <p:nvPr/>
          </p:nvGrpSpPr>
          <p:grpSpPr>
            <a:xfrm>
              <a:off x="-43" y="1800"/>
              <a:ext cx="14161" cy="4198"/>
              <a:chOff x="-305" y="0"/>
              <a:chExt cx="5664" cy="1679"/>
            </a:xfrm>
          </p:grpSpPr>
          <p:pic>
            <p:nvPicPr>
              <p:cNvPr id="51203" name="图片 51203"/>
              <p:cNvPicPr/>
              <p:nvPr/>
            </p:nvPicPr>
            <p:blipFill>
              <a:blip r:embed="rId3"/>
              <a:stretch>
                <a:fillRect/>
              </a:stretch>
            </p:blipFill>
            <p:spPr>
              <a:xfrm>
                <a:off x="384" y="163"/>
                <a:ext cx="4975" cy="1403"/>
              </a:xfrm>
              <a:prstGeom prst="rect">
                <a:avLst/>
              </a:prstGeom>
              <a:noFill/>
              <a:ln w="9525">
                <a:noFill/>
              </a:ln>
            </p:spPr>
          </p:pic>
          <p:sp>
            <p:nvSpPr>
              <p:cNvPr id="51204" name="矩形 51204"/>
              <p:cNvSpPr/>
              <p:nvPr/>
            </p:nvSpPr>
            <p:spPr>
              <a:xfrm>
                <a:off x="672" y="0"/>
                <a:ext cx="4672" cy="1679"/>
              </a:xfrm>
              <a:prstGeom prst="rect">
                <a:avLst/>
              </a:prstGeom>
              <a:noFill/>
              <a:ln w="9525">
                <a:noFill/>
              </a:ln>
            </p:spPr>
            <p:txBody>
              <a:bodyPr lIns="92075" tIns="46038" rIns="92075" bIns="46038" anchor="t"/>
              <a:p>
                <a:endParaRPr lang="zh-CN" sz="2400">
                  <a:solidFill>
                    <a:schemeClr val="bg1"/>
                  </a:solidFill>
                  <a:latin typeface="Times New Roman" panose="02020603050405020304" pitchFamily="18" charset="0"/>
                  <a:ea typeface="宋体" panose="02010600030101010101" pitchFamily="2" charset="-122"/>
                </a:endParaRPr>
              </a:p>
            </p:txBody>
          </p:sp>
          <p:sp>
            <p:nvSpPr>
              <p:cNvPr id="51205" name="直接连接符 51205"/>
              <p:cNvSpPr/>
              <p:nvPr/>
            </p:nvSpPr>
            <p:spPr>
              <a:xfrm>
                <a:off x="2304" y="211"/>
                <a:ext cx="1389" cy="0"/>
              </a:xfrm>
              <a:prstGeom prst="line">
                <a:avLst/>
              </a:prstGeom>
              <a:ln w="28575" cap="flat" cmpd="sng">
                <a:solidFill>
                  <a:srgbClr val="FF0000"/>
                </a:solidFill>
                <a:prstDash val="dashDot"/>
                <a:round/>
                <a:headEnd type="none" w="med" len="med"/>
                <a:tailEnd type="none" w="med" len="med"/>
              </a:ln>
            </p:spPr>
          </p:sp>
          <p:grpSp>
            <p:nvGrpSpPr>
              <p:cNvPr id="12" name="组合 51206"/>
              <p:cNvGrpSpPr/>
              <p:nvPr/>
            </p:nvGrpSpPr>
            <p:grpSpPr>
              <a:xfrm>
                <a:off x="2008" y="115"/>
                <a:ext cx="2168" cy="1459"/>
                <a:chOff x="0" y="0"/>
                <a:chExt cx="2197" cy="1891"/>
              </a:xfrm>
            </p:grpSpPr>
            <p:sp>
              <p:nvSpPr>
                <p:cNvPr id="51207" name="直接连接符 51207"/>
                <p:cNvSpPr/>
                <p:nvPr/>
              </p:nvSpPr>
              <p:spPr>
                <a:xfrm>
                  <a:off x="0" y="22"/>
                  <a:ext cx="0" cy="1869"/>
                </a:xfrm>
                <a:prstGeom prst="line">
                  <a:avLst/>
                </a:prstGeom>
                <a:ln w="28575" cap="flat" cmpd="sng">
                  <a:solidFill>
                    <a:srgbClr val="000000"/>
                  </a:solidFill>
                  <a:prstDash val="dash"/>
                  <a:round/>
                  <a:headEnd type="none" w="med" len="med"/>
                  <a:tailEnd type="none" w="med" len="med"/>
                </a:ln>
              </p:spPr>
            </p:sp>
            <p:sp>
              <p:nvSpPr>
                <p:cNvPr id="51208" name="直接连接符 51208"/>
                <p:cNvSpPr/>
                <p:nvPr/>
              </p:nvSpPr>
              <p:spPr>
                <a:xfrm>
                  <a:off x="556" y="0"/>
                  <a:ext cx="0" cy="1871"/>
                </a:xfrm>
                <a:prstGeom prst="line">
                  <a:avLst/>
                </a:prstGeom>
                <a:ln w="28575" cap="flat" cmpd="sng">
                  <a:solidFill>
                    <a:srgbClr val="000000"/>
                  </a:solidFill>
                  <a:prstDash val="dash"/>
                  <a:round/>
                  <a:headEnd type="none" w="med" len="med"/>
                  <a:tailEnd type="none" w="med" len="med"/>
                </a:ln>
              </p:spPr>
            </p:sp>
            <p:sp>
              <p:nvSpPr>
                <p:cNvPr id="51209" name="直接连接符 51209"/>
                <p:cNvSpPr/>
                <p:nvPr/>
              </p:nvSpPr>
              <p:spPr>
                <a:xfrm>
                  <a:off x="1568" y="0"/>
                  <a:ext cx="0" cy="1871"/>
                </a:xfrm>
                <a:prstGeom prst="line">
                  <a:avLst/>
                </a:prstGeom>
                <a:ln w="28575" cap="flat" cmpd="sng">
                  <a:solidFill>
                    <a:srgbClr val="000000"/>
                  </a:solidFill>
                  <a:prstDash val="dash"/>
                  <a:round/>
                  <a:headEnd type="none" w="med" len="med"/>
                  <a:tailEnd type="none" w="med" len="med"/>
                </a:ln>
              </p:spPr>
            </p:sp>
            <p:sp>
              <p:nvSpPr>
                <p:cNvPr id="51210" name="直接连接符 51210"/>
                <p:cNvSpPr/>
                <p:nvPr/>
              </p:nvSpPr>
              <p:spPr>
                <a:xfrm>
                  <a:off x="2197" y="0"/>
                  <a:ext cx="0" cy="1871"/>
                </a:xfrm>
                <a:prstGeom prst="line">
                  <a:avLst/>
                </a:prstGeom>
                <a:ln w="28575" cap="flat" cmpd="sng">
                  <a:solidFill>
                    <a:srgbClr val="000000"/>
                  </a:solidFill>
                  <a:prstDash val="dash"/>
                  <a:round/>
                  <a:headEnd type="none" w="med" len="med"/>
                  <a:tailEnd type="none" w="med" len="med"/>
                </a:ln>
              </p:spPr>
            </p:sp>
          </p:grpSp>
          <p:sp>
            <p:nvSpPr>
              <p:cNvPr id="51211" name="直接连接符 51211"/>
              <p:cNvSpPr/>
              <p:nvPr/>
            </p:nvSpPr>
            <p:spPr>
              <a:xfrm>
                <a:off x="796" y="1247"/>
                <a:ext cx="1137" cy="0"/>
              </a:xfrm>
              <a:prstGeom prst="line">
                <a:avLst/>
              </a:prstGeom>
              <a:ln w="28575" cap="flat" cmpd="sng">
                <a:solidFill>
                  <a:srgbClr val="FF0000"/>
                </a:solidFill>
                <a:prstDash val="dashDot"/>
                <a:round/>
                <a:headEnd type="none" w="med" len="med"/>
                <a:tailEnd type="none" w="med" len="med"/>
              </a:ln>
            </p:spPr>
          </p:sp>
          <p:sp>
            <p:nvSpPr>
              <p:cNvPr id="51212" name="直接连接符 51212"/>
              <p:cNvSpPr/>
              <p:nvPr/>
            </p:nvSpPr>
            <p:spPr>
              <a:xfrm>
                <a:off x="3827" y="1247"/>
                <a:ext cx="1389" cy="0"/>
              </a:xfrm>
              <a:prstGeom prst="line">
                <a:avLst/>
              </a:prstGeom>
              <a:ln w="28575" cap="flat" cmpd="sng">
                <a:solidFill>
                  <a:srgbClr val="FF0000"/>
                </a:solidFill>
                <a:prstDash val="dashDot"/>
                <a:round/>
                <a:headEnd type="none" w="med" len="med"/>
                <a:tailEnd type="none" w="med" len="med"/>
              </a:ln>
            </p:spPr>
          </p:sp>
          <p:sp>
            <p:nvSpPr>
              <p:cNvPr id="51213" name="直接连接符 51213"/>
              <p:cNvSpPr/>
              <p:nvPr/>
            </p:nvSpPr>
            <p:spPr>
              <a:xfrm flipH="1">
                <a:off x="1933" y="211"/>
                <a:ext cx="371" cy="1039"/>
              </a:xfrm>
              <a:prstGeom prst="line">
                <a:avLst/>
              </a:prstGeom>
              <a:ln w="28575" cap="flat" cmpd="sng">
                <a:solidFill>
                  <a:srgbClr val="FF0000"/>
                </a:solidFill>
                <a:prstDash val="dashDot"/>
                <a:round/>
                <a:headEnd type="none" w="med" len="med"/>
                <a:tailEnd type="none" w="med" len="med"/>
              </a:ln>
            </p:spPr>
          </p:sp>
          <p:sp>
            <p:nvSpPr>
              <p:cNvPr id="51214" name="直接连接符 51214"/>
              <p:cNvSpPr/>
              <p:nvPr/>
            </p:nvSpPr>
            <p:spPr>
              <a:xfrm>
                <a:off x="3696" y="259"/>
                <a:ext cx="157" cy="991"/>
              </a:xfrm>
              <a:prstGeom prst="line">
                <a:avLst/>
              </a:prstGeom>
              <a:ln w="28575" cap="flat" cmpd="sng">
                <a:solidFill>
                  <a:srgbClr val="FF0000"/>
                </a:solidFill>
                <a:prstDash val="dashDot"/>
                <a:round/>
                <a:headEnd type="none" w="med" len="med"/>
                <a:tailEnd type="none" w="med" len="med"/>
              </a:ln>
            </p:spPr>
          </p:sp>
          <p:sp>
            <p:nvSpPr>
              <p:cNvPr id="51215" name="矩形 51215"/>
              <p:cNvSpPr/>
              <p:nvPr/>
            </p:nvSpPr>
            <p:spPr>
              <a:xfrm>
                <a:off x="2160" y="1171"/>
                <a:ext cx="253" cy="374"/>
              </a:xfrm>
              <a:prstGeom prst="rect">
                <a:avLst/>
              </a:prstGeom>
              <a:noFill/>
              <a:ln w="9525">
                <a:noFill/>
              </a:ln>
            </p:spPr>
            <p:txBody>
              <a:bodyPr lIns="92075" tIns="46038" rIns="92075" bIns="46038" anchor="t"/>
              <a:p>
                <a:pPr algn="just"/>
                <a:r>
                  <a:rPr lang="en-US" altLang="zh-CN" sz="3200" b="1">
                    <a:solidFill>
                      <a:schemeClr val="accent1"/>
                    </a:solidFill>
                    <a:latin typeface="Times New Roman" panose="02020603050405020304" pitchFamily="18" charset="0"/>
                    <a:ea typeface="黑体" panose="02010609060101010101" charset="-122"/>
                  </a:rPr>
                  <a:t>a</a:t>
                </a:r>
                <a:endParaRPr lang="en-US" altLang="zh-CN" sz="3200" b="1">
                  <a:solidFill>
                    <a:schemeClr val="accent1"/>
                  </a:solidFill>
                  <a:latin typeface="Times New Roman" panose="02020603050405020304" pitchFamily="18" charset="0"/>
                  <a:ea typeface="黑体" panose="02010609060101010101" charset="-122"/>
                </a:endParaRPr>
              </a:p>
            </p:txBody>
          </p:sp>
          <p:sp>
            <p:nvSpPr>
              <p:cNvPr id="51216" name="矩形 51216"/>
              <p:cNvSpPr/>
              <p:nvPr/>
            </p:nvSpPr>
            <p:spPr>
              <a:xfrm>
                <a:off x="2880" y="1171"/>
                <a:ext cx="379" cy="374"/>
              </a:xfrm>
              <a:prstGeom prst="rect">
                <a:avLst/>
              </a:prstGeom>
              <a:noFill/>
              <a:ln w="9525">
                <a:noFill/>
              </a:ln>
            </p:spPr>
            <p:txBody>
              <a:bodyPr lIns="92075" tIns="46038" rIns="92075" bIns="46038" anchor="t"/>
              <a:p>
                <a:pPr algn="just"/>
                <a:r>
                  <a:rPr lang="en-US" altLang="zh-CN" sz="3200" b="1">
                    <a:solidFill>
                      <a:schemeClr val="accent1"/>
                    </a:solidFill>
                    <a:latin typeface="Times New Roman" panose="02020603050405020304" pitchFamily="18" charset="0"/>
                    <a:ea typeface="黑体" panose="02010609060101010101" charset="-122"/>
                  </a:rPr>
                  <a:t>b</a:t>
                </a:r>
                <a:endParaRPr lang="en-US" altLang="zh-CN" sz="3200" b="1">
                  <a:solidFill>
                    <a:schemeClr val="accent1"/>
                  </a:solidFill>
                  <a:latin typeface="Times New Roman" panose="02020603050405020304" pitchFamily="18" charset="0"/>
                  <a:ea typeface="黑体" panose="02010609060101010101" charset="-122"/>
                </a:endParaRPr>
              </a:p>
            </p:txBody>
          </p:sp>
          <p:sp>
            <p:nvSpPr>
              <p:cNvPr id="51217" name="矩形 51217"/>
              <p:cNvSpPr/>
              <p:nvPr/>
            </p:nvSpPr>
            <p:spPr>
              <a:xfrm>
                <a:off x="3744" y="1123"/>
                <a:ext cx="379" cy="374"/>
              </a:xfrm>
              <a:prstGeom prst="rect">
                <a:avLst/>
              </a:prstGeom>
              <a:noFill/>
              <a:ln w="9525">
                <a:noFill/>
              </a:ln>
            </p:spPr>
            <p:txBody>
              <a:bodyPr lIns="92075" tIns="46038" rIns="92075" bIns="46038" anchor="t"/>
              <a:p>
                <a:pPr algn="just"/>
                <a:r>
                  <a:rPr lang="en-US" altLang="zh-CN" sz="3200" b="1">
                    <a:solidFill>
                      <a:schemeClr val="bg1"/>
                    </a:solidFill>
                    <a:latin typeface="Times New Roman" panose="02020603050405020304" pitchFamily="18" charset="0"/>
                    <a:ea typeface="黑体" panose="02010609060101010101" charset="-122"/>
                  </a:rPr>
                  <a:t> </a:t>
                </a:r>
                <a:r>
                  <a:rPr lang="en-US" altLang="zh-CN" sz="3200" b="1">
                    <a:solidFill>
                      <a:schemeClr val="accent1"/>
                    </a:solidFill>
                    <a:latin typeface="Times New Roman" panose="02020603050405020304" pitchFamily="18" charset="0"/>
                    <a:ea typeface="黑体" panose="02010609060101010101" charset="-122"/>
                  </a:rPr>
                  <a:t>c</a:t>
                </a:r>
                <a:endParaRPr lang="en-US" altLang="zh-CN" sz="3200" b="1">
                  <a:solidFill>
                    <a:schemeClr val="accent1"/>
                  </a:solidFill>
                  <a:latin typeface="Times New Roman" panose="02020603050405020304" pitchFamily="18" charset="0"/>
                  <a:ea typeface="黑体" panose="02010609060101010101" charset="-122"/>
                </a:endParaRPr>
              </a:p>
            </p:txBody>
          </p:sp>
          <p:sp>
            <p:nvSpPr>
              <p:cNvPr id="51218" name="文本框 51218"/>
              <p:cNvSpPr txBox="1"/>
              <p:nvPr/>
            </p:nvSpPr>
            <p:spPr>
              <a:xfrm>
                <a:off x="-305" y="1075"/>
                <a:ext cx="981" cy="381"/>
              </a:xfrm>
              <a:prstGeom prst="rect">
                <a:avLst/>
              </a:prstGeom>
              <a:noFill/>
              <a:ln w="9525">
                <a:noFill/>
              </a:ln>
            </p:spPr>
            <p:txBody>
              <a:bodyPr wrap="square" anchor="t">
                <a:spAutoFit/>
              </a:bodyPr>
              <a:p>
                <a:r>
                  <a:rPr lang="en-US" altLang="zh-CN" sz="2400" b="1">
                    <a:solidFill>
                      <a:schemeClr val="bg1"/>
                    </a:solidFill>
                    <a:latin typeface="黑体" panose="02010609060101010101" charset="-122"/>
                    <a:ea typeface="黑体" panose="02010609060101010101" charset="-122"/>
                  </a:rPr>
                  <a:t>37</a:t>
                </a:r>
                <a:r>
                  <a:rPr lang="en-US" altLang="zh-CN" sz="2400" b="1">
                    <a:solidFill>
                      <a:schemeClr val="bg1"/>
                    </a:solidFill>
                    <a:latin typeface="黑体" panose="02010609060101010101" charset="-122"/>
                    <a:ea typeface="黑体" panose="02010609060101010101" charset="-122"/>
                    <a:sym typeface="Symbol" panose="05050102010706020507" pitchFamily="2" charset="2"/>
                  </a:rPr>
                  <a:t>C</a:t>
                </a:r>
                <a:endParaRPr lang="en-US" altLang="zh-CN" sz="2400" b="1">
                  <a:solidFill>
                    <a:schemeClr val="bg1"/>
                  </a:solidFill>
                  <a:latin typeface="黑体" panose="02010609060101010101" charset="-122"/>
                  <a:ea typeface="黑体" panose="02010609060101010101" charset="-122"/>
                </a:endParaRPr>
              </a:p>
            </p:txBody>
          </p:sp>
          <p:sp>
            <p:nvSpPr>
              <p:cNvPr id="51219" name="文本框 51219"/>
              <p:cNvSpPr txBox="1"/>
              <p:nvPr/>
            </p:nvSpPr>
            <p:spPr>
              <a:xfrm>
                <a:off x="-293" y="115"/>
                <a:ext cx="776" cy="381"/>
              </a:xfrm>
              <a:prstGeom prst="rect">
                <a:avLst/>
              </a:prstGeom>
              <a:noFill/>
              <a:ln w="9525">
                <a:noFill/>
              </a:ln>
            </p:spPr>
            <p:txBody>
              <a:bodyPr wrap="square" anchor="t">
                <a:spAutoFit/>
              </a:bodyPr>
              <a:p>
                <a:r>
                  <a:rPr lang="en-US" altLang="zh-CN" sz="2400" b="1">
                    <a:solidFill>
                      <a:schemeClr val="bg1"/>
                    </a:solidFill>
                    <a:latin typeface="黑体" panose="02010609060101010101" charset="-122"/>
                    <a:ea typeface="黑体" panose="02010609060101010101" charset="-122"/>
                  </a:rPr>
                  <a:t>41</a:t>
                </a:r>
                <a:r>
                  <a:rPr lang="en-US" altLang="zh-CN" sz="2400" b="1">
                    <a:solidFill>
                      <a:schemeClr val="bg1"/>
                    </a:solidFill>
                    <a:latin typeface="黑体" panose="02010609060101010101" charset="-122"/>
                    <a:ea typeface="黑体" panose="02010609060101010101" charset="-122"/>
                    <a:sym typeface="Symbol" panose="05050102010706020507" pitchFamily="2" charset="2"/>
                  </a:rPr>
                  <a:t>C</a:t>
                </a:r>
                <a:endParaRPr lang="en-US" altLang="zh-CN" sz="2400" b="1">
                  <a:solidFill>
                    <a:schemeClr val="bg1"/>
                  </a:solidFill>
                  <a:latin typeface="黑体" panose="02010609060101010101" charset="-122"/>
                  <a:ea typeface="黑体" panose="02010609060101010101" charset="-122"/>
                  <a:sym typeface="Symbol" panose="05050102010706020507" pitchFamily="2" charset="2"/>
                </a:endParaRPr>
              </a:p>
            </p:txBody>
          </p:sp>
          <p:sp>
            <p:nvSpPr>
              <p:cNvPr id="51220" name="直接连接符 51220"/>
              <p:cNvSpPr/>
              <p:nvPr/>
            </p:nvSpPr>
            <p:spPr>
              <a:xfrm flipH="1">
                <a:off x="480" y="262"/>
                <a:ext cx="0" cy="1245"/>
              </a:xfrm>
              <a:prstGeom prst="line">
                <a:avLst/>
              </a:prstGeom>
              <a:ln w="38100" cap="flat" cmpd="sng">
                <a:solidFill>
                  <a:schemeClr val="bg1"/>
                </a:solidFill>
                <a:prstDash val="solid"/>
                <a:round/>
                <a:headEnd type="none" w="med" len="med"/>
                <a:tailEnd type="none" w="med" len="med"/>
              </a:ln>
            </p:spPr>
          </p:sp>
        </p:grpSp>
        <p:sp>
          <p:nvSpPr>
            <p:cNvPr id="51222" name="矩形 51222"/>
            <p:cNvSpPr/>
            <p:nvPr/>
          </p:nvSpPr>
          <p:spPr>
            <a:xfrm>
              <a:off x="214" y="6510"/>
              <a:ext cx="6764" cy="960"/>
            </a:xfrm>
            <a:prstGeom prst="rect">
              <a:avLst/>
            </a:prstGeom>
            <a:noFill/>
            <a:ln w="9525">
              <a:noFill/>
            </a:ln>
            <a:effectLst>
              <a:outerShdw dist="35921" dir="2699999" algn="ctr" rotWithShape="0">
                <a:schemeClr val="bg1"/>
              </a:outerShdw>
            </a:effectLst>
          </p:spPr>
          <p:txBody>
            <a:bodyPr anchor="t"/>
            <a:p>
              <a:pPr marL="357505" indent="-357505">
                <a:lnSpc>
                  <a:spcPct val="90000"/>
                </a:lnSpc>
                <a:spcBef>
                  <a:spcPts val="1800"/>
                </a:spcBef>
                <a:buClr>
                  <a:srgbClr val="CC0066"/>
                </a:buClr>
                <a:buSzPct val="80000"/>
                <a:buFont typeface="Wingdings 2" panose="05020102010507070707" pitchFamily="2" charset="2"/>
                <a:buNone/>
              </a:pPr>
              <a:r>
                <a:rPr lang="en-US" altLang="zh-CN" sz="2400" b="1">
                  <a:solidFill>
                    <a:schemeClr val="accent1"/>
                  </a:solidFill>
                  <a:latin typeface="黑体" panose="02010609060101010101" charset="-122"/>
                  <a:ea typeface="黑体" panose="02010609060101010101" charset="-122"/>
                </a:rPr>
                <a:t>a.</a:t>
              </a:r>
              <a:r>
                <a:rPr lang="zh-CN" altLang="en-US" sz="2400" b="1">
                  <a:solidFill>
                    <a:schemeClr val="accent1"/>
                  </a:solidFill>
                  <a:latin typeface="黑体" panose="02010609060101010101" charset="-122"/>
                  <a:ea typeface="黑体" panose="02010609060101010101" charset="-122"/>
                </a:rPr>
                <a:t>体温上升期</a:t>
              </a:r>
              <a:endParaRPr lang="zh-CN" altLang="en-US" sz="2400" b="1">
                <a:solidFill>
                  <a:schemeClr val="accent1"/>
                </a:solidFill>
                <a:latin typeface="黑体" panose="02010609060101010101" charset="-122"/>
                <a:ea typeface="黑体" panose="02010609060101010101" charset="-122"/>
              </a:endParaRPr>
            </a:p>
          </p:txBody>
        </p:sp>
        <p:sp>
          <p:nvSpPr>
            <p:cNvPr id="51224" name="文本框 51223"/>
            <p:cNvSpPr txBox="1"/>
            <p:nvPr/>
          </p:nvSpPr>
          <p:spPr>
            <a:xfrm>
              <a:off x="6120" y="6504"/>
              <a:ext cx="4505" cy="952"/>
            </a:xfrm>
            <a:prstGeom prst="rect">
              <a:avLst/>
            </a:prstGeom>
            <a:noFill/>
            <a:ln w="9525">
              <a:noFill/>
            </a:ln>
          </p:spPr>
          <p:txBody>
            <a:bodyPr anchor="t">
              <a:spAutoFit/>
            </a:bodyPr>
            <a:p>
              <a:r>
                <a:rPr lang="zh-CN" altLang="en-US" sz="2400" b="1" i="1">
                  <a:solidFill>
                    <a:srgbClr val="FF0066"/>
                  </a:solidFill>
                  <a:latin typeface="Times New Roman" panose="02020603050405020304" pitchFamily="18" charset="0"/>
                  <a:ea typeface="黑体" panose="02010609060101010101" charset="-122"/>
                </a:rPr>
                <a:t>产热﹥散热</a:t>
              </a:r>
              <a:endParaRPr lang="zh-CN" altLang="en-US" sz="2400" b="1" i="1">
                <a:solidFill>
                  <a:srgbClr val="FF0066"/>
                </a:solidFill>
                <a:latin typeface="Times New Roman" panose="02020603050405020304" pitchFamily="18" charset="0"/>
                <a:ea typeface="黑体" panose="02010609060101010101" charset="-122"/>
              </a:endParaRPr>
            </a:p>
          </p:txBody>
        </p:sp>
        <p:sp>
          <p:nvSpPr>
            <p:cNvPr id="13" name="矩形 51224"/>
            <p:cNvSpPr/>
            <p:nvPr/>
          </p:nvSpPr>
          <p:spPr>
            <a:xfrm>
              <a:off x="-273" y="7680"/>
              <a:ext cx="6993" cy="960"/>
            </a:xfrm>
            <a:prstGeom prst="rect">
              <a:avLst/>
            </a:prstGeom>
            <a:noFill/>
            <a:ln w="9525">
              <a:noFill/>
            </a:ln>
            <a:effectLst>
              <a:outerShdw dist="35921" dir="2699999" algn="ctr" rotWithShape="0">
                <a:schemeClr val="bg1"/>
              </a:outerShdw>
            </a:effectLst>
          </p:spPr>
          <p:txBody>
            <a:bodyPr anchor="t"/>
            <a:p>
              <a:pPr marL="357505" indent="-357505">
                <a:lnSpc>
                  <a:spcPct val="90000"/>
                </a:lnSpc>
                <a:spcBef>
                  <a:spcPts val="1800"/>
                </a:spcBef>
                <a:buClr>
                  <a:srgbClr val="CC0066"/>
                </a:buClr>
                <a:buSzPct val="80000"/>
                <a:buFont typeface="Wingdings 2" panose="05020102010507070707" pitchFamily="2" charset="2"/>
                <a:buNone/>
              </a:pPr>
              <a:r>
                <a:rPr lang="en-US" altLang="zh-CN" sz="2800" b="1">
                  <a:solidFill>
                    <a:schemeClr val="accent1"/>
                  </a:solidFill>
                  <a:latin typeface="黑体" panose="02010609060101010101" charset="-122"/>
                  <a:ea typeface="黑体" panose="02010609060101010101" charset="-122"/>
                </a:rPr>
                <a:t> </a:t>
              </a:r>
              <a:r>
                <a:rPr lang="en-US" altLang="zh-CN" sz="2400" b="1">
                  <a:solidFill>
                    <a:schemeClr val="accent1"/>
                  </a:solidFill>
                  <a:latin typeface="黑体" panose="02010609060101010101" charset="-122"/>
                  <a:ea typeface="黑体" panose="02010609060101010101" charset="-122"/>
                </a:rPr>
                <a:t>b.</a:t>
              </a:r>
              <a:r>
                <a:rPr lang="zh-CN" altLang="en-US" sz="2400" b="1">
                  <a:solidFill>
                    <a:schemeClr val="accent1"/>
                  </a:solidFill>
                  <a:latin typeface="黑体" panose="02010609060101010101" charset="-122"/>
                  <a:ea typeface="黑体" panose="02010609060101010101" charset="-122"/>
                </a:rPr>
                <a:t>高热持续期</a:t>
              </a:r>
              <a:endParaRPr lang="zh-CN" altLang="en-US" sz="2400" b="1">
                <a:solidFill>
                  <a:schemeClr val="accent1"/>
                </a:solidFill>
                <a:latin typeface="黑体" panose="02010609060101010101" charset="-122"/>
                <a:ea typeface="黑体" panose="02010609060101010101" charset="-122"/>
              </a:endParaRPr>
            </a:p>
          </p:txBody>
        </p:sp>
        <p:sp>
          <p:nvSpPr>
            <p:cNvPr id="51226" name="文本框 51225"/>
            <p:cNvSpPr txBox="1"/>
            <p:nvPr/>
          </p:nvSpPr>
          <p:spPr>
            <a:xfrm>
              <a:off x="6150" y="7670"/>
              <a:ext cx="4560" cy="952"/>
            </a:xfrm>
            <a:prstGeom prst="rect">
              <a:avLst/>
            </a:prstGeom>
            <a:noFill/>
            <a:ln w="9525">
              <a:noFill/>
            </a:ln>
          </p:spPr>
          <p:txBody>
            <a:bodyPr anchor="t">
              <a:spAutoFit/>
            </a:bodyPr>
            <a:p>
              <a:r>
                <a:rPr lang="zh-CN" altLang="en-US" sz="2400" b="1" i="1">
                  <a:solidFill>
                    <a:srgbClr val="FF0066"/>
                  </a:solidFill>
                  <a:latin typeface="Times New Roman" panose="02020603050405020304" pitchFamily="18" charset="0"/>
                  <a:ea typeface="黑体" panose="02010609060101010101" charset="-122"/>
                </a:rPr>
                <a:t>散热 </a:t>
              </a:r>
              <a:r>
                <a:rPr lang="en-US" altLang="zh-CN" sz="2400" b="1" i="1">
                  <a:solidFill>
                    <a:srgbClr val="FF0066"/>
                  </a:solidFill>
                  <a:latin typeface="Times New Roman" panose="02020603050405020304" pitchFamily="18" charset="0"/>
                  <a:ea typeface="黑体" panose="02010609060101010101" charset="-122"/>
                </a:rPr>
                <a:t>= </a:t>
              </a:r>
              <a:r>
                <a:rPr lang="zh-CN" altLang="en-US" sz="2400" b="1" i="1">
                  <a:solidFill>
                    <a:srgbClr val="FF0066"/>
                  </a:solidFill>
                  <a:latin typeface="Times New Roman" panose="02020603050405020304" pitchFamily="18" charset="0"/>
                  <a:ea typeface="黑体" panose="02010609060101010101" charset="-122"/>
                </a:rPr>
                <a:t>产热</a:t>
              </a:r>
              <a:endParaRPr lang="zh-CN" altLang="en-US" sz="2400" b="1" i="1">
                <a:solidFill>
                  <a:srgbClr val="FF0066"/>
                </a:solidFill>
                <a:latin typeface="Times New Roman" panose="02020603050405020304" pitchFamily="18" charset="0"/>
                <a:ea typeface="黑体" panose="02010609060101010101" charset="-122"/>
              </a:endParaRPr>
            </a:p>
          </p:txBody>
        </p:sp>
        <p:sp>
          <p:nvSpPr>
            <p:cNvPr id="51227" name="文本框 51226"/>
            <p:cNvSpPr txBox="1"/>
            <p:nvPr/>
          </p:nvSpPr>
          <p:spPr>
            <a:xfrm>
              <a:off x="6171" y="8831"/>
              <a:ext cx="4505" cy="952"/>
            </a:xfrm>
            <a:prstGeom prst="rect">
              <a:avLst/>
            </a:prstGeom>
            <a:noFill/>
            <a:ln w="9525">
              <a:noFill/>
            </a:ln>
          </p:spPr>
          <p:txBody>
            <a:bodyPr anchor="t">
              <a:spAutoFit/>
            </a:bodyPr>
            <a:p>
              <a:r>
                <a:rPr lang="zh-CN" altLang="en-US" sz="2400" b="1" i="1">
                  <a:solidFill>
                    <a:srgbClr val="FF0066"/>
                  </a:solidFill>
                  <a:latin typeface="黑体" panose="02010609060101010101" charset="-122"/>
                  <a:ea typeface="黑体" panose="02010609060101010101" charset="-122"/>
                </a:rPr>
                <a:t>散热﹥产热</a:t>
              </a:r>
              <a:endParaRPr lang="zh-CN" altLang="en-US" sz="2400" b="1" i="1">
                <a:solidFill>
                  <a:srgbClr val="FF0066"/>
                </a:solidFill>
                <a:latin typeface="黑体" panose="02010609060101010101" charset="-122"/>
                <a:ea typeface="黑体" panose="02010609060101010101" charset="-122"/>
              </a:endParaRPr>
            </a:p>
          </p:txBody>
        </p:sp>
        <p:sp>
          <p:nvSpPr>
            <p:cNvPr id="14" name="矩形 51227"/>
            <p:cNvSpPr/>
            <p:nvPr/>
          </p:nvSpPr>
          <p:spPr>
            <a:xfrm>
              <a:off x="-95" y="8906"/>
              <a:ext cx="7540" cy="960"/>
            </a:xfrm>
            <a:prstGeom prst="rect">
              <a:avLst/>
            </a:prstGeom>
            <a:noFill/>
            <a:ln w="9525">
              <a:noFill/>
            </a:ln>
            <a:effectLst>
              <a:outerShdw dist="35921" dir="2699999" algn="ctr" rotWithShape="0">
                <a:schemeClr val="bg1"/>
              </a:outerShdw>
            </a:effectLst>
          </p:spPr>
          <p:txBody>
            <a:bodyPr anchor="t"/>
            <a:p>
              <a:pPr marL="357505" indent="-357505">
                <a:lnSpc>
                  <a:spcPct val="90000"/>
                </a:lnSpc>
                <a:spcBef>
                  <a:spcPts val="1800"/>
                </a:spcBef>
                <a:buClr>
                  <a:srgbClr val="CC0066"/>
                </a:buClr>
                <a:buSzPct val="80000"/>
                <a:buFont typeface="Wingdings 2" panose="05020102010507070707" pitchFamily="2" charset="2"/>
                <a:buNone/>
              </a:pPr>
              <a:r>
                <a:rPr lang="en-US" altLang="zh-CN" b="1">
                  <a:solidFill>
                    <a:schemeClr val="accent1"/>
                  </a:solidFill>
                  <a:latin typeface="黑体" panose="02010609060101010101" charset="-122"/>
                  <a:ea typeface="黑体" panose="02010609060101010101" charset="-122"/>
                </a:rPr>
                <a:t> </a:t>
              </a:r>
              <a:r>
                <a:rPr lang="en-US" altLang="zh-CN" sz="2400" b="1">
                  <a:solidFill>
                    <a:schemeClr val="accent1"/>
                  </a:solidFill>
                  <a:latin typeface="黑体" panose="02010609060101010101" charset="-122"/>
                  <a:ea typeface="黑体" panose="02010609060101010101" charset="-122"/>
                </a:rPr>
                <a:t>c.</a:t>
              </a:r>
              <a:r>
                <a:rPr lang="zh-CN" altLang="en-US" sz="2400" b="1">
                  <a:solidFill>
                    <a:schemeClr val="accent1"/>
                  </a:solidFill>
                  <a:latin typeface="黑体" panose="02010609060101010101" charset="-122"/>
                  <a:ea typeface="黑体" panose="02010609060101010101" charset="-122"/>
                </a:rPr>
                <a:t>体温下降期</a:t>
              </a:r>
              <a:endParaRPr lang="zh-CN" altLang="en-US" sz="2400" b="1">
                <a:solidFill>
                  <a:schemeClr val="accent1"/>
                </a:solidFill>
                <a:latin typeface="黑体" panose="02010609060101010101" charset="-122"/>
                <a:ea typeface="黑体" panose="02010609060101010101" charset="-122"/>
              </a:endParaRPr>
            </a:p>
          </p:txBody>
        </p:sp>
      </p:grpSp>
      <p:sp>
        <p:nvSpPr>
          <p:cNvPr id="2" name="文本框 1"/>
          <p:cNvSpPr txBox="1"/>
          <p:nvPr/>
        </p:nvSpPr>
        <p:spPr>
          <a:xfrm>
            <a:off x="5418455" y="4112895"/>
            <a:ext cx="5177790" cy="368300"/>
          </a:xfrm>
          <a:prstGeom prst="rect">
            <a:avLst/>
          </a:prstGeom>
          <a:noFill/>
        </p:spPr>
        <p:txBody>
          <a:bodyPr wrap="square" rtlCol="0">
            <a:spAutoFit/>
          </a:bodyPr>
          <a:p>
            <a:r>
              <a:rPr lang="zh-CN" altLang="en-US"/>
              <a:t>疲乏无力、肌肉酸痛、皮肤苍白、畏寒或寒战</a:t>
            </a:r>
            <a:endParaRPr lang="zh-CN" altLang="en-US"/>
          </a:p>
        </p:txBody>
      </p:sp>
      <p:sp>
        <p:nvSpPr>
          <p:cNvPr id="3" name="文本框 2"/>
          <p:cNvSpPr txBox="1"/>
          <p:nvPr/>
        </p:nvSpPr>
        <p:spPr>
          <a:xfrm>
            <a:off x="5407025" y="4690745"/>
            <a:ext cx="6257925" cy="368300"/>
          </a:xfrm>
          <a:prstGeom prst="rect">
            <a:avLst/>
          </a:prstGeom>
          <a:noFill/>
        </p:spPr>
        <p:txBody>
          <a:bodyPr wrap="square" rtlCol="0">
            <a:spAutoFit/>
          </a:bodyPr>
          <a:p>
            <a:r>
              <a:rPr lang="zh-CN" altLang="en-US"/>
              <a:t>皮肤发红伴灼热感、脉搏增快、呼吸加快变深、食欲减退等</a:t>
            </a:r>
            <a:endParaRPr lang="zh-CN" altLang="en-US"/>
          </a:p>
        </p:txBody>
      </p:sp>
      <p:sp>
        <p:nvSpPr>
          <p:cNvPr id="5" name="文本框 4"/>
          <p:cNvSpPr txBox="1"/>
          <p:nvPr/>
        </p:nvSpPr>
        <p:spPr>
          <a:xfrm>
            <a:off x="5464175" y="5268595"/>
            <a:ext cx="5177790" cy="368300"/>
          </a:xfrm>
          <a:prstGeom prst="rect">
            <a:avLst/>
          </a:prstGeom>
          <a:noFill/>
        </p:spPr>
        <p:txBody>
          <a:bodyPr wrap="square" rtlCol="0">
            <a:spAutoFit/>
          </a:bodyPr>
          <a:p>
            <a:r>
              <a:rPr lang="zh-CN" altLang="en-US"/>
              <a:t>出汗、皮肤潮湿</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707390" y="2186305"/>
            <a:ext cx="10327005" cy="3138170"/>
          </a:xfrm>
          <a:prstGeom prst="rect">
            <a:avLst/>
          </a:prstGeom>
          <a:noFill/>
        </p:spPr>
        <p:txBody>
          <a:bodyPr wrap="square">
            <a:spAutoFit/>
          </a:bodyPr>
          <a:lstStyle/>
          <a:p>
            <a:pPr algn="ctr">
              <a:lnSpc>
                <a:spcPct val="150000"/>
              </a:lnSpc>
              <a:defRPr/>
            </a:pPr>
            <a:r>
              <a:rPr lang="zh-CN" altLang="en-US" sz="6600" b="1" dirty="0">
                <a:solidFill>
                  <a:srgbClr val="0070C0"/>
                </a:solidFill>
                <a:latin typeface="黑体" panose="02010609060101010101" charset="-122"/>
                <a:ea typeface="黑体" panose="02010609060101010101" charset="-122"/>
                <a:cs typeface="+mn-ea"/>
                <a:sym typeface="黑体" panose="02010609060101010101" charset="-122"/>
              </a:rPr>
              <a:t>项目一</a:t>
            </a:r>
            <a:r>
              <a:rPr lang="en-US" altLang="zh-CN" sz="6600" b="1" dirty="0">
                <a:solidFill>
                  <a:srgbClr val="0070C0"/>
                </a:solidFill>
                <a:latin typeface="黑体" panose="02010609060101010101" charset="-122"/>
                <a:ea typeface="黑体" panose="02010609060101010101" charset="-122"/>
                <a:cs typeface="+mn-ea"/>
                <a:sym typeface="黑体" panose="02010609060101010101" charset="-122"/>
              </a:rPr>
              <a:t> </a:t>
            </a:r>
            <a:r>
              <a:rPr lang="zh-CN" altLang="en-US" sz="6600" b="1" dirty="0">
                <a:solidFill>
                  <a:srgbClr val="0070C0"/>
                </a:solidFill>
                <a:latin typeface="黑体" panose="02010609060101010101" charset="-122"/>
                <a:ea typeface="黑体" panose="02010609060101010101" charset="-122"/>
                <a:cs typeface="+mn-ea"/>
                <a:sym typeface="黑体" panose="02010609060101010101" charset="-122"/>
              </a:rPr>
              <a:t>问诊与常见症状</a:t>
            </a:r>
            <a:endParaRPr lang="zh-CN" altLang="en-US" sz="6600" b="1" dirty="0">
              <a:solidFill>
                <a:srgbClr val="0070C0"/>
              </a:solidFill>
              <a:latin typeface="黑体" panose="02010609060101010101" charset="-122"/>
              <a:ea typeface="黑体" panose="02010609060101010101" charset="-122"/>
              <a:cs typeface="+mn-ea"/>
              <a:sym typeface="黑体" panose="02010609060101010101" charset="-122"/>
            </a:endParaRPr>
          </a:p>
          <a:p>
            <a:pPr algn="ctr">
              <a:lnSpc>
                <a:spcPct val="150000"/>
              </a:lnSpc>
              <a:defRPr/>
            </a:pPr>
            <a:endParaRPr lang="zh-CN" altLang="en-US" sz="6600" b="1" dirty="0">
              <a:solidFill>
                <a:srgbClr val="0070C0"/>
              </a:solidFill>
              <a:latin typeface="黑体" panose="02010609060101010101" charset="-122"/>
              <a:ea typeface="黑体" panose="02010609060101010101" charset="-122"/>
              <a:cs typeface="+mn-ea"/>
              <a:sym typeface="黑体" panose="02010609060101010101" charset="-122"/>
            </a:endParaRPr>
          </a:p>
        </p:txBody>
      </p:sp>
      <p:sp>
        <p:nvSpPr>
          <p:cNvPr id="8" name="文本框 7"/>
          <p:cNvSpPr txBox="1"/>
          <p:nvPr/>
        </p:nvSpPr>
        <p:spPr>
          <a:xfrm>
            <a:off x="8307070" y="5523865"/>
            <a:ext cx="4064000" cy="368300"/>
          </a:xfrm>
          <a:prstGeom prst="rect">
            <a:avLst/>
          </a:prstGeom>
          <a:noFill/>
        </p:spPr>
        <p:txBody>
          <a:bodyPr wrap="square" rtlCol="0">
            <a:spAutoFit/>
          </a:bodyPr>
          <a:p>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50">
        <p:newsflash/>
      </p:transition>
    </mc:Choice>
    <mc:Fallback>
      <p:transition spd="med">
        <p:newsflash/>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itle 6"/>
          <p:cNvSpPr txBox="1"/>
          <p:nvPr>
            <p:custDataLst>
              <p:tags r:id="rId1"/>
            </p:custDataLst>
          </p:nvPr>
        </p:nvSpPr>
        <p:spPr>
          <a:xfrm>
            <a:off x="231407" y="97384"/>
            <a:ext cx="176149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a:t>
            </a: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发热</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6" name="文本框 5"/>
          <p:cNvSpPr txBox="1"/>
          <p:nvPr/>
        </p:nvSpPr>
        <p:spPr>
          <a:xfrm>
            <a:off x="642620" y="920115"/>
            <a:ext cx="4197985" cy="460375"/>
          </a:xfrm>
          <a:prstGeom prst="rect">
            <a:avLst/>
          </a:prstGeom>
          <a:noFill/>
        </p:spPr>
        <p:txBody>
          <a:bodyPr wrap="square" rtlCol="0">
            <a:spAutoFit/>
          </a:bodyPr>
          <a:p>
            <a:r>
              <a:rPr lang="zh-CN" altLang="en-US" sz="2400"/>
              <a:t>（四）伴随症状</a:t>
            </a:r>
            <a:endParaRPr lang="zh-CN" altLang="en-US" sz="2400"/>
          </a:p>
        </p:txBody>
      </p:sp>
      <p:grpSp>
        <p:nvGrpSpPr>
          <p:cNvPr id="2" name="组合 1"/>
          <p:cNvGrpSpPr/>
          <p:nvPr/>
        </p:nvGrpSpPr>
        <p:grpSpPr>
          <a:xfrm>
            <a:off x="1605280" y="1802130"/>
            <a:ext cx="8529320" cy="4467225"/>
            <a:chOff x="2505" y="2220"/>
            <a:chExt cx="13918" cy="7760"/>
          </a:xfrm>
        </p:grpSpPr>
        <p:sp>
          <p:nvSpPr>
            <p:cNvPr id="69634" name="圆角矩形 69634"/>
            <p:cNvSpPr/>
            <p:nvPr/>
          </p:nvSpPr>
          <p:spPr>
            <a:xfrm rot="-211461">
              <a:off x="4440" y="2220"/>
              <a:ext cx="1800" cy="1080"/>
            </a:xfrm>
            <a:prstGeom prst="roundRect">
              <a:avLst>
                <a:gd name="adj" fmla="val 50000"/>
              </a:avLst>
            </a:prstGeom>
            <a:solidFill>
              <a:schemeClr val="accent1"/>
            </a:solidFill>
            <a:ln w="9525"/>
            <a:scene3d>
              <a:camera prst="legacyPerspectiveBottomLeft">
                <a:rot lat="0" lon="0" rev="0"/>
              </a:camera>
              <a:lightRig rig="legacyFlat3" dir="t"/>
            </a:scene3d>
            <a:sp3d extrusionH="121893000" prstMaterial="legacyMatte">
              <a:bevelT w="13500" h="13500" prst="angle"/>
              <a:bevelB w="13500" h="13500" prst="angle"/>
              <a:extrusionClr>
                <a:schemeClr val="accent1"/>
              </a:extrusionClr>
            </a:sp3d>
          </p:spPr>
          <p:txBody>
            <a:bodyPr wrap="none" anchor="ctr">
              <a:flatTx/>
            </a:bodyPr>
            <a:p>
              <a:pPr algn="ctr"/>
              <a:r>
                <a:rPr lang="zh-CN" altLang="en-US" sz="2400" b="1" dirty="0">
                  <a:solidFill>
                    <a:srgbClr val="FF0000"/>
                  </a:solidFill>
                  <a:latin typeface="Arial" panose="020B0604020202020204" pitchFamily="34" charset="0"/>
                  <a:ea typeface="宋体" panose="02010600030101010101" pitchFamily="2" charset="-122"/>
                </a:rPr>
                <a:t>寒 战</a:t>
              </a:r>
              <a:endParaRPr lang="zh-CN" altLang="en-US" sz="2400" b="1" dirty="0">
                <a:solidFill>
                  <a:srgbClr val="FF0000"/>
                </a:solidFill>
                <a:latin typeface="Arial" panose="020B0604020202020204" pitchFamily="34" charset="0"/>
                <a:ea typeface="宋体" panose="02010600030101010101" pitchFamily="2" charset="-122"/>
              </a:endParaRPr>
            </a:p>
          </p:txBody>
        </p:sp>
        <p:sp>
          <p:nvSpPr>
            <p:cNvPr id="69635" name="圆角矩形 69635"/>
            <p:cNvSpPr/>
            <p:nvPr/>
          </p:nvSpPr>
          <p:spPr>
            <a:xfrm>
              <a:off x="6960" y="2220"/>
              <a:ext cx="1800" cy="1080"/>
            </a:xfrm>
            <a:prstGeom prst="roundRect">
              <a:avLst>
                <a:gd name="adj" fmla="val 50000"/>
              </a:avLst>
            </a:prstGeom>
            <a:solidFill>
              <a:schemeClr val="accent1"/>
            </a:solidFill>
            <a:ln w="9525"/>
            <a:scene3d>
              <a:camera prst="legacyPerspectiveBottomLeft">
                <a:rot lat="0" lon="0" rev="0"/>
              </a:camera>
              <a:lightRig rig="legacyFlat3" dir="t"/>
            </a:scene3d>
            <a:sp3d extrusionH="121893000" prstMaterial="legacyMatte">
              <a:bevelT w="13500" h="13500" prst="angle"/>
              <a:bevelB w="13500" h="13500" prst="angle"/>
              <a:extrusionClr>
                <a:schemeClr val="accent1"/>
              </a:extrusionClr>
            </a:sp3d>
          </p:spPr>
          <p:txBody>
            <a:bodyPr wrap="none" anchor="ctr">
              <a:flatTx/>
            </a:bodyPr>
            <a:p>
              <a:pPr algn="ctr"/>
              <a:r>
                <a:rPr lang="zh-CN" altLang="en-US" sz="2000" b="1" dirty="0">
                  <a:latin typeface="Arial" panose="020B0604020202020204" pitchFamily="34" charset="0"/>
                  <a:ea typeface="宋体" panose="02010600030101010101" pitchFamily="2" charset="-122"/>
                </a:rPr>
                <a:t> </a:t>
              </a:r>
              <a:r>
                <a:rPr lang="zh-CN" altLang="en-US" sz="2000" b="1" dirty="0">
                  <a:solidFill>
                    <a:srgbClr val="FF0000"/>
                  </a:solidFill>
                  <a:latin typeface="Arial" panose="020B0604020202020204" pitchFamily="34" charset="0"/>
                  <a:ea typeface="宋体" panose="02010600030101010101" pitchFamily="2" charset="-122"/>
                </a:rPr>
                <a:t>单纯疱疹</a:t>
              </a:r>
              <a:endParaRPr lang="zh-CN" altLang="en-US" sz="2000" b="1" dirty="0">
                <a:solidFill>
                  <a:srgbClr val="FF0000"/>
                </a:solidFill>
                <a:latin typeface="Arial" panose="020B0604020202020204" pitchFamily="34" charset="0"/>
                <a:ea typeface="宋体" panose="02010600030101010101" pitchFamily="2" charset="-122"/>
              </a:endParaRPr>
            </a:p>
          </p:txBody>
        </p:sp>
        <p:sp>
          <p:nvSpPr>
            <p:cNvPr id="69636" name="圆角矩形 69636"/>
            <p:cNvSpPr/>
            <p:nvPr/>
          </p:nvSpPr>
          <p:spPr>
            <a:xfrm>
              <a:off x="9120" y="2220"/>
              <a:ext cx="1800" cy="1080"/>
            </a:xfrm>
            <a:prstGeom prst="roundRect">
              <a:avLst>
                <a:gd name="adj" fmla="val 50000"/>
              </a:avLst>
            </a:prstGeom>
            <a:solidFill>
              <a:schemeClr val="accent1"/>
            </a:solidFill>
            <a:ln w="9525"/>
            <a:scene3d>
              <a:camera prst="legacyPerspectiveBottomLeft">
                <a:rot lat="0" lon="0" rev="0"/>
              </a:camera>
              <a:lightRig rig="legacyFlat3" dir="t"/>
            </a:scene3d>
            <a:sp3d extrusionH="121893000" prstMaterial="legacyMatte">
              <a:bevelT w="13500" h="13500" prst="angle"/>
              <a:bevelB w="13500" h="13500" prst="angle"/>
              <a:extrusionClr>
                <a:schemeClr val="accent1"/>
              </a:extrusionClr>
            </a:sp3d>
          </p:spPr>
          <p:txBody>
            <a:bodyPr wrap="none" anchor="ctr">
              <a:flatTx/>
            </a:bodyPr>
            <a:p>
              <a:pPr algn="ctr"/>
              <a:r>
                <a:rPr lang="zh-CN" altLang="en-US" b="1" dirty="0">
                  <a:latin typeface="Arial" panose="020B0604020202020204" pitchFamily="34" charset="0"/>
                  <a:ea typeface="宋体" panose="02010600030101010101" pitchFamily="2" charset="-122"/>
                </a:rPr>
                <a:t> </a:t>
              </a:r>
              <a:r>
                <a:rPr lang="zh-CN" altLang="en-US" b="1" dirty="0">
                  <a:solidFill>
                    <a:srgbClr val="FF0000"/>
                  </a:solidFill>
                  <a:latin typeface="Arial" panose="020B0604020202020204" pitchFamily="34" charset="0"/>
                  <a:ea typeface="宋体" panose="02010600030101010101" pitchFamily="2" charset="-122"/>
                </a:rPr>
                <a:t>淋巴结</a:t>
              </a:r>
              <a:endParaRPr lang="zh-CN" altLang="en-US" b="1" dirty="0">
                <a:solidFill>
                  <a:srgbClr val="FF0000"/>
                </a:solidFill>
                <a:latin typeface="Arial" panose="020B0604020202020204" pitchFamily="34" charset="0"/>
                <a:ea typeface="宋体" panose="02010600030101010101" pitchFamily="2" charset="-122"/>
              </a:endParaRPr>
            </a:p>
            <a:p>
              <a:pPr algn="ctr"/>
              <a:r>
                <a:rPr lang="zh-CN" altLang="en-US" b="1" dirty="0">
                  <a:solidFill>
                    <a:srgbClr val="FF0000"/>
                  </a:solidFill>
                  <a:latin typeface="Arial" panose="020B0604020202020204" pitchFamily="34" charset="0"/>
                  <a:ea typeface="宋体" panose="02010600030101010101" pitchFamily="2" charset="-122"/>
                </a:rPr>
                <a:t>肿大</a:t>
              </a:r>
              <a:endParaRPr lang="zh-CN" altLang="en-US" b="1" dirty="0">
                <a:solidFill>
                  <a:srgbClr val="FF0000"/>
                </a:solidFill>
                <a:latin typeface="Arial" panose="020B0604020202020204" pitchFamily="34" charset="0"/>
                <a:ea typeface="宋体" panose="02010600030101010101" pitchFamily="2" charset="-122"/>
              </a:endParaRPr>
            </a:p>
          </p:txBody>
        </p:sp>
        <p:sp>
          <p:nvSpPr>
            <p:cNvPr id="69637" name="圆角矩形 69637"/>
            <p:cNvSpPr/>
            <p:nvPr/>
          </p:nvSpPr>
          <p:spPr>
            <a:xfrm>
              <a:off x="14400" y="2220"/>
              <a:ext cx="1800" cy="1080"/>
            </a:xfrm>
            <a:prstGeom prst="roundRect">
              <a:avLst>
                <a:gd name="adj" fmla="val 50000"/>
              </a:avLst>
            </a:prstGeom>
            <a:solidFill>
              <a:schemeClr val="accent1"/>
            </a:solidFill>
            <a:ln w="28575"/>
            <a:scene3d>
              <a:camera prst="legacyPerspectiveBottomLeft">
                <a:rot lat="0" lon="0" rev="0"/>
              </a:camera>
              <a:lightRig rig="legacyFlat3" dir="t"/>
            </a:scene3d>
            <a:sp3d extrusionH="121893000" prstMaterial="legacyMatte">
              <a:bevelT w="13500" h="13500" prst="angle"/>
              <a:bevelB w="13500" h="13500" prst="angle"/>
              <a:extrusionClr>
                <a:schemeClr val="accent1"/>
              </a:extrusionClr>
            </a:sp3d>
          </p:spPr>
          <p:txBody>
            <a:bodyPr wrap="none" anchor="ctr">
              <a:flatTx/>
            </a:bodyPr>
            <a:p>
              <a:pPr algn="ctr"/>
              <a:r>
                <a:rPr lang="zh-CN" altLang="en-US" sz="2400" b="1" dirty="0">
                  <a:latin typeface="Arial" panose="020B0604020202020204" pitchFamily="34" charset="0"/>
                  <a:ea typeface="宋体" panose="02010600030101010101" pitchFamily="2" charset="-122"/>
                </a:rPr>
                <a:t> </a:t>
              </a:r>
              <a:r>
                <a:rPr lang="zh-CN" altLang="en-US" sz="2400" b="1" dirty="0">
                  <a:solidFill>
                    <a:srgbClr val="FF0000"/>
                  </a:solidFill>
                  <a:latin typeface="Arial" panose="020B0604020202020204" pitchFamily="34" charset="0"/>
                  <a:ea typeface="宋体" panose="02010600030101010101" pitchFamily="2" charset="-122"/>
                </a:rPr>
                <a:t>昏迷</a:t>
              </a:r>
              <a:endParaRPr lang="zh-CN" altLang="en-US" sz="2400" b="1" dirty="0">
                <a:solidFill>
                  <a:srgbClr val="FF0000"/>
                </a:solidFill>
                <a:latin typeface="Arial" panose="020B0604020202020204" pitchFamily="34" charset="0"/>
                <a:ea typeface="宋体" panose="02010600030101010101" pitchFamily="2" charset="-122"/>
              </a:endParaRPr>
            </a:p>
          </p:txBody>
        </p:sp>
        <p:sp>
          <p:nvSpPr>
            <p:cNvPr id="69638" name="圆角矩形 69638"/>
            <p:cNvSpPr/>
            <p:nvPr/>
          </p:nvSpPr>
          <p:spPr>
            <a:xfrm>
              <a:off x="11640" y="2220"/>
              <a:ext cx="1800" cy="1080"/>
            </a:xfrm>
            <a:prstGeom prst="roundRect">
              <a:avLst>
                <a:gd name="adj" fmla="val 50000"/>
              </a:avLst>
            </a:prstGeom>
            <a:solidFill>
              <a:schemeClr val="accent1"/>
            </a:solidFill>
            <a:ln w="9525"/>
            <a:scene3d>
              <a:camera prst="legacyPerspectiveBottomLeft">
                <a:rot lat="0" lon="0" rev="0"/>
              </a:camera>
              <a:lightRig rig="legacyFlat3" dir="t"/>
            </a:scene3d>
            <a:sp3d extrusionH="121893000" prstMaterial="legacyMatte">
              <a:bevelT w="13500" h="13500" prst="angle"/>
              <a:bevelB w="13500" h="13500" prst="angle"/>
              <a:extrusionClr>
                <a:schemeClr val="accent1"/>
              </a:extrusionClr>
            </a:sp3d>
          </p:spPr>
          <p:txBody>
            <a:bodyPr wrap="none" anchor="ctr">
              <a:flatTx/>
            </a:bodyPr>
            <a:p>
              <a:pPr algn="ctr"/>
              <a:r>
                <a:rPr lang="zh-CN" altLang="en-US" sz="2400" b="1" dirty="0">
                  <a:latin typeface="Arial" panose="020B0604020202020204" pitchFamily="34" charset="0"/>
                  <a:ea typeface="宋体" panose="02010600030101010101" pitchFamily="2" charset="-122"/>
                </a:rPr>
                <a:t> </a:t>
              </a:r>
              <a:r>
                <a:rPr lang="zh-CN" altLang="en-US" sz="2400" b="1" dirty="0">
                  <a:solidFill>
                    <a:srgbClr val="FF0000"/>
                  </a:solidFill>
                  <a:latin typeface="Arial" panose="020B0604020202020204" pitchFamily="34" charset="0"/>
                  <a:ea typeface="宋体" panose="02010600030101010101" pitchFamily="2" charset="-122"/>
                </a:rPr>
                <a:t>出血</a:t>
              </a:r>
              <a:endParaRPr lang="zh-CN" altLang="en-US" sz="2400" b="1" dirty="0">
                <a:solidFill>
                  <a:srgbClr val="FF0000"/>
                </a:solidFill>
                <a:latin typeface="Arial" panose="020B0604020202020204" pitchFamily="34" charset="0"/>
                <a:ea typeface="宋体" panose="02010600030101010101" pitchFamily="2" charset="-122"/>
              </a:endParaRPr>
            </a:p>
          </p:txBody>
        </p:sp>
        <p:sp>
          <p:nvSpPr>
            <p:cNvPr id="69639" name="圆角矩形 69639"/>
            <p:cNvSpPr/>
            <p:nvPr/>
          </p:nvSpPr>
          <p:spPr>
            <a:xfrm>
              <a:off x="2505" y="5985"/>
              <a:ext cx="2520" cy="3960"/>
            </a:xfrm>
            <a:prstGeom prst="roundRect">
              <a:avLst>
                <a:gd name="adj" fmla="val 16667"/>
              </a:avLst>
            </a:prstGeom>
            <a:pattFill prst="smGrid">
              <a:fgClr>
                <a:srgbClr val="FFFF00"/>
              </a:fgClr>
              <a:bgClr>
                <a:schemeClr val="bg1"/>
              </a:bgClr>
            </a:pattFill>
            <a:ln w="9525" cap="flat" cmpd="sng">
              <a:solidFill>
                <a:srgbClr val="990000"/>
              </a:solidFill>
              <a:prstDash val="solid"/>
              <a:round/>
              <a:headEnd type="none" w="med" len="med"/>
              <a:tailEnd type="none" w="med" len="med"/>
            </a:ln>
          </p:spPr>
          <p:txBody>
            <a:bodyPr wrap="none" anchor="ctr"/>
            <a:p>
              <a:pPr algn="ctr">
                <a:lnSpc>
                  <a:spcPct val="130000"/>
                </a:lnSpc>
              </a:pPr>
              <a:r>
                <a:rPr lang="zh-CN" altLang="en-US" dirty="0">
                  <a:solidFill>
                    <a:srgbClr val="000000"/>
                  </a:solidFill>
                  <a:latin typeface="Arial" panose="020B0604020202020204" pitchFamily="34" charset="0"/>
                  <a:ea typeface="宋体" panose="02010600030101010101" pitchFamily="2" charset="-122"/>
                </a:rPr>
                <a:t>大叶性肺炎</a:t>
              </a:r>
              <a:endParaRPr lang="zh-CN" altLang="en-US" dirty="0">
                <a:solidFill>
                  <a:srgbClr val="000000"/>
                </a:solidFill>
                <a:latin typeface="Arial" panose="020B0604020202020204" pitchFamily="34" charset="0"/>
                <a:ea typeface="宋体" panose="02010600030101010101" pitchFamily="2" charset="-122"/>
              </a:endParaRPr>
            </a:p>
            <a:p>
              <a:pPr algn="ctr">
                <a:lnSpc>
                  <a:spcPct val="130000"/>
                </a:lnSpc>
              </a:pPr>
              <a:r>
                <a:rPr lang="zh-CN" altLang="en-US" dirty="0">
                  <a:solidFill>
                    <a:srgbClr val="000000"/>
                  </a:solidFill>
                  <a:latin typeface="Arial" panose="020B0604020202020204" pitchFamily="34" charset="0"/>
                  <a:ea typeface="宋体" panose="02010600030101010101" pitchFamily="2" charset="-122"/>
                </a:rPr>
                <a:t>败血症</a:t>
              </a:r>
              <a:endParaRPr lang="zh-CN" altLang="en-US" dirty="0">
                <a:solidFill>
                  <a:srgbClr val="000000"/>
                </a:solidFill>
                <a:latin typeface="Arial" panose="020B0604020202020204" pitchFamily="34" charset="0"/>
                <a:ea typeface="宋体" panose="02010600030101010101" pitchFamily="2" charset="-122"/>
              </a:endParaRPr>
            </a:p>
            <a:p>
              <a:pPr algn="ctr">
                <a:lnSpc>
                  <a:spcPct val="130000"/>
                </a:lnSpc>
              </a:pPr>
              <a:r>
                <a:rPr lang="zh-CN" altLang="en-US" dirty="0">
                  <a:solidFill>
                    <a:srgbClr val="000000"/>
                  </a:solidFill>
                  <a:latin typeface="Arial" panose="020B0604020202020204" pitchFamily="34" charset="0"/>
                  <a:ea typeface="宋体" panose="02010600030101010101" pitchFamily="2" charset="-122"/>
                </a:rPr>
                <a:t>急性肾盂肾炎</a:t>
              </a:r>
              <a:endParaRPr lang="zh-CN" altLang="en-US" dirty="0">
                <a:solidFill>
                  <a:srgbClr val="000000"/>
                </a:solidFill>
                <a:latin typeface="Arial" panose="020B0604020202020204" pitchFamily="34" charset="0"/>
                <a:ea typeface="宋体" panose="02010600030101010101" pitchFamily="2" charset="-122"/>
              </a:endParaRPr>
            </a:p>
            <a:p>
              <a:pPr algn="ctr">
                <a:lnSpc>
                  <a:spcPct val="130000"/>
                </a:lnSpc>
              </a:pPr>
              <a:r>
                <a:rPr lang="zh-CN" altLang="en-US" dirty="0">
                  <a:solidFill>
                    <a:srgbClr val="000000"/>
                  </a:solidFill>
                  <a:latin typeface="Arial" panose="020B0604020202020204" pitchFamily="34" charset="0"/>
                  <a:ea typeface="宋体" panose="02010600030101010101" pitchFamily="2" charset="-122"/>
                </a:rPr>
                <a:t>疟疾</a:t>
              </a:r>
              <a:endParaRPr lang="zh-CN" altLang="en-US" dirty="0">
                <a:solidFill>
                  <a:srgbClr val="000000"/>
                </a:solidFill>
                <a:latin typeface="Arial" panose="020B0604020202020204" pitchFamily="34" charset="0"/>
                <a:ea typeface="宋体" panose="02010600030101010101" pitchFamily="2" charset="-122"/>
              </a:endParaRPr>
            </a:p>
            <a:p>
              <a:pPr algn="ctr">
                <a:lnSpc>
                  <a:spcPct val="130000"/>
                </a:lnSpc>
              </a:pPr>
              <a:r>
                <a:rPr lang="zh-CN" altLang="en-US" dirty="0">
                  <a:solidFill>
                    <a:srgbClr val="000000"/>
                  </a:solidFill>
                  <a:latin typeface="Arial" panose="020B0604020202020204" pitchFamily="34" charset="0"/>
                  <a:ea typeface="宋体" panose="02010600030101010101" pitchFamily="2" charset="-122"/>
                </a:rPr>
                <a:t>急性溶血反应 </a:t>
              </a:r>
              <a:endParaRPr lang="zh-CN" altLang="en-US" dirty="0">
                <a:solidFill>
                  <a:srgbClr val="000000"/>
                </a:solidFill>
                <a:latin typeface="Arial" panose="020B0604020202020204" pitchFamily="34" charset="0"/>
                <a:ea typeface="宋体" panose="02010600030101010101" pitchFamily="2" charset="-122"/>
              </a:endParaRPr>
            </a:p>
          </p:txBody>
        </p:sp>
        <p:sp>
          <p:nvSpPr>
            <p:cNvPr id="69640" name="圆角矩形 69640"/>
            <p:cNvSpPr/>
            <p:nvPr/>
          </p:nvSpPr>
          <p:spPr>
            <a:xfrm>
              <a:off x="10920" y="6000"/>
              <a:ext cx="2520" cy="3960"/>
            </a:xfrm>
            <a:prstGeom prst="roundRect">
              <a:avLst>
                <a:gd name="adj" fmla="val 16667"/>
              </a:avLst>
            </a:prstGeom>
            <a:pattFill prst="smGrid">
              <a:fgClr>
                <a:srgbClr val="FFFF00"/>
              </a:fgClr>
              <a:bgClr>
                <a:schemeClr val="bg1"/>
              </a:bgClr>
            </a:pattFill>
            <a:ln w="9525" cap="flat" cmpd="sng">
              <a:solidFill>
                <a:srgbClr val="990000"/>
              </a:solidFill>
              <a:prstDash val="solid"/>
              <a:round/>
              <a:headEnd type="none" w="med" len="med"/>
              <a:tailEnd type="none" w="med" len="med"/>
            </a:ln>
          </p:spPr>
          <p:txBody>
            <a:bodyPr wrap="none" anchor="ctr"/>
            <a:p>
              <a:pPr algn="ctr">
                <a:lnSpc>
                  <a:spcPct val="130000"/>
                </a:lnSpc>
              </a:pPr>
              <a:r>
                <a:rPr lang="zh-CN" altLang="en-US" dirty="0">
                  <a:solidFill>
                    <a:srgbClr val="000000"/>
                  </a:solidFill>
                  <a:latin typeface="Arial" panose="020B0604020202020204" pitchFamily="34" charset="0"/>
                  <a:ea typeface="宋体" panose="02010600030101010101" pitchFamily="2" charset="-122"/>
                </a:rPr>
                <a:t>流行性出血热</a:t>
              </a:r>
              <a:endParaRPr lang="zh-CN" altLang="en-US" dirty="0">
                <a:solidFill>
                  <a:srgbClr val="000000"/>
                </a:solidFill>
                <a:latin typeface="Arial" panose="020B0604020202020204" pitchFamily="34" charset="0"/>
                <a:ea typeface="宋体" panose="02010600030101010101" pitchFamily="2" charset="-122"/>
              </a:endParaRPr>
            </a:p>
            <a:p>
              <a:pPr algn="ctr">
                <a:lnSpc>
                  <a:spcPct val="130000"/>
                </a:lnSpc>
              </a:pPr>
              <a:r>
                <a:rPr lang="zh-CN" altLang="en-US" dirty="0">
                  <a:solidFill>
                    <a:srgbClr val="000000"/>
                  </a:solidFill>
                  <a:latin typeface="Arial" panose="020B0604020202020204" pitchFamily="34" charset="0"/>
                  <a:ea typeface="宋体" panose="02010600030101010101" pitchFamily="2" charset="-122"/>
                </a:rPr>
                <a:t>败血症</a:t>
              </a:r>
              <a:endParaRPr lang="zh-CN" altLang="en-US" dirty="0">
                <a:solidFill>
                  <a:srgbClr val="000000"/>
                </a:solidFill>
                <a:latin typeface="Arial" panose="020B0604020202020204" pitchFamily="34" charset="0"/>
                <a:ea typeface="宋体" panose="02010600030101010101" pitchFamily="2" charset="-122"/>
              </a:endParaRPr>
            </a:p>
            <a:p>
              <a:pPr algn="ctr">
                <a:lnSpc>
                  <a:spcPct val="130000"/>
                </a:lnSpc>
              </a:pPr>
              <a:r>
                <a:rPr lang="zh-CN" altLang="en-US" dirty="0">
                  <a:solidFill>
                    <a:srgbClr val="000000"/>
                  </a:solidFill>
                  <a:latin typeface="Arial" panose="020B0604020202020204" pitchFamily="34" charset="0"/>
                  <a:ea typeface="宋体" panose="02010600030101010101" pitchFamily="2" charset="-122"/>
                </a:rPr>
                <a:t>斑疹伤寒</a:t>
              </a:r>
              <a:endParaRPr lang="zh-CN" altLang="en-US" dirty="0">
                <a:solidFill>
                  <a:srgbClr val="000000"/>
                </a:solidFill>
                <a:latin typeface="Arial" panose="020B0604020202020204" pitchFamily="34" charset="0"/>
                <a:ea typeface="宋体" panose="02010600030101010101" pitchFamily="2" charset="-122"/>
              </a:endParaRPr>
            </a:p>
            <a:p>
              <a:pPr algn="ctr">
                <a:lnSpc>
                  <a:spcPct val="130000"/>
                </a:lnSpc>
              </a:pPr>
              <a:r>
                <a:rPr lang="zh-CN" altLang="en-US" dirty="0">
                  <a:solidFill>
                    <a:srgbClr val="000000"/>
                  </a:solidFill>
                  <a:latin typeface="Arial" panose="020B0604020202020204" pitchFamily="34" charset="0"/>
                  <a:ea typeface="宋体" panose="02010600030101010101" pitchFamily="2" charset="-122"/>
                </a:rPr>
                <a:t>白血病</a:t>
              </a:r>
              <a:endParaRPr lang="zh-CN" altLang="en-US" dirty="0">
                <a:solidFill>
                  <a:srgbClr val="000000"/>
                </a:solidFill>
                <a:latin typeface="Arial" panose="020B0604020202020204" pitchFamily="34" charset="0"/>
                <a:ea typeface="宋体" panose="02010600030101010101" pitchFamily="2" charset="-122"/>
              </a:endParaRPr>
            </a:p>
            <a:p>
              <a:pPr algn="ctr">
                <a:lnSpc>
                  <a:spcPct val="130000"/>
                </a:lnSpc>
              </a:pPr>
              <a:r>
                <a:rPr lang="zh-CN" altLang="en-US" dirty="0">
                  <a:solidFill>
                    <a:srgbClr val="000000"/>
                  </a:solidFill>
                  <a:latin typeface="Arial" panose="020B0604020202020204" pitchFamily="34" charset="0"/>
                  <a:ea typeface="宋体" panose="02010600030101010101" pitchFamily="2" charset="-122"/>
                </a:rPr>
                <a:t>再生障碍性贫血  </a:t>
              </a:r>
              <a:endParaRPr lang="zh-CN" altLang="en-US" dirty="0">
                <a:solidFill>
                  <a:srgbClr val="000000"/>
                </a:solidFill>
                <a:latin typeface="Arial" panose="020B0604020202020204" pitchFamily="34" charset="0"/>
                <a:ea typeface="宋体" panose="02010600030101010101" pitchFamily="2" charset="-122"/>
              </a:endParaRPr>
            </a:p>
          </p:txBody>
        </p:sp>
        <p:sp>
          <p:nvSpPr>
            <p:cNvPr id="69641" name="圆角矩形 69641"/>
            <p:cNvSpPr/>
            <p:nvPr/>
          </p:nvSpPr>
          <p:spPr>
            <a:xfrm>
              <a:off x="5280" y="6000"/>
              <a:ext cx="2520" cy="3960"/>
            </a:xfrm>
            <a:prstGeom prst="roundRect">
              <a:avLst>
                <a:gd name="adj" fmla="val 16667"/>
              </a:avLst>
            </a:prstGeom>
            <a:pattFill prst="smGrid">
              <a:fgClr>
                <a:srgbClr val="FFFF00"/>
              </a:fgClr>
              <a:bgClr>
                <a:schemeClr val="bg1"/>
              </a:bgClr>
            </a:pattFill>
            <a:ln w="9525" cap="flat" cmpd="sng">
              <a:solidFill>
                <a:srgbClr val="990000"/>
              </a:solidFill>
              <a:prstDash val="solid"/>
              <a:round/>
              <a:headEnd type="none" w="med" len="med"/>
              <a:tailEnd type="none" w="med" len="med"/>
            </a:ln>
          </p:spPr>
          <p:txBody>
            <a:bodyPr wrap="none" anchor="ctr"/>
            <a:p>
              <a:pPr algn="ctr">
                <a:lnSpc>
                  <a:spcPct val="130000"/>
                </a:lnSpc>
              </a:pPr>
              <a:r>
                <a:rPr lang="zh-CN" altLang="en-US" dirty="0">
                  <a:solidFill>
                    <a:srgbClr val="000000"/>
                  </a:solidFill>
                  <a:latin typeface="Arial" panose="020B0604020202020204" pitchFamily="34" charset="0"/>
                  <a:ea typeface="宋体" panose="02010600030101010101" pitchFamily="2" charset="-122"/>
                </a:rPr>
                <a:t>大叶性肺炎</a:t>
              </a:r>
              <a:endParaRPr lang="zh-CN" altLang="en-US" dirty="0">
                <a:solidFill>
                  <a:srgbClr val="000000"/>
                </a:solidFill>
                <a:latin typeface="Arial" panose="020B0604020202020204" pitchFamily="34" charset="0"/>
                <a:ea typeface="宋体" panose="02010600030101010101" pitchFamily="2" charset="-122"/>
              </a:endParaRPr>
            </a:p>
            <a:p>
              <a:pPr algn="ctr">
                <a:lnSpc>
                  <a:spcPct val="130000"/>
                </a:lnSpc>
              </a:pPr>
              <a:r>
                <a:rPr lang="zh-CN" altLang="en-US" dirty="0">
                  <a:solidFill>
                    <a:srgbClr val="000000"/>
                  </a:solidFill>
                  <a:latin typeface="Arial" panose="020B0604020202020204" pitchFamily="34" charset="0"/>
                  <a:ea typeface="宋体" panose="02010600030101010101" pitchFamily="2" charset="-122"/>
                </a:rPr>
                <a:t>流行性感冒</a:t>
              </a:r>
              <a:endParaRPr lang="zh-CN" altLang="en-US" dirty="0">
                <a:solidFill>
                  <a:srgbClr val="000000"/>
                </a:solidFill>
                <a:latin typeface="Arial" panose="020B0604020202020204" pitchFamily="34" charset="0"/>
                <a:ea typeface="宋体" panose="02010600030101010101" pitchFamily="2" charset="-122"/>
              </a:endParaRPr>
            </a:p>
            <a:p>
              <a:pPr algn="ctr">
                <a:lnSpc>
                  <a:spcPct val="130000"/>
                </a:lnSpc>
              </a:pPr>
              <a:r>
                <a:rPr lang="zh-CN" altLang="en-US" dirty="0">
                  <a:solidFill>
                    <a:srgbClr val="000000"/>
                  </a:solidFill>
                  <a:latin typeface="Arial" panose="020B0604020202020204" pitchFamily="34" charset="0"/>
                  <a:ea typeface="宋体" panose="02010600030101010101" pitchFamily="2" charset="-122"/>
                </a:rPr>
                <a:t>间日疟 </a:t>
              </a:r>
              <a:endParaRPr lang="zh-CN" altLang="en-US" dirty="0">
                <a:solidFill>
                  <a:srgbClr val="000000"/>
                </a:solidFill>
                <a:latin typeface="Arial" panose="020B0604020202020204" pitchFamily="34" charset="0"/>
                <a:ea typeface="宋体" panose="02010600030101010101" pitchFamily="2" charset="-122"/>
              </a:endParaRPr>
            </a:p>
          </p:txBody>
        </p:sp>
        <p:sp>
          <p:nvSpPr>
            <p:cNvPr id="69642" name="圆角矩形 69642"/>
            <p:cNvSpPr/>
            <p:nvPr/>
          </p:nvSpPr>
          <p:spPr>
            <a:xfrm>
              <a:off x="8080" y="6000"/>
              <a:ext cx="2520" cy="3960"/>
            </a:xfrm>
            <a:prstGeom prst="roundRect">
              <a:avLst>
                <a:gd name="adj" fmla="val 16667"/>
              </a:avLst>
            </a:prstGeom>
            <a:pattFill prst="smGrid">
              <a:fgClr>
                <a:srgbClr val="FFFF00"/>
              </a:fgClr>
              <a:bgClr>
                <a:schemeClr val="bg1"/>
              </a:bgClr>
            </a:pattFill>
            <a:ln w="9525" cap="flat" cmpd="sng">
              <a:solidFill>
                <a:srgbClr val="990000"/>
              </a:solidFill>
              <a:prstDash val="solid"/>
              <a:round/>
              <a:headEnd type="none" w="med" len="med"/>
              <a:tailEnd type="none" w="med" len="med"/>
            </a:ln>
          </p:spPr>
          <p:txBody>
            <a:bodyPr wrap="none" anchor="ctr"/>
            <a:p>
              <a:pPr algn="ctr">
                <a:lnSpc>
                  <a:spcPct val="130000"/>
                </a:lnSpc>
              </a:pPr>
              <a:r>
                <a:rPr lang="zh-CN" altLang="en-US" dirty="0">
                  <a:solidFill>
                    <a:srgbClr val="000000"/>
                  </a:solidFill>
                  <a:latin typeface="Arial" panose="020B0604020202020204" pitchFamily="34" charset="0"/>
                  <a:ea typeface="宋体" panose="02010600030101010101" pitchFamily="2" charset="-122"/>
                </a:rPr>
                <a:t>淋巴结结核</a:t>
              </a:r>
              <a:endParaRPr lang="zh-CN" altLang="en-US" dirty="0">
                <a:solidFill>
                  <a:srgbClr val="000000"/>
                </a:solidFill>
                <a:latin typeface="Arial" panose="020B0604020202020204" pitchFamily="34" charset="0"/>
                <a:ea typeface="宋体" panose="02010600030101010101" pitchFamily="2" charset="-122"/>
              </a:endParaRPr>
            </a:p>
            <a:p>
              <a:pPr algn="ctr">
                <a:lnSpc>
                  <a:spcPct val="130000"/>
                </a:lnSpc>
              </a:pPr>
              <a:r>
                <a:rPr lang="zh-CN" altLang="en-US" dirty="0">
                  <a:solidFill>
                    <a:srgbClr val="000000"/>
                  </a:solidFill>
                  <a:latin typeface="Arial" panose="020B0604020202020204" pitchFamily="34" charset="0"/>
                  <a:ea typeface="宋体" panose="02010600030101010101" pitchFamily="2" charset="-122"/>
                </a:rPr>
                <a:t>白血病</a:t>
              </a:r>
              <a:endParaRPr lang="zh-CN" altLang="en-US" dirty="0">
                <a:solidFill>
                  <a:srgbClr val="000000"/>
                </a:solidFill>
                <a:latin typeface="Arial" panose="020B0604020202020204" pitchFamily="34" charset="0"/>
                <a:ea typeface="宋体" panose="02010600030101010101" pitchFamily="2" charset="-122"/>
              </a:endParaRPr>
            </a:p>
            <a:p>
              <a:pPr algn="ctr">
                <a:lnSpc>
                  <a:spcPct val="130000"/>
                </a:lnSpc>
              </a:pPr>
              <a:r>
                <a:rPr lang="zh-CN" altLang="en-US" dirty="0">
                  <a:solidFill>
                    <a:srgbClr val="000000"/>
                  </a:solidFill>
                  <a:latin typeface="Arial" panose="020B0604020202020204" pitchFamily="34" charset="0"/>
                  <a:ea typeface="宋体" panose="02010600030101010101" pitchFamily="2" charset="-122"/>
                </a:rPr>
                <a:t>淋巴瘤 </a:t>
              </a:r>
              <a:endParaRPr lang="zh-CN" altLang="en-US" dirty="0">
                <a:solidFill>
                  <a:srgbClr val="000000"/>
                </a:solidFill>
                <a:latin typeface="Arial" panose="020B0604020202020204" pitchFamily="34" charset="0"/>
                <a:ea typeface="宋体" panose="02010600030101010101" pitchFamily="2" charset="-122"/>
              </a:endParaRPr>
            </a:p>
          </p:txBody>
        </p:sp>
        <p:sp>
          <p:nvSpPr>
            <p:cNvPr id="69643" name="圆角矩形 69643"/>
            <p:cNvSpPr/>
            <p:nvPr/>
          </p:nvSpPr>
          <p:spPr>
            <a:xfrm>
              <a:off x="13680" y="6020"/>
              <a:ext cx="2743" cy="3960"/>
            </a:xfrm>
            <a:prstGeom prst="roundRect">
              <a:avLst>
                <a:gd name="adj" fmla="val 16667"/>
              </a:avLst>
            </a:prstGeom>
            <a:pattFill prst="smGrid">
              <a:fgClr>
                <a:srgbClr val="FFFF00"/>
              </a:fgClr>
              <a:bgClr>
                <a:schemeClr val="bg1"/>
              </a:bgClr>
            </a:pattFill>
            <a:ln w="9525" cap="flat" cmpd="sng">
              <a:solidFill>
                <a:srgbClr val="990000"/>
              </a:solidFill>
              <a:prstDash val="solid"/>
              <a:round/>
              <a:headEnd type="none" w="med" len="med"/>
              <a:tailEnd type="none" w="med" len="med"/>
            </a:ln>
          </p:spPr>
          <p:txBody>
            <a:bodyPr wrap="none" anchor="ctr"/>
            <a:p>
              <a:pPr algn="ctr">
                <a:lnSpc>
                  <a:spcPct val="130000"/>
                </a:lnSpc>
              </a:pPr>
              <a:r>
                <a:rPr lang="zh-CN" altLang="en-US" dirty="0">
                  <a:solidFill>
                    <a:srgbClr val="000000"/>
                  </a:solidFill>
                  <a:latin typeface="Arial" panose="020B0604020202020204" pitchFamily="34" charset="0"/>
                  <a:ea typeface="宋体" panose="02010600030101010101" pitchFamily="2" charset="-122"/>
                </a:rPr>
                <a:t>流行性乙型脑炎</a:t>
              </a:r>
              <a:endParaRPr lang="zh-CN" altLang="en-US" dirty="0">
                <a:solidFill>
                  <a:srgbClr val="000000"/>
                </a:solidFill>
                <a:latin typeface="Arial" panose="020B0604020202020204" pitchFamily="34" charset="0"/>
                <a:ea typeface="宋体" panose="02010600030101010101" pitchFamily="2" charset="-122"/>
              </a:endParaRPr>
            </a:p>
            <a:p>
              <a:pPr algn="ctr">
                <a:lnSpc>
                  <a:spcPct val="130000"/>
                </a:lnSpc>
              </a:pPr>
              <a:r>
                <a:rPr lang="zh-CN" altLang="en-US" dirty="0">
                  <a:solidFill>
                    <a:srgbClr val="000000"/>
                  </a:solidFill>
                  <a:latin typeface="Arial" panose="020B0604020202020204" pitchFamily="34" charset="0"/>
                  <a:ea typeface="宋体" panose="02010600030101010101" pitchFamily="2" charset="-122"/>
                </a:rPr>
                <a:t>斑疹伤寒</a:t>
              </a:r>
              <a:endParaRPr lang="zh-CN" altLang="en-US" dirty="0">
                <a:solidFill>
                  <a:srgbClr val="000000"/>
                </a:solidFill>
                <a:latin typeface="Arial" panose="020B0604020202020204" pitchFamily="34" charset="0"/>
                <a:ea typeface="宋体" panose="02010600030101010101" pitchFamily="2" charset="-122"/>
              </a:endParaRPr>
            </a:p>
            <a:p>
              <a:pPr algn="ctr">
                <a:lnSpc>
                  <a:spcPct val="130000"/>
                </a:lnSpc>
              </a:pPr>
              <a:r>
                <a:rPr lang="zh-CN" altLang="en-US" dirty="0">
                  <a:solidFill>
                    <a:srgbClr val="000000"/>
                  </a:solidFill>
                  <a:latin typeface="Arial" panose="020B0604020202020204" pitchFamily="34" charset="0"/>
                  <a:ea typeface="宋体" panose="02010600030101010101" pitchFamily="2" charset="-122"/>
                </a:rPr>
                <a:t>中暑</a:t>
              </a:r>
              <a:endParaRPr lang="zh-CN" altLang="en-US" dirty="0">
                <a:solidFill>
                  <a:srgbClr val="000000"/>
                </a:solidFill>
                <a:latin typeface="Arial" panose="020B0604020202020204" pitchFamily="34" charset="0"/>
                <a:ea typeface="宋体" panose="02010600030101010101" pitchFamily="2" charset="-122"/>
              </a:endParaRPr>
            </a:p>
            <a:p>
              <a:pPr algn="ctr">
                <a:lnSpc>
                  <a:spcPct val="130000"/>
                </a:lnSpc>
              </a:pPr>
              <a:r>
                <a:rPr lang="zh-CN" altLang="en-US" dirty="0">
                  <a:solidFill>
                    <a:srgbClr val="000000"/>
                  </a:solidFill>
                  <a:latin typeface="Arial" panose="020B0604020202020204" pitchFamily="34" charset="0"/>
                  <a:ea typeface="宋体" panose="02010600030101010101" pitchFamily="2" charset="-122"/>
                </a:rPr>
                <a:t>脑出血</a:t>
              </a:r>
              <a:endParaRPr lang="zh-CN" altLang="en-US" dirty="0">
                <a:solidFill>
                  <a:srgbClr val="000000"/>
                </a:solidFill>
                <a:latin typeface="Arial" panose="020B0604020202020204" pitchFamily="34" charset="0"/>
                <a:ea typeface="宋体" panose="02010600030101010101" pitchFamily="2" charset="-122"/>
              </a:endParaRPr>
            </a:p>
            <a:p>
              <a:pPr algn="ctr">
                <a:lnSpc>
                  <a:spcPct val="130000"/>
                </a:lnSpc>
              </a:pPr>
              <a:r>
                <a:rPr lang="zh-CN" altLang="en-US" dirty="0">
                  <a:solidFill>
                    <a:srgbClr val="000000"/>
                  </a:solidFill>
                  <a:latin typeface="Arial" panose="020B0604020202020204" pitchFamily="34" charset="0"/>
                  <a:ea typeface="宋体" panose="02010600030101010101" pitchFamily="2" charset="-122"/>
                </a:rPr>
                <a:t>巴比妥类中毒  </a:t>
              </a:r>
              <a:endParaRPr lang="zh-CN" altLang="en-US" dirty="0">
                <a:solidFill>
                  <a:srgbClr val="000000"/>
                </a:solidFill>
                <a:latin typeface="Arial" panose="020B0604020202020204" pitchFamily="34" charset="0"/>
                <a:ea typeface="宋体" panose="02010600030101010101" pitchFamily="2" charset="-122"/>
              </a:endParaRPr>
            </a:p>
          </p:txBody>
        </p:sp>
        <p:sp>
          <p:nvSpPr>
            <p:cNvPr id="69644" name="下箭头 69644"/>
            <p:cNvSpPr/>
            <p:nvPr/>
          </p:nvSpPr>
          <p:spPr>
            <a:xfrm>
              <a:off x="3480" y="4680"/>
              <a:ext cx="720" cy="720"/>
            </a:xfrm>
            <a:prstGeom prst="downArrow">
              <a:avLst>
                <a:gd name="adj1" fmla="val 50000"/>
                <a:gd name="adj2" fmla="val 25000"/>
              </a:avLst>
            </a:prstGeom>
            <a:solidFill>
              <a:srgbClr val="990000"/>
            </a:solidFill>
            <a:ln w="9525" cap="flat" cmpd="sng">
              <a:solidFill>
                <a:schemeClr val="tx1"/>
              </a:solidFill>
              <a:prstDash val="solid"/>
              <a:miter/>
              <a:headEnd type="none" w="med" len="med"/>
              <a:tailEnd type="none" w="med" len="med"/>
            </a:ln>
          </p:spPr>
          <p:txBody>
            <a:bodyPr anchor="t"/>
            <a:p>
              <a:endParaRPr lang="zh-CN" altLang="en-US">
                <a:latin typeface="Arial" panose="020B0604020202020204" pitchFamily="34" charset="0"/>
                <a:ea typeface="宋体" panose="02010600030101010101" pitchFamily="2" charset="-122"/>
              </a:endParaRPr>
            </a:p>
          </p:txBody>
        </p:sp>
        <p:sp>
          <p:nvSpPr>
            <p:cNvPr id="69645" name="下箭头 69645"/>
            <p:cNvSpPr/>
            <p:nvPr/>
          </p:nvSpPr>
          <p:spPr>
            <a:xfrm>
              <a:off x="6240" y="4680"/>
              <a:ext cx="720" cy="720"/>
            </a:xfrm>
            <a:prstGeom prst="downArrow">
              <a:avLst>
                <a:gd name="adj1" fmla="val 50000"/>
                <a:gd name="adj2" fmla="val 25000"/>
              </a:avLst>
            </a:prstGeom>
            <a:solidFill>
              <a:srgbClr val="990000"/>
            </a:solidFill>
            <a:ln w="9525" cap="flat" cmpd="sng">
              <a:solidFill>
                <a:schemeClr val="tx1"/>
              </a:solidFill>
              <a:prstDash val="solid"/>
              <a:miter/>
              <a:headEnd type="none" w="med" len="med"/>
              <a:tailEnd type="none" w="med" len="med"/>
            </a:ln>
          </p:spPr>
          <p:txBody>
            <a:bodyPr anchor="t"/>
            <a:p>
              <a:endParaRPr lang="zh-CN" altLang="en-US">
                <a:latin typeface="Arial" panose="020B0604020202020204" pitchFamily="34" charset="0"/>
                <a:ea typeface="宋体" panose="02010600030101010101" pitchFamily="2" charset="-122"/>
              </a:endParaRPr>
            </a:p>
          </p:txBody>
        </p:sp>
        <p:sp>
          <p:nvSpPr>
            <p:cNvPr id="69646" name="下箭头 69646"/>
            <p:cNvSpPr/>
            <p:nvPr/>
          </p:nvSpPr>
          <p:spPr>
            <a:xfrm>
              <a:off x="8760" y="4680"/>
              <a:ext cx="720" cy="720"/>
            </a:xfrm>
            <a:prstGeom prst="downArrow">
              <a:avLst>
                <a:gd name="adj1" fmla="val 50000"/>
                <a:gd name="adj2" fmla="val 25000"/>
              </a:avLst>
            </a:prstGeom>
            <a:solidFill>
              <a:srgbClr val="990000"/>
            </a:solidFill>
            <a:ln w="9525" cap="flat" cmpd="sng">
              <a:solidFill>
                <a:schemeClr val="tx1"/>
              </a:solidFill>
              <a:prstDash val="solid"/>
              <a:miter/>
              <a:headEnd type="none" w="med" len="med"/>
              <a:tailEnd type="none" w="med" len="med"/>
            </a:ln>
          </p:spPr>
          <p:txBody>
            <a:bodyPr anchor="t"/>
            <a:p>
              <a:endParaRPr lang="zh-CN" altLang="en-US">
                <a:latin typeface="Arial" panose="020B0604020202020204" pitchFamily="34" charset="0"/>
                <a:ea typeface="宋体" panose="02010600030101010101" pitchFamily="2" charset="-122"/>
              </a:endParaRPr>
            </a:p>
          </p:txBody>
        </p:sp>
        <p:sp>
          <p:nvSpPr>
            <p:cNvPr id="69647" name="下箭头 69647"/>
            <p:cNvSpPr/>
            <p:nvPr/>
          </p:nvSpPr>
          <p:spPr>
            <a:xfrm>
              <a:off x="11640" y="4680"/>
              <a:ext cx="720" cy="720"/>
            </a:xfrm>
            <a:prstGeom prst="downArrow">
              <a:avLst>
                <a:gd name="adj1" fmla="val 50000"/>
                <a:gd name="adj2" fmla="val 25000"/>
              </a:avLst>
            </a:prstGeom>
            <a:solidFill>
              <a:srgbClr val="990000"/>
            </a:solidFill>
            <a:ln w="9525" cap="flat" cmpd="sng">
              <a:solidFill>
                <a:schemeClr val="tx1"/>
              </a:solidFill>
              <a:prstDash val="solid"/>
              <a:miter/>
              <a:headEnd type="none" w="med" len="med"/>
              <a:tailEnd type="none" w="med" len="med"/>
            </a:ln>
          </p:spPr>
          <p:txBody>
            <a:bodyPr anchor="t"/>
            <a:p>
              <a:endParaRPr lang="zh-CN" altLang="en-US">
                <a:latin typeface="Arial" panose="020B0604020202020204" pitchFamily="34" charset="0"/>
                <a:ea typeface="宋体" panose="02010600030101010101" pitchFamily="2" charset="-122"/>
              </a:endParaRPr>
            </a:p>
          </p:txBody>
        </p:sp>
        <p:sp>
          <p:nvSpPr>
            <p:cNvPr id="69648" name="下箭头 69648"/>
            <p:cNvSpPr/>
            <p:nvPr/>
          </p:nvSpPr>
          <p:spPr>
            <a:xfrm>
              <a:off x="14400" y="4680"/>
              <a:ext cx="720" cy="720"/>
            </a:xfrm>
            <a:prstGeom prst="downArrow">
              <a:avLst>
                <a:gd name="adj1" fmla="val 50000"/>
                <a:gd name="adj2" fmla="val 25000"/>
              </a:avLst>
            </a:prstGeom>
            <a:solidFill>
              <a:srgbClr val="990000"/>
            </a:solidFill>
            <a:ln w="9525" cap="flat" cmpd="sng">
              <a:solidFill>
                <a:schemeClr val="tx1"/>
              </a:solidFill>
              <a:prstDash val="solid"/>
              <a:miter/>
              <a:headEnd type="none" w="med" len="med"/>
              <a:tailEnd type="none" w="med" len="med"/>
            </a:ln>
          </p:spPr>
          <p:txBody>
            <a:bodyPr anchor="t"/>
            <a:p>
              <a:endParaRPr lang="zh-CN" altLang="en-US">
                <a:latin typeface="Arial" panose="020B0604020202020204" pitchFamily="34" charset="0"/>
                <a:ea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176149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a:t>
            </a: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发热</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6" name="文本框 5"/>
          <p:cNvSpPr txBox="1"/>
          <p:nvPr/>
        </p:nvSpPr>
        <p:spPr>
          <a:xfrm>
            <a:off x="642620" y="920115"/>
            <a:ext cx="4197985" cy="460375"/>
          </a:xfrm>
          <a:prstGeom prst="rect">
            <a:avLst/>
          </a:prstGeom>
          <a:noFill/>
        </p:spPr>
        <p:txBody>
          <a:bodyPr wrap="square" rtlCol="0">
            <a:spAutoFit/>
          </a:bodyPr>
          <a:p>
            <a:r>
              <a:rPr lang="zh-CN" altLang="en-US" sz="2400"/>
              <a:t>（五）问诊要点</a:t>
            </a:r>
            <a:endParaRPr lang="zh-CN" altLang="en-US" sz="2400"/>
          </a:p>
        </p:txBody>
      </p:sp>
      <p:sp>
        <p:nvSpPr>
          <p:cNvPr id="7" name="文本框 6"/>
          <p:cNvSpPr txBox="1"/>
          <p:nvPr/>
        </p:nvSpPr>
        <p:spPr>
          <a:xfrm>
            <a:off x="852805" y="1787525"/>
            <a:ext cx="10402570" cy="4707890"/>
          </a:xfrm>
          <a:prstGeom prst="rect">
            <a:avLst/>
          </a:prstGeom>
          <a:noFill/>
        </p:spPr>
        <p:txBody>
          <a:bodyPr wrap="square" rtlCol="0" anchor="t">
            <a:spAutoFit/>
          </a:bodyPr>
          <a:p>
            <a:pPr indent="0" fontAlgn="auto">
              <a:lnSpc>
                <a:spcPct val="150000"/>
              </a:lnSpc>
              <a:spcAft>
                <a:spcPts val="0"/>
              </a:spcAft>
            </a:pPr>
            <a:r>
              <a:rPr lang="en-US" altLang="zh-CN" sz="2000"/>
              <a:t>(1)</a:t>
            </a:r>
            <a:r>
              <a:rPr lang="zh-CN" altLang="en-US" sz="2000"/>
              <a:t>询问发热有无诱因，有无规律，是持续性发热还是间歇发热，体温最高值、最低值及波动范围。</a:t>
            </a:r>
            <a:endParaRPr lang="zh-CN" altLang="en-US" sz="2000"/>
          </a:p>
          <a:p>
            <a:pPr indent="0" fontAlgn="auto">
              <a:lnSpc>
                <a:spcPct val="150000"/>
              </a:lnSpc>
              <a:spcAft>
                <a:spcPts val="0"/>
              </a:spcAft>
            </a:pPr>
            <a:r>
              <a:rPr lang="en-US" altLang="zh-CN" sz="2000"/>
              <a:t>(2)</a:t>
            </a:r>
            <a:r>
              <a:rPr lang="zh-CN" altLang="en-US" sz="2000"/>
              <a:t>起病缓急，病程长短，发病的时间、地点，有无畏寒、寒战、大汗或盗汗等。</a:t>
            </a:r>
            <a:endParaRPr lang="zh-CN" altLang="en-US" sz="2000"/>
          </a:p>
          <a:p>
            <a:pPr indent="0" fontAlgn="auto">
              <a:lnSpc>
                <a:spcPct val="150000"/>
              </a:lnSpc>
              <a:spcAft>
                <a:spcPts val="0"/>
              </a:spcAft>
            </a:pPr>
            <a:r>
              <a:rPr lang="en-US" altLang="zh-CN" sz="2000"/>
              <a:t>(3)</a:t>
            </a:r>
            <a:r>
              <a:rPr lang="zh-CN" altLang="en-US" sz="2000"/>
              <a:t>询问是否伴有呼吸系统症状</a:t>
            </a:r>
            <a:r>
              <a:rPr lang="en-US" altLang="zh-CN" sz="2000"/>
              <a:t>(</a:t>
            </a:r>
            <a:r>
              <a:rPr lang="zh-CN" altLang="en-US" sz="2000"/>
              <a:t>如咳嗽、咳痰、咯血、胸痛</a:t>
            </a:r>
            <a:r>
              <a:rPr lang="en-US" altLang="zh-CN" sz="2000"/>
              <a:t>)</a:t>
            </a:r>
            <a:r>
              <a:rPr lang="zh-CN" altLang="en-US" sz="2000"/>
              <a:t>、消化系统症状</a:t>
            </a:r>
            <a:r>
              <a:rPr lang="en-US" altLang="zh-CN" sz="2000"/>
              <a:t>(</a:t>
            </a:r>
            <a:r>
              <a:rPr lang="zh-CN" altLang="en-US" sz="2000"/>
              <a:t>如恶心、呕吐、腹痛、腹泻</a:t>
            </a:r>
            <a:r>
              <a:rPr lang="en-US" altLang="zh-CN" sz="2000"/>
              <a:t>)</a:t>
            </a:r>
            <a:r>
              <a:rPr lang="zh-CN" altLang="en-US" sz="2000"/>
              <a:t>、泌尿系统症状</a:t>
            </a:r>
            <a:r>
              <a:rPr lang="en-US" altLang="zh-CN" sz="2000"/>
              <a:t>(</a:t>
            </a:r>
            <a:r>
              <a:rPr lang="zh-CN" altLang="en-US" sz="2000"/>
              <a:t>如尿频、尿急、尿痛</a:t>
            </a:r>
            <a:r>
              <a:rPr lang="en-US" altLang="zh-CN" sz="2000"/>
              <a:t>)</a:t>
            </a:r>
            <a:r>
              <a:rPr lang="zh-CN" altLang="en-US" sz="2000"/>
              <a:t>、神经系统症状</a:t>
            </a:r>
            <a:r>
              <a:rPr lang="en-US" altLang="zh-CN" sz="2000"/>
              <a:t>(</a:t>
            </a:r>
            <a:r>
              <a:rPr lang="zh-CN" altLang="en-US" sz="2000"/>
              <a:t>如意识改变、头晕</a:t>
            </a:r>
            <a:r>
              <a:rPr lang="en-US" altLang="zh-CN" sz="2000"/>
              <a:t>)</a:t>
            </a:r>
            <a:r>
              <a:rPr lang="zh-CN" altLang="en-US" sz="2000"/>
              <a:t>及全身表现</a:t>
            </a:r>
            <a:r>
              <a:rPr lang="en-US" altLang="zh-CN" sz="2000"/>
              <a:t>(</a:t>
            </a:r>
            <a:r>
              <a:rPr lang="zh-CN" altLang="en-US" sz="2000"/>
              <a:t>如皮疹、出血、肌肉关节疼痛</a:t>
            </a:r>
            <a:r>
              <a:rPr lang="en-US" altLang="zh-CN" sz="2000"/>
              <a:t>)</a:t>
            </a:r>
            <a:r>
              <a:rPr lang="zh-CN" altLang="en-US" sz="2000"/>
              <a:t>等。</a:t>
            </a:r>
            <a:endParaRPr lang="zh-CN" altLang="en-US" sz="2000"/>
          </a:p>
          <a:p>
            <a:pPr indent="0" fontAlgn="auto">
              <a:lnSpc>
                <a:spcPct val="150000"/>
              </a:lnSpc>
              <a:spcAft>
                <a:spcPts val="0"/>
              </a:spcAft>
            </a:pPr>
            <a:r>
              <a:rPr lang="en-US" altLang="zh-CN" sz="2000"/>
              <a:t>(4)</a:t>
            </a:r>
            <a:r>
              <a:rPr lang="zh-CN" altLang="en-US" sz="2000"/>
              <a:t>患病以来的精神状态、食欲、体重改变、睡眠及大小便情况。</a:t>
            </a:r>
            <a:endParaRPr lang="zh-CN" altLang="en-US" sz="2000"/>
          </a:p>
          <a:p>
            <a:pPr indent="0" fontAlgn="auto">
              <a:lnSpc>
                <a:spcPct val="150000"/>
              </a:lnSpc>
              <a:spcAft>
                <a:spcPts val="0"/>
              </a:spcAft>
            </a:pPr>
            <a:r>
              <a:rPr lang="en-US" altLang="zh-CN" sz="2000"/>
              <a:t>(5)</a:t>
            </a:r>
            <a:r>
              <a:rPr lang="zh-CN" altLang="en-US" sz="2000"/>
              <a:t>是否接受过诊治，使用药物的名称及剂量，治疗效果如何。</a:t>
            </a:r>
            <a:endParaRPr lang="zh-CN" altLang="en-US" sz="2000"/>
          </a:p>
          <a:p>
            <a:pPr indent="0" fontAlgn="auto">
              <a:lnSpc>
                <a:spcPct val="150000"/>
              </a:lnSpc>
              <a:spcAft>
                <a:spcPts val="0"/>
              </a:spcAft>
            </a:pPr>
            <a:r>
              <a:rPr lang="en-US" altLang="zh-CN" sz="2000"/>
              <a:t>(6)</a:t>
            </a:r>
            <a:r>
              <a:rPr lang="zh-CN" altLang="en-US" sz="2000"/>
              <a:t>既往史、个人史</a:t>
            </a:r>
            <a:r>
              <a:rPr lang="en-US" altLang="zh-CN" sz="2000"/>
              <a:t>(</a:t>
            </a:r>
            <a:r>
              <a:rPr lang="zh-CN" altLang="en-US" sz="2000"/>
              <a:t>职业特点、居住环境等</a:t>
            </a:r>
            <a:r>
              <a:rPr lang="en-US" altLang="zh-CN" sz="2000"/>
              <a:t>)</a:t>
            </a:r>
            <a:r>
              <a:rPr lang="zh-CN" altLang="en-US" sz="2000"/>
              <a:t>、心理状态。</a:t>
            </a:r>
            <a:endParaRPr lang="zh-CN" altLang="en-US" sz="2000"/>
          </a:p>
          <a:p>
            <a:pPr indent="0" fontAlgn="auto">
              <a:lnSpc>
                <a:spcPct val="150000"/>
              </a:lnSpc>
              <a:spcAft>
                <a:spcPts val="1800"/>
              </a:spcAft>
            </a:pPr>
            <a:endParaRPr lang="zh-CN" altLang="en-US" sz="2000"/>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176149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a:t>
            </a: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头痛</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4958080" y="2324100"/>
            <a:ext cx="5831840" cy="3415030"/>
          </a:xfrm>
          <a:prstGeom prst="rect">
            <a:avLst/>
          </a:prstGeom>
          <a:noFill/>
        </p:spPr>
        <p:txBody>
          <a:bodyPr wrap="square" rtlCol="0">
            <a:spAutoFit/>
          </a:bodyPr>
          <a:lstStyle/>
          <a:p>
            <a:pPr indent="457200" algn="just" fontAlgn="auto">
              <a:lnSpc>
                <a:spcPct val="20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头痛</a:t>
            </a:r>
            <a:r>
              <a:rPr lang="en-US" altLang="zh-CN" dirty="0">
                <a:latin typeface="微软雅黑" panose="020B0503020204020204" charset="-122"/>
                <a:ea typeface="微软雅黑" panose="020B0503020204020204" charset="-122"/>
              </a:rPr>
              <a:t>(headache)</a:t>
            </a:r>
            <a:r>
              <a:rPr lang="zh-CN" altLang="en-US" dirty="0">
                <a:latin typeface="微软雅黑" panose="020B0503020204020204" charset="-122"/>
                <a:ea typeface="微软雅黑" panose="020B0503020204020204" charset="-122"/>
              </a:rPr>
              <a:t>是指额、顶、颞、枕部的疼痛。可见于多种疾病，大多无特异性。但反复发作或持续的头痛，可能是某些器质性疾病的信号。</a:t>
            </a:r>
            <a:endParaRPr lang="zh-CN" altLang="en-US" dirty="0">
              <a:latin typeface="微软雅黑" panose="020B0503020204020204" charset="-122"/>
              <a:ea typeface="微软雅黑" panose="020B0503020204020204" charset="-122"/>
            </a:endParaRPr>
          </a:p>
          <a:p>
            <a:pPr indent="457200" algn="just" fontAlgn="auto">
              <a:lnSpc>
                <a:spcPct val="20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头痛范围：从眉毛以上到枕骨粗隆。</a:t>
            </a:r>
            <a:endParaRPr lang="zh-CN" altLang="en-US" dirty="0">
              <a:latin typeface="微软雅黑" panose="020B0503020204020204" charset="-122"/>
              <a:ea typeface="微软雅黑" panose="020B0503020204020204" charset="-122"/>
            </a:endParaRPr>
          </a:p>
          <a:p>
            <a:pPr indent="457200" algn="just" fontAlgn="auto">
              <a:lnSpc>
                <a:spcPct val="200000"/>
              </a:lnSpc>
              <a:extLst>
                <a:ext uri="{35155182-B16C-46BC-9424-99874614C6A1}">
                  <wpsdc:indentchars xmlns:wpsdc="http://www.wps.cn/officeDocument/2017/drawingmlCustomData" val="200" checksum="59296752"/>
                </a:ext>
              </a:extLst>
            </a:pPr>
            <a:endParaRPr lang="zh-CN" altLang="en-US" dirty="0">
              <a:latin typeface="微软雅黑" panose="020B0503020204020204" charset="-122"/>
              <a:ea typeface="微软雅黑" panose="020B0503020204020204" charset="-122"/>
            </a:endParaRPr>
          </a:p>
          <a:p>
            <a:pPr indent="457200" algn="just" fontAlgn="auto">
              <a:lnSpc>
                <a:spcPct val="200000"/>
              </a:lnSpc>
              <a:extLst>
                <a:ext uri="{35155182-B16C-46BC-9424-99874614C6A1}">
                  <wpsdc:indentchars xmlns:wpsdc="http://www.wps.cn/officeDocument/2017/drawingmlCustomData" val="200" checksum="59296752"/>
                </a:ext>
              </a:extLst>
            </a:pPr>
            <a:endParaRPr lang="zh-CN" altLang="en-US" dirty="0">
              <a:latin typeface="微软雅黑" panose="020B0503020204020204" charset="-122"/>
              <a:ea typeface="微软雅黑" panose="020B0503020204020204" charset="-122"/>
            </a:endParaRPr>
          </a:p>
        </p:txBody>
      </p:sp>
      <p:pic>
        <p:nvPicPr>
          <p:cNvPr id="29700" name="图片 29699" descr="013PI027-0"/>
          <p:cNvPicPr>
            <a:picLocks noChangeAspect="1"/>
          </p:cNvPicPr>
          <p:nvPr/>
        </p:nvPicPr>
        <p:blipFill>
          <a:blip r:embed="rId3"/>
          <a:stretch>
            <a:fillRect/>
          </a:stretch>
        </p:blipFill>
        <p:spPr>
          <a:xfrm>
            <a:off x="1642745" y="2375535"/>
            <a:ext cx="2467610" cy="305689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29700"/>
                                        </p:tgtEl>
                                        <p:attrNameLst>
                                          <p:attrName>style.visibility</p:attrName>
                                        </p:attrNameLst>
                                      </p:cBhvr>
                                      <p:to>
                                        <p:strVal val="visible"/>
                                      </p:to>
                                    </p:set>
                                    <p:anim calcmode="lin" valueType="num">
                                      <p:cBhvr>
                                        <p:cTn id="7" dur="500" fill="hold"/>
                                        <p:tgtEl>
                                          <p:spTgt spid="29700"/>
                                        </p:tgtEl>
                                        <p:attrNameLst>
                                          <p:attrName>ppt_w</p:attrName>
                                        </p:attrNameLst>
                                      </p:cBhvr>
                                      <p:tavLst>
                                        <p:tav tm="0">
                                          <p:val>
                                            <p:fltVal val="0"/>
                                          </p:val>
                                        </p:tav>
                                        <p:tav tm="100000">
                                          <p:val>
                                            <p:strVal val="#ppt_w"/>
                                          </p:val>
                                        </p:tav>
                                      </p:tavLst>
                                    </p:anim>
                                    <p:anim calcmode="lin" valueType="num">
                                      <p:cBhvr>
                                        <p:cTn id="8" dur="500" fill="hold"/>
                                        <p:tgtEl>
                                          <p:spTgt spid="29700"/>
                                        </p:tgtEl>
                                        <p:attrNameLst>
                                          <p:attrName>ppt_h</p:attrName>
                                        </p:attrNameLst>
                                      </p:cBhvr>
                                      <p:tavLst>
                                        <p:tav tm="0">
                                          <p:val>
                                            <p:fltVal val="0"/>
                                          </p:val>
                                        </p:tav>
                                        <p:tav tm="100000">
                                          <p:val>
                                            <p:strVal val="#ppt_h"/>
                                          </p:val>
                                        </p:tav>
                                      </p:tavLst>
                                    </p:anim>
                                    <p:anim calcmode="lin" valueType="num">
                                      <p:cBhvr>
                                        <p:cTn id="9" dur="500" fill="hold"/>
                                        <p:tgtEl>
                                          <p:spTgt spid="29700"/>
                                        </p:tgtEl>
                                        <p:attrNameLst>
                                          <p:attrName>style.rotation</p:attrName>
                                        </p:attrNameLst>
                                      </p:cBhvr>
                                      <p:tavLst>
                                        <p:tav tm="0">
                                          <p:val>
                                            <p:fltVal val="360"/>
                                          </p:val>
                                        </p:tav>
                                        <p:tav tm="100000">
                                          <p:val>
                                            <p:fltVal val="0"/>
                                          </p:val>
                                        </p:tav>
                                      </p:tavLst>
                                    </p:anim>
                                    <p:animEffect transition="in" filter="fade">
                                      <p:cBhvr>
                                        <p:cTn id="10" dur="500"/>
                                        <p:tgtEl>
                                          <p:spTgt spid="29700"/>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xit" presetSubtype="4" fill="hold" nodeType="clickEffect">
                                  <p:stCondLst>
                                    <p:cond delay="0"/>
                                  </p:stCondLst>
                                  <p:childTnLst>
                                    <p:anim calcmode="lin" valueType="num">
                                      <p:cBhvr additive="base">
                                        <p:cTn id="14" dur="500"/>
                                        <p:tgtEl>
                                          <p:spTgt spid="29700"/>
                                        </p:tgtEl>
                                        <p:attrNameLst>
                                          <p:attrName>ppt_x</p:attrName>
                                        </p:attrNameLst>
                                      </p:cBhvr>
                                      <p:tavLst>
                                        <p:tav tm="0">
                                          <p:val>
                                            <p:strVal val="ppt_x"/>
                                          </p:val>
                                        </p:tav>
                                        <p:tav tm="100000">
                                          <p:val>
                                            <p:strVal val="ppt_x"/>
                                          </p:val>
                                        </p:tav>
                                      </p:tavLst>
                                    </p:anim>
                                    <p:anim calcmode="lin" valueType="num">
                                      <p:cBhvr additive="base">
                                        <p:cTn id="15" dur="500"/>
                                        <p:tgtEl>
                                          <p:spTgt spid="29700"/>
                                        </p:tgtEl>
                                        <p:attrNameLst>
                                          <p:attrName>ppt_y</p:attrName>
                                        </p:attrNameLst>
                                      </p:cBhvr>
                                      <p:tavLst>
                                        <p:tav tm="0">
                                          <p:val>
                                            <p:strVal val="ppt_y"/>
                                          </p:val>
                                        </p:tav>
                                        <p:tav tm="100000">
                                          <p:val>
                                            <p:strVal val="1+ppt_h/2"/>
                                          </p:val>
                                        </p:tav>
                                      </p:tavLst>
                                    </p:anim>
                                    <p:set>
                                      <p:cBhvr>
                                        <p:cTn id="16" dur="1" fill="hold">
                                          <p:stCondLst>
                                            <p:cond delay="499"/>
                                          </p:stCondLst>
                                        </p:cTn>
                                        <p:tgtEl>
                                          <p:spTgt spid="2970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itle 6"/>
          <p:cNvSpPr txBox="1"/>
          <p:nvPr>
            <p:custDataLst>
              <p:tags r:id="rId1"/>
            </p:custDataLst>
          </p:nvPr>
        </p:nvSpPr>
        <p:spPr>
          <a:xfrm>
            <a:off x="231407" y="97384"/>
            <a:ext cx="176149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a:t>
            </a: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头痛</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6" name="文本框 5"/>
          <p:cNvSpPr txBox="1"/>
          <p:nvPr/>
        </p:nvSpPr>
        <p:spPr>
          <a:xfrm>
            <a:off x="642620" y="920115"/>
            <a:ext cx="4197985" cy="460375"/>
          </a:xfrm>
          <a:prstGeom prst="rect">
            <a:avLst/>
          </a:prstGeom>
          <a:noFill/>
        </p:spPr>
        <p:txBody>
          <a:bodyPr wrap="square" rtlCol="0">
            <a:spAutoFit/>
          </a:bodyPr>
          <a:p>
            <a:r>
              <a:rPr lang="zh-CN" altLang="en-US" sz="2400"/>
              <a:t>（一）病因</a:t>
            </a:r>
            <a:endParaRPr lang="zh-CN" altLang="en-US" sz="2400"/>
          </a:p>
        </p:txBody>
      </p:sp>
      <p:grpSp>
        <p:nvGrpSpPr>
          <p:cNvPr id="5" name="组合 4"/>
          <p:cNvGrpSpPr/>
          <p:nvPr/>
        </p:nvGrpSpPr>
        <p:grpSpPr>
          <a:xfrm>
            <a:off x="1970405" y="1285240"/>
            <a:ext cx="8446770" cy="5080635"/>
            <a:chOff x="3103" y="2024"/>
            <a:chExt cx="13302" cy="8001"/>
          </a:xfrm>
        </p:grpSpPr>
        <p:sp>
          <p:nvSpPr>
            <p:cNvPr id="3" name="八边形 44034"/>
            <p:cNvSpPr/>
            <p:nvPr/>
          </p:nvSpPr>
          <p:spPr>
            <a:xfrm>
              <a:off x="5178" y="2024"/>
              <a:ext cx="2079" cy="1480"/>
            </a:xfrm>
            <a:prstGeom prst="octagon">
              <a:avLst>
                <a:gd name="adj" fmla="val 49176"/>
              </a:avLst>
            </a:prstGeom>
            <a:solidFill>
              <a:schemeClr val="hlink">
                <a:alpha val="23000"/>
              </a:schemeClr>
            </a:solidFill>
            <a:ln w="9525"/>
            <a:scene3d>
              <a:camera prst="legacyObliqueTopLeft">
                <a:rot lat="0" lon="0" rev="0"/>
              </a:camera>
              <a:lightRig rig="legacyFlat3" dir="t"/>
            </a:scene3d>
            <a:sp3d extrusionH="227000" prstMaterial="legacyMatte">
              <a:bevelT w="13500" h="13500" prst="angle"/>
              <a:bevelB w="13500" h="13500" prst="angle"/>
              <a:extrusionClr>
                <a:schemeClr val="hlink"/>
              </a:extrusionClr>
            </a:sp3d>
          </p:spPr>
          <p:txBody>
            <a:bodyPr wrap="none" lIns="93345" tIns="46990" rIns="93345" bIns="46990" anchor="ctr">
              <a:flatTx/>
            </a:bodyPr>
            <a:p>
              <a:pPr algn="ctr"/>
              <a:r>
                <a:rPr lang="zh-CN" altLang="en-US" sz="2400" b="1" dirty="0">
                  <a:latin typeface="Verdana" panose="020B0604030504040204" pitchFamily="34" charset="0"/>
                  <a:ea typeface="宋体" panose="02010600030101010101" pitchFamily="2" charset="-122"/>
                </a:rPr>
                <a:t>感染</a:t>
              </a:r>
              <a:endParaRPr lang="zh-CN" altLang="en-US" sz="2400" b="1" dirty="0">
                <a:latin typeface="Verdana" panose="020B0604030504040204" pitchFamily="34" charset="0"/>
                <a:ea typeface="宋体" panose="02010600030101010101" pitchFamily="2" charset="-122"/>
              </a:endParaRPr>
            </a:p>
          </p:txBody>
        </p:sp>
        <p:sp>
          <p:nvSpPr>
            <p:cNvPr id="44035" name="八边形 44035"/>
            <p:cNvSpPr/>
            <p:nvPr/>
          </p:nvSpPr>
          <p:spPr>
            <a:xfrm>
              <a:off x="3703" y="3585"/>
              <a:ext cx="2015" cy="1368"/>
            </a:xfrm>
            <a:prstGeom prst="octagon">
              <a:avLst>
                <a:gd name="adj" fmla="val 49176"/>
              </a:avLst>
            </a:prstGeom>
            <a:solidFill>
              <a:schemeClr val="hlink">
                <a:alpha val="23000"/>
              </a:schemeClr>
            </a:solidFill>
            <a:ln w="9525"/>
            <a:scene3d>
              <a:camera prst="legacyObliqueTopLeft">
                <a:rot lat="0" lon="0" rev="0"/>
              </a:camera>
              <a:lightRig rig="legacyFlat3" dir="t"/>
            </a:scene3d>
            <a:sp3d extrusionH="227000" prstMaterial="legacyMatte">
              <a:bevelT w="13500" h="13500" prst="angle"/>
              <a:bevelB w="13500" h="13500" prst="angle"/>
              <a:extrusionClr>
                <a:schemeClr val="hlink"/>
              </a:extrusionClr>
            </a:sp3d>
          </p:spPr>
          <p:txBody>
            <a:bodyPr wrap="none" lIns="93345" tIns="46990" rIns="93345" bIns="46990" anchor="ctr">
              <a:noAutofit/>
              <a:flatTx/>
            </a:bodyPr>
            <a:p>
              <a:pPr lvl="0" algn="ctr"/>
              <a:r>
                <a:rPr lang="zh-CN" altLang="en-US" sz="2400" b="1" dirty="0">
                  <a:latin typeface="Verdana" panose="020B0604030504040204" pitchFamily="34" charset="0"/>
                  <a:ea typeface="宋体" panose="02010600030101010101" pitchFamily="2" charset="-122"/>
                  <a:sym typeface="+mn-ea"/>
                </a:rPr>
                <a:t>血管病</a:t>
              </a:r>
              <a:endParaRPr lang="zh-CN" altLang="en-US" sz="2400" b="1" dirty="0">
                <a:latin typeface="Verdana" panose="020B0604030504040204" pitchFamily="34" charset="0"/>
                <a:ea typeface="宋体" panose="02010600030101010101" pitchFamily="2" charset="-122"/>
                <a:sym typeface="+mn-ea"/>
              </a:endParaRPr>
            </a:p>
          </p:txBody>
        </p:sp>
        <p:sp>
          <p:nvSpPr>
            <p:cNvPr id="44036" name="八边形 44036"/>
            <p:cNvSpPr/>
            <p:nvPr/>
          </p:nvSpPr>
          <p:spPr>
            <a:xfrm>
              <a:off x="3103" y="5404"/>
              <a:ext cx="2075" cy="1335"/>
            </a:xfrm>
            <a:prstGeom prst="octagon">
              <a:avLst>
                <a:gd name="adj" fmla="val 49176"/>
              </a:avLst>
            </a:prstGeom>
            <a:solidFill>
              <a:schemeClr val="hlink">
                <a:alpha val="45000"/>
              </a:schemeClr>
            </a:solidFill>
            <a:ln w="9525"/>
            <a:scene3d>
              <a:camera prst="legacyObliqueTopLeft">
                <a:rot lat="0" lon="0" rev="0"/>
              </a:camera>
              <a:lightRig rig="legacyFlat3" dir="t"/>
            </a:scene3d>
            <a:sp3d extrusionH="227000" prstMaterial="legacyMatte">
              <a:bevelT w="13500" h="13500" prst="angle"/>
              <a:bevelB w="13500" h="13500" prst="angle"/>
              <a:extrusionClr>
                <a:schemeClr val="hlink"/>
              </a:extrusionClr>
            </a:sp3d>
          </p:spPr>
          <p:txBody>
            <a:bodyPr wrap="none" lIns="93345" tIns="46990" rIns="93345" bIns="46990" anchor="ctr">
              <a:flatTx/>
            </a:bodyPr>
            <a:p>
              <a:pPr algn="ctr"/>
              <a:r>
                <a:rPr lang="zh-CN" altLang="en-US" sz="2400" b="1" dirty="0">
                  <a:latin typeface="Verdana" panose="020B0604030504040204" pitchFamily="34" charset="0"/>
                  <a:ea typeface="宋体" panose="02010600030101010101" pitchFamily="2" charset="-122"/>
                </a:rPr>
                <a:t>占位</a:t>
              </a:r>
              <a:endParaRPr lang="zh-CN" altLang="en-US" sz="2400" b="1" dirty="0">
                <a:latin typeface="Verdana" panose="020B0604030504040204" pitchFamily="34" charset="0"/>
                <a:ea typeface="宋体" panose="02010600030101010101" pitchFamily="2" charset="-122"/>
              </a:endParaRPr>
            </a:p>
          </p:txBody>
        </p:sp>
        <p:sp>
          <p:nvSpPr>
            <p:cNvPr id="44037" name="八边形 44037"/>
            <p:cNvSpPr/>
            <p:nvPr/>
          </p:nvSpPr>
          <p:spPr>
            <a:xfrm>
              <a:off x="4160" y="7098"/>
              <a:ext cx="2196" cy="1368"/>
            </a:xfrm>
            <a:prstGeom prst="octagon">
              <a:avLst>
                <a:gd name="adj" fmla="val 49176"/>
              </a:avLst>
            </a:prstGeom>
            <a:solidFill>
              <a:schemeClr val="hlink">
                <a:alpha val="42999"/>
              </a:schemeClr>
            </a:solidFill>
            <a:ln w="9525"/>
            <a:scene3d>
              <a:camera prst="legacyObliqueTopLeft">
                <a:rot lat="0" lon="0" rev="0"/>
              </a:camera>
              <a:lightRig rig="legacyFlat3" dir="t"/>
            </a:scene3d>
            <a:sp3d extrusionH="227000" prstMaterial="legacyMatte">
              <a:bevelT w="13500" h="13500" prst="angle"/>
              <a:bevelB w="13500" h="13500" prst="angle"/>
              <a:extrusionClr>
                <a:schemeClr val="hlink"/>
              </a:extrusionClr>
            </a:sp3d>
          </p:spPr>
          <p:txBody>
            <a:bodyPr wrap="none" lIns="93345" tIns="46990" rIns="93345" bIns="46990" anchor="ctr">
              <a:flatTx/>
            </a:bodyPr>
            <a:p>
              <a:pPr algn="ctr"/>
              <a:r>
                <a:rPr lang="zh-CN" altLang="en-US" sz="2400" b="1" dirty="0">
                  <a:latin typeface="Verdana" panose="020B0604030504040204" pitchFamily="34" charset="0"/>
                  <a:ea typeface="宋体" panose="02010600030101010101" pitchFamily="2" charset="-122"/>
                </a:rPr>
                <a:t>外伤</a:t>
              </a:r>
              <a:endParaRPr lang="zh-CN" altLang="en-US" sz="2400" b="1" dirty="0">
                <a:latin typeface="Verdana" panose="020B0604030504040204" pitchFamily="34" charset="0"/>
                <a:ea typeface="宋体" panose="02010600030101010101" pitchFamily="2" charset="-122"/>
              </a:endParaRPr>
            </a:p>
          </p:txBody>
        </p:sp>
        <p:sp>
          <p:nvSpPr>
            <p:cNvPr id="44038" name="八边形 44038"/>
            <p:cNvSpPr/>
            <p:nvPr/>
          </p:nvSpPr>
          <p:spPr>
            <a:xfrm>
              <a:off x="5585" y="8726"/>
              <a:ext cx="2048" cy="1299"/>
            </a:xfrm>
            <a:prstGeom prst="octagon">
              <a:avLst>
                <a:gd name="adj" fmla="val 49176"/>
              </a:avLst>
            </a:prstGeom>
            <a:solidFill>
              <a:schemeClr val="hlink">
                <a:alpha val="43999"/>
              </a:schemeClr>
            </a:solidFill>
            <a:ln w="9525"/>
            <a:scene3d>
              <a:camera prst="legacyObliqueTopLeft">
                <a:rot lat="0" lon="0" rev="0"/>
              </a:camera>
              <a:lightRig rig="legacyFlat3" dir="t"/>
            </a:scene3d>
            <a:sp3d extrusionH="227000" prstMaterial="legacyMatte">
              <a:bevelT w="13500" h="13500" prst="angle"/>
              <a:bevelB w="13500" h="13500" prst="angle"/>
              <a:extrusionClr>
                <a:schemeClr val="hlink"/>
              </a:extrusionClr>
            </a:sp3d>
          </p:spPr>
          <p:txBody>
            <a:bodyPr wrap="none" lIns="93345" tIns="46990" rIns="93345" bIns="46990" anchor="ctr">
              <a:flatTx/>
            </a:bodyPr>
            <a:p>
              <a:pPr algn="ctr"/>
              <a:r>
                <a:rPr lang="zh-CN" altLang="en-US" sz="2400" b="1" dirty="0">
                  <a:latin typeface="Verdana" panose="020B0604030504040204" pitchFamily="34" charset="0"/>
                  <a:ea typeface="宋体" panose="02010600030101010101" pitchFamily="2" charset="-122"/>
                </a:rPr>
                <a:t>其他</a:t>
              </a:r>
              <a:endParaRPr lang="zh-CN" altLang="en-US" sz="2400" b="1" dirty="0">
                <a:latin typeface="Verdana" panose="020B0604030504040204" pitchFamily="34" charset="0"/>
                <a:ea typeface="宋体" panose="02010600030101010101" pitchFamily="2" charset="-122"/>
              </a:endParaRPr>
            </a:p>
          </p:txBody>
        </p:sp>
        <p:sp>
          <p:nvSpPr>
            <p:cNvPr id="44039" name="圆角矩形 44039"/>
            <p:cNvSpPr/>
            <p:nvPr/>
          </p:nvSpPr>
          <p:spPr>
            <a:xfrm>
              <a:off x="7445" y="2343"/>
              <a:ext cx="7598" cy="1022"/>
            </a:xfrm>
            <a:prstGeom prst="roundRect">
              <a:avLst>
                <a:gd name="adj" fmla="val 16667"/>
              </a:avLst>
            </a:prstGeom>
            <a:pattFill prst="divot">
              <a:fgClr>
                <a:srgbClr val="FFFF00"/>
              </a:fgClr>
              <a:bgClr>
                <a:schemeClr val="bg1"/>
              </a:bgClr>
            </a:pattFill>
            <a:ln w="9525" cap="flat" cmpd="sng">
              <a:solidFill>
                <a:srgbClr val="CC0000"/>
              </a:solidFill>
              <a:prstDash val="solid"/>
              <a:round/>
              <a:headEnd type="none" w="med" len="med"/>
              <a:tailEnd type="none" w="med" len="med"/>
            </a:ln>
          </p:spPr>
          <p:txBody>
            <a:bodyPr wrap="none" lIns="92075" tIns="46038" rIns="92075" bIns="46038" anchor="ctr"/>
            <a:p>
              <a:pPr algn="ctr"/>
              <a:r>
                <a:rPr lang="zh-CN" altLang="en-US" sz="2400" b="1" dirty="0">
                  <a:latin typeface="Verdana" panose="020B0604030504040204" pitchFamily="34" charset="0"/>
                  <a:ea typeface="宋体" panose="02010600030101010101" pitchFamily="2" charset="-122"/>
                </a:rPr>
                <a:t>脑炎、脑膜炎、脑脓肿等</a:t>
              </a:r>
              <a:endParaRPr lang="zh-CN" altLang="en-US" sz="2400" b="1" dirty="0">
                <a:latin typeface="Verdana" panose="020B0604030504040204" pitchFamily="34" charset="0"/>
                <a:ea typeface="宋体" panose="02010600030101010101" pitchFamily="2" charset="-122"/>
              </a:endParaRPr>
            </a:p>
          </p:txBody>
        </p:sp>
        <p:sp>
          <p:nvSpPr>
            <p:cNvPr id="44040" name="圆角矩形 44040"/>
            <p:cNvSpPr/>
            <p:nvPr/>
          </p:nvSpPr>
          <p:spPr>
            <a:xfrm>
              <a:off x="6538" y="4045"/>
              <a:ext cx="7597" cy="908"/>
            </a:xfrm>
            <a:prstGeom prst="roundRect">
              <a:avLst>
                <a:gd name="adj" fmla="val 16667"/>
              </a:avLst>
            </a:prstGeom>
            <a:pattFill prst="divot">
              <a:fgClr>
                <a:srgbClr val="FFFF00"/>
              </a:fgClr>
              <a:bgClr>
                <a:schemeClr val="bg1"/>
              </a:bgClr>
            </a:pattFill>
            <a:ln w="9525" cap="flat" cmpd="sng">
              <a:solidFill>
                <a:srgbClr val="CC0000"/>
              </a:solidFill>
              <a:prstDash val="solid"/>
              <a:round/>
              <a:headEnd type="none" w="med" len="med"/>
              <a:tailEnd type="none" w="med" len="med"/>
            </a:ln>
          </p:spPr>
          <p:txBody>
            <a:bodyPr wrap="none" lIns="92075" tIns="46038" rIns="92075" bIns="46038" anchor="ctr"/>
            <a:p>
              <a:pPr algn="ctr"/>
              <a:r>
                <a:rPr lang="zh-CN" altLang="en-US" sz="2400" b="1" dirty="0">
                  <a:latin typeface="Verdana" panose="020B0604030504040204" pitchFamily="34" charset="0"/>
                  <a:ea typeface="宋体" panose="02010600030101010101" pitchFamily="2" charset="-122"/>
                </a:rPr>
                <a:t>出血、栓子、供血不足等</a:t>
              </a:r>
              <a:endParaRPr lang="zh-CN" altLang="en-US" sz="2400" b="1" dirty="0">
                <a:latin typeface="Verdana" panose="020B0604030504040204" pitchFamily="34" charset="0"/>
                <a:ea typeface="宋体" panose="02010600030101010101" pitchFamily="2" charset="-122"/>
              </a:endParaRPr>
            </a:p>
          </p:txBody>
        </p:sp>
        <p:sp>
          <p:nvSpPr>
            <p:cNvPr id="44041" name="圆角矩形 44041"/>
            <p:cNvSpPr/>
            <p:nvPr/>
          </p:nvSpPr>
          <p:spPr>
            <a:xfrm>
              <a:off x="5290" y="5630"/>
              <a:ext cx="7598" cy="910"/>
            </a:xfrm>
            <a:prstGeom prst="roundRect">
              <a:avLst>
                <a:gd name="adj" fmla="val 16667"/>
              </a:avLst>
            </a:prstGeom>
            <a:pattFill prst="divot">
              <a:fgClr>
                <a:srgbClr val="FFFF00"/>
              </a:fgClr>
              <a:bgClr>
                <a:schemeClr val="bg1"/>
              </a:bgClr>
            </a:pattFill>
            <a:ln w="9525" cap="flat" cmpd="sng">
              <a:solidFill>
                <a:srgbClr val="CC0000"/>
              </a:solidFill>
              <a:prstDash val="solid"/>
              <a:round/>
              <a:headEnd type="none" w="med" len="med"/>
              <a:tailEnd type="none" w="med" len="med"/>
            </a:ln>
          </p:spPr>
          <p:txBody>
            <a:bodyPr wrap="none" lIns="92075" tIns="46038" rIns="92075" bIns="46038" anchor="ctr"/>
            <a:p>
              <a:pPr algn="ctr"/>
              <a:r>
                <a:rPr lang="zh-CN" altLang="en-US" sz="2400" b="1" dirty="0">
                  <a:latin typeface="Verdana" panose="020B0604030504040204" pitchFamily="34" charset="0"/>
                  <a:ea typeface="宋体" panose="02010600030101010101" pitchFamily="2" charset="-122"/>
                </a:rPr>
                <a:t>肿瘤、寄生虫等</a:t>
              </a:r>
              <a:endParaRPr lang="zh-CN" altLang="en-US" sz="2400" b="1" dirty="0">
                <a:latin typeface="Verdana" panose="020B0604030504040204" pitchFamily="34" charset="0"/>
                <a:ea typeface="宋体" panose="02010600030101010101" pitchFamily="2" charset="-122"/>
              </a:endParaRPr>
            </a:p>
          </p:txBody>
        </p:sp>
        <p:sp>
          <p:nvSpPr>
            <p:cNvPr id="44042" name="圆角矩形 44042"/>
            <p:cNvSpPr/>
            <p:nvPr/>
          </p:nvSpPr>
          <p:spPr>
            <a:xfrm>
              <a:off x="8125" y="9030"/>
              <a:ext cx="7598" cy="908"/>
            </a:xfrm>
            <a:prstGeom prst="roundRect">
              <a:avLst>
                <a:gd name="adj" fmla="val 16667"/>
              </a:avLst>
            </a:prstGeom>
            <a:pattFill prst="divot">
              <a:fgClr>
                <a:srgbClr val="FFFF00"/>
              </a:fgClr>
              <a:bgClr>
                <a:schemeClr val="bg1"/>
              </a:bgClr>
            </a:pattFill>
            <a:ln w="9525" cap="flat" cmpd="sng">
              <a:solidFill>
                <a:srgbClr val="CC0000"/>
              </a:solidFill>
              <a:prstDash val="solid"/>
              <a:round/>
              <a:headEnd type="none" w="med" len="med"/>
              <a:tailEnd type="none" w="med" len="med"/>
            </a:ln>
          </p:spPr>
          <p:txBody>
            <a:bodyPr wrap="none" lIns="92075" tIns="46038" rIns="92075" bIns="46038" anchor="ctr"/>
            <a:p>
              <a:pPr algn="ctr"/>
              <a:r>
                <a:rPr lang="zh-CN" altLang="en-US" sz="2400" b="1" dirty="0">
                  <a:latin typeface="Verdana" panose="020B0604030504040204" pitchFamily="34" charset="0"/>
                  <a:ea typeface="宋体" panose="02010600030101010101" pitchFamily="2" charset="-122"/>
                </a:rPr>
                <a:t>偏头痛、丛集性头痛等</a:t>
              </a:r>
              <a:endParaRPr lang="zh-CN" altLang="en-US" sz="2400" b="1" dirty="0">
                <a:latin typeface="Verdana" panose="020B0604030504040204" pitchFamily="34" charset="0"/>
                <a:ea typeface="宋体" panose="02010600030101010101" pitchFamily="2" charset="-122"/>
              </a:endParaRPr>
            </a:p>
          </p:txBody>
        </p:sp>
        <p:sp>
          <p:nvSpPr>
            <p:cNvPr id="44043" name="圆角矩形 44043"/>
            <p:cNvSpPr/>
            <p:nvPr/>
          </p:nvSpPr>
          <p:spPr>
            <a:xfrm>
              <a:off x="6765" y="7328"/>
              <a:ext cx="7598" cy="907"/>
            </a:xfrm>
            <a:prstGeom prst="roundRect">
              <a:avLst>
                <a:gd name="adj" fmla="val 16667"/>
              </a:avLst>
            </a:prstGeom>
            <a:pattFill prst="divot">
              <a:fgClr>
                <a:srgbClr val="FFFF00"/>
              </a:fgClr>
              <a:bgClr>
                <a:schemeClr val="bg1"/>
              </a:bgClr>
            </a:pattFill>
            <a:ln w="9525" cap="flat" cmpd="sng">
              <a:solidFill>
                <a:srgbClr val="CC0000"/>
              </a:solidFill>
              <a:prstDash val="solid"/>
              <a:round/>
              <a:headEnd type="none" w="med" len="med"/>
              <a:tailEnd type="none" w="med" len="med"/>
            </a:ln>
          </p:spPr>
          <p:txBody>
            <a:bodyPr wrap="none" lIns="92075" tIns="46038" rIns="92075" bIns="46038" anchor="ctr"/>
            <a:p>
              <a:pPr algn="ctr"/>
              <a:r>
                <a:rPr lang="zh-CN" altLang="en-US" sz="2400" b="1" dirty="0">
                  <a:latin typeface="Verdana" panose="020B0604030504040204" pitchFamily="34" charset="0"/>
                  <a:ea typeface="宋体" panose="02010600030101010101" pitchFamily="2" charset="-122"/>
                </a:rPr>
                <a:t>脑震荡、脑挫伤等</a:t>
              </a:r>
              <a:endParaRPr lang="zh-CN" altLang="en-US" sz="2400" b="1" dirty="0">
                <a:latin typeface="Verdana" panose="020B0604030504040204" pitchFamily="34" charset="0"/>
                <a:ea typeface="宋体" panose="02010600030101010101" pitchFamily="2" charset="-122"/>
              </a:endParaRPr>
            </a:p>
          </p:txBody>
        </p:sp>
        <p:sp>
          <p:nvSpPr>
            <p:cNvPr id="44044" name="文本框 44044"/>
            <p:cNvSpPr txBox="1"/>
            <p:nvPr/>
          </p:nvSpPr>
          <p:spPr>
            <a:xfrm>
              <a:off x="15534" y="3925"/>
              <a:ext cx="871" cy="4423"/>
            </a:xfrm>
            <a:prstGeom prst="rect">
              <a:avLst/>
            </a:prstGeom>
            <a:noFill/>
            <a:ln w="9525">
              <a:noFill/>
            </a:ln>
          </p:spPr>
          <p:txBody>
            <a:bodyPr vert="eaVert" lIns="92075" tIns="46038" rIns="92075" bIns="46038" anchor="t">
              <a:spAutoFit/>
            </a:bodyPr>
            <a:p>
              <a:pPr algn="dist">
                <a:spcBef>
                  <a:spcPct val="50000"/>
                </a:spcBef>
              </a:pPr>
              <a:r>
                <a:rPr lang="zh-CN" altLang="en-US" sz="2400" b="1" dirty="0">
                  <a:latin typeface="Verdana" panose="020B0604030504040204" pitchFamily="34" charset="0"/>
                  <a:ea typeface="宋体" panose="02010600030101010101" pitchFamily="2" charset="-122"/>
                </a:rPr>
                <a:t>颅脑疾病</a:t>
              </a:r>
              <a:endParaRPr lang="zh-CN" altLang="en-US" sz="2400" b="1" dirty="0">
                <a:latin typeface="Verdana" panose="020B0604030504040204" pitchFamily="34" charset="0"/>
                <a:ea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itle 6"/>
          <p:cNvSpPr txBox="1"/>
          <p:nvPr>
            <p:custDataLst>
              <p:tags r:id="rId1"/>
            </p:custDataLst>
          </p:nvPr>
        </p:nvSpPr>
        <p:spPr>
          <a:xfrm>
            <a:off x="231407" y="97384"/>
            <a:ext cx="176149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a:t>
            </a: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头痛</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6" name="文本框 5"/>
          <p:cNvSpPr txBox="1"/>
          <p:nvPr/>
        </p:nvSpPr>
        <p:spPr>
          <a:xfrm>
            <a:off x="642620" y="920115"/>
            <a:ext cx="4197985" cy="460375"/>
          </a:xfrm>
          <a:prstGeom prst="rect">
            <a:avLst/>
          </a:prstGeom>
          <a:noFill/>
        </p:spPr>
        <p:txBody>
          <a:bodyPr wrap="square" rtlCol="0">
            <a:spAutoFit/>
          </a:bodyPr>
          <a:p>
            <a:r>
              <a:rPr lang="zh-CN" altLang="en-US" sz="2400"/>
              <a:t>（一）病因</a:t>
            </a:r>
            <a:endParaRPr lang="zh-CN" altLang="en-US" sz="2400"/>
          </a:p>
        </p:txBody>
      </p:sp>
      <p:grpSp>
        <p:nvGrpSpPr>
          <p:cNvPr id="2" name="组合 1"/>
          <p:cNvGrpSpPr/>
          <p:nvPr/>
        </p:nvGrpSpPr>
        <p:grpSpPr>
          <a:xfrm>
            <a:off x="2741930" y="1510030"/>
            <a:ext cx="7560945" cy="4676140"/>
            <a:chOff x="4318" y="2151"/>
            <a:chExt cx="11907" cy="7364"/>
          </a:xfrm>
        </p:grpSpPr>
        <p:sp>
          <p:nvSpPr>
            <p:cNvPr id="4" name="八边形 45058"/>
            <p:cNvSpPr/>
            <p:nvPr/>
          </p:nvSpPr>
          <p:spPr>
            <a:xfrm>
              <a:off x="4421" y="2151"/>
              <a:ext cx="1949" cy="1476"/>
            </a:xfrm>
            <a:prstGeom prst="octagon">
              <a:avLst>
                <a:gd name="adj" fmla="val 49176"/>
              </a:avLst>
            </a:prstGeom>
            <a:solidFill>
              <a:schemeClr val="hlink">
                <a:alpha val="42999"/>
              </a:schemeClr>
            </a:solidFill>
            <a:ln w="9525"/>
            <a:scene3d>
              <a:camera prst="legacyObliqueTopLeft">
                <a:rot lat="0" lon="0" rev="0"/>
              </a:camera>
              <a:lightRig rig="legacyFlat3" dir="t"/>
            </a:scene3d>
            <a:sp3d extrusionH="227000" prstMaterial="legacyMatte">
              <a:bevelT w="13500" h="13500" prst="angle"/>
              <a:bevelB w="13500" h="13500" prst="angle"/>
              <a:extrusionClr>
                <a:schemeClr val="hlink"/>
              </a:extrusionClr>
            </a:sp3d>
          </p:spPr>
          <p:txBody>
            <a:bodyPr wrap="none" lIns="93345" tIns="46990" rIns="93345" bIns="46990" anchor="ctr">
              <a:flatTx/>
            </a:bodyPr>
            <a:p>
              <a:pPr algn="ctr"/>
              <a:r>
                <a:rPr lang="zh-CN" altLang="en-US" sz="2000" b="1" dirty="0">
                  <a:latin typeface="Verdana" panose="020B0604030504040204" pitchFamily="34" charset="0"/>
                  <a:ea typeface="宋体" panose="02010600030101010101" pitchFamily="2" charset="-122"/>
                </a:rPr>
                <a:t>颅骨</a:t>
              </a:r>
              <a:endParaRPr lang="zh-CN" altLang="en-US" sz="2000" b="1" dirty="0">
                <a:latin typeface="Verdana" panose="020B0604030504040204" pitchFamily="34" charset="0"/>
                <a:ea typeface="宋体" panose="02010600030101010101" pitchFamily="2" charset="-122"/>
              </a:endParaRPr>
            </a:p>
          </p:txBody>
        </p:sp>
        <p:sp>
          <p:nvSpPr>
            <p:cNvPr id="45059" name="八边形 45059"/>
            <p:cNvSpPr/>
            <p:nvPr/>
          </p:nvSpPr>
          <p:spPr>
            <a:xfrm>
              <a:off x="4396" y="4139"/>
              <a:ext cx="1974" cy="1471"/>
            </a:xfrm>
            <a:prstGeom prst="octagon">
              <a:avLst>
                <a:gd name="adj" fmla="val 49176"/>
              </a:avLst>
            </a:prstGeom>
            <a:solidFill>
              <a:schemeClr val="hlink">
                <a:alpha val="42000"/>
              </a:schemeClr>
            </a:solidFill>
            <a:ln w="9525"/>
            <a:scene3d>
              <a:camera prst="legacyObliqueTopLeft">
                <a:rot lat="0" lon="0" rev="0"/>
              </a:camera>
              <a:lightRig rig="legacyFlat3" dir="t"/>
            </a:scene3d>
            <a:sp3d extrusionH="227000" prstMaterial="legacyMatte">
              <a:bevelT w="13500" h="13500" prst="angle"/>
              <a:bevelB w="13500" h="13500" prst="angle"/>
              <a:extrusionClr>
                <a:schemeClr val="hlink"/>
              </a:extrusionClr>
            </a:sp3d>
          </p:spPr>
          <p:txBody>
            <a:bodyPr wrap="none" lIns="93345" tIns="46990" rIns="93345" bIns="46990" anchor="ctr">
              <a:flatTx/>
            </a:bodyPr>
            <a:p>
              <a:pPr algn="ctr"/>
              <a:r>
                <a:rPr lang="zh-CN" altLang="en-US" sz="2000" b="1" dirty="0">
                  <a:latin typeface="Verdana" panose="020B0604030504040204" pitchFamily="34" charset="0"/>
                  <a:ea typeface="宋体" panose="02010600030101010101" pitchFamily="2" charset="-122"/>
                </a:rPr>
                <a:t>颈部</a:t>
              </a:r>
              <a:endParaRPr lang="zh-CN" altLang="en-US" sz="2000" b="1" dirty="0">
                <a:latin typeface="Verdana" panose="020B0604030504040204" pitchFamily="34" charset="0"/>
                <a:ea typeface="宋体" panose="02010600030101010101" pitchFamily="2" charset="-122"/>
              </a:endParaRPr>
            </a:p>
          </p:txBody>
        </p:sp>
        <p:sp>
          <p:nvSpPr>
            <p:cNvPr id="45060" name="八边形 45060"/>
            <p:cNvSpPr/>
            <p:nvPr/>
          </p:nvSpPr>
          <p:spPr>
            <a:xfrm>
              <a:off x="4482" y="6075"/>
              <a:ext cx="1888" cy="1471"/>
            </a:xfrm>
            <a:prstGeom prst="octagon">
              <a:avLst>
                <a:gd name="adj" fmla="val 49176"/>
              </a:avLst>
            </a:prstGeom>
            <a:solidFill>
              <a:schemeClr val="hlink">
                <a:alpha val="43999"/>
              </a:schemeClr>
            </a:solidFill>
            <a:ln w="9525"/>
            <a:scene3d>
              <a:camera prst="legacyObliqueTopLeft">
                <a:rot lat="0" lon="0" rev="0"/>
              </a:camera>
              <a:lightRig rig="legacyFlat3" dir="t"/>
            </a:scene3d>
            <a:sp3d extrusionH="227000" prstMaterial="legacyMatte">
              <a:bevelT w="13500" h="13500" prst="angle"/>
              <a:bevelB w="13500" h="13500" prst="angle"/>
              <a:extrusionClr>
                <a:schemeClr val="hlink"/>
              </a:extrusionClr>
            </a:sp3d>
          </p:spPr>
          <p:txBody>
            <a:bodyPr wrap="none" lIns="93345" tIns="46990" rIns="93345" bIns="46990" anchor="ctr">
              <a:flatTx/>
            </a:bodyPr>
            <a:p>
              <a:pPr algn="ctr"/>
              <a:r>
                <a:rPr lang="zh-CN" altLang="en-US" sz="2000" b="1" dirty="0">
                  <a:latin typeface="Verdana" panose="020B0604030504040204" pitchFamily="34" charset="0"/>
                  <a:ea typeface="宋体" panose="02010600030101010101" pitchFamily="2" charset="-122"/>
                </a:rPr>
                <a:t>神经痛</a:t>
              </a:r>
              <a:endParaRPr lang="zh-CN" altLang="en-US" sz="2000" b="1" dirty="0">
                <a:latin typeface="Verdana" panose="020B0604030504040204" pitchFamily="34" charset="0"/>
                <a:ea typeface="宋体" panose="02010600030101010101" pitchFamily="2" charset="-122"/>
              </a:endParaRPr>
            </a:p>
          </p:txBody>
        </p:sp>
        <p:sp>
          <p:nvSpPr>
            <p:cNvPr id="45061" name="八边形 45061"/>
            <p:cNvSpPr/>
            <p:nvPr/>
          </p:nvSpPr>
          <p:spPr>
            <a:xfrm>
              <a:off x="4318" y="8130"/>
              <a:ext cx="2023" cy="1385"/>
            </a:xfrm>
            <a:prstGeom prst="octagon">
              <a:avLst>
                <a:gd name="adj" fmla="val 49176"/>
              </a:avLst>
            </a:prstGeom>
            <a:solidFill>
              <a:schemeClr val="hlink">
                <a:alpha val="42999"/>
              </a:schemeClr>
            </a:solidFill>
            <a:ln w="9525"/>
            <a:scene3d>
              <a:camera prst="legacyObliqueTopLeft">
                <a:rot lat="0" lon="0" rev="0"/>
              </a:camera>
              <a:lightRig rig="legacyFlat3" dir="t"/>
            </a:scene3d>
            <a:sp3d extrusionH="227000" prstMaterial="legacyMatte">
              <a:bevelT w="13500" h="13500" prst="angle"/>
              <a:bevelB w="13500" h="13500" prst="angle"/>
              <a:extrusionClr>
                <a:schemeClr val="hlink"/>
              </a:extrusionClr>
            </a:sp3d>
          </p:spPr>
          <p:txBody>
            <a:bodyPr wrap="none" lIns="93345" tIns="46990" rIns="93345" bIns="46990" anchor="ctr">
              <a:flatTx/>
            </a:bodyPr>
            <a:p>
              <a:pPr algn="ctr"/>
              <a:r>
                <a:rPr lang="zh-CN" altLang="en-US" sz="2000" b="1" dirty="0">
                  <a:latin typeface="Verdana" panose="020B0604030504040204" pitchFamily="34" charset="0"/>
                  <a:ea typeface="宋体" panose="02010600030101010101" pitchFamily="2" charset="-122"/>
                </a:rPr>
                <a:t>其他</a:t>
              </a:r>
              <a:endParaRPr lang="zh-CN" altLang="en-US" sz="2000" b="1" dirty="0">
                <a:latin typeface="Verdana" panose="020B0604030504040204" pitchFamily="34" charset="0"/>
                <a:ea typeface="宋体" panose="02010600030101010101" pitchFamily="2" charset="-122"/>
              </a:endParaRPr>
            </a:p>
          </p:txBody>
        </p:sp>
        <p:sp>
          <p:nvSpPr>
            <p:cNvPr id="45062" name="圆角矩形 45062"/>
            <p:cNvSpPr/>
            <p:nvPr/>
          </p:nvSpPr>
          <p:spPr>
            <a:xfrm>
              <a:off x="7038" y="2378"/>
              <a:ext cx="7597" cy="1022"/>
            </a:xfrm>
            <a:prstGeom prst="roundRect">
              <a:avLst>
                <a:gd name="adj" fmla="val 16667"/>
              </a:avLst>
            </a:prstGeom>
            <a:pattFill prst="divot">
              <a:fgClr>
                <a:srgbClr val="FFFF00"/>
              </a:fgClr>
              <a:bgClr>
                <a:schemeClr val="bg1"/>
              </a:bgClr>
            </a:pattFill>
            <a:ln w="9525" cap="flat" cmpd="sng">
              <a:solidFill>
                <a:srgbClr val="CC0000"/>
              </a:solidFill>
              <a:prstDash val="solid"/>
              <a:round/>
              <a:headEnd type="none" w="med" len="med"/>
              <a:tailEnd type="none" w="med" len="med"/>
            </a:ln>
          </p:spPr>
          <p:txBody>
            <a:bodyPr wrap="none" lIns="92075" tIns="46038" rIns="92075" bIns="46038" anchor="ctr"/>
            <a:p>
              <a:pPr algn="ctr"/>
              <a:r>
                <a:rPr lang="zh-CN" altLang="en-US" sz="2000" b="1" dirty="0">
                  <a:latin typeface="Verdana" panose="020B0604030504040204" pitchFamily="34" charset="0"/>
                  <a:ea typeface="宋体" panose="02010600030101010101" pitchFamily="2" charset="-122"/>
                </a:rPr>
                <a:t>颅骨肿瘤等</a:t>
              </a:r>
              <a:endParaRPr lang="zh-CN" altLang="en-US" sz="2000" b="1" dirty="0">
                <a:latin typeface="Verdana" panose="020B0604030504040204" pitchFamily="34" charset="0"/>
                <a:ea typeface="宋体" panose="02010600030101010101" pitchFamily="2" charset="-122"/>
              </a:endParaRPr>
            </a:p>
          </p:txBody>
        </p:sp>
        <p:sp>
          <p:nvSpPr>
            <p:cNvPr id="45063" name="圆角矩形 45063"/>
            <p:cNvSpPr/>
            <p:nvPr/>
          </p:nvSpPr>
          <p:spPr>
            <a:xfrm>
              <a:off x="7038" y="4420"/>
              <a:ext cx="7597" cy="908"/>
            </a:xfrm>
            <a:prstGeom prst="roundRect">
              <a:avLst>
                <a:gd name="adj" fmla="val 16667"/>
              </a:avLst>
            </a:prstGeom>
            <a:pattFill prst="divot">
              <a:fgClr>
                <a:srgbClr val="FFFF00"/>
              </a:fgClr>
              <a:bgClr>
                <a:schemeClr val="bg1"/>
              </a:bgClr>
            </a:pattFill>
            <a:ln w="9525" cap="flat" cmpd="sng">
              <a:solidFill>
                <a:srgbClr val="CC0000"/>
              </a:solidFill>
              <a:prstDash val="solid"/>
              <a:round/>
              <a:headEnd type="none" w="med" len="med"/>
              <a:tailEnd type="none" w="med" len="med"/>
            </a:ln>
          </p:spPr>
          <p:txBody>
            <a:bodyPr wrap="none" lIns="92075" tIns="46038" rIns="92075" bIns="46038" anchor="ctr"/>
            <a:p>
              <a:pPr algn="ctr"/>
              <a:r>
                <a:rPr lang="zh-CN" altLang="en-US" sz="2000" b="1" dirty="0">
                  <a:latin typeface="Verdana" panose="020B0604030504040204" pitchFamily="34" charset="0"/>
                  <a:ea typeface="宋体" panose="02010600030101010101" pitchFamily="2" charset="-122"/>
                </a:rPr>
                <a:t>颈椎病等</a:t>
              </a:r>
              <a:endParaRPr lang="zh-CN" altLang="en-US" sz="2000" b="1" dirty="0">
                <a:latin typeface="Verdana" panose="020B0604030504040204" pitchFamily="34" charset="0"/>
                <a:ea typeface="宋体" panose="02010600030101010101" pitchFamily="2" charset="-122"/>
              </a:endParaRPr>
            </a:p>
          </p:txBody>
        </p:sp>
        <p:sp>
          <p:nvSpPr>
            <p:cNvPr id="45064" name="圆角矩形 45064"/>
            <p:cNvSpPr/>
            <p:nvPr/>
          </p:nvSpPr>
          <p:spPr>
            <a:xfrm>
              <a:off x="7038" y="6458"/>
              <a:ext cx="7597" cy="910"/>
            </a:xfrm>
            <a:prstGeom prst="roundRect">
              <a:avLst>
                <a:gd name="adj" fmla="val 16667"/>
              </a:avLst>
            </a:prstGeom>
            <a:pattFill prst="divot">
              <a:fgClr>
                <a:srgbClr val="FFFF00"/>
              </a:fgClr>
              <a:bgClr>
                <a:schemeClr val="bg1"/>
              </a:bgClr>
            </a:pattFill>
            <a:ln w="9525" cap="flat" cmpd="sng">
              <a:solidFill>
                <a:srgbClr val="CC0000"/>
              </a:solidFill>
              <a:prstDash val="solid"/>
              <a:round/>
              <a:headEnd type="none" w="med" len="med"/>
              <a:tailEnd type="none" w="med" len="med"/>
            </a:ln>
          </p:spPr>
          <p:txBody>
            <a:bodyPr wrap="none" lIns="92075" tIns="46038" rIns="92075" bIns="46038" anchor="ctr"/>
            <a:p>
              <a:pPr algn="ctr"/>
              <a:r>
                <a:rPr lang="zh-CN" altLang="en-US" sz="2000" b="1" dirty="0">
                  <a:latin typeface="Verdana" panose="020B0604030504040204" pitchFamily="34" charset="0"/>
                  <a:ea typeface="宋体" panose="02010600030101010101" pitchFamily="2" charset="-122"/>
                </a:rPr>
                <a:t>三叉神经痛等</a:t>
              </a:r>
              <a:endParaRPr lang="zh-CN" altLang="en-US" sz="2000" b="1" dirty="0">
                <a:latin typeface="Verdana" panose="020B0604030504040204" pitchFamily="34" charset="0"/>
                <a:ea typeface="宋体" panose="02010600030101010101" pitchFamily="2" charset="-122"/>
              </a:endParaRPr>
            </a:p>
          </p:txBody>
        </p:sp>
        <p:sp>
          <p:nvSpPr>
            <p:cNvPr id="45065" name="圆角矩形 45065"/>
            <p:cNvSpPr/>
            <p:nvPr/>
          </p:nvSpPr>
          <p:spPr>
            <a:xfrm>
              <a:off x="7153" y="8390"/>
              <a:ext cx="7597" cy="908"/>
            </a:xfrm>
            <a:prstGeom prst="roundRect">
              <a:avLst>
                <a:gd name="adj" fmla="val 16667"/>
              </a:avLst>
            </a:prstGeom>
            <a:pattFill prst="divot">
              <a:fgClr>
                <a:srgbClr val="FFFF00"/>
              </a:fgClr>
              <a:bgClr>
                <a:schemeClr val="bg1"/>
              </a:bgClr>
            </a:pattFill>
            <a:ln w="9525" cap="flat" cmpd="sng">
              <a:solidFill>
                <a:srgbClr val="CC0000"/>
              </a:solidFill>
              <a:prstDash val="solid"/>
              <a:round/>
              <a:headEnd type="none" w="med" len="med"/>
              <a:tailEnd type="none" w="med" len="med"/>
            </a:ln>
          </p:spPr>
          <p:txBody>
            <a:bodyPr wrap="none" lIns="92075" tIns="46038" rIns="92075" bIns="46038" anchor="ctr"/>
            <a:p>
              <a:pPr algn="ctr"/>
              <a:r>
                <a:rPr lang="zh-CN" altLang="en-US" sz="2000" b="1" dirty="0">
                  <a:latin typeface="Verdana" panose="020B0604030504040204" pitchFamily="34" charset="0"/>
                  <a:ea typeface="宋体" panose="02010600030101010101" pitchFamily="2" charset="-122"/>
                </a:rPr>
                <a:t>眼、耳、鼻或齿的疾病</a:t>
              </a:r>
              <a:endParaRPr lang="zh-CN" altLang="en-US" sz="2000" b="1" dirty="0">
                <a:latin typeface="Verdana" panose="020B0604030504040204" pitchFamily="34" charset="0"/>
                <a:ea typeface="宋体" panose="02010600030101010101" pitchFamily="2" charset="-122"/>
              </a:endParaRPr>
            </a:p>
          </p:txBody>
        </p:sp>
        <p:sp>
          <p:nvSpPr>
            <p:cNvPr id="45066" name="文本框 45066"/>
            <p:cNvSpPr txBox="1"/>
            <p:nvPr/>
          </p:nvSpPr>
          <p:spPr>
            <a:xfrm>
              <a:off x="15451" y="3285"/>
              <a:ext cx="774" cy="4423"/>
            </a:xfrm>
            <a:prstGeom prst="rect">
              <a:avLst/>
            </a:prstGeom>
            <a:noFill/>
            <a:ln w="9525">
              <a:noFill/>
            </a:ln>
          </p:spPr>
          <p:txBody>
            <a:bodyPr vert="eaVert" lIns="92075" tIns="46038" rIns="92075" bIns="46038" anchor="t">
              <a:spAutoFit/>
            </a:bodyPr>
            <a:p>
              <a:pPr algn="dist">
                <a:spcBef>
                  <a:spcPct val="50000"/>
                </a:spcBef>
              </a:pPr>
              <a:r>
                <a:rPr lang="zh-CN" altLang="en-US" sz="2000" b="1" dirty="0">
                  <a:latin typeface="Verdana" panose="020B0604030504040204" pitchFamily="34" charset="0"/>
                  <a:ea typeface="宋体" panose="02010600030101010101" pitchFamily="2" charset="-122"/>
                </a:rPr>
                <a:t>颅外疾病</a:t>
              </a:r>
              <a:endParaRPr lang="zh-CN" altLang="en-US" sz="2000" b="1" dirty="0">
                <a:latin typeface="Verdana" panose="020B0604030504040204" pitchFamily="34" charset="0"/>
                <a:ea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itle 6"/>
          <p:cNvSpPr txBox="1"/>
          <p:nvPr>
            <p:custDataLst>
              <p:tags r:id="rId1"/>
            </p:custDataLst>
          </p:nvPr>
        </p:nvSpPr>
        <p:spPr>
          <a:xfrm>
            <a:off x="231407" y="97384"/>
            <a:ext cx="176149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a:t>
            </a: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头痛</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6" name="文本框 5"/>
          <p:cNvSpPr txBox="1"/>
          <p:nvPr/>
        </p:nvSpPr>
        <p:spPr>
          <a:xfrm>
            <a:off x="642620" y="920115"/>
            <a:ext cx="4197985" cy="460375"/>
          </a:xfrm>
          <a:prstGeom prst="rect">
            <a:avLst/>
          </a:prstGeom>
          <a:noFill/>
        </p:spPr>
        <p:txBody>
          <a:bodyPr wrap="square" rtlCol="0">
            <a:spAutoFit/>
          </a:bodyPr>
          <a:p>
            <a:r>
              <a:rPr lang="zh-CN" altLang="en-US" sz="2400"/>
              <a:t>（一）病因</a:t>
            </a:r>
            <a:endParaRPr lang="zh-CN" altLang="en-US" sz="2400"/>
          </a:p>
        </p:txBody>
      </p:sp>
      <p:grpSp>
        <p:nvGrpSpPr>
          <p:cNvPr id="3" name="组合 2"/>
          <p:cNvGrpSpPr/>
          <p:nvPr/>
        </p:nvGrpSpPr>
        <p:grpSpPr>
          <a:xfrm>
            <a:off x="2533650" y="1701165"/>
            <a:ext cx="7296785" cy="4523675"/>
            <a:chOff x="3990" y="1865"/>
            <a:chExt cx="12190" cy="7938"/>
          </a:xfrm>
        </p:grpSpPr>
        <p:sp>
          <p:nvSpPr>
            <p:cNvPr id="5" name="八边形 47106"/>
            <p:cNvSpPr/>
            <p:nvPr/>
          </p:nvSpPr>
          <p:spPr>
            <a:xfrm>
              <a:off x="3990" y="1865"/>
              <a:ext cx="2380" cy="1815"/>
            </a:xfrm>
            <a:prstGeom prst="octagon">
              <a:avLst>
                <a:gd name="adj" fmla="val 49176"/>
              </a:avLst>
            </a:prstGeom>
            <a:solidFill>
              <a:schemeClr val="hlink">
                <a:alpha val="42999"/>
              </a:schemeClr>
            </a:solidFill>
            <a:ln w="9525"/>
            <a:scene3d>
              <a:camera prst="legacyObliqueTopLeft">
                <a:rot lat="0" lon="0" rev="0"/>
              </a:camera>
              <a:lightRig rig="legacyFlat3" dir="t"/>
            </a:scene3d>
            <a:sp3d extrusionH="227000" prstMaterial="legacyMatte">
              <a:bevelT w="13500" h="13500" prst="angle"/>
              <a:bevelB w="13500" h="13500" prst="angle"/>
              <a:extrusionClr>
                <a:schemeClr val="hlink"/>
              </a:extrusionClr>
            </a:sp3d>
          </p:spPr>
          <p:txBody>
            <a:bodyPr wrap="none" lIns="93345" tIns="46990" rIns="93345" bIns="46990" anchor="ctr">
              <a:flatTx/>
            </a:bodyPr>
            <a:p>
              <a:pPr algn="ctr"/>
              <a:r>
                <a:rPr lang="zh-CN" altLang="en-US" sz="2000" b="1" dirty="0">
                  <a:latin typeface="Verdana" panose="020B0604030504040204" pitchFamily="34" charset="0"/>
                  <a:ea typeface="宋体" panose="02010600030101010101" pitchFamily="2" charset="-122"/>
                </a:rPr>
                <a:t>急性</a:t>
              </a:r>
              <a:endParaRPr lang="zh-CN" altLang="en-US" sz="2000" b="1" dirty="0">
                <a:latin typeface="Verdana" panose="020B0604030504040204" pitchFamily="34" charset="0"/>
                <a:ea typeface="宋体" panose="02010600030101010101" pitchFamily="2" charset="-122"/>
              </a:endParaRPr>
            </a:p>
            <a:p>
              <a:pPr algn="ctr"/>
              <a:r>
                <a:rPr lang="zh-CN" altLang="en-US" sz="2000" b="1" dirty="0">
                  <a:latin typeface="Verdana" panose="020B0604030504040204" pitchFamily="34" charset="0"/>
                  <a:ea typeface="宋体" panose="02010600030101010101" pitchFamily="2" charset="-122"/>
                </a:rPr>
                <a:t>感染</a:t>
              </a:r>
              <a:endParaRPr lang="zh-CN" altLang="en-US" sz="2000" b="1" dirty="0">
                <a:latin typeface="Verdana" panose="020B0604030504040204" pitchFamily="34" charset="0"/>
                <a:ea typeface="宋体" panose="02010600030101010101" pitchFamily="2" charset="-122"/>
              </a:endParaRPr>
            </a:p>
          </p:txBody>
        </p:sp>
        <p:sp>
          <p:nvSpPr>
            <p:cNvPr id="47107" name="八边形 47107"/>
            <p:cNvSpPr/>
            <p:nvPr/>
          </p:nvSpPr>
          <p:spPr>
            <a:xfrm>
              <a:off x="4105" y="3905"/>
              <a:ext cx="2380" cy="1815"/>
            </a:xfrm>
            <a:prstGeom prst="octagon">
              <a:avLst>
                <a:gd name="adj" fmla="val 49176"/>
              </a:avLst>
            </a:prstGeom>
            <a:solidFill>
              <a:schemeClr val="hlink">
                <a:alpha val="42999"/>
              </a:schemeClr>
            </a:solidFill>
            <a:ln w="9525"/>
            <a:scene3d>
              <a:camera prst="legacyObliqueTopLeft">
                <a:rot lat="0" lon="0" rev="0"/>
              </a:camera>
              <a:lightRig rig="legacyFlat3" dir="t"/>
            </a:scene3d>
            <a:sp3d extrusionH="227000" prstMaterial="legacyMatte">
              <a:bevelT w="13500" h="13500" prst="angle"/>
              <a:bevelB w="13500" h="13500" prst="angle"/>
              <a:extrusionClr>
                <a:schemeClr val="hlink"/>
              </a:extrusionClr>
            </a:sp3d>
          </p:spPr>
          <p:txBody>
            <a:bodyPr wrap="none" lIns="93345" tIns="46990" rIns="93345" bIns="46990" anchor="ctr">
              <a:flatTx/>
            </a:bodyPr>
            <a:p>
              <a:pPr algn="ctr"/>
              <a:r>
                <a:rPr lang="zh-CN" altLang="en-US" sz="2000" b="1" dirty="0">
                  <a:latin typeface="Verdana" panose="020B0604030504040204" pitchFamily="34" charset="0"/>
                  <a:ea typeface="宋体" panose="02010600030101010101" pitchFamily="2" charset="-122"/>
                </a:rPr>
                <a:t>心血</a:t>
              </a:r>
              <a:endParaRPr lang="zh-CN" altLang="en-US" sz="2000" b="1" dirty="0">
                <a:latin typeface="Verdana" panose="020B0604030504040204" pitchFamily="34" charset="0"/>
                <a:ea typeface="宋体" panose="02010600030101010101" pitchFamily="2" charset="-122"/>
              </a:endParaRPr>
            </a:p>
            <a:p>
              <a:pPr algn="ctr"/>
              <a:r>
                <a:rPr lang="zh-CN" altLang="en-US" sz="2000" b="1" dirty="0">
                  <a:latin typeface="Verdana" panose="020B0604030504040204" pitchFamily="34" charset="0"/>
                  <a:ea typeface="宋体" panose="02010600030101010101" pitchFamily="2" charset="-122"/>
                </a:rPr>
                <a:t>管病</a:t>
              </a:r>
              <a:endParaRPr lang="zh-CN" altLang="en-US" sz="2000" b="1" dirty="0">
                <a:latin typeface="Verdana" panose="020B0604030504040204" pitchFamily="34" charset="0"/>
                <a:ea typeface="宋体" panose="02010600030101010101" pitchFamily="2" charset="-122"/>
              </a:endParaRPr>
            </a:p>
          </p:txBody>
        </p:sp>
        <p:sp>
          <p:nvSpPr>
            <p:cNvPr id="47108" name="八边形 47108"/>
            <p:cNvSpPr/>
            <p:nvPr/>
          </p:nvSpPr>
          <p:spPr>
            <a:xfrm>
              <a:off x="4158" y="5948"/>
              <a:ext cx="2380" cy="1815"/>
            </a:xfrm>
            <a:prstGeom prst="octagon">
              <a:avLst>
                <a:gd name="adj" fmla="val 49176"/>
              </a:avLst>
            </a:prstGeom>
            <a:solidFill>
              <a:schemeClr val="hlink">
                <a:alpha val="42999"/>
              </a:schemeClr>
            </a:solidFill>
            <a:ln w="9525"/>
            <a:scene3d>
              <a:camera prst="legacyObliqueTopLeft">
                <a:rot lat="0" lon="0" rev="0"/>
              </a:camera>
              <a:lightRig rig="legacyFlat3" dir="t"/>
            </a:scene3d>
            <a:sp3d extrusionH="227000" prstMaterial="legacyMatte">
              <a:bevelT w="13500" h="13500" prst="angle"/>
              <a:bevelB w="13500" h="13500" prst="angle"/>
              <a:extrusionClr>
                <a:schemeClr val="hlink"/>
              </a:extrusionClr>
            </a:sp3d>
          </p:spPr>
          <p:txBody>
            <a:bodyPr wrap="none" lIns="93345" tIns="46990" rIns="93345" bIns="46990" anchor="ctr">
              <a:flatTx/>
            </a:bodyPr>
            <a:p>
              <a:pPr algn="ctr"/>
              <a:r>
                <a:rPr lang="zh-CN" altLang="en-US" sz="2000" b="1" dirty="0">
                  <a:latin typeface="Verdana" panose="020B0604030504040204" pitchFamily="34" charset="0"/>
                  <a:ea typeface="宋体" panose="02010600030101010101" pitchFamily="2" charset="-122"/>
                </a:rPr>
                <a:t>中毒</a:t>
              </a:r>
              <a:endParaRPr lang="zh-CN" altLang="en-US" sz="2000" b="1" dirty="0">
                <a:latin typeface="Verdana" panose="020B0604030504040204" pitchFamily="34" charset="0"/>
                <a:ea typeface="宋体" panose="02010600030101010101" pitchFamily="2" charset="-122"/>
              </a:endParaRPr>
            </a:p>
          </p:txBody>
        </p:sp>
        <p:sp>
          <p:nvSpPr>
            <p:cNvPr id="47109" name="八边形 47109"/>
            <p:cNvSpPr/>
            <p:nvPr/>
          </p:nvSpPr>
          <p:spPr>
            <a:xfrm>
              <a:off x="4230" y="7988"/>
              <a:ext cx="2380" cy="1815"/>
            </a:xfrm>
            <a:prstGeom prst="octagon">
              <a:avLst>
                <a:gd name="adj" fmla="val 49176"/>
              </a:avLst>
            </a:prstGeom>
            <a:solidFill>
              <a:schemeClr val="hlink">
                <a:alpha val="42999"/>
              </a:schemeClr>
            </a:solidFill>
            <a:ln w="9525"/>
            <a:scene3d>
              <a:camera prst="legacyObliqueTopLeft">
                <a:rot lat="0" lon="0" rev="0"/>
              </a:camera>
              <a:lightRig rig="legacyFlat3" dir="t"/>
            </a:scene3d>
            <a:sp3d extrusionH="227000" prstMaterial="legacyMatte">
              <a:bevelT w="13500" h="13500" prst="angle"/>
              <a:bevelB w="13500" h="13500" prst="angle"/>
              <a:extrusionClr>
                <a:schemeClr val="hlink"/>
              </a:extrusionClr>
            </a:sp3d>
          </p:spPr>
          <p:txBody>
            <a:bodyPr wrap="none" lIns="93345" tIns="46990" rIns="93345" bIns="46990" anchor="ctr">
              <a:flatTx/>
            </a:bodyPr>
            <a:p>
              <a:pPr algn="ctr"/>
              <a:r>
                <a:rPr lang="zh-CN" altLang="en-US" sz="2000" b="1" dirty="0">
                  <a:latin typeface="Verdana" panose="020B0604030504040204" pitchFamily="34" charset="0"/>
                  <a:ea typeface="宋体" panose="02010600030101010101" pitchFamily="2" charset="-122"/>
                </a:rPr>
                <a:t>其他</a:t>
              </a:r>
              <a:endParaRPr lang="zh-CN" altLang="en-US" sz="2000" b="1" dirty="0">
                <a:latin typeface="Verdana" panose="020B0604030504040204" pitchFamily="34" charset="0"/>
                <a:ea typeface="宋体" panose="02010600030101010101" pitchFamily="2" charset="-122"/>
              </a:endParaRPr>
            </a:p>
          </p:txBody>
        </p:sp>
        <p:sp>
          <p:nvSpPr>
            <p:cNvPr id="47110" name="圆角矩形 47110"/>
            <p:cNvSpPr/>
            <p:nvPr/>
          </p:nvSpPr>
          <p:spPr>
            <a:xfrm>
              <a:off x="6993" y="2318"/>
              <a:ext cx="7597" cy="1022"/>
            </a:xfrm>
            <a:prstGeom prst="roundRect">
              <a:avLst>
                <a:gd name="adj" fmla="val 16667"/>
              </a:avLst>
            </a:prstGeom>
            <a:pattFill prst="divot">
              <a:fgClr>
                <a:srgbClr val="FFFF00"/>
              </a:fgClr>
              <a:bgClr>
                <a:schemeClr val="bg1"/>
              </a:bgClr>
            </a:pattFill>
            <a:ln w="9525" cap="flat" cmpd="sng">
              <a:solidFill>
                <a:srgbClr val="CC0000"/>
              </a:solidFill>
              <a:prstDash val="solid"/>
              <a:round/>
              <a:headEnd type="none" w="med" len="med"/>
              <a:tailEnd type="none" w="med" len="med"/>
            </a:ln>
          </p:spPr>
          <p:txBody>
            <a:bodyPr wrap="none" lIns="92075" tIns="46038" rIns="92075" bIns="46038" anchor="ctr"/>
            <a:p>
              <a:pPr algn="ctr"/>
              <a:r>
                <a:rPr lang="zh-CN" altLang="en-US" sz="2000" b="1" dirty="0">
                  <a:latin typeface="Verdana" panose="020B0604030504040204" pitchFamily="34" charset="0"/>
                  <a:ea typeface="宋体" panose="02010600030101010101" pitchFamily="2" charset="-122"/>
                </a:rPr>
                <a:t>流感、伤寒等</a:t>
              </a:r>
              <a:endParaRPr lang="zh-CN" altLang="en-US" sz="2000" b="1" dirty="0">
                <a:latin typeface="Verdana" panose="020B0604030504040204" pitchFamily="34" charset="0"/>
                <a:ea typeface="宋体" panose="02010600030101010101" pitchFamily="2" charset="-122"/>
              </a:endParaRPr>
            </a:p>
          </p:txBody>
        </p:sp>
        <p:sp>
          <p:nvSpPr>
            <p:cNvPr id="47111" name="圆角矩形 47111"/>
            <p:cNvSpPr/>
            <p:nvPr/>
          </p:nvSpPr>
          <p:spPr>
            <a:xfrm>
              <a:off x="6993" y="4360"/>
              <a:ext cx="7597" cy="908"/>
            </a:xfrm>
            <a:prstGeom prst="roundRect">
              <a:avLst>
                <a:gd name="adj" fmla="val 16667"/>
              </a:avLst>
            </a:prstGeom>
            <a:pattFill prst="divot">
              <a:fgClr>
                <a:srgbClr val="FFFF00"/>
              </a:fgClr>
              <a:bgClr>
                <a:schemeClr val="bg1"/>
              </a:bgClr>
            </a:pattFill>
            <a:ln w="9525" cap="flat" cmpd="sng">
              <a:solidFill>
                <a:srgbClr val="CC0000"/>
              </a:solidFill>
              <a:prstDash val="solid"/>
              <a:round/>
              <a:headEnd type="none" w="med" len="med"/>
              <a:tailEnd type="none" w="med" len="med"/>
            </a:ln>
          </p:spPr>
          <p:txBody>
            <a:bodyPr wrap="none" lIns="92075" tIns="46038" rIns="92075" bIns="46038" anchor="ctr"/>
            <a:p>
              <a:pPr algn="ctr"/>
              <a:r>
                <a:rPr lang="zh-CN" altLang="en-US" sz="2000" b="1" dirty="0">
                  <a:latin typeface="Verdana" panose="020B0604030504040204" pitchFamily="34" charset="0"/>
                  <a:ea typeface="宋体" panose="02010600030101010101" pitchFamily="2" charset="-122"/>
                </a:rPr>
                <a:t>心力衰竭、高血压病等</a:t>
              </a:r>
              <a:endParaRPr lang="zh-CN" altLang="en-US" sz="2000" b="1" dirty="0">
                <a:latin typeface="Verdana" panose="020B0604030504040204" pitchFamily="34" charset="0"/>
                <a:ea typeface="宋体" panose="02010600030101010101" pitchFamily="2" charset="-122"/>
              </a:endParaRPr>
            </a:p>
          </p:txBody>
        </p:sp>
        <p:sp>
          <p:nvSpPr>
            <p:cNvPr id="47112" name="圆角矩形 47112"/>
            <p:cNvSpPr/>
            <p:nvPr/>
          </p:nvSpPr>
          <p:spPr>
            <a:xfrm>
              <a:off x="6938" y="6398"/>
              <a:ext cx="7597" cy="910"/>
            </a:xfrm>
            <a:prstGeom prst="roundRect">
              <a:avLst>
                <a:gd name="adj" fmla="val 16667"/>
              </a:avLst>
            </a:prstGeom>
            <a:pattFill prst="divot">
              <a:fgClr>
                <a:srgbClr val="FFFF00"/>
              </a:fgClr>
              <a:bgClr>
                <a:schemeClr val="bg1"/>
              </a:bgClr>
            </a:pattFill>
            <a:ln w="9525" cap="flat" cmpd="sng">
              <a:solidFill>
                <a:srgbClr val="CC0000"/>
              </a:solidFill>
              <a:prstDash val="solid"/>
              <a:round/>
              <a:headEnd type="none" w="med" len="med"/>
              <a:tailEnd type="none" w="med" len="med"/>
            </a:ln>
          </p:spPr>
          <p:txBody>
            <a:bodyPr wrap="none" lIns="92075" tIns="46038" rIns="92075" bIns="46038" anchor="ctr"/>
            <a:p>
              <a:pPr algn="ctr"/>
              <a:r>
                <a:rPr lang="zh-CN" altLang="en-US" b="1" dirty="0">
                  <a:latin typeface="Verdana" panose="020B0604030504040204" pitchFamily="34" charset="0"/>
                  <a:ea typeface="宋体" panose="02010600030101010101" pitchFamily="2" charset="-122"/>
                </a:rPr>
                <a:t>药物、铅、有机磷、酒精、一氧化碳</a:t>
              </a:r>
              <a:endParaRPr lang="zh-CN" altLang="en-US" b="1" dirty="0">
                <a:latin typeface="Verdana" panose="020B0604030504040204" pitchFamily="34" charset="0"/>
                <a:ea typeface="宋体" panose="02010600030101010101" pitchFamily="2" charset="-122"/>
              </a:endParaRPr>
            </a:p>
          </p:txBody>
        </p:sp>
        <p:sp>
          <p:nvSpPr>
            <p:cNvPr id="47113" name="圆角矩形 47113"/>
            <p:cNvSpPr/>
            <p:nvPr/>
          </p:nvSpPr>
          <p:spPr>
            <a:xfrm>
              <a:off x="7053" y="8330"/>
              <a:ext cx="7597" cy="908"/>
            </a:xfrm>
            <a:prstGeom prst="roundRect">
              <a:avLst>
                <a:gd name="adj" fmla="val 16667"/>
              </a:avLst>
            </a:prstGeom>
            <a:pattFill prst="divot">
              <a:fgClr>
                <a:srgbClr val="FFFF00"/>
              </a:fgClr>
              <a:bgClr>
                <a:schemeClr val="bg1"/>
              </a:bgClr>
            </a:pattFill>
            <a:ln w="9525" cap="flat" cmpd="sng">
              <a:solidFill>
                <a:srgbClr val="CC0000"/>
              </a:solidFill>
              <a:prstDash val="solid"/>
              <a:round/>
              <a:headEnd type="none" w="med" len="med"/>
              <a:tailEnd type="none" w="med" len="med"/>
            </a:ln>
          </p:spPr>
          <p:txBody>
            <a:bodyPr wrap="none" lIns="92075" tIns="46038" rIns="92075" bIns="46038" anchor="ctr"/>
            <a:p>
              <a:pPr algn="ctr"/>
              <a:r>
                <a:rPr lang="zh-CN" altLang="en-US" sz="2000" b="1" dirty="0">
                  <a:latin typeface="Verdana" panose="020B0604030504040204" pitchFamily="34" charset="0"/>
                  <a:ea typeface="宋体" panose="02010600030101010101" pitchFamily="2" charset="-122"/>
                </a:rPr>
                <a:t>尿毒症、肺性脑病、低血糖等</a:t>
              </a:r>
              <a:endParaRPr lang="zh-CN" altLang="en-US" sz="2000" b="1" dirty="0">
                <a:latin typeface="Verdana" panose="020B0604030504040204" pitchFamily="34" charset="0"/>
                <a:ea typeface="宋体" panose="02010600030101010101" pitchFamily="2" charset="-122"/>
              </a:endParaRPr>
            </a:p>
          </p:txBody>
        </p:sp>
        <p:sp>
          <p:nvSpPr>
            <p:cNvPr id="47114" name="文本框 47114"/>
            <p:cNvSpPr txBox="1"/>
            <p:nvPr/>
          </p:nvSpPr>
          <p:spPr>
            <a:xfrm>
              <a:off x="15359" y="3225"/>
              <a:ext cx="821" cy="4423"/>
            </a:xfrm>
            <a:prstGeom prst="rect">
              <a:avLst/>
            </a:prstGeom>
            <a:noFill/>
            <a:ln w="9525">
              <a:noFill/>
            </a:ln>
          </p:spPr>
          <p:txBody>
            <a:bodyPr vert="eaVert" lIns="92075" tIns="46038" rIns="92075" bIns="46038" anchor="t">
              <a:spAutoFit/>
            </a:bodyPr>
            <a:p>
              <a:pPr algn="dist">
                <a:spcBef>
                  <a:spcPct val="50000"/>
                </a:spcBef>
              </a:pPr>
              <a:r>
                <a:rPr lang="zh-CN" altLang="en-US" sz="2000" b="1" dirty="0">
                  <a:latin typeface="Verdana" panose="020B0604030504040204" pitchFamily="34" charset="0"/>
                  <a:ea typeface="宋体" panose="02010600030101010101" pitchFamily="2" charset="-122"/>
                </a:rPr>
                <a:t>全身性疾病</a:t>
              </a:r>
              <a:endParaRPr lang="zh-CN" altLang="en-US" sz="2000" b="1" dirty="0">
                <a:latin typeface="Verdana" panose="020B0604030504040204" pitchFamily="34" charset="0"/>
                <a:ea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itle 6"/>
          <p:cNvSpPr txBox="1"/>
          <p:nvPr>
            <p:custDataLst>
              <p:tags r:id="rId1"/>
            </p:custDataLst>
          </p:nvPr>
        </p:nvSpPr>
        <p:spPr>
          <a:xfrm>
            <a:off x="231407" y="97384"/>
            <a:ext cx="176149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a:t>
            </a: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头痛</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6" name="文本框 5"/>
          <p:cNvSpPr txBox="1"/>
          <p:nvPr/>
        </p:nvSpPr>
        <p:spPr>
          <a:xfrm>
            <a:off x="642620" y="920115"/>
            <a:ext cx="4197985" cy="460375"/>
          </a:xfrm>
          <a:prstGeom prst="rect">
            <a:avLst/>
          </a:prstGeom>
          <a:noFill/>
        </p:spPr>
        <p:txBody>
          <a:bodyPr wrap="square" rtlCol="0">
            <a:spAutoFit/>
          </a:bodyPr>
          <a:p>
            <a:r>
              <a:rPr lang="zh-CN" altLang="en-US" sz="2400"/>
              <a:t>（一）病因</a:t>
            </a:r>
            <a:endParaRPr lang="zh-CN" altLang="en-US" sz="2400"/>
          </a:p>
        </p:txBody>
      </p:sp>
      <p:grpSp>
        <p:nvGrpSpPr>
          <p:cNvPr id="3" name="组合 2"/>
          <p:cNvGrpSpPr/>
          <p:nvPr/>
        </p:nvGrpSpPr>
        <p:grpSpPr>
          <a:xfrm>
            <a:off x="1852295" y="1981200"/>
            <a:ext cx="10142855" cy="4699635"/>
            <a:chOff x="4165" y="2805"/>
            <a:chExt cx="15973" cy="7401"/>
          </a:xfrm>
        </p:grpSpPr>
        <p:sp>
          <p:nvSpPr>
            <p:cNvPr id="2" name="圆角矩形 48130"/>
            <p:cNvSpPr/>
            <p:nvPr/>
          </p:nvSpPr>
          <p:spPr>
            <a:xfrm>
              <a:off x="5985" y="3260"/>
              <a:ext cx="7598" cy="1023"/>
            </a:xfrm>
            <a:prstGeom prst="roundRect">
              <a:avLst>
                <a:gd name="adj" fmla="val 16667"/>
              </a:avLst>
            </a:prstGeom>
            <a:pattFill prst="divot">
              <a:fgClr>
                <a:srgbClr val="FFFF00"/>
              </a:fgClr>
              <a:bgClr>
                <a:schemeClr val="bg1"/>
              </a:bgClr>
            </a:pattFill>
            <a:ln w="9525" cap="flat" cmpd="sng">
              <a:solidFill>
                <a:srgbClr val="CC0000"/>
              </a:solidFill>
              <a:prstDash val="solid"/>
              <a:round/>
              <a:headEnd type="none" w="med" len="med"/>
              <a:tailEnd type="none" w="med" len="med"/>
            </a:ln>
          </p:spPr>
          <p:txBody>
            <a:bodyPr wrap="none" lIns="92075" tIns="46038" rIns="92075" bIns="46038" anchor="ctr"/>
            <a:p>
              <a:pPr algn="ctr"/>
              <a:r>
                <a:rPr lang="zh-CN" altLang="en-US" sz="2800" b="1" dirty="0">
                  <a:latin typeface="Verdana" panose="020B0604030504040204" pitchFamily="34" charset="0"/>
                  <a:ea typeface="宋体" panose="02010600030101010101" pitchFamily="2" charset="-122"/>
                </a:rPr>
                <a:t>癔症</a:t>
              </a:r>
              <a:endParaRPr lang="zh-CN" altLang="en-US" sz="2800" b="1" dirty="0">
                <a:latin typeface="Verdana" panose="020B0604030504040204" pitchFamily="34" charset="0"/>
                <a:ea typeface="宋体" panose="02010600030101010101" pitchFamily="2" charset="-122"/>
              </a:endParaRPr>
            </a:p>
          </p:txBody>
        </p:sp>
        <p:sp>
          <p:nvSpPr>
            <p:cNvPr id="48131" name="圆角矩形 48131"/>
            <p:cNvSpPr/>
            <p:nvPr/>
          </p:nvSpPr>
          <p:spPr>
            <a:xfrm>
              <a:off x="6213" y="5640"/>
              <a:ext cx="7597" cy="908"/>
            </a:xfrm>
            <a:prstGeom prst="roundRect">
              <a:avLst>
                <a:gd name="adj" fmla="val 16667"/>
              </a:avLst>
            </a:prstGeom>
            <a:pattFill prst="divot">
              <a:fgClr>
                <a:srgbClr val="FFFF00"/>
              </a:fgClr>
              <a:bgClr>
                <a:schemeClr val="bg1"/>
              </a:bgClr>
            </a:pattFill>
            <a:ln w="9525" cap="flat" cmpd="sng">
              <a:solidFill>
                <a:srgbClr val="CC0000"/>
              </a:solidFill>
              <a:prstDash val="solid"/>
              <a:round/>
              <a:headEnd type="none" w="med" len="med"/>
              <a:tailEnd type="none" w="med" len="med"/>
            </a:ln>
          </p:spPr>
          <p:txBody>
            <a:bodyPr wrap="none" lIns="92075" tIns="46038" rIns="92075" bIns="46038" anchor="ctr"/>
            <a:p>
              <a:pPr algn="ctr"/>
              <a:r>
                <a:rPr lang="zh-CN" altLang="en-US" sz="2800" b="1" dirty="0">
                  <a:latin typeface="Verdana" panose="020B0604030504040204" pitchFamily="34" charset="0"/>
                  <a:ea typeface="宋体" panose="02010600030101010101" pitchFamily="2" charset="-122"/>
                </a:rPr>
                <a:t>神经衰弱</a:t>
              </a:r>
              <a:endParaRPr lang="zh-CN" altLang="en-US" sz="2800" b="1" dirty="0">
                <a:latin typeface="Verdana" panose="020B0604030504040204" pitchFamily="34" charset="0"/>
                <a:ea typeface="宋体" panose="02010600030101010101" pitchFamily="2" charset="-122"/>
              </a:endParaRPr>
            </a:p>
          </p:txBody>
        </p:sp>
        <p:sp>
          <p:nvSpPr>
            <p:cNvPr id="48132" name="文本框 48132"/>
            <p:cNvSpPr txBox="1"/>
            <p:nvPr/>
          </p:nvSpPr>
          <p:spPr>
            <a:xfrm>
              <a:off x="4165" y="2805"/>
              <a:ext cx="968" cy="4423"/>
            </a:xfrm>
            <a:prstGeom prst="rect">
              <a:avLst/>
            </a:prstGeom>
            <a:noFill/>
            <a:ln w="9525">
              <a:noFill/>
            </a:ln>
          </p:spPr>
          <p:txBody>
            <a:bodyPr vert="eaVert" lIns="92075" tIns="46038" rIns="92075" bIns="46038" anchor="t">
              <a:spAutoFit/>
            </a:bodyPr>
            <a:p>
              <a:pPr algn="dist">
                <a:spcBef>
                  <a:spcPct val="50000"/>
                </a:spcBef>
              </a:pPr>
              <a:r>
                <a:rPr lang="zh-CN" altLang="en-US" sz="2800" b="1" dirty="0">
                  <a:latin typeface="Verdana" panose="020B0604030504040204" pitchFamily="34" charset="0"/>
                  <a:ea typeface="宋体" panose="02010600030101010101" pitchFamily="2" charset="-122"/>
                </a:rPr>
                <a:t>神经症</a:t>
              </a:r>
              <a:endParaRPr lang="zh-CN" altLang="en-US" sz="2800" b="1" dirty="0">
                <a:latin typeface="Verdana" panose="020B0604030504040204" pitchFamily="34" charset="0"/>
                <a:ea typeface="宋体" panose="02010600030101010101" pitchFamily="2" charset="-122"/>
              </a:endParaRPr>
            </a:p>
          </p:txBody>
        </p:sp>
        <p:pic>
          <p:nvPicPr>
            <p:cNvPr id="48135" name="图片 48134" descr="20120407135921-569159476"/>
            <p:cNvPicPr>
              <a:picLocks noChangeAspect="1"/>
            </p:cNvPicPr>
            <p:nvPr/>
          </p:nvPicPr>
          <p:blipFill>
            <a:blip r:embed="rId2"/>
            <a:stretch>
              <a:fillRect/>
            </a:stretch>
          </p:blipFill>
          <p:spPr>
            <a:xfrm>
              <a:off x="13810" y="4716"/>
              <a:ext cx="6328" cy="5490"/>
            </a:xfrm>
            <a:prstGeom prst="rect">
              <a:avLst/>
            </a:prstGeom>
            <a:noFill/>
            <a:ln w="9525">
              <a:noFill/>
            </a:ln>
          </p:spPr>
        </p:pic>
      </p:gr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itle 6"/>
          <p:cNvSpPr txBox="1"/>
          <p:nvPr>
            <p:custDataLst>
              <p:tags r:id="rId1"/>
            </p:custDataLst>
          </p:nvPr>
        </p:nvSpPr>
        <p:spPr>
          <a:xfrm>
            <a:off x="231407" y="97384"/>
            <a:ext cx="176149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a:t>
            </a: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头痛</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3" name="文本框 2"/>
          <p:cNvSpPr txBox="1"/>
          <p:nvPr/>
        </p:nvSpPr>
        <p:spPr>
          <a:xfrm>
            <a:off x="642620" y="920115"/>
            <a:ext cx="4197985" cy="460375"/>
          </a:xfrm>
          <a:prstGeom prst="rect">
            <a:avLst/>
          </a:prstGeom>
          <a:noFill/>
        </p:spPr>
        <p:txBody>
          <a:bodyPr wrap="square" rtlCol="0">
            <a:spAutoFit/>
          </a:bodyPr>
          <a:p>
            <a:r>
              <a:rPr lang="zh-CN" altLang="en-US" sz="2400"/>
              <a:t>（二）临床表现</a:t>
            </a:r>
            <a:endParaRPr lang="zh-CN" altLang="en-US" sz="2400"/>
          </a:p>
        </p:txBody>
      </p:sp>
      <p:grpSp>
        <p:nvGrpSpPr>
          <p:cNvPr id="16" name="组合 15"/>
          <p:cNvGrpSpPr/>
          <p:nvPr/>
        </p:nvGrpSpPr>
        <p:grpSpPr>
          <a:xfrm>
            <a:off x="3364230" y="1831340"/>
            <a:ext cx="7651750" cy="4319270"/>
            <a:chOff x="3933" y="2933"/>
            <a:chExt cx="12050" cy="6802"/>
          </a:xfrm>
        </p:grpSpPr>
        <p:sp>
          <p:nvSpPr>
            <p:cNvPr id="49156" name="任意多边形 49156"/>
            <p:cNvSpPr/>
            <p:nvPr/>
          </p:nvSpPr>
          <p:spPr>
            <a:xfrm>
              <a:off x="6458" y="3613"/>
              <a:ext cx="2835" cy="115"/>
            </a:xfrm>
            <a:custGeom>
              <a:avLst/>
              <a:gdLst/>
              <a:ahLst/>
              <a:cxnLst>
                <a:cxn ang="270">
                  <a:pos x="16200" y="0"/>
                </a:cxn>
                <a:cxn ang="180">
                  <a:pos x="0" y="10800"/>
                </a:cxn>
                <a:cxn ang="90">
                  <a:pos x="16200" y="21600"/>
                </a:cxn>
                <a:cxn ang="0">
                  <a:pos x="21600" y="10800"/>
                </a:cxn>
              </a:cxnLst>
              <a:rect l="0" t="0" r="0" b="0"/>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CC0000"/>
            </a:solidFill>
            <a:ln w="9525" cap="flat" cmpd="sng">
              <a:solidFill>
                <a:srgbClr val="FFFF00"/>
              </a:solidFill>
              <a:prstDash val="solid"/>
              <a:miter/>
              <a:headEnd type="none" w="med" len="med"/>
              <a:tailEnd type="none" w="med" len="med"/>
            </a:ln>
          </p:spPr>
          <p:txBody>
            <a:bodyPr/>
            <a:p>
              <a:endParaRPr lang="zh-CN" altLang="en-US"/>
            </a:p>
          </p:txBody>
        </p:sp>
        <p:sp>
          <p:nvSpPr>
            <p:cNvPr id="49157" name="圆角矩形 49157"/>
            <p:cNvSpPr/>
            <p:nvPr/>
          </p:nvSpPr>
          <p:spPr>
            <a:xfrm>
              <a:off x="9633" y="3160"/>
              <a:ext cx="6350" cy="793"/>
            </a:xfrm>
            <a:prstGeom prst="roundRect">
              <a:avLst>
                <a:gd name="adj" fmla="val 16667"/>
              </a:avLst>
            </a:prstGeom>
            <a:pattFill prst="divot">
              <a:fgClr>
                <a:srgbClr val="FFFF00"/>
              </a:fgClr>
              <a:bgClr>
                <a:schemeClr val="bg1"/>
              </a:bgClr>
            </a:pattFill>
            <a:ln w="9525" cap="flat" cmpd="sng">
              <a:solidFill>
                <a:srgbClr val="CC0000"/>
              </a:solidFill>
              <a:prstDash val="solid"/>
              <a:round/>
              <a:headEnd type="none" w="med" len="med"/>
              <a:tailEnd type="none" w="med" len="med"/>
            </a:ln>
          </p:spPr>
          <p:txBody>
            <a:bodyPr wrap="none" lIns="92075" tIns="46038" rIns="92075" bIns="46038" anchor="ctr"/>
            <a:p>
              <a:pPr algn="ctr"/>
              <a:r>
                <a:rPr lang="zh-CN" altLang="en-US" sz="2800" b="1" dirty="0">
                  <a:latin typeface="Verdana" panose="020B0604030504040204" pitchFamily="34" charset="0"/>
                  <a:ea typeface="宋体" panose="02010600030101010101" pitchFamily="2" charset="-122"/>
                </a:rPr>
                <a:t>感染性疾病</a:t>
              </a:r>
              <a:endParaRPr lang="zh-CN" altLang="en-US" sz="2800" b="1" dirty="0">
                <a:latin typeface="Verdana" panose="020B0604030504040204" pitchFamily="34" charset="0"/>
                <a:ea typeface="宋体" panose="02010600030101010101" pitchFamily="2" charset="-122"/>
              </a:endParaRPr>
            </a:p>
          </p:txBody>
        </p:sp>
        <p:sp>
          <p:nvSpPr>
            <p:cNvPr id="49158" name="圆角矩形 49158"/>
            <p:cNvSpPr/>
            <p:nvPr/>
          </p:nvSpPr>
          <p:spPr>
            <a:xfrm>
              <a:off x="9633" y="4408"/>
              <a:ext cx="6350" cy="792"/>
            </a:xfrm>
            <a:prstGeom prst="roundRect">
              <a:avLst>
                <a:gd name="adj" fmla="val 16667"/>
              </a:avLst>
            </a:prstGeom>
            <a:pattFill prst="divot">
              <a:fgClr>
                <a:srgbClr val="FFFF00"/>
              </a:fgClr>
              <a:bgClr>
                <a:schemeClr val="bg1"/>
              </a:bgClr>
            </a:pattFill>
            <a:ln w="9525" cap="flat" cmpd="sng">
              <a:solidFill>
                <a:srgbClr val="CC0000"/>
              </a:solidFill>
              <a:prstDash val="solid"/>
              <a:round/>
              <a:headEnd type="none" w="med" len="med"/>
              <a:tailEnd type="none" w="med" len="med"/>
            </a:ln>
          </p:spPr>
          <p:txBody>
            <a:bodyPr wrap="none" lIns="92075" tIns="46038" rIns="92075" bIns="46038" anchor="ctr"/>
            <a:p>
              <a:pPr algn="ctr"/>
              <a:r>
                <a:rPr lang="zh-CN" altLang="en-US" sz="2800" b="1" dirty="0">
                  <a:latin typeface="Verdana" panose="020B0604030504040204" pitchFamily="34" charset="0"/>
                  <a:ea typeface="宋体" panose="02010600030101010101" pitchFamily="2" charset="-122"/>
                </a:rPr>
                <a:t>颅内血管病变</a:t>
              </a:r>
              <a:endParaRPr lang="zh-CN" altLang="en-US" sz="2800" b="1" dirty="0">
                <a:latin typeface="Verdana" panose="020B0604030504040204" pitchFamily="34" charset="0"/>
                <a:ea typeface="宋体" panose="02010600030101010101" pitchFamily="2" charset="-122"/>
              </a:endParaRPr>
            </a:p>
          </p:txBody>
        </p:sp>
        <p:sp>
          <p:nvSpPr>
            <p:cNvPr id="49159" name="圆角矩形 49159"/>
            <p:cNvSpPr/>
            <p:nvPr/>
          </p:nvSpPr>
          <p:spPr>
            <a:xfrm>
              <a:off x="9633" y="8943"/>
              <a:ext cx="6350" cy="792"/>
            </a:xfrm>
            <a:prstGeom prst="roundRect">
              <a:avLst>
                <a:gd name="adj" fmla="val 16667"/>
              </a:avLst>
            </a:prstGeom>
            <a:pattFill prst="divot">
              <a:fgClr>
                <a:srgbClr val="FFFF00"/>
              </a:fgClr>
              <a:bgClr>
                <a:schemeClr val="bg1"/>
              </a:bgClr>
            </a:pattFill>
            <a:ln w="9525" cap="flat" cmpd="sng">
              <a:solidFill>
                <a:srgbClr val="CC0000"/>
              </a:solidFill>
              <a:prstDash val="solid"/>
              <a:round/>
              <a:headEnd type="none" w="med" len="med"/>
              <a:tailEnd type="none" w="med" len="med"/>
            </a:ln>
          </p:spPr>
          <p:txBody>
            <a:bodyPr wrap="none" lIns="92075" tIns="46038" rIns="92075" bIns="46038" anchor="ctr"/>
            <a:p>
              <a:pPr algn="ctr"/>
              <a:r>
                <a:rPr lang="zh-CN" altLang="en-US" sz="2800" b="1" dirty="0">
                  <a:latin typeface="Verdana" panose="020B0604030504040204" pitchFamily="34" charset="0"/>
                  <a:ea typeface="宋体" panose="02010600030101010101" pitchFamily="2" charset="-122"/>
                </a:rPr>
                <a:t>血管性头痛、神经官能症</a:t>
              </a:r>
              <a:endParaRPr lang="en-US" altLang="zh-CN" sz="2800" b="1" dirty="0">
                <a:latin typeface="Verdana" panose="020B0604030504040204" pitchFamily="34" charset="0"/>
                <a:ea typeface="宋体" panose="02010600030101010101" pitchFamily="2" charset="-122"/>
              </a:endParaRPr>
            </a:p>
          </p:txBody>
        </p:sp>
        <p:sp>
          <p:nvSpPr>
            <p:cNvPr id="49160" name="圆角矩形 49160"/>
            <p:cNvSpPr/>
            <p:nvPr/>
          </p:nvSpPr>
          <p:spPr>
            <a:xfrm>
              <a:off x="9633" y="7583"/>
              <a:ext cx="6350" cy="792"/>
            </a:xfrm>
            <a:prstGeom prst="roundRect">
              <a:avLst>
                <a:gd name="adj" fmla="val 16667"/>
              </a:avLst>
            </a:prstGeom>
            <a:pattFill prst="divot">
              <a:fgClr>
                <a:srgbClr val="FFFF00"/>
              </a:fgClr>
              <a:bgClr>
                <a:schemeClr val="bg1"/>
              </a:bgClr>
            </a:pattFill>
            <a:ln w="9525" cap="flat" cmpd="sng">
              <a:solidFill>
                <a:srgbClr val="CC0000"/>
              </a:solidFill>
              <a:prstDash val="solid"/>
              <a:round/>
              <a:headEnd type="none" w="med" len="med"/>
              <a:tailEnd type="none" w="med" len="med"/>
            </a:ln>
          </p:spPr>
          <p:txBody>
            <a:bodyPr wrap="none" lIns="92075" tIns="46038" rIns="92075" bIns="46038" anchor="ctr"/>
            <a:p>
              <a:pPr algn="ctr"/>
              <a:r>
                <a:rPr lang="zh-CN" altLang="en-US" sz="2800" b="1" dirty="0">
                  <a:latin typeface="Verdana" panose="020B0604030504040204" pitchFamily="34" charset="0"/>
                  <a:ea typeface="宋体" panose="02010600030101010101" pitchFamily="2" charset="-122"/>
                </a:rPr>
                <a:t>肌收缩性头痛</a:t>
              </a:r>
              <a:endParaRPr lang="zh-CN" altLang="en-US" sz="2800" b="1" dirty="0">
                <a:latin typeface="Verdana" panose="020B0604030504040204" pitchFamily="34" charset="0"/>
                <a:ea typeface="宋体" panose="02010600030101010101" pitchFamily="2" charset="-122"/>
              </a:endParaRPr>
            </a:p>
          </p:txBody>
        </p:sp>
        <p:sp>
          <p:nvSpPr>
            <p:cNvPr id="49161" name="圆角矩形 49161"/>
            <p:cNvSpPr/>
            <p:nvPr/>
          </p:nvSpPr>
          <p:spPr>
            <a:xfrm>
              <a:off x="9633" y="6335"/>
              <a:ext cx="6350" cy="793"/>
            </a:xfrm>
            <a:prstGeom prst="roundRect">
              <a:avLst>
                <a:gd name="adj" fmla="val 16667"/>
              </a:avLst>
            </a:prstGeom>
            <a:pattFill prst="divot">
              <a:fgClr>
                <a:srgbClr val="FFFF00"/>
              </a:fgClr>
              <a:bgClr>
                <a:schemeClr val="bg1"/>
              </a:bgClr>
            </a:pattFill>
            <a:ln w="9525" cap="flat" cmpd="sng">
              <a:solidFill>
                <a:srgbClr val="CC0000"/>
              </a:solidFill>
              <a:prstDash val="solid"/>
              <a:round/>
              <a:headEnd type="none" w="med" len="med"/>
              <a:tailEnd type="none" w="med" len="med"/>
            </a:ln>
          </p:spPr>
          <p:txBody>
            <a:bodyPr wrap="none" lIns="92075" tIns="46038" rIns="92075" bIns="46038" anchor="ctr"/>
            <a:p>
              <a:pPr algn="ctr"/>
              <a:r>
                <a:rPr lang="zh-CN" altLang="en-US" sz="2800" b="1" dirty="0">
                  <a:latin typeface="Verdana" panose="020B0604030504040204" pitchFamily="34" charset="0"/>
                  <a:ea typeface="宋体" panose="02010600030101010101" pitchFamily="2" charset="-122"/>
                </a:rPr>
                <a:t>颅内占位性病变</a:t>
              </a:r>
              <a:endParaRPr lang="zh-CN" altLang="en-US" sz="2800" b="1" dirty="0">
                <a:latin typeface="Verdana" panose="020B0604030504040204" pitchFamily="34" charset="0"/>
                <a:ea typeface="宋体" panose="02010600030101010101" pitchFamily="2" charset="-122"/>
              </a:endParaRPr>
            </a:p>
          </p:txBody>
        </p:sp>
        <p:sp>
          <p:nvSpPr>
            <p:cNvPr id="49162" name="任意多边形 49162"/>
            <p:cNvSpPr/>
            <p:nvPr/>
          </p:nvSpPr>
          <p:spPr>
            <a:xfrm>
              <a:off x="6458" y="4633"/>
              <a:ext cx="2835" cy="115"/>
            </a:xfrm>
            <a:custGeom>
              <a:avLst/>
              <a:gdLst/>
              <a:ahLst/>
              <a:cxnLst>
                <a:cxn ang="270">
                  <a:pos x="16200" y="0"/>
                </a:cxn>
                <a:cxn ang="180">
                  <a:pos x="0" y="10800"/>
                </a:cxn>
                <a:cxn ang="90">
                  <a:pos x="16200" y="21600"/>
                </a:cxn>
                <a:cxn ang="0">
                  <a:pos x="21600" y="10800"/>
                </a:cxn>
              </a:cxnLst>
              <a:rect l="0" t="0" r="0" b="0"/>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CC0000"/>
            </a:solidFill>
            <a:ln w="9525" cap="flat" cmpd="sng">
              <a:solidFill>
                <a:srgbClr val="FFFF00"/>
              </a:solidFill>
              <a:prstDash val="solid"/>
              <a:miter/>
              <a:headEnd type="none" w="med" len="med"/>
              <a:tailEnd type="none" w="med" len="med"/>
            </a:ln>
          </p:spPr>
          <p:txBody>
            <a:bodyPr/>
            <a:p>
              <a:endParaRPr lang="zh-CN" altLang="en-US"/>
            </a:p>
          </p:txBody>
        </p:sp>
        <p:sp>
          <p:nvSpPr>
            <p:cNvPr id="49163" name="任意多边形 49163"/>
            <p:cNvSpPr/>
            <p:nvPr/>
          </p:nvSpPr>
          <p:spPr>
            <a:xfrm>
              <a:off x="6458" y="6673"/>
              <a:ext cx="2835" cy="115"/>
            </a:xfrm>
            <a:custGeom>
              <a:avLst/>
              <a:gdLst/>
              <a:ahLst/>
              <a:cxnLst>
                <a:cxn ang="270">
                  <a:pos x="16200" y="0"/>
                </a:cxn>
                <a:cxn ang="180">
                  <a:pos x="0" y="10800"/>
                </a:cxn>
                <a:cxn ang="90">
                  <a:pos x="16200" y="21600"/>
                </a:cxn>
                <a:cxn ang="0">
                  <a:pos x="21600" y="10800"/>
                </a:cxn>
              </a:cxnLst>
              <a:rect l="0" t="0" r="0" b="0"/>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CC0000"/>
            </a:solidFill>
            <a:ln w="9525" cap="flat" cmpd="sng">
              <a:solidFill>
                <a:srgbClr val="FFFF00"/>
              </a:solidFill>
              <a:prstDash val="solid"/>
              <a:miter/>
              <a:headEnd type="none" w="med" len="med"/>
              <a:tailEnd type="none" w="med" len="med"/>
            </a:ln>
          </p:spPr>
          <p:txBody>
            <a:bodyPr/>
            <a:p>
              <a:endParaRPr lang="zh-CN" altLang="en-US"/>
            </a:p>
          </p:txBody>
        </p:sp>
        <p:sp>
          <p:nvSpPr>
            <p:cNvPr id="49164" name="任意多边形 49164"/>
            <p:cNvSpPr/>
            <p:nvPr/>
          </p:nvSpPr>
          <p:spPr>
            <a:xfrm>
              <a:off x="6458" y="7920"/>
              <a:ext cx="2835" cy="115"/>
            </a:xfrm>
            <a:custGeom>
              <a:avLst/>
              <a:gdLst/>
              <a:ahLst/>
              <a:cxnLst>
                <a:cxn ang="270">
                  <a:pos x="16200" y="0"/>
                </a:cxn>
                <a:cxn ang="180">
                  <a:pos x="0" y="10800"/>
                </a:cxn>
                <a:cxn ang="90">
                  <a:pos x="16200" y="21600"/>
                </a:cxn>
                <a:cxn ang="0">
                  <a:pos x="21600" y="10800"/>
                </a:cxn>
              </a:cxnLst>
              <a:rect l="0" t="0" r="0" b="0"/>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CC0000"/>
            </a:solidFill>
            <a:ln w="9525" cap="flat" cmpd="sng">
              <a:solidFill>
                <a:srgbClr val="FFFF00"/>
              </a:solidFill>
              <a:prstDash val="solid"/>
              <a:miter/>
              <a:headEnd type="none" w="med" len="med"/>
              <a:tailEnd type="none" w="med" len="med"/>
            </a:ln>
          </p:spPr>
          <p:txBody>
            <a:bodyPr/>
            <a:p>
              <a:endParaRPr lang="zh-CN" altLang="en-US"/>
            </a:p>
          </p:txBody>
        </p:sp>
        <p:sp>
          <p:nvSpPr>
            <p:cNvPr id="49165" name="任意多边形 49165"/>
            <p:cNvSpPr/>
            <p:nvPr/>
          </p:nvSpPr>
          <p:spPr>
            <a:xfrm>
              <a:off x="6458" y="9283"/>
              <a:ext cx="2835" cy="115"/>
            </a:xfrm>
            <a:custGeom>
              <a:avLst/>
              <a:gdLst/>
              <a:ahLst/>
              <a:cxnLst>
                <a:cxn ang="270">
                  <a:pos x="16200" y="0"/>
                </a:cxn>
                <a:cxn ang="180">
                  <a:pos x="0" y="10800"/>
                </a:cxn>
                <a:cxn ang="90">
                  <a:pos x="16200" y="21600"/>
                </a:cxn>
                <a:cxn ang="0">
                  <a:pos x="21600" y="10800"/>
                </a:cxn>
              </a:cxnLst>
              <a:rect l="0" t="0" r="0" b="0"/>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CC0000"/>
            </a:solidFill>
            <a:ln w="9525" cap="flat" cmpd="sng">
              <a:solidFill>
                <a:srgbClr val="FFFF00"/>
              </a:solidFill>
              <a:prstDash val="solid"/>
              <a:miter/>
              <a:headEnd type="none" w="med" len="med"/>
              <a:tailEnd type="none" w="med" len="med"/>
            </a:ln>
          </p:spPr>
          <p:txBody>
            <a:bodyPr/>
            <a:p>
              <a:endParaRPr lang="zh-CN" altLang="en-US"/>
            </a:p>
          </p:txBody>
        </p:sp>
        <p:sp>
          <p:nvSpPr>
            <p:cNvPr id="49166" name="左大括号 49166"/>
            <p:cNvSpPr/>
            <p:nvPr/>
          </p:nvSpPr>
          <p:spPr>
            <a:xfrm>
              <a:off x="6005" y="3500"/>
              <a:ext cx="113" cy="1475"/>
            </a:xfrm>
            <a:prstGeom prst="leftBrace">
              <a:avLst>
                <a:gd name="adj1" fmla="val 109197"/>
                <a:gd name="adj2" fmla="val 50000"/>
              </a:avLst>
            </a:prstGeom>
            <a:noFill/>
            <a:ln w="9525" cap="flat" cmpd="sng">
              <a:solidFill>
                <a:schemeClr val="tx1"/>
              </a:solidFill>
              <a:prstDash val="solid"/>
              <a:round/>
              <a:headEnd type="none" w="med" len="med"/>
              <a:tailEnd type="none" w="med" len="med"/>
            </a:ln>
          </p:spPr>
          <p:txBody>
            <a:bodyPr anchor="t"/>
            <a:p>
              <a:endParaRPr lang="zh-CN" altLang="en-US">
                <a:latin typeface="Arial" panose="020B0604020202020204" pitchFamily="34" charset="0"/>
                <a:ea typeface="宋体" panose="02010600030101010101" pitchFamily="2" charset="-122"/>
              </a:endParaRPr>
            </a:p>
          </p:txBody>
        </p:sp>
        <p:sp>
          <p:nvSpPr>
            <p:cNvPr id="49167" name="左大括号 49167"/>
            <p:cNvSpPr/>
            <p:nvPr/>
          </p:nvSpPr>
          <p:spPr>
            <a:xfrm>
              <a:off x="5893" y="6675"/>
              <a:ext cx="112" cy="2835"/>
            </a:xfrm>
            <a:prstGeom prst="leftBrace">
              <a:avLst>
                <a:gd name="adj1" fmla="val 209884"/>
                <a:gd name="adj2" fmla="val 50000"/>
              </a:avLst>
            </a:prstGeom>
            <a:noFill/>
            <a:ln w="9525" cap="flat" cmpd="sng">
              <a:solidFill>
                <a:schemeClr val="tx1"/>
              </a:solidFill>
              <a:prstDash val="solid"/>
              <a:round/>
              <a:headEnd type="none" w="med" len="med"/>
              <a:tailEnd type="none" w="med" len="med"/>
            </a:ln>
          </p:spPr>
          <p:txBody>
            <a:bodyPr anchor="t"/>
            <a:p>
              <a:endParaRPr lang="zh-CN" altLang="en-US">
                <a:latin typeface="Arial" panose="020B0604020202020204" pitchFamily="34" charset="0"/>
                <a:ea typeface="宋体" panose="02010600030101010101" pitchFamily="2" charset="-122"/>
              </a:endParaRPr>
            </a:p>
          </p:txBody>
        </p:sp>
        <p:sp>
          <p:nvSpPr>
            <p:cNvPr id="49169" name="文本框 49169"/>
            <p:cNvSpPr txBox="1"/>
            <p:nvPr/>
          </p:nvSpPr>
          <p:spPr>
            <a:xfrm>
              <a:off x="7025" y="2933"/>
              <a:ext cx="1928" cy="580"/>
            </a:xfrm>
            <a:prstGeom prst="rect">
              <a:avLst/>
            </a:prstGeom>
            <a:noFill/>
            <a:ln w="9525">
              <a:noFill/>
            </a:ln>
          </p:spPr>
          <p:txBody>
            <a:bodyPr lIns="92075" tIns="46038" rIns="92075" bIns="46038" anchor="t">
              <a:spAutoFit/>
            </a:bodyPr>
            <a:p>
              <a:pPr>
                <a:spcBef>
                  <a:spcPct val="50000"/>
                </a:spcBef>
              </a:pPr>
              <a:r>
                <a:rPr lang="zh-CN" altLang="en-US" b="1" dirty="0">
                  <a:latin typeface="Verdana" panose="020B0604030504040204" pitchFamily="34" charset="0"/>
                  <a:ea typeface="宋体" panose="02010600030101010101" pitchFamily="2" charset="-122"/>
                </a:rPr>
                <a:t>伴发热</a:t>
              </a:r>
              <a:endParaRPr lang="zh-CN" altLang="en-US" b="1" dirty="0">
                <a:latin typeface="Verdana" panose="020B0604030504040204" pitchFamily="34" charset="0"/>
                <a:ea typeface="宋体" panose="02010600030101010101" pitchFamily="2" charset="-122"/>
              </a:endParaRPr>
            </a:p>
          </p:txBody>
        </p:sp>
        <p:sp>
          <p:nvSpPr>
            <p:cNvPr id="49170" name="文本框 49170"/>
            <p:cNvSpPr txBox="1"/>
            <p:nvPr/>
          </p:nvSpPr>
          <p:spPr>
            <a:xfrm>
              <a:off x="6798" y="4055"/>
              <a:ext cx="2495" cy="580"/>
            </a:xfrm>
            <a:prstGeom prst="rect">
              <a:avLst/>
            </a:prstGeom>
            <a:noFill/>
            <a:ln w="9525">
              <a:noFill/>
            </a:ln>
          </p:spPr>
          <p:txBody>
            <a:bodyPr lIns="92075" tIns="46038" rIns="92075" bIns="46038" anchor="t">
              <a:spAutoFit/>
            </a:bodyPr>
            <a:p>
              <a:pPr>
                <a:spcBef>
                  <a:spcPct val="50000"/>
                </a:spcBef>
              </a:pPr>
              <a:r>
                <a:rPr lang="zh-CN" altLang="en-US" b="1" dirty="0">
                  <a:latin typeface="Verdana" panose="020B0604030504040204" pitchFamily="34" charset="0"/>
                  <a:ea typeface="宋体" panose="02010600030101010101" pitchFamily="2" charset="-122"/>
                </a:rPr>
                <a:t>伴意识障碍</a:t>
              </a:r>
              <a:endParaRPr lang="zh-CN" altLang="en-US" b="1" dirty="0">
                <a:latin typeface="Verdana" panose="020B0604030504040204" pitchFamily="34" charset="0"/>
                <a:ea typeface="宋体" panose="02010600030101010101" pitchFamily="2" charset="-122"/>
              </a:endParaRPr>
            </a:p>
          </p:txBody>
        </p:sp>
        <p:sp>
          <p:nvSpPr>
            <p:cNvPr id="49171" name="文本框 49171"/>
            <p:cNvSpPr txBox="1"/>
            <p:nvPr/>
          </p:nvSpPr>
          <p:spPr>
            <a:xfrm>
              <a:off x="6233" y="5995"/>
              <a:ext cx="3287" cy="580"/>
            </a:xfrm>
            <a:prstGeom prst="rect">
              <a:avLst/>
            </a:prstGeom>
            <a:noFill/>
            <a:ln w="9525">
              <a:noFill/>
            </a:ln>
          </p:spPr>
          <p:txBody>
            <a:bodyPr lIns="92075" tIns="46038" rIns="92075" bIns="46038" anchor="t">
              <a:spAutoFit/>
            </a:bodyPr>
            <a:p>
              <a:pPr>
                <a:spcBef>
                  <a:spcPct val="50000"/>
                </a:spcBef>
              </a:pPr>
              <a:r>
                <a:rPr lang="zh-CN" altLang="en-US" b="1" dirty="0">
                  <a:latin typeface="Verdana" panose="020B0604030504040204" pitchFamily="34" charset="0"/>
                  <a:ea typeface="宋体" panose="02010600030101010101" pitchFamily="2" charset="-122"/>
                </a:rPr>
                <a:t>进行性，颅压高</a:t>
              </a:r>
              <a:endParaRPr lang="zh-CN" altLang="en-US" b="1" dirty="0">
                <a:latin typeface="Verdana" panose="020B0604030504040204" pitchFamily="34" charset="0"/>
                <a:ea typeface="宋体" panose="02010600030101010101" pitchFamily="2" charset="-122"/>
              </a:endParaRPr>
            </a:p>
          </p:txBody>
        </p:sp>
        <p:sp>
          <p:nvSpPr>
            <p:cNvPr id="49172" name="文本框 49172"/>
            <p:cNvSpPr txBox="1"/>
            <p:nvPr/>
          </p:nvSpPr>
          <p:spPr>
            <a:xfrm>
              <a:off x="6233" y="8705"/>
              <a:ext cx="3287" cy="580"/>
            </a:xfrm>
            <a:prstGeom prst="rect">
              <a:avLst/>
            </a:prstGeom>
            <a:noFill/>
            <a:ln w="9525">
              <a:noFill/>
            </a:ln>
          </p:spPr>
          <p:txBody>
            <a:bodyPr lIns="92075" tIns="46038" rIns="92075" bIns="46038" anchor="t">
              <a:spAutoFit/>
            </a:bodyPr>
            <a:p>
              <a:pPr>
                <a:spcBef>
                  <a:spcPct val="50000"/>
                </a:spcBef>
              </a:pPr>
              <a:r>
                <a:rPr lang="zh-CN" altLang="en-US" b="1" dirty="0">
                  <a:latin typeface="Verdana" panose="020B0604030504040204" pitchFamily="34" charset="0"/>
                  <a:ea typeface="宋体" panose="02010600030101010101" pitchFamily="2" charset="-122"/>
                </a:rPr>
                <a:t>反复发作，博动性</a:t>
              </a:r>
              <a:endParaRPr lang="zh-CN" altLang="en-US" b="1" dirty="0">
                <a:latin typeface="Verdana" panose="020B0604030504040204" pitchFamily="34" charset="0"/>
                <a:ea typeface="宋体" panose="02010600030101010101" pitchFamily="2" charset="-122"/>
              </a:endParaRPr>
            </a:p>
          </p:txBody>
        </p:sp>
        <p:sp>
          <p:nvSpPr>
            <p:cNvPr id="49173" name="文本框 49173"/>
            <p:cNvSpPr txBox="1"/>
            <p:nvPr/>
          </p:nvSpPr>
          <p:spPr>
            <a:xfrm>
              <a:off x="6800" y="7345"/>
              <a:ext cx="2153" cy="580"/>
            </a:xfrm>
            <a:prstGeom prst="rect">
              <a:avLst/>
            </a:prstGeom>
            <a:noFill/>
            <a:ln w="9525">
              <a:noFill/>
            </a:ln>
          </p:spPr>
          <p:txBody>
            <a:bodyPr lIns="92075" tIns="46038" rIns="92075" bIns="46038" anchor="t">
              <a:spAutoFit/>
            </a:bodyPr>
            <a:p>
              <a:pPr>
                <a:spcBef>
                  <a:spcPct val="50000"/>
                </a:spcBef>
              </a:pPr>
              <a:r>
                <a:rPr lang="zh-CN" altLang="en-US" b="1" dirty="0">
                  <a:latin typeface="Verdana" panose="020B0604030504040204" pitchFamily="34" charset="0"/>
                  <a:ea typeface="宋体" panose="02010600030101010101" pitchFamily="2" charset="-122"/>
                </a:rPr>
                <a:t>情绪紧张</a:t>
              </a:r>
              <a:endParaRPr lang="zh-CN" altLang="en-US" b="1" dirty="0">
                <a:latin typeface="Verdana" panose="020B0604030504040204" pitchFamily="34" charset="0"/>
                <a:ea typeface="宋体" panose="02010600030101010101" pitchFamily="2" charset="-122"/>
              </a:endParaRPr>
            </a:p>
          </p:txBody>
        </p:sp>
        <p:grpSp>
          <p:nvGrpSpPr>
            <p:cNvPr id="8" name="组合 2"/>
            <p:cNvGrpSpPr/>
            <p:nvPr/>
          </p:nvGrpSpPr>
          <p:grpSpPr>
            <a:xfrm>
              <a:off x="3933" y="3301"/>
              <a:ext cx="1733" cy="1795"/>
              <a:chOff x="2494" y="3026"/>
              <a:chExt cx="1733" cy="1795"/>
            </a:xfrm>
          </p:grpSpPr>
          <p:sp>
            <p:nvSpPr>
              <p:cNvPr id="16402" name="椭圆 73746"/>
              <p:cNvSpPr/>
              <p:nvPr/>
            </p:nvSpPr>
            <p:spPr>
              <a:xfrm>
                <a:off x="2494" y="3981"/>
                <a:ext cx="1440" cy="840"/>
              </a:xfrm>
              <a:prstGeom prst="ellipse">
                <a:avLst/>
              </a:prstGeom>
              <a:solidFill>
                <a:srgbClr val="0F2145">
                  <a:alpha val="30000"/>
                </a:srgbClr>
              </a:solidFill>
              <a:ln w="9525">
                <a:noFill/>
              </a:ln>
            </p:spPr>
            <p:txBody>
              <a:bodyPr anchor="t"/>
              <a:p>
                <a:endParaRPr lang="zh-CN" altLang="en-US">
                  <a:latin typeface="Arial" panose="020B0604020202020204" pitchFamily="34" charset="0"/>
                </a:endParaRPr>
              </a:p>
            </p:txBody>
          </p:sp>
          <p:sp>
            <p:nvSpPr>
              <p:cNvPr id="16403" name="椭圆 73747"/>
              <p:cNvSpPr/>
              <p:nvPr/>
            </p:nvSpPr>
            <p:spPr>
              <a:xfrm>
                <a:off x="2614" y="3026"/>
                <a:ext cx="1613" cy="1613"/>
              </a:xfrm>
              <a:prstGeom prst="ellipse">
                <a:avLst/>
              </a:prstGeom>
              <a:gradFill rotWithShape="1">
                <a:gsLst>
                  <a:gs pos="0">
                    <a:srgbClr val="636869"/>
                  </a:gs>
                  <a:gs pos="100000">
                    <a:srgbClr val="D6E1E2"/>
                  </a:gs>
                </a:gsLst>
                <a:lin ang="5400000" scaled="1"/>
                <a:tileRect/>
              </a:gradFill>
              <a:ln w="9525">
                <a:noFill/>
              </a:ln>
            </p:spPr>
            <p:txBody>
              <a:bodyPr anchor="t"/>
              <a:p>
                <a:endParaRPr lang="zh-CN" altLang="en-US">
                  <a:latin typeface="Arial" panose="020B0604020202020204" pitchFamily="34" charset="0"/>
                </a:endParaRPr>
              </a:p>
            </p:txBody>
          </p:sp>
          <p:sp>
            <p:nvSpPr>
              <p:cNvPr id="16404" name="椭圆 73748"/>
              <p:cNvSpPr/>
              <p:nvPr/>
            </p:nvSpPr>
            <p:spPr>
              <a:xfrm>
                <a:off x="2634" y="3034"/>
                <a:ext cx="1575" cy="1575"/>
              </a:xfrm>
              <a:prstGeom prst="ellipse">
                <a:avLst/>
              </a:prstGeom>
              <a:gradFill rotWithShape="1">
                <a:gsLst>
                  <a:gs pos="0">
                    <a:srgbClr val="D6E1E2">
                      <a:alpha val="0"/>
                    </a:srgbClr>
                  </a:gs>
                  <a:gs pos="100000">
                    <a:srgbClr val="F1F5F5"/>
                  </a:gs>
                </a:gsLst>
                <a:lin ang="5400000" scaled="1"/>
                <a:tileRect/>
              </a:gradFill>
              <a:ln w="9525">
                <a:noFill/>
              </a:ln>
            </p:spPr>
            <p:txBody>
              <a:bodyPr anchor="t"/>
              <a:p>
                <a:endParaRPr lang="zh-CN" altLang="en-US">
                  <a:latin typeface="Arial" panose="020B0604020202020204" pitchFamily="34" charset="0"/>
                </a:endParaRPr>
              </a:p>
            </p:txBody>
          </p:sp>
          <p:sp>
            <p:nvSpPr>
              <p:cNvPr id="16405" name="椭圆 73749"/>
              <p:cNvSpPr/>
              <p:nvPr/>
            </p:nvSpPr>
            <p:spPr>
              <a:xfrm>
                <a:off x="2652" y="3051"/>
                <a:ext cx="1498" cy="1470"/>
              </a:xfrm>
              <a:prstGeom prst="ellipse">
                <a:avLst/>
              </a:prstGeom>
              <a:gradFill rotWithShape="1">
                <a:gsLst>
                  <a:gs pos="0">
                    <a:srgbClr val="AAB2B3"/>
                  </a:gs>
                  <a:gs pos="100000">
                    <a:srgbClr val="D6E1E2">
                      <a:alpha val="48000"/>
                    </a:srgbClr>
                  </a:gs>
                </a:gsLst>
                <a:lin ang="5400000" scaled="1"/>
                <a:tileRect/>
              </a:gradFill>
              <a:ln w="9525">
                <a:noFill/>
              </a:ln>
            </p:spPr>
            <p:txBody>
              <a:bodyPr anchor="t"/>
              <a:p>
                <a:endParaRPr lang="zh-CN" altLang="en-US">
                  <a:latin typeface="Arial" panose="020B0604020202020204" pitchFamily="34" charset="0"/>
                </a:endParaRPr>
              </a:p>
            </p:txBody>
          </p:sp>
          <p:sp>
            <p:nvSpPr>
              <p:cNvPr id="16406" name="椭圆 73750"/>
              <p:cNvSpPr/>
              <p:nvPr/>
            </p:nvSpPr>
            <p:spPr>
              <a:xfrm>
                <a:off x="2737" y="3091"/>
                <a:ext cx="1335" cy="1193"/>
              </a:xfrm>
              <a:prstGeom prst="ellipse">
                <a:avLst/>
              </a:prstGeom>
              <a:gradFill rotWithShape="1">
                <a:gsLst>
                  <a:gs pos="0">
                    <a:srgbClr val="FFFFFF"/>
                  </a:gs>
                  <a:gs pos="100000">
                    <a:srgbClr val="D6E1E2">
                      <a:alpha val="38000"/>
                    </a:srgbClr>
                  </a:gs>
                </a:gsLst>
                <a:lin ang="5400000" scaled="1"/>
                <a:tileRect/>
              </a:gradFill>
              <a:ln w="9525">
                <a:noFill/>
              </a:ln>
            </p:spPr>
            <p:txBody>
              <a:bodyPr anchor="t"/>
              <a:p>
                <a:endParaRPr lang="zh-CN" altLang="en-US">
                  <a:latin typeface="Arial" panose="020B0604020202020204" pitchFamily="34" charset="0"/>
                </a:endParaRPr>
              </a:p>
            </p:txBody>
          </p:sp>
          <p:sp>
            <p:nvSpPr>
              <p:cNvPr id="16407" name="文本框 73751"/>
              <p:cNvSpPr txBox="1"/>
              <p:nvPr/>
            </p:nvSpPr>
            <p:spPr>
              <a:xfrm>
                <a:off x="2932" y="3576"/>
                <a:ext cx="1012" cy="580"/>
              </a:xfrm>
              <a:prstGeom prst="rect">
                <a:avLst/>
              </a:prstGeom>
              <a:noFill/>
              <a:ln w="9525">
                <a:noFill/>
              </a:ln>
            </p:spPr>
            <p:txBody>
              <a:bodyPr wrap="none" anchor="t">
                <a:spAutoFit/>
              </a:bodyPr>
              <a:p>
                <a:pPr algn="ctr"/>
                <a:r>
                  <a:rPr lang="zh-CN" altLang="en-US" b="1">
                    <a:solidFill>
                      <a:srgbClr val="000000"/>
                    </a:solidFill>
                    <a:latin typeface="Arial" panose="020B0604020202020204" pitchFamily="34" charset="0"/>
                    <a:ea typeface="宋体" panose="02010600030101010101" pitchFamily="2" charset="-122"/>
                  </a:rPr>
                  <a:t>急性</a:t>
                </a:r>
                <a:endParaRPr lang="zh-CN" altLang="en-US">
                  <a:latin typeface="Arial" panose="020B0604020202020204" pitchFamily="34" charset="0"/>
                  <a:ea typeface="宋体" panose="02010600030101010101" pitchFamily="2" charset="-122"/>
                </a:endParaRPr>
              </a:p>
            </p:txBody>
          </p:sp>
        </p:grpSp>
        <p:grpSp>
          <p:nvGrpSpPr>
            <p:cNvPr id="9" name="组合 3"/>
            <p:cNvGrpSpPr/>
            <p:nvPr/>
          </p:nvGrpSpPr>
          <p:grpSpPr>
            <a:xfrm>
              <a:off x="3966" y="7117"/>
              <a:ext cx="1733" cy="1795"/>
              <a:chOff x="2494" y="3026"/>
              <a:chExt cx="1733" cy="1795"/>
            </a:xfrm>
          </p:grpSpPr>
          <p:sp>
            <p:nvSpPr>
              <p:cNvPr id="10" name="椭圆 73746"/>
              <p:cNvSpPr/>
              <p:nvPr/>
            </p:nvSpPr>
            <p:spPr>
              <a:xfrm>
                <a:off x="2494" y="3981"/>
                <a:ext cx="1440" cy="840"/>
              </a:xfrm>
              <a:prstGeom prst="ellipse">
                <a:avLst/>
              </a:prstGeom>
              <a:solidFill>
                <a:srgbClr val="0F2145">
                  <a:alpha val="30000"/>
                </a:srgbClr>
              </a:solidFill>
              <a:ln w="9525">
                <a:noFill/>
              </a:ln>
            </p:spPr>
            <p:txBody>
              <a:bodyPr anchor="t"/>
              <a:p>
                <a:endParaRPr lang="zh-CN" altLang="en-US">
                  <a:latin typeface="Arial" panose="020B0604020202020204" pitchFamily="34" charset="0"/>
                </a:endParaRPr>
              </a:p>
            </p:txBody>
          </p:sp>
          <p:sp>
            <p:nvSpPr>
              <p:cNvPr id="11" name="椭圆 73747"/>
              <p:cNvSpPr/>
              <p:nvPr/>
            </p:nvSpPr>
            <p:spPr>
              <a:xfrm>
                <a:off x="2614" y="3026"/>
                <a:ext cx="1613" cy="1613"/>
              </a:xfrm>
              <a:prstGeom prst="ellipse">
                <a:avLst/>
              </a:prstGeom>
              <a:gradFill rotWithShape="1">
                <a:gsLst>
                  <a:gs pos="0">
                    <a:srgbClr val="636869"/>
                  </a:gs>
                  <a:gs pos="100000">
                    <a:srgbClr val="D6E1E2"/>
                  </a:gs>
                </a:gsLst>
                <a:lin ang="5400000" scaled="1"/>
                <a:tileRect/>
              </a:gradFill>
              <a:ln w="9525">
                <a:noFill/>
              </a:ln>
            </p:spPr>
            <p:txBody>
              <a:bodyPr anchor="t"/>
              <a:p>
                <a:endParaRPr lang="zh-CN" altLang="en-US">
                  <a:latin typeface="Arial" panose="020B0604020202020204" pitchFamily="34" charset="0"/>
                </a:endParaRPr>
              </a:p>
            </p:txBody>
          </p:sp>
          <p:sp>
            <p:nvSpPr>
              <p:cNvPr id="12" name="椭圆 73748"/>
              <p:cNvSpPr/>
              <p:nvPr/>
            </p:nvSpPr>
            <p:spPr>
              <a:xfrm>
                <a:off x="2634" y="3034"/>
                <a:ext cx="1575" cy="1575"/>
              </a:xfrm>
              <a:prstGeom prst="ellipse">
                <a:avLst/>
              </a:prstGeom>
              <a:gradFill rotWithShape="1">
                <a:gsLst>
                  <a:gs pos="0">
                    <a:srgbClr val="D6E1E2">
                      <a:alpha val="0"/>
                    </a:srgbClr>
                  </a:gs>
                  <a:gs pos="100000">
                    <a:srgbClr val="F1F5F5"/>
                  </a:gs>
                </a:gsLst>
                <a:lin ang="5400000" scaled="1"/>
                <a:tileRect/>
              </a:gradFill>
              <a:ln w="9525">
                <a:noFill/>
              </a:ln>
            </p:spPr>
            <p:txBody>
              <a:bodyPr anchor="t"/>
              <a:p>
                <a:endParaRPr lang="zh-CN" altLang="en-US">
                  <a:latin typeface="Arial" panose="020B0604020202020204" pitchFamily="34" charset="0"/>
                </a:endParaRPr>
              </a:p>
            </p:txBody>
          </p:sp>
          <p:sp>
            <p:nvSpPr>
              <p:cNvPr id="13" name="椭圆 73749"/>
              <p:cNvSpPr/>
              <p:nvPr/>
            </p:nvSpPr>
            <p:spPr>
              <a:xfrm>
                <a:off x="2652" y="3051"/>
                <a:ext cx="1498" cy="1470"/>
              </a:xfrm>
              <a:prstGeom prst="ellipse">
                <a:avLst/>
              </a:prstGeom>
              <a:gradFill rotWithShape="1">
                <a:gsLst>
                  <a:gs pos="0">
                    <a:srgbClr val="AAB2B3"/>
                  </a:gs>
                  <a:gs pos="100000">
                    <a:srgbClr val="D6E1E2">
                      <a:alpha val="48000"/>
                    </a:srgbClr>
                  </a:gs>
                </a:gsLst>
                <a:lin ang="5400000" scaled="1"/>
                <a:tileRect/>
              </a:gradFill>
              <a:ln w="9525">
                <a:noFill/>
              </a:ln>
            </p:spPr>
            <p:txBody>
              <a:bodyPr anchor="t"/>
              <a:p>
                <a:endParaRPr lang="zh-CN" altLang="en-US">
                  <a:latin typeface="Arial" panose="020B0604020202020204" pitchFamily="34" charset="0"/>
                </a:endParaRPr>
              </a:p>
            </p:txBody>
          </p:sp>
          <p:sp>
            <p:nvSpPr>
              <p:cNvPr id="14" name="椭圆 73750"/>
              <p:cNvSpPr/>
              <p:nvPr/>
            </p:nvSpPr>
            <p:spPr>
              <a:xfrm>
                <a:off x="2737" y="3091"/>
                <a:ext cx="1335" cy="1193"/>
              </a:xfrm>
              <a:prstGeom prst="ellipse">
                <a:avLst/>
              </a:prstGeom>
              <a:gradFill rotWithShape="1">
                <a:gsLst>
                  <a:gs pos="0">
                    <a:srgbClr val="FFFFFF"/>
                  </a:gs>
                  <a:gs pos="100000">
                    <a:srgbClr val="D6E1E2">
                      <a:alpha val="38000"/>
                    </a:srgbClr>
                  </a:gs>
                </a:gsLst>
                <a:lin ang="5400000" scaled="1"/>
                <a:tileRect/>
              </a:gradFill>
              <a:ln w="9525">
                <a:noFill/>
              </a:ln>
            </p:spPr>
            <p:txBody>
              <a:bodyPr anchor="t"/>
              <a:p>
                <a:endParaRPr lang="zh-CN" altLang="en-US">
                  <a:latin typeface="Arial" panose="020B0604020202020204" pitchFamily="34" charset="0"/>
                </a:endParaRPr>
              </a:p>
            </p:txBody>
          </p:sp>
          <p:sp>
            <p:nvSpPr>
              <p:cNvPr id="15" name="文本框 73751"/>
              <p:cNvSpPr txBox="1"/>
              <p:nvPr/>
            </p:nvSpPr>
            <p:spPr>
              <a:xfrm>
                <a:off x="2932" y="3576"/>
                <a:ext cx="1012" cy="580"/>
              </a:xfrm>
              <a:prstGeom prst="rect">
                <a:avLst/>
              </a:prstGeom>
              <a:noFill/>
              <a:ln w="9525">
                <a:noFill/>
              </a:ln>
            </p:spPr>
            <p:txBody>
              <a:bodyPr wrap="none" anchor="t">
                <a:spAutoFit/>
              </a:bodyPr>
              <a:p>
                <a:pPr algn="ctr"/>
                <a:r>
                  <a:rPr lang="zh-CN" altLang="en-US" b="1">
                    <a:solidFill>
                      <a:srgbClr val="000000"/>
                    </a:solidFill>
                    <a:latin typeface="Arial" panose="020B0604020202020204" pitchFamily="34" charset="0"/>
                    <a:ea typeface="宋体" panose="02010600030101010101" pitchFamily="2" charset="-122"/>
                  </a:rPr>
                  <a:t>慢性</a:t>
                </a:r>
                <a:endParaRPr lang="zh-CN" altLang="en-US">
                  <a:latin typeface="Arial" panose="020B0604020202020204" pitchFamily="34" charset="0"/>
                  <a:ea typeface="宋体" panose="02010600030101010101" pitchFamily="2" charset="-122"/>
                </a:endParaRPr>
              </a:p>
            </p:txBody>
          </p:sp>
        </p:grpSp>
      </p:grpSp>
      <p:sp>
        <p:nvSpPr>
          <p:cNvPr id="17" name="文本框 16"/>
          <p:cNvSpPr txBox="1"/>
          <p:nvPr/>
        </p:nvSpPr>
        <p:spPr>
          <a:xfrm>
            <a:off x="452120" y="3528060"/>
            <a:ext cx="2421890" cy="521970"/>
          </a:xfrm>
          <a:prstGeom prst="rect">
            <a:avLst/>
          </a:prstGeom>
          <a:solidFill>
            <a:schemeClr val="accent1">
              <a:lumMod val="20000"/>
              <a:lumOff val="80000"/>
            </a:schemeClr>
          </a:solidFill>
        </p:spPr>
        <p:txBody>
          <a:bodyPr wrap="square" rtlCol="0">
            <a:spAutoFit/>
          </a:bodyPr>
          <a:p>
            <a:pPr algn="ctr"/>
            <a:r>
              <a:rPr lang="en-US" altLang="zh-CN" sz="2800" b="1"/>
              <a:t>1.</a:t>
            </a:r>
            <a:r>
              <a:rPr lang="zh-CN" altLang="en-US" sz="2800" b="1"/>
              <a:t>发病情况</a:t>
            </a:r>
            <a:endParaRPr lang="zh-CN" altLang="en-US" sz="2800" b="1"/>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itle 6"/>
          <p:cNvSpPr txBox="1"/>
          <p:nvPr>
            <p:custDataLst>
              <p:tags r:id="rId1"/>
            </p:custDataLst>
          </p:nvPr>
        </p:nvSpPr>
        <p:spPr>
          <a:xfrm>
            <a:off x="231407" y="97384"/>
            <a:ext cx="176149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a:t>
            </a: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头痛</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3" name="文本框 2"/>
          <p:cNvSpPr txBox="1"/>
          <p:nvPr/>
        </p:nvSpPr>
        <p:spPr>
          <a:xfrm>
            <a:off x="642620" y="920115"/>
            <a:ext cx="4197985" cy="460375"/>
          </a:xfrm>
          <a:prstGeom prst="rect">
            <a:avLst/>
          </a:prstGeom>
          <a:noFill/>
        </p:spPr>
        <p:txBody>
          <a:bodyPr wrap="square" rtlCol="0">
            <a:spAutoFit/>
          </a:bodyPr>
          <a:p>
            <a:r>
              <a:rPr lang="zh-CN" altLang="en-US" sz="2400"/>
              <a:t>（二）临床表现</a:t>
            </a:r>
            <a:endParaRPr lang="zh-CN" altLang="en-US" sz="2400"/>
          </a:p>
        </p:txBody>
      </p:sp>
      <p:sp>
        <p:nvSpPr>
          <p:cNvPr id="17" name="文本框 16"/>
          <p:cNvSpPr txBox="1"/>
          <p:nvPr/>
        </p:nvSpPr>
        <p:spPr>
          <a:xfrm>
            <a:off x="452120" y="3528060"/>
            <a:ext cx="2421890" cy="521970"/>
          </a:xfrm>
          <a:prstGeom prst="rect">
            <a:avLst/>
          </a:prstGeom>
          <a:solidFill>
            <a:schemeClr val="accent1">
              <a:lumMod val="20000"/>
              <a:lumOff val="80000"/>
            </a:schemeClr>
          </a:solidFill>
        </p:spPr>
        <p:txBody>
          <a:bodyPr wrap="square" rtlCol="0">
            <a:spAutoFit/>
          </a:bodyPr>
          <a:p>
            <a:pPr algn="ctr"/>
            <a:r>
              <a:rPr lang="en-US" altLang="zh-CN" sz="2800" b="1"/>
              <a:t>2.</a:t>
            </a:r>
            <a:r>
              <a:rPr lang="zh-CN" altLang="en-US" sz="2800" b="1"/>
              <a:t>头痛部位</a:t>
            </a:r>
            <a:endParaRPr lang="zh-CN" altLang="en-US" sz="2800" b="1"/>
          </a:p>
        </p:txBody>
      </p:sp>
      <p:grpSp>
        <p:nvGrpSpPr>
          <p:cNvPr id="4" name="组合 3"/>
          <p:cNvGrpSpPr/>
          <p:nvPr/>
        </p:nvGrpSpPr>
        <p:grpSpPr>
          <a:xfrm>
            <a:off x="3656330" y="1459230"/>
            <a:ext cx="7343775" cy="4895850"/>
            <a:chOff x="4218" y="2185"/>
            <a:chExt cx="11565" cy="7710"/>
          </a:xfrm>
        </p:grpSpPr>
        <p:sp>
          <p:nvSpPr>
            <p:cNvPr id="50179" name="流程图: 联系 50179"/>
            <p:cNvSpPr/>
            <p:nvPr/>
          </p:nvSpPr>
          <p:spPr>
            <a:xfrm>
              <a:off x="4218" y="4225"/>
              <a:ext cx="1700" cy="1700"/>
            </a:xfrm>
            <a:prstGeom prst="flowChartConnector">
              <a:avLst/>
            </a:prstGeom>
            <a:solidFill>
              <a:schemeClr val="hlink">
                <a:alpha val="42999"/>
              </a:schemeClr>
            </a:solidFill>
            <a:ln w="9525" cap="flat" cmpd="sng">
              <a:solidFill>
                <a:schemeClr val="accent1"/>
              </a:solidFill>
              <a:prstDash val="solid"/>
              <a:round/>
              <a:headEnd type="none" w="med" len="med"/>
              <a:tailEnd type="none" w="med" len="med"/>
            </a:ln>
          </p:spPr>
          <p:txBody>
            <a:bodyPr wrap="none" lIns="93345" tIns="46990" rIns="93345" bIns="46990" anchor="ctr"/>
            <a:p>
              <a:pPr algn="ctr"/>
              <a:r>
                <a:rPr lang="zh-CN" altLang="en-US" sz="2400" b="1" dirty="0">
                  <a:latin typeface="Verdana" panose="020B0604030504040204" pitchFamily="34" charset="0"/>
                  <a:ea typeface="宋体" panose="02010600030101010101" pitchFamily="2" charset="-122"/>
                </a:rPr>
                <a:t>全头痛</a:t>
              </a:r>
              <a:endParaRPr lang="zh-CN" altLang="en-US" sz="2400" b="1" dirty="0">
                <a:latin typeface="Verdana" panose="020B0604030504040204" pitchFamily="34" charset="0"/>
                <a:ea typeface="宋体" panose="02010600030101010101" pitchFamily="2" charset="-122"/>
              </a:endParaRPr>
            </a:p>
          </p:txBody>
        </p:sp>
        <p:sp>
          <p:nvSpPr>
            <p:cNvPr id="50180" name="流程图: 联系 50180"/>
            <p:cNvSpPr/>
            <p:nvPr/>
          </p:nvSpPr>
          <p:spPr>
            <a:xfrm>
              <a:off x="4218" y="6268"/>
              <a:ext cx="1700" cy="1700"/>
            </a:xfrm>
            <a:prstGeom prst="flowChartConnector">
              <a:avLst/>
            </a:prstGeom>
            <a:gradFill rotWithShape="1">
              <a:gsLst>
                <a:gs pos="0">
                  <a:schemeClr val="accent1">
                    <a:alpha val="0"/>
                  </a:schemeClr>
                </a:gs>
                <a:gs pos="100000">
                  <a:srgbClr val="023354"/>
                </a:gs>
              </a:gsLst>
              <a:path path="shape">
                <a:fillToRect l="50000" t="50000" r="50000" b="50000"/>
              </a:path>
              <a:tileRect/>
            </a:gradFill>
            <a:ln w="9525" cap="flat" cmpd="sng">
              <a:solidFill>
                <a:schemeClr val="accent1"/>
              </a:solidFill>
              <a:prstDash val="solid"/>
              <a:round/>
              <a:headEnd type="none" w="med" len="med"/>
              <a:tailEnd type="none" w="med" len="med"/>
            </a:ln>
          </p:spPr>
          <p:txBody>
            <a:bodyPr wrap="none" lIns="93345" tIns="46990" rIns="93345" bIns="46990" anchor="ctr"/>
            <a:p>
              <a:pPr algn="ctr"/>
              <a:r>
                <a:rPr lang="zh-CN" altLang="en-US" sz="2400" b="1" dirty="0">
                  <a:latin typeface="Verdana" panose="020B0604030504040204" pitchFamily="34" charset="0"/>
                  <a:ea typeface="宋体" panose="02010600030101010101" pitchFamily="2" charset="-122"/>
                </a:rPr>
                <a:t>颅内</a:t>
              </a:r>
              <a:endParaRPr lang="zh-CN" altLang="en-US" sz="2400" b="1" dirty="0">
                <a:latin typeface="Verdana" panose="020B0604030504040204" pitchFamily="34" charset="0"/>
                <a:ea typeface="宋体" panose="02010600030101010101" pitchFamily="2" charset="-122"/>
              </a:endParaRPr>
            </a:p>
            <a:p>
              <a:pPr algn="ctr"/>
              <a:r>
                <a:rPr lang="zh-CN" altLang="en-US" sz="2400" b="1" dirty="0">
                  <a:latin typeface="Verdana" panose="020B0604030504040204" pitchFamily="34" charset="0"/>
                  <a:ea typeface="宋体" panose="02010600030101010101" pitchFamily="2" charset="-122"/>
                </a:rPr>
                <a:t>深部</a:t>
              </a:r>
              <a:endParaRPr lang="zh-CN" altLang="en-US" sz="2400" b="1" dirty="0">
                <a:latin typeface="Verdana" panose="020B0604030504040204" pitchFamily="34" charset="0"/>
                <a:ea typeface="宋体" panose="02010600030101010101" pitchFamily="2" charset="-122"/>
              </a:endParaRPr>
            </a:p>
          </p:txBody>
        </p:sp>
        <p:sp>
          <p:nvSpPr>
            <p:cNvPr id="50181" name="流程图: 联系 50181"/>
            <p:cNvSpPr/>
            <p:nvPr/>
          </p:nvSpPr>
          <p:spPr>
            <a:xfrm>
              <a:off x="4330" y="8195"/>
              <a:ext cx="1700" cy="1700"/>
            </a:xfrm>
            <a:prstGeom prst="flowChartConnector">
              <a:avLst/>
            </a:prstGeom>
            <a:gradFill rotWithShape="1">
              <a:gsLst>
                <a:gs pos="0">
                  <a:srgbClr val="023354"/>
                </a:gs>
                <a:gs pos="100000">
                  <a:schemeClr val="accent1">
                    <a:alpha val="34999"/>
                  </a:schemeClr>
                </a:gs>
              </a:gsLst>
              <a:path path="shape">
                <a:fillToRect l="50000" t="50000" r="50000" b="50000"/>
              </a:path>
              <a:tileRect/>
            </a:gradFill>
            <a:ln w="9525" cap="flat" cmpd="sng">
              <a:solidFill>
                <a:schemeClr val="accent1"/>
              </a:solidFill>
              <a:prstDash val="solid"/>
              <a:round/>
              <a:headEnd type="none" w="med" len="med"/>
              <a:tailEnd type="none" w="med" len="med"/>
            </a:ln>
          </p:spPr>
          <p:txBody>
            <a:bodyPr wrap="none" lIns="93345" tIns="46990" rIns="93345" bIns="46990" anchor="ctr"/>
            <a:p>
              <a:pPr algn="ctr"/>
              <a:r>
                <a:rPr lang="zh-CN" altLang="en-US" sz="2400" b="1" dirty="0">
                  <a:solidFill>
                    <a:srgbClr val="080808"/>
                  </a:solidFill>
                  <a:latin typeface="Verdana" panose="020B0604030504040204" pitchFamily="34" charset="0"/>
                  <a:ea typeface="宋体" panose="02010600030101010101" pitchFamily="2" charset="-122"/>
                </a:rPr>
                <a:t>浅表性</a:t>
              </a:r>
              <a:endParaRPr lang="zh-CN" altLang="en-US" sz="2400" b="1" dirty="0">
                <a:solidFill>
                  <a:srgbClr val="080808"/>
                </a:solidFill>
                <a:latin typeface="Verdana" panose="020B0604030504040204" pitchFamily="34" charset="0"/>
                <a:ea typeface="宋体" panose="02010600030101010101" pitchFamily="2" charset="-122"/>
              </a:endParaRPr>
            </a:p>
          </p:txBody>
        </p:sp>
        <p:grpSp>
          <p:nvGrpSpPr>
            <p:cNvPr id="2" name="组合 50182"/>
            <p:cNvGrpSpPr/>
            <p:nvPr/>
          </p:nvGrpSpPr>
          <p:grpSpPr>
            <a:xfrm>
              <a:off x="4330" y="2185"/>
              <a:ext cx="1190" cy="1588"/>
              <a:chOff x="0" y="0"/>
              <a:chExt cx="476" cy="635"/>
            </a:xfrm>
          </p:grpSpPr>
          <p:sp>
            <p:nvSpPr>
              <p:cNvPr id="50183" name="新月形 50183"/>
              <p:cNvSpPr/>
              <p:nvPr/>
            </p:nvSpPr>
            <p:spPr>
              <a:xfrm>
                <a:off x="0" y="0"/>
                <a:ext cx="453" cy="635"/>
              </a:xfrm>
              <a:prstGeom prst="moon">
                <a:avLst>
                  <a:gd name="adj" fmla="val 87500"/>
                </a:avLst>
              </a:prstGeom>
              <a:solidFill>
                <a:schemeClr val="hlink">
                  <a:alpha val="42999"/>
                </a:schemeClr>
              </a:solidFill>
              <a:ln w="9525" cap="flat" cmpd="sng">
                <a:solidFill>
                  <a:schemeClr val="accent1"/>
                </a:solidFill>
                <a:prstDash val="solid"/>
                <a:miter/>
                <a:headEnd type="none" w="med" len="med"/>
                <a:tailEnd type="none" w="med" len="med"/>
              </a:ln>
            </p:spPr>
            <p:txBody>
              <a:bodyPr wrap="none" lIns="93345" tIns="46990" rIns="93345" bIns="46990" anchor="ctr"/>
              <a:p>
                <a:endParaRPr lang="zh-CN">
                  <a:latin typeface="Arial" panose="020B0604020202020204" pitchFamily="34" charset="0"/>
                  <a:ea typeface="宋体" panose="02010600030101010101" pitchFamily="2" charset="-122"/>
                </a:endParaRPr>
              </a:p>
            </p:txBody>
          </p:sp>
          <p:sp>
            <p:nvSpPr>
              <p:cNvPr id="50184" name="文本框 50184"/>
              <p:cNvSpPr txBox="1"/>
              <p:nvPr/>
            </p:nvSpPr>
            <p:spPr>
              <a:xfrm>
                <a:off x="130" y="45"/>
                <a:ext cx="346" cy="524"/>
              </a:xfrm>
              <a:prstGeom prst="rect">
                <a:avLst/>
              </a:prstGeom>
              <a:solidFill>
                <a:schemeClr val="hlink">
                  <a:alpha val="0"/>
                </a:schemeClr>
              </a:solidFill>
              <a:ln w="9525">
                <a:noFill/>
              </a:ln>
            </p:spPr>
            <p:txBody>
              <a:bodyPr lIns="93345" tIns="46990" rIns="93345" bIns="46990" anchor="t">
                <a:spAutoFit/>
              </a:bodyPr>
              <a:p>
                <a:pPr>
                  <a:spcBef>
                    <a:spcPct val="50000"/>
                  </a:spcBef>
                </a:pPr>
                <a:r>
                  <a:rPr lang="zh-CN" altLang="en-US" sz="2400" b="1" dirty="0">
                    <a:latin typeface="Verdana" panose="020B0604030504040204" pitchFamily="34" charset="0"/>
                    <a:ea typeface="宋体" panose="02010600030101010101" pitchFamily="2" charset="-122"/>
                  </a:rPr>
                  <a:t>单侧</a:t>
                </a:r>
                <a:endParaRPr lang="zh-CN" altLang="en-US" sz="2400" b="1" dirty="0">
                  <a:latin typeface="Verdana" panose="020B0604030504040204" pitchFamily="34" charset="0"/>
                  <a:ea typeface="宋体" panose="02010600030101010101" pitchFamily="2" charset="-122"/>
                </a:endParaRPr>
              </a:p>
            </p:txBody>
          </p:sp>
        </p:grpSp>
        <p:sp>
          <p:nvSpPr>
            <p:cNvPr id="50185" name="任意多边形 50185"/>
            <p:cNvSpPr/>
            <p:nvPr/>
          </p:nvSpPr>
          <p:spPr>
            <a:xfrm>
              <a:off x="6258" y="2865"/>
              <a:ext cx="2835" cy="115"/>
            </a:xfrm>
            <a:custGeom>
              <a:avLst/>
              <a:gdLst/>
              <a:ahLst/>
              <a:cxnLst>
                <a:cxn ang="270">
                  <a:pos x="16200" y="0"/>
                </a:cxn>
                <a:cxn ang="180">
                  <a:pos x="0" y="10800"/>
                </a:cxn>
                <a:cxn ang="90">
                  <a:pos x="16200" y="21600"/>
                </a:cxn>
                <a:cxn ang="0">
                  <a:pos x="21600" y="10800"/>
                </a:cxn>
              </a:cxnLst>
              <a:rect l="0" t="0" r="0" b="0"/>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CC0000"/>
            </a:solidFill>
            <a:ln w="9525" cap="flat" cmpd="sng">
              <a:solidFill>
                <a:srgbClr val="FFFF00"/>
              </a:solidFill>
              <a:prstDash val="solid"/>
              <a:miter/>
              <a:headEnd type="none" w="med" len="med"/>
              <a:tailEnd type="none" w="med" len="med"/>
            </a:ln>
          </p:spPr>
          <p:txBody>
            <a:bodyPr/>
            <a:p>
              <a:endParaRPr lang="zh-CN" altLang="en-US"/>
            </a:p>
          </p:txBody>
        </p:sp>
        <p:sp>
          <p:nvSpPr>
            <p:cNvPr id="50186" name="圆角矩形 50186"/>
            <p:cNvSpPr/>
            <p:nvPr/>
          </p:nvSpPr>
          <p:spPr>
            <a:xfrm>
              <a:off x="9433" y="2413"/>
              <a:ext cx="6350" cy="792"/>
            </a:xfrm>
            <a:prstGeom prst="roundRect">
              <a:avLst>
                <a:gd name="adj" fmla="val 16667"/>
              </a:avLst>
            </a:prstGeom>
            <a:pattFill prst="divot">
              <a:fgClr>
                <a:srgbClr val="FFFF00"/>
              </a:fgClr>
              <a:bgClr>
                <a:schemeClr val="bg1"/>
              </a:bgClr>
            </a:pattFill>
            <a:ln w="9525" cap="flat" cmpd="sng">
              <a:solidFill>
                <a:srgbClr val="CC0000"/>
              </a:solidFill>
              <a:prstDash val="solid"/>
              <a:round/>
              <a:headEnd type="none" w="med" len="med"/>
              <a:tailEnd type="none" w="med" len="med"/>
            </a:ln>
          </p:spPr>
          <p:txBody>
            <a:bodyPr wrap="none" lIns="92075" tIns="46038" rIns="92075" bIns="46038" anchor="ctr"/>
            <a:p>
              <a:pPr algn="ctr"/>
              <a:r>
                <a:rPr lang="zh-CN" altLang="en-US" sz="2800" b="1" dirty="0">
                  <a:latin typeface="Verdana" panose="020B0604030504040204" pitchFamily="34" charset="0"/>
                  <a:ea typeface="宋体" panose="02010600030101010101" pitchFamily="2" charset="-122"/>
                </a:rPr>
                <a:t>偏头痛、丛集性头痛</a:t>
              </a:r>
              <a:endParaRPr lang="zh-CN" altLang="en-US" sz="2800" b="1" dirty="0">
                <a:latin typeface="Verdana" panose="020B0604030504040204" pitchFamily="34" charset="0"/>
                <a:ea typeface="宋体" panose="02010600030101010101" pitchFamily="2" charset="-122"/>
              </a:endParaRPr>
            </a:p>
          </p:txBody>
        </p:sp>
        <p:sp>
          <p:nvSpPr>
            <p:cNvPr id="50187" name="任意多边形 50187"/>
            <p:cNvSpPr/>
            <p:nvPr/>
          </p:nvSpPr>
          <p:spPr>
            <a:xfrm>
              <a:off x="6258" y="4793"/>
              <a:ext cx="2835" cy="115"/>
            </a:xfrm>
            <a:custGeom>
              <a:avLst/>
              <a:gdLst/>
              <a:ahLst/>
              <a:cxnLst>
                <a:cxn ang="270">
                  <a:pos x="16200" y="0"/>
                </a:cxn>
                <a:cxn ang="180">
                  <a:pos x="0" y="10800"/>
                </a:cxn>
                <a:cxn ang="90">
                  <a:pos x="16200" y="21600"/>
                </a:cxn>
                <a:cxn ang="0">
                  <a:pos x="21600" y="10800"/>
                </a:cxn>
              </a:cxnLst>
              <a:rect l="0" t="0" r="0" b="0"/>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CC0000"/>
            </a:solidFill>
            <a:ln w="9525" cap="flat" cmpd="sng">
              <a:solidFill>
                <a:srgbClr val="FFFF00"/>
              </a:solidFill>
              <a:prstDash val="solid"/>
              <a:miter/>
              <a:headEnd type="none" w="med" len="med"/>
              <a:tailEnd type="none" w="med" len="med"/>
            </a:ln>
          </p:spPr>
          <p:txBody>
            <a:bodyPr/>
            <a:p>
              <a:endParaRPr lang="zh-CN" altLang="en-US"/>
            </a:p>
          </p:txBody>
        </p:sp>
        <p:sp>
          <p:nvSpPr>
            <p:cNvPr id="50188" name="圆角矩形 50188"/>
            <p:cNvSpPr/>
            <p:nvPr/>
          </p:nvSpPr>
          <p:spPr>
            <a:xfrm>
              <a:off x="9433" y="4340"/>
              <a:ext cx="6350" cy="793"/>
            </a:xfrm>
            <a:prstGeom prst="roundRect">
              <a:avLst>
                <a:gd name="adj" fmla="val 16667"/>
              </a:avLst>
            </a:prstGeom>
            <a:pattFill prst="divot">
              <a:fgClr>
                <a:srgbClr val="FFFF00"/>
              </a:fgClr>
              <a:bgClr>
                <a:schemeClr val="bg1"/>
              </a:bgClr>
            </a:pattFill>
            <a:ln w="9525" cap="flat" cmpd="sng">
              <a:solidFill>
                <a:srgbClr val="CC0000"/>
              </a:solidFill>
              <a:prstDash val="solid"/>
              <a:round/>
              <a:headEnd type="none" w="med" len="med"/>
              <a:tailEnd type="none" w="med" len="med"/>
            </a:ln>
          </p:spPr>
          <p:txBody>
            <a:bodyPr wrap="none" lIns="92075" tIns="46038" rIns="92075" bIns="46038" anchor="ctr"/>
            <a:p>
              <a:pPr algn="ctr"/>
              <a:r>
                <a:rPr lang="zh-CN" altLang="en-US" sz="2800" b="1" dirty="0">
                  <a:latin typeface="Verdana" panose="020B0604030504040204" pitchFamily="34" charset="0"/>
                  <a:ea typeface="宋体" panose="02010600030101010101" pitchFamily="2" charset="-122"/>
                </a:rPr>
                <a:t>高血压、颅内感染、全身</a:t>
              </a:r>
              <a:endParaRPr lang="zh-CN" altLang="en-US" sz="2800" b="1" dirty="0">
                <a:latin typeface="Verdana" panose="020B0604030504040204" pitchFamily="34" charset="0"/>
                <a:ea typeface="宋体" panose="02010600030101010101" pitchFamily="2" charset="-122"/>
              </a:endParaRPr>
            </a:p>
          </p:txBody>
        </p:sp>
        <p:sp>
          <p:nvSpPr>
            <p:cNvPr id="50189" name="任意多边形 50189"/>
            <p:cNvSpPr/>
            <p:nvPr/>
          </p:nvSpPr>
          <p:spPr>
            <a:xfrm>
              <a:off x="6258" y="7060"/>
              <a:ext cx="2835" cy="115"/>
            </a:xfrm>
            <a:custGeom>
              <a:avLst/>
              <a:gdLst/>
              <a:ahLst/>
              <a:cxnLst>
                <a:cxn ang="270">
                  <a:pos x="16200" y="0"/>
                </a:cxn>
                <a:cxn ang="180">
                  <a:pos x="0" y="10800"/>
                </a:cxn>
                <a:cxn ang="90">
                  <a:pos x="16200" y="21600"/>
                </a:cxn>
                <a:cxn ang="0">
                  <a:pos x="21600" y="10800"/>
                </a:cxn>
              </a:cxnLst>
              <a:rect l="0" t="0" r="0" b="0"/>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CC0000"/>
            </a:solidFill>
            <a:ln w="9525" cap="flat" cmpd="sng">
              <a:solidFill>
                <a:srgbClr val="FFFF00"/>
              </a:solidFill>
              <a:prstDash val="solid"/>
              <a:miter/>
              <a:headEnd type="none" w="med" len="med"/>
              <a:tailEnd type="none" w="med" len="med"/>
            </a:ln>
          </p:spPr>
          <p:txBody>
            <a:bodyPr/>
            <a:p>
              <a:endParaRPr lang="zh-CN" altLang="en-US"/>
            </a:p>
          </p:txBody>
        </p:sp>
        <p:sp>
          <p:nvSpPr>
            <p:cNvPr id="50190" name="圆角矩形 50190"/>
            <p:cNvSpPr/>
            <p:nvPr/>
          </p:nvSpPr>
          <p:spPr>
            <a:xfrm>
              <a:off x="9433" y="6608"/>
              <a:ext cx="6350" cy="792"/>
            </a:xfrm>
            <a:prstGeom prst="roundRect">
              <a:avLst>
                <a:gd name="adj" fmla="val 16667"/>
              </a:avLst>
            </a:prstGeom>
            <a:pattFill prst="divot">
              <a:fgClr>
                <a:srgbClr val="FFFF00"/>
              </a:fgClr>
              <a:bgClr>
                <a:schemeClr val="bg1"/>
              </a:bgClr>
            </a:pattFill>
            <a:ln w="9525" cap="flat" cmpd="sng">
              <a:solidFill>
                <a:srgbClr val="CC0000"/>
              </a:solidFill>
              <a:prstDash val="solid"/>
              <a:round/>
              <a:headEnd type="none" w="med" len="med"/>
              <a:tailEnd type="none" w="med" len="med"/>
            </a:ln>
          </p:spPr>
          <p:txBody>
            <a:bodyPr wrap="none" lIns="92075" tIns="46038" rIns="92075" bIns="46038" anchor="ctr"/>
            <a:p>
              <a:pPr algn="ctr"/>
              <a:r>
                <a:rPr lang="zh-CN" altLang="en-US" sz="2800" b="1" dirty="0">
                  <a:latin typeface="Verdana" panose="020B0604030504040204" pitchFamily="34" charset="0"/>
                  <a:ea typeface="宋体" panose="02010600030101010101" pitchFamily="2" charset="-122"/>
                </a:rPr>
                <a:t>深在，向病灶同侧放射</a:t>
              </a:r>
              <a:endParaRPr lang="zh-CN" altLang="en-US" sz="2800" b="1" dirty="0">
                <a:latin typeface="Verdana" panose="020B0604030504040204" pitchFamily="34" charset="0"/>
                <a:ea typeface="宋体" panose="02010600030101010101" pitchFamily="2" charset="-122"/>
              </a:endParaRPr>
            </a:p>
          </p:txBody>
        </p:sp>
        <p:sp>
          <p:nvSpPr>
            <p:cNvPr id="50191" name="任意多边形 50191"/>
            <p:cNvSpPr/>
            <p:nvPr/>
          </p:nvSpPr>
          <p:spPr>
            <a:xfrm>
              <a:off x="6258" y="8990"/>
              <a:ext cx="2835" cy="115"/>
            </a:xfrm>
            <a:custGeom>
              <a:avLst/>
              <a:gdLst/>
              <a:ahLst/>
              <a:cxnLst>
                <a:cxn ang="270">
                  <a:pos x="16200" y="0"/>
                </a:cxn>
                <a:cxn ang="180">
                  <a:pos x="0" y="10800"/>
                </a:cxn>
                <a:cxn ang="90">
                  <a:pos x="16200" y="21600"/>
                </a:cxn>
                <a:cxn ang="0">
                  <a:pos x="21600" y="10800"/>
                </a:cxn>
              </a:cxnLst>
              <a:rect l="0" t="0" r="0" b="0"/>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CC0000"/>
            </a:solidFill>
            <a:ln w="9525" cap="flat" cmpd="sng">
              <a:solidFill>
                <a:srgbClr val="FFFF00"/>
              </a:solidFill>
              <a:prstDash val="solid"/>
              <a:miter/>
              <a:headEnd type="none" w="med" len="med"/>
              <a:tailEnd type="none" w="med" len="med"/>
            </a:ln>
          </p:spPr>
          <p:txBody>
            <a:bodyPr/>
            <a:p>
              <a:endParaRPr lang="zh-CN" altLang="en-US"/>
            </a:p>
          </p:txBody>
        </p:sp>
        <p:sp>
          <p:nvSpPr>
            <p:cNvPr id="50192" name="圆角矩形 50192"/>
            <p:cNvSpPr/>
            <p:nvPr/>
          </p:nvSpPr>
          <p:spPr>
            <a:xfrm>
              <a:off x="9433" y="8538"/>
              <a:ext cx="6350" cy="792"/>
            </a:xfrm>
            <a:prstGeom prst="roundRect">
              <a:avLst>
                <a:gd name="adj" fmla="val 16667"/>
              </a:avLst>
            </a:prstGeom>
            <a:pattFill prst="divot">
              <a:fgClr>
                <a:srgbClr val="FFFF00"/>
              </a:fgClr>
              <a:bgClr>
                <a:schemeClr val="bg1"/>
              </a:bgClr>
            </a:pattFill>
            <a:ln w="9525" cap="flat" cmpd="sng">
              <a:solidFill>
                <a:srgbClr val="CC0000"/>
              </a:solidFill>
              <a:prstDash val="solid"/>
              <a:round/>
              <a:headEnd type="none" w="med" len="med"/>
              <a:tailEnd type="none" w="med" len="med"/>
            </a:ln>
          </p:spPr>
          <p:txBody>
            <a:bodyPr wrap="none" lIns="92075" tIns="46038" rIns="92075" bIns="46038" anchor="ctr"/>
            <a:p>
              <a:pPr algn="ctr"/>
              <a:r>
                <a:rPr lang="zh-CN" altLang="en-US" sz="2800" b="1" dirty="0">
                  <a:latin typeface="Verdana" panose="020B0604030504040204" pitchFamily="34" charset="0"/>
                  <a:ea typeface="宋体" panose="02010600030101010101" pitchFamily="2" charset="-122"/>
                </a:rPr>
                <a:t>眼、鼻、齿疾病</a:t>
              </a:r>
              <a:endParaRPr lang="zh-CN" altLang="en-US" sz="2800" b="1" dirty="0">
                <a:latin typeface="Verdana" panose="020B0604030504040204" pitchFamily="34" charset="0"/>
                <a:ea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itle 6"/>
          <p:cNvSpPr txBox="1"/>
          <p:nvPr>
            <p:custDataLst>
              <p:tags r:id="rId1"/>
            </p:custDataLst>
          </p:nvPr>
        </p:nvSpPr>
        <p:spPr>
          <a:xfrm>
            <a:off x="231407" y="97384"/>
            <a:ext cx="176149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a:t>
            </a: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头痛</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3" name="文本框 2"/>
          <p:cNvSpPr txBox="1"/>
          <p:nvPr/>
        </p:nvSpPr>
        <p:spPr>
          <a:xfrm>
            <a:off x="642620" y="920115"/>
            <a:ext cx="4197985" cy="460375"/>
          </a:xfrm>
          <a:prstGeom prst="rect">
            <a:avLst/>
          </a:prstGeom>
          <a:noFill/>
        </p:spPr>
        <p:txBody>
          <a:bodyPr wrap="square" rtlCol="0">
            <a:spAutoFit/>
          </a:bodyPr>
          <a:p>
            <a:r>
              <a:rPr lang="zh-CN" altLang="en-US" sz="2400"/>
              <a:t>（二）临床表现</a:t>
            </a:r>
            <a:endParaRPr lang="zh-CN" altLang="en-US" sz="2400"/>
          </a:p>
        </p:txBody>
      </p:sp>
      <p:sp>
        <p:nvSpPr>
          <p:cNvPr id="17" name="文本框 16"/>
          <p:cNvSpPr txBox="1"/>
          <p:nvPr/>
        </p:nvSpPr>
        <p:spPr>
          <a:xfrm>
            <a:off x="452120" y="3528060"/>
            <a:ext cx="2421890" cy="521970"/>
          </a:xfrm>
          <a:prstGeom prst="rect">
            <a:avLst/>
          </a:prstGeom>
          <a:solidFill>
            <a:schemeClr val="accent1">
              <a:lumMod val="20000"/>
              <a:lumOff val="80000"/>
            </a:schemeClr>
          </a:solidFill>
        </p:spPr>
        <p:txBody>
          <a:bodyPr wrap="square" rtlCol="0">
            <a:spAutoFit/>
          </a:bodyPr>
          <a:p>
            <a:pPr algn="ctr"/>
            <a:r>
              <a:rPr lang="en-US" altLang="zh-CN" sz="2800" b="1"/>
              <a:t>3.</a:t>
            </a:r>
            <a:r>
              <a:rPr lang="zh-CN" altLang="en-US" sz="2800" b="1"/>
              <a:t>程度与性质</a:t>
            </a:r>
            <a:endParaRPr lang="zh-CN" altLang="en-US" sz="2800" b="1"/>
          </a:p>
        </p:txBody>
      </p:sp>
      <p:grpSp>
        <p:nvGrpSpPr>
          <p:cNvPr id="5" name="组合 4"/>
          <p:cNvGrpSpPr/>
          <p:nvPr/>
        </p:nvGrpSpPr>
        <p:grpSpPr>
          <a:xfrm>
            <a:off x="3772535" y="1557655"/>
            <a:ext cx="7488555" cy="4996815"/>
            <a:chOff x="3830" y="1998"/>
            <a:chExt cx="11793" cy="7869"/>
          </a:xfrm>
        </p:grpSpPr>
        <p:sp>
          <p:nvSpPr>
            <p:cNvPr id="51203" name="流程图: 联系 51203"/>
            <p:cNvSpPr/>
            <p:nvPr/>
          </p:nvSpPr>
          <p:spPr>
            <a:xfrm>
              <a:off x="4170" y="1998"/>
              <a:ext cx="1135" cy="1135"/>
            </a:xfrm>
            <a:prstGeom prst="flowChartConnector">
              <a:avLst/>
            </a:prstGeom>
            <a:gradFill rotWithShape="1">
              <a:gsLst>
                <a:gs pos="0">
                  <a:schemeClr val="accent1">
                    <a:alpha val="10999"/>
                  </a:schemeClr>
                </a:gs>
                <a:gs pos="100000">
                  <a:srgbClr val="023354"/>
                </a:gs>
              </a:gsLst>
              <a:path path="shape">
                <a:fillToRect l="50000" t="50000" r="50000" b="50000"/>
              </a:path>
              <a:tileRect/>
            </a:gradFill>
            <a:ln w="9525" cap="flat" cmpd="sng">
              <a:solidFill>
                <a:schemeClr val="accent1"/>
              </a:solidFill>
              <a:prstDash val="solid"/>
              <a:round/>
              <a:headEnd type="none" w="med" len="med"/>
              <a:tailEnd type="none" w="med" len="med"/>
            </a:ln>
          </p:spPr>
          <p:txBody>
            <a:bodyPr wrap="none" lIns="93345" tIns="46990" rIns="93345" bIns="46990" anchor="ctr"/>
            <a:p>
              <a:pPr algn="ctr"/>
              <a:r>
                <a:rPr lang="zh-CN" altLang="en-US" sz="2400" b="1" dirty="0">
                  <a:solidFill>
                    <a:srgbClr val="000000"/>
                  </a:solidFill>
                  <a:latin typeface="Verdana" panose="020B0604030504040204" pitchFamily="34" charset="0"/>
                  <a:ea typeface="宋体" panose="02010600030101010101" pitchFamily="2" charset="-122"/>
                </a:rPr>
                <a:t>重</a:t>
              </a:r>
              <a:endParaRPr lang="zh-CN" altLang="en-US" sz="2400" b="1" dirty="0">
                <a:solidFill>
                  <a:srgbClr val="000000"/>
                </a:solidFill>
                <a:latin typeface="Verdana" panose="020B0604030504040204" pitchFamily="34" charset="0"/>
                <a:ea typeface="宋体" panose="02010600030101010101" pitchFamily="2" charset="-122"/>
              </a:endParaRPr>
            </a:p>
          </p:txBody>
        </p:sp>
        <p:sp>
          <p:nvSpPr>
            <p:cNvPr id="51204" name="任意多边形 51204"/>
            <p:cNvSpPr/>
            <p:nvPr/>
          </p:nvSpPr>
          <p:spPr>
            <a:xfrm flipV="1">
              <a:off x="5645" y="2453"/>
              <a:ext cx="1023" cy="110"/>
            </a:xfrm>
            <a:custGeom>
              <a:avLst/>
              <a:gdLst/>
              <a:ahLst/>
              <a:cxnLst>
                <a:cxn ang="270">
                  <a:pos x="16200" y="0"/>
                </a:cxn>
                <a:cxn ang="180">
                  <a:pos x="0" y="10800"/>
                </a:cxn>
                <a:cxn ang="90">
                  <a:pos x="16200" y="21600"/>
                </a:cxn>
                <a:cxn ang="0">
                  <a:pos x="21600" y="10800"/>
                </a:cxn>
              </a:cxnLst>
              <a:rect l="0" t="0" r="0" b="0"/>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CC0000"/>
            </a:solidFill>
            <a:ln w="9525" cap="flat" cmpd="sng">
              <a:solidFill>
                <a:srgbClr val="FFFF00"/>
              </a:solidFill>
              <a:prstDash val="solid"/>
              <a:miter/>
              <a:headEnd type="none" w="med" len="med"/>
              <a:tailEnd type="none" w="med" len="med"/>
            </a:ln>
          </p:spPr>
          <p:txBody>
            <a:bodyPr/>
            <a:p>
              <a:endParaRPr lang="zh-CN" altLang="en-US"/>
            </a:p>
          </p:txBody>
        </p:sp>
        <p:sp>
          <p:nvSpPr>
            <p:cNvPr id="51205" name="圆角矩形 51205"/>
            <p:cNvSpPr/>
            <p:nvPr/>
          </p:nvSpPr>
          <p:spPr>
            <a:xfrm>
              <a:off x="6893" y="2113"/>
              <a:ext cx="8730" cy="792"/>
            </a:xfrm>
            <a:prstGeom prst="roundRect">
              <a:avLst>
                <a:gd name="adj" fmla="val 16667"/>
              </a:avLst>
            </a:prstGeom>
            <a:pattFill prst="divot">
              <a:fgClr>
                <a:srgbClr val="FFFF00"/>
              </a:fgClr>
              <a:bgClr>
                <a:schemeClr val="bg1"/>
              </a:bgClr>
            </a:pattFill>
            <a:ln w="9525" cap="flat" cmpd="sng">
              <a:solidFill>
                <a:srgbClr val="CC0000"/>
              </a:solidFill>
              <a:prstDash val="solid"/>
              <a:round/>
              <a:headEnd type="none" w="med" len="med"/>
              <a:tailEnd type="none" w="med" len="med"/>
            </a:ln>
          </p:spPr>
          <p:txBody>
            <a:bodyPr wrap="none" lIns="92075" tIns="46038" rIns="92075" bIns="46038" anchor="ctr"/>
            <a:p>
              <a:pPr algn="ctr"/>
              <a:r>
                <a:rPr lang="zh-CN" altLang="en-US" sz="2000" b="1" dirty="0">
                  <a:latin typeface="Verdana" panose="020B0604030504040204" pitchFamily="34" charset="0"/>
                  <a:ea typeface="宋体" panose="02010600030101010101" pitchFamily="2" charset="-122"/>
                </a:rPr>
                <a:t>三叉神经痛、脑膜刺激征、偏头痛、严重高血压</a:t>
              </a:r>
              <a:endParaRPr lang="zh-CN" altLang="en-US" sz="2000" b="1" dirty="0">
                <a:latin typeface="Verdana" panose="020B0604030504040204" pitchFamily="34" charset="0"/>
                <a:ea typeface="宋体" panose="02010600030101010101" pitchFamily="2" charset="-122"/>
              </a:endParaRPr>
            </a:p>
          </p:txBody>
        </p:sp>
        <p:sp>
          <p:nvSpPr>
            <p:cNvPr id="51206" name="流程图: 联系 51206"/>
            <p:cNvSpPr/>
            <p:nvPr/>
          </p:nvSpPr>
          <p:spPr>
            <a:xfrm>
              <a:off x="4170" y="3360"/>
              <a:ext cx="1135" cy="1135"/>
            </a:xfrm>
            <a:prstGeom prst="flowChartConnector">
              <a:avLst/>
            </a:prstGeom>
            <a:gradFill rotWithShape="1">
              <a:gsLst>
                <a:gs pos="0">
                  <a:srgbClr val="7CB4D9"/>
                </a:gs>
                <a:gs pos="100000">
                  <a:schemeClr val="accent1"/>
                </a:gs>
              </a:gsLst>
              <a:path path="shape">
                <a:fillToRect l="50000" t="50000" r="50000" b="50000"/>
              </a:path>
              <a:tileRect/>
            </a:gradFill>
            <a:ln w="9525" cap="flat" cmpd="sng">
              <a:solidFill>
                <a:schemeClr val="accent1"/>
              </a:solidFill>
              <a:prstDash val="solid"/>
              <a:round/>
              <a:headEnd type="none" w="med" len="med"/>
              <a:tailEnd type="none" w="med" len="med"/>
            </a:ln>
          </p:spPr>
          <p:txBody>
            <a:bodyPr wrap="none" lIns="92075" tIns="46038" rIns="92075" bIns="46038" anchor="ctr"/>
            <a:p>
              <a:pPr algn="ctr"/>
              <a:r>
                <a:rPr lang="zh-CN" altLang="en-US" sz="2400" b="1" dirty="0">
                  <a:solidFill>
                    <a:srgbClr val="000000"/>
                  </a:solidFill>
                  <a:latin typeface="Verdana" panose="020B0604030504040204" pitchFamily="34" charset="0"/>
                  <a:ea typeface="宋体" panose="02010600030101010101" pitchFamily="2" charset="-122"/>
                </a:rPr>
                <a:t>中</a:t>
              </a:r>
              <a:endParaRPr lang="zh-CN" altLang="en-US" sz="2400" b="1" dirty="0">
                <a:solidFill>
                  <a:srgbClr val="000000"/>
                </a:solidFill>
                <a:latin typeface="Verdana" panose="020B0604030504040204" pitchFamily="34" charset="0"/>
                <a:ea typeface="宋体" panose="02010600030101010101" pitchFamily="2" charset="-122"/>
              </a:endParaRPr>
            </a:p>
          </p:txBody>
        </p:sp>
        <p:sp>
          <p:nvSpPr>
            <p:cNvPr id="51207" name="流程图: 联系 51207"/>
            <p:cNvSpPr/>
            <p:nvPr/>
          </p:nvSpPr>
          <p:spPr>
            <a:xfrm>
              <a:off x="4170" y="4718"/>
              <a:ext cx="1135" cy="1135"/>
            </a:xfrm>
            <a:prstGeom prst="flowChartConnector">
              <a:avLst/>
            </a:prstGeom>
            <a:gradFill rotWithShape="1">
              <a:gsLst>
                <a:gs pos="0">
                  <a:srgbClr val="FFFFFF"/>
                </a:gs>
                <a:gs pos="100000">
                  <a:schemeClr val="accent1"/>
                </a:gs>
              </a:gsLst>
              <a:path path="shape">
                <a:fillToRect l="50000" t="50000" r="50000" b="50000"/>
              </a:path>
              <a:tileRect/>
            </a:gradFill>
            <a:ln w="9525" cap="flat" cmpd="sng">
              <a:solidFill>
                <a:schemeClr val="accent1"/>
              </a:solidFill>
              <a:prstDash val="solid"/>
              <a:round/>
              <a:headEnd type="none" w="med" len="med"/>
              <a:tailEnd type="none" w="med" len="med"/>
            </a:ln>
          </p:spPr>
          <p:txBody>
            <a:bodyPr wrap="none" lIns="92075" tIns="46038" rIns="92075" bIns="46038" anchor="ctr"/>
            <a:p>
              <a:pPr algn="ctr"/>
              <a:r>
                <a:rPr lang="zh-CN" altLang="en-US" sz="2400" b="1" dirty="0">
                  <a:solidFill>
                    <a:srgbClr val="000000"/>
                  </a:solidFill>
                  <a:latin typeface="Verdana" panose="020B0604030504040204" pitchFamily="34" charset="0"/>
                  <a:ea typeface="宋体" panose="02010600030101010101" pitchFamily="2" charset="-122"/>
                </a:rPr>
                <a:t>轻</a:t>
              </a:r>
              <a:endParaRPr lang="zh-CN" altLang="en-US" sz="2400" b="1" dirty="0">
                <a:solidFill>
                  <a:srgbClr val="000000"/>
                </a:solidFill>
                <a:latin typeface="Verdana" panose="020B0604030504040204" pitchFamily="34" charset="0"/>
                <a:ea typeface="宋体" panose="02010600030101010101" pitchFamily="2" charset="-122"/>
              </a:endParaRPr>
            </a:p>
          </p:txBody>
        </p:sp>
        <p:sp>
          <p:nvSpPr>
            <p:cNvPr id="51208" name="任意多边形 51208"/>
            <p:cNvSpPr/>
            <p:nvPr/>
          </p:nvSpPr>
          <p:spPr>
            <a:xfrm flipV="1">
              <a:off x="5645" y="3810"/>
              <a:ext cx="1023" cy="110"/>
            </a:xfrm>
            <a:custGeom>
              <a:avLst/>
              <a:gdLst/>
              <a:ahLst/>
              <a:cxnLst>
                <a:cxn ang="270">
                  <a:pos x="16200" y="0"/>
                </a:cxn>
                <a:cxn ang="180">
                  <a:pos x="0" y="10800"/>
                </a:cxn>
                <a:cxn ang="90">
                  <a:pos x="16200" y="21600"/>
                </a:cxn>
                <a:cxn ang="0">
                  <a:pos x="21600" y="10800"/>
                </a:cxn>
              </a:cxnLst>
              <a:rect l="0" t="0" r="0" b="0"/>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CC0000"/>
            </a:solidFill>
            <a:ln w="9525" cap="flat" cmpd="sng">
              <a:solidFill>
                <a:srgbClr val="FFFF00"/>
              </a:solidFill>
              <a:prstDash val="solid"/>
              <a:miter/>
              <a:headEnd type="none" w="med" len="med"/>
              <a:tailEnd type="none" w="med" len="med"/>
            </a:ln>
          </p:spPr>
          <p:txBody>
            <a:bodyPr/>
            <a:p>
              <a:endParaRPr lang="zh-CN" altLang="en-US"/>
            </a:p>
          </p:txBody>
        </p:sp>
        <p:sp>
          <p:nvSpPr>
            <p:cNvPr id="51209" name="圆角矩形 51209"/>
            <p:cNvSpPr/>
            <p:nvPr/>
          </p:nvSpPr>
          <p:spPr>
            <a:xfrm>
              <a:off x="6893" y="3473"/>
              <a:ext cx="8730" cy="792"/>
            </a:xfrm>
            <a:prstGeom prst="roundRect">
              <a:avLst>
                <a:gd name="adj" fmla="val 16667"/>
              </a:avLst>
            </a:prstGeom>
            <a:pattFill prst="divot">
              <a:fgClr>
                <a:srgbClr val="FFFF00"/>
              </a:fgClr>
              <a:bgClr>
                <a:schemeClr val="bg1"/>
              </a:bgClr>
            </a:pattFill>
            <a:ln w="9525" cap="flat" cmpd="sng">
              <a:solidFill>
                <a:srgbClr val="CC0000"/>
              </a:solidFill>
              <a:prstDash val="solid"/>
              <a:round/>
              <a:headEnd type="none" w="med" len="med"/>
              <a:tailEnd type="none" w="med" len="med"/>
            </a:ln>
          </p:spPr>
          <p:txBody>
            <a:bodyPr wrap="none" lIns="92075" tIns="46038" rIns="92075" bIns="46038" anchor="ctr"/>
            <a:p>
              <a:pPr algn="ctr"/>
              <a:r>
                <a:rPr lang="zh-CN" altLang="en-US" b="1" dirty="0">
                  <a:latin typeface="Verdana" panose="020B0604030504040204" pitchFamily="34" charset="0"/>
                  <a:ea typeface="宋体" panose="02010600030101010101" pitchFamily="2" charset="-122"/>
                </a:rPr>
                <a:t>颈源性、鼻源性、耳源性、脑肿瘤</a:t>
              </a:r>
              <a:endParaRPr lang="en-US" altLang="zh-CN" b="1" dirty="0">
                <a:latin typeface="Verdana" panose="020B0604030504040204" pitchFamily="34" charset="0"/>
                <a:ea typeface="宋体" panose="02010600030101010101" pitchFamily="2" charset="-122"/>
              </a:endParaRPr>
            </a:p>
          </p:txBody>
        </p:sp>
        <p:sp>
          <p:nvSpPr>
            <p:cNvPr id="51210" name="任意多边形 51210"/>
            <p:cNvSpPr/>
            <p:nvPr/>
          </p:nvSpPr>
          <p:spPr>
            <a:xfrm flipV="1">
              <a:off x="5645" y="5170"/>
              <a:ext cx="1023" cy="110"/>
            </a:xfrm>
            <a:custGeom>
              <a:avLst/>
              <a:gdLst/>
              <a:ahLst/>
              <a:cxnLst>
                <a:cxn ang="270">
                  <a:pos x="16200" y="0"/>
                </a:cxn>
                <a:cxn ang="180">
                  <a:pos x="0" y="10800"/>
                </a:cxn>
                <a:cxn ang="90">
                  <a:pos x="16200" y="21600"/>
                </a:cxn>
                <a:cxn ang="0">
                  <a:pos x="21600" y="10800"/>
                </a:cxn>
              </a:cxnLst>
              <a:rect l="0" t="0" r="0" b="0"/>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CC0000"/>
            </a:solidFill>
            <a:ln w="9525" cap="flat" cmpd="sng">
              <a:solidFill>
                <a:srgbClr val="FFFF00"/>
              </a:solidFill>
              <a:prstDash val="solid"/>
              <a:miter/>
              <a:headEnd type="none" w="med" len="med"/>
              <a:tailEnd type="none" w="med" len="med"/>
            </a:ln>
          </p:spPr>
          <p:txBody>
            <a:bodyPr/>
            <a:p>
              <a:endParaRPr lang="zh-CN" altLang="en-US"/>
            </a:p>
          </p:txBody>
        </p:sp>
        <p:sp>
          <p:nvSpPr>
            <p:cNvPr id="51211" name="圆角矩形 51211"/>
            <p:cNvSpPr/>
            <p:nvPr/>
          </p:nvSpPr>
          <p:spPr>
            <a:xfrm>
              <a:off x="6893" y="4833"/>
              <a:ext cx="8730" cy="792"/>
            </a:xfrm>
            <a:prstGeom prst="roundRect">
              <a:avLst>
                <a:gd name="adj" fmla="val 16667"/>
              </a:avLst>
            </a:prstGeom>
            <a:pattFill prst="divot">
              <a:fgClr>
                <a:srgbClr val="FFFF00"/>
              </a:fgClr>
              <a:bgClr>
                <a:schemeClr val="bg1"/>
              </a:bgClr>
            </a:pattFill>
            <a:ln w="9525" cap="flat" cmpd="sng">
              <a:solidFill>
                <a:srgbClr val="CC0000"/>
              </a:solidFill>
              <a:prstDash val="solid"/>
              <a:round/>
              <a:headEnd type="none" w="med" len="med"/>
              <a:tailEnd type="none" w="med" len="med"/>
            </a:ln>
          </p:spPr>
          <p:txBody>
            <a:bodyPr wrap="none" lIns="92075" tIns="46038" rIns="92075" bIns="46038" anchor="ctr"/>
            <a:p>
              <a:pPr algn="ctr"/>
              <a:r>
                <a:rPr lang="zh-CN" altLang="en-US" b="1" dirty="0">
                  <a:latin typeface="Verdana" panose="020B0604030504040204" pitchFamily="34" charset="0"/>
                  <a:ea typeface="宋体" panose="02010600030101010101" pitchFamily="2" charset="-122"/>
                </a:rPr>
                <a:t>脑肿瘤初期</a:t>
              </a:r>
              <a:endParaRPr lang="zh-CN" altLang="en-US" b="1" dirty="0">
                <a:latin typeface="Verdana" panose="020B0604030504040204" pitchFamily="34" charset="0"/>
                <a:ea typeface="宋体" panose="02010600030101010101" pitchFamily="2" charset="-122"/>
              </a:endParaRPr>
            </a:p>
          </p:txBody>
        </p:sp>
        <p:sp>
          <p:nvSpPr>
            <p:cNvPr id="51212" name="流程图: 联系 51212"/>
            <p:cNvSpPr/>
            <p:nvPr/>
          </p:nvSpPr>
          <p:spPr>
            <a:xfrm>
              <a:off x="3830" y="6760"/>
              <a:ext cx="1588" cy="1590"/>
            </a:xfrm>
            <a:prstGeom prst="flowChartConnector">
              <a:avLst/>
            </a:prstGeom>
            <a:gradFill rotWithShape="1">
              <a:gsLst>
                <a:gs pos="0">
                  <a:srgbClr val="FFFF00"/>
                </a:gs>
                <a:gs pos="100000">
                  <a:srgbClr val="CC0000"/>
                </a:gs>
              </a:gsLst>
              <a:path path="shape">
                <a:fillToRect l="50000" t="50000" r="50000" b="50000"/>
              </a:path>
              <a:tileRect/>
            </a:gradFill>
            <a:ln w="9525" cap="flat" cmpd="sng">
              <a:solidFill>
                <a:schemeClr val="accent1"/>
              </a:solidFill>
              <a:prstDash val="solid"/>
              <a:round/>
              <a:headEnd type="none" w="med" len="med"/>
              <a:tailEnd type="none" w="med" len="med"/>
            </a:ln>
          </p:spPr>
          <p:txBody>
            <a:bodyPr wrap="none" lIns="92075" tIns="46038" rIns="92075" bIns="46038" anchor="ctr"/>
            <a:p>
              <a:pPr algn="ctr"/>
              <a:r>
                <a:rPr lang="zh-CN" altLang="en-US" sz="2000" b="1" dirty="0">
                  <a:latin typeface="Verdana" panose="020B0604030504040204" pitchFamily="34" charset="0"/>
                  <a:ea typeface="宋体" panose="02010600030101010101" pitchFamily="2" charset="-122"/>
                </a:rPr>
                <a:t>电击样</a:t>
              </a:r>
              <a:endParaRPr lang="zh-CN" altLang="en-US" sz="2000" b="1" dirty="0">
                <a:latin typeface="Verdana" panose="020B0604030504040204" pitchFamily="34" charset="0"/>
                <a:ea typeface="宋体" panose="02010600030101010101" pitchFamily="2" charset="-122"/>
              </a:endParaRPr>
            </a:p>
          </p:txBody>
        </p:sp>
        <p:sp>
          <p:nvSpPr>
            <p:cNvPr id="51213" name="流程图: 联系 51213"/>
            <p:cNvSpPr/>
            <p:nvPr/>
          </p:nvSpPr>
          <p:spPr>
            <a:xfrm>
              <a:off x="5418" y="6760"/>
              <a:ext cx="1587" cy="1590"/>
            </a:xfrm>
            <a:prstGeom prst="flowChartConnector">
              <a:avLst/>
            </a:prstGeom>
            <a:gradFill rotWithShape="1">
              <a:gsLst>
                <a:gs pos="0">
                  <a:srgbClr val="FFFF00"/>
                </a:gs>
                <a:gs pos="100000">
                  <a:srgbClr val="CC0000"/>
                </a:gs>
              </a:gsLst>
              <a:path path="shape">
                <a:fillToRect l="50000" t="50000" r="50000" b="50000"/>
              </a:path>
              <a:tileRect/>
            </a:gradFill>
            <a:ln w="9525" cap="flat" cmpd="sng">
              <a:solidFill>
                <a:schemeClr val="accent1"/>
              </a:solidFill>
              <a:prstDash val="solid"/>
              <a:round/>
              <a:headEnd type="none" w="med" len="med"/>
              <a:tailEnd type="none" w="med" len="med"/>
            </a:ln>
          </p:spPr>
          <p:txBody>
            <a:bodyPr wrap="none" lIns="92075" tIns="46038" rIns="92075" bIns="46038" anchor="ctr"/>
            <a:p>
              <a:pPr algn="ctr"/>
              <a:r>
                <a:rPr lang="zh-CN" altLang="en-US" sz="2000" b="1" dirty="0">
                  <a:latin typeface="Verdana" panose="020B0604030504040204" pitchFamily="34" charset="0"/>
                  <a:ea typeface="宋体" panose="02010600030101010101" pitchFamily="2" charset="-122"/>
                </a:rPr>
                <a:t>刺痛</a:t>
              </a:r>
              <a:endParaRPr lang="zh-CN" altLang="en-US" sz="2000" b="1" dirty="0">
                <a:latin typeface="Verdana" panose="020B0604030504040204" pitchFamily="34" charset="0"/>
                <a:ea typeface="宋体" panose="02010600030101010101" pitchFamily="2" charset="-122"/>
              </a:endParaRPr>
            </a:p>
          </p:txBody>
        </p:sp>
        <p:sp>
          <p:nvSpPr>
            <p:cNvPr id="51214" name="流程图: 联系 51214"/>
            <p:cNvSpPr/>
            <p:nvPr/>
          </p:nvSpPr>
          <p:spPr>
            <a:xfrm>
              <a:off x="7913" y="6760"/>
              <a:ext cx="1587" cy="1590"/>
            </a:xfrm>
            <a:prstGeom prst="flowChartConnector">
              <a:avLst/>
            </a:prstGeom>
            <a:gradFill rotWithShape="1">
              <a:gsLst>
                <a:gs pos="0">
                  <a:srgbClr val="FFFF00"/>
                </a:gs>
                <a:gs pos="100000">
                  <a:srgbClr val="CC0000"/>
                </a:gs>
              </a:gsLst>
              <a:path path="shape">
                <a:fillToRect l="50000" t="50000" r="50000" b="50000"/>
              </a:path>
              <a:tileRect/>
            </a:gradFill>
            <a:ln w="9525" cap="flat" cmpd="sng">
              <a:solidFill>
                <a:schemeClr val="accent1"/>
              </a:solidFill>
              <a:prstDash val="solid"/>
              <a:round/>
              <a:headEnd type="none" w="med" len="med"/>
              <a:tailEnd type="none" w="med" len="med"/>
            </a:ln>
          </p:spPr>
          <p:txBody>
            <a:bodyPr wrap="none" lIns="92075" tIns="46038" rIns="92075" bIns="46038" anchor="ctr"/>
            <a:p>
              <a:pPr algn="ctr"/>
              <a:r>
                <a:rPr lang="zh-CN" altLang="en-US" sz="2000" b="1" dirty="0">
                  <a:latin typeface="Verdana" panose="020B0604030504040204" pitchFamily="34" charset="0"/>
                  <a:ea typeface="宋体" panose="02010600030101010101" pitchFamily="2" charset="-122"/>
                </a:rPr>
                <a:t>搏动性</a:t>
              </a:r>
              <a:endParaRPr lang="zh-CN" altLang="en-US" sz="2000" b="1" dirty="0">
                <a:latin typeface="Verdana" panose="020B0604030504040204" pitchFamily="34" charset="0"/>
                <a:ea typeface="宋体" panose="02010600030101010101" pitchFamily="2" charset="-122"/>
              </a:endParaRPr>
            </a:p>
          </p:txBody>
        </p:sp>
        <p:sp>
          <p:nvSpPr>
            <p:cNvPr id="51215" name="流程图: 联系 51215"/>
            <p:cNvSpPr/>
            <p:nvPr/>
          </p:nvSpPr>
          <p:spPr>
            <a:xfrm>
              <a:off x="10408" y="6760"/>
              <a:ext cx="1587" cy="1590"/>
            </a:xfrm>
            <a:prstGeom prst="flowChartConnector">
              <a:avLst/>
            </a:prstGeom>
            <a:gradFill rotWithShape="1">
              <a:gsLst>
                <a:gs pos="0">
                  <a:srgbClr val="FFFF00"/>
                </a:gs>
                <a:gs pos="100000">
                  <a:srgbClr val="CC0000"/>
                </a:gs>
              </a:gsLst>
              <a:path path="shape">
                <a:fillToRect l="50000" t="50000" r="50000" b="50000"/>
              </a:path>
              <a:tileRect/>
            </a:gradFill>
            <a:ln w="9525" cap="flat" cmpd="sng">
              <a:solidFill>
                <a:schemeClr val="accent1"/>
              </a:solidFill>
              <a:prstDash val="solid"/>
              <a:round/>
              <a:headEnd type="none" w="med" len="med"/>
              <a:tailEnd type="none" w="med" len="med"/>
            </a:ln>
          </p:spPr>
          <p:txBody>
            <a:bodyPr wrap="none" lIns="92075" tIns="46038" rIns="92075" bIns="46038" anchor="ctr"/>
            <a:p>
              <a:pPr algn="ctr"/>
              <a:r>
                <a:rPr lang="zh-CN" altLang="en-US" sz="2000" b="1" dirty="0">
                  <a:latin typeface="Verdana" panose="020B0604030504040204" pitchFamily="34" charset="0"/>
                  <a:ea typeface="宋体" panose="02010600030101010101" pitchFamily="2" charset="-122"/>
                </a:rPr>
                <a:t>重压感</a:t>
              </a:r>
              <a:endParaRPr lang="zh-CN" altLang="en-US" sz="2000" b="1" dirty="0">
                <a:latin typeface="Verdana" panose="020B0604030504040204" pitchFamily="34" charset="0"/>
                <a:ea typeface="宋体" panose="02010600030101010101" pitchFamily="2" charset="-122"/>
              </a:endParaRPr>
            </a:p>
          </p:txBody>
        </p:sp>
        <p:sp>
          <p:nvSpPr>
            <p:cNvPr id="51216" name="流程图: 联系 51216"/>
            <p:cNvSpPr/>
            <p:nvPr/>
          </p:nvSpPr>
          <p:spPr>
            <a:xfrm>
              <a:off x="11995" y="6760"/>
              <a:ext cx="1588" cy="1590"/>
            </a:xfrm>
            <a:prstGeom prst="flowChartConnector">
              <a:avLst/>
            </a:prstGeom>
            <a:gradFill rotWithShape="1">
              <a:gsLst>
                <a:gs pos="0">
                  <a:srgbClr val="FFFF00"/>
                </a:gs>
                <a:gs pos="100000">
                  <a:srgbClr val="CC0000"/>
                </a:gs>
              </a:gsLst>
              <a:path path="shape">
                <a:fillToRect l="50000" t="50000" r="50000" b="50000"/>
              </a:path>
              <a:tileRect/>
            </a:gradFill>
            <a:ln w="9525" cap="flat" cmpd="sng">
              <a:solidFill>
                <a:schemeClr val="accent1"/>
              </a:solidFill>
              <a:prstDash val="solid"/>
              <a:round/>
              <a:headEnd type="none" w="med" len="med"/>
              <a:tailEnd type="none" w="med" len="med"/>
            </a:ln>
          </p:spPr>
          <p:txBody>
            <a:bodyPr wrap="none" lIns="92075" tIns="46038" rIns="92075" bIns="46038" anchor="ctr"/>
            <a:p>
              <a:pPr algn="ctr"/>
              <a:r>
                <a:rPr lang="zh-CN" altLang="en-US" sz="2000" b="1" dirty="0">
                  <a:latin typeface="Verdana" panose="020B0604030504040204" pitchFamily="34" charset="0"/>
                  <a:ea typeface="宋体" panose="02010600030101010101" pitchFamily="2" charset="-122"/>
                </a:rPr>
                <a:t>紧箍感</a:t>
              </a:r>
              <a:endParaRPr lang="zh-CN" altLang="en-US" sz="2000" b="1" dirty="0">
                <a:latin typeface="Verdana" panose="020B0604030504040204" pitchFamily="34" charset="0"/>
                <a:ea typeface="宋体" panose="02010600030101010101" pitchFamily="2" charset="-122"/>
              </a:endParaRPr>
            </a:p>
          </p:txBody>
        </p:sp>
        <p:sp>
          <p:nvSpPr>
            <p:cNvPr id="51217" name="流程图: 联系 51217"/>
            <p:cNvSpPr/>
            <p:nvPr/>
          </p:nvSpPr>
          <p:spPr>
            <a:xfrm>
              <a:off x="13695" y="6760"/>
              <a:ext cx="1588" cy="1590"/>
            </a:xfrm>
            <a:prstGeom prst="flowChartConnector">
              <a:avLst/>
            </a:prstGeom>
            <a:gradFill rotWithShape="1">
              <a:gsLst>
                <a:gs pos="0">
                  <a:srgbClr val="FFFF00"/>
                </a:gs>
                <a:gs pos="100000">
                  <a:srgbClr val="CC0000"/>
                </a:gs>
              </a:gsLst>
              <a:path path="shape">
                <a:fillToRect l="50000" t="50000" r="50000" b="50000"/>
              </a:path>
              <a:tileRect/>
            </a:gradFill>
            <a:ln w="9525" cap="flat" cmpd="sng">
              <a:solidFill>
                <a:schemeClr val="accent1"/>
              </a:solidFill>
              <a:prstDash val="solid"/>
              <a:round/>
              <a:headEnd type="none" w="med" len="med"/>
              <a:tailEnd type="none" w="med" len="med"/>
            </a:ln>
          </p:spPr>
          <p:txBody>
            <a:bodyPr wrap="none" lIns="92075" tIns="46038" rIns="92075" bIns="46038" anchor="ctr"/>
            <a:p>
              <a:pPr algn="ctr"/>
              <a:r>
                <a:rPr lang="zh-CN" altLang="en-US" sz="2000" b="1" dirty="0">
                  <a:latin typeface="Verdana" panose="020B0604030504040204" pitchFamily="34" charset="0"/>
                  <a:ea typeface="宋体" panose="02010600030101010101" pitchFamily="2" charset="-122"/>
                </a:rPr>
                <a:t>钳夹样</a:t>
              </a:r>
              <a:endParaRPr lang="zh-CN" altLang="en-US" sz="2000" b="1" dirty="0">
                <a:latin typeface="Verdana" panose="020B0604030504040204" pitchFamily="34" charset="0"/>
                <a:ea typeface="宋体" panose="02010600030101010101" pitchFamily="2" charset="-122"/>
              </a:endParaRPr>
            </a:p>
          </p:txBody>
        </p:sp>
        <p:sp>
          <p:nvSpPr>
            <p:cNvPr id="51218" name="文本框 51218"/>
            <p:cNvSpPr txBox="1"/>
            <p:nvPr/>
          </p:nvSpPr>
          <p:spPr>
            <a:xfrm>
              <a:off x="4625" y="8858"/>
              <a:ext cx="1815" cy="628"/>
            </a:xfrm>
            <a:prstGeom prst="rect">
              <a:avLst/>
            </a:prstGeom>
            <a:noFill/>
            <a:ln w="9525">
              <a:noFill/>
            </a:ln>
          </p:spPr>
          <p:txBody>
            <a:bodyPr lIns="92075" tIns="46038" rIns="92075" bIns="46038" anchor="t">
              <a:spAutoFit/>
            </a:bodyPr>
            <a:p>
              <a:pPr>
                <a:spcBef>
                  <a:spcPct val="50000"/>
                </a:spcBef>
              </a:pPr>
              <a:r>
                <a:rPr lang="zh-CN" altLang="en-US" sz="2000" b="1" dirty="0">
                  <a:latin typeface="Verdana" panose="020B0604030504040204" pitchFamily="34" charset="0"/>
                  <a:ea typeface="宋体" panose="02010600030101010101" pitchFamily="2" charset="-122"/>
                </a:rPr>
                <a:t>神经痛</a:t>
              </a:r>
              <a:endParaRPr lang="zh-CN" altLang="en-US" sz="2000" b="1" dirty="0">
                <a:latin typeface="Verdana" panose="020B0604030504040204" pitchFamily="34" charset="0"/>
                <a:ea typeface="宋体" panose="02010600030101010101" pitchFamily="2" charset="-122"/>
              </a:endParaRPr>
            </a:p>
          </p:txBody>
        </p:sp>
        <p:sp>
          <p:nvSpPr>
            <p:cNvPr id="51219" name="文本框 51219"/>
            <p:cNvSpPr txBox="1"/>
            <p:nvPr/>
          </p:nvSpPr>
          <p:spPr>
            <a:xfrm>
              <a:off x="7913" y="8463"/>
              <a:ext cx="1815" cy="1404"/>
            </a:xfrm>
            <a:prstGeom prst="rect">
              <a:avLst/>
            </a:prstGeom>
            <a:noFill/>
            <a:ln w="9525">
              <a:noFill/>
            </a:ln>
          </p:spPr>
          <p:txBody>
            <a:bodyPr lIns="92075" tIns="46038" rIns="92075" bIns="46038" anchor="t">
              <a:spAutoFit/>
            </a:bodyPr>
            <a:p>
              <a:pPr>
                <a:spcBef>
                  <a:spcPct val="50000"/>
                </a:spcBef>
              </a:pPr>
              <a:r>
                <a:rPr lang="zh-CN" altLang="en-US" sz="2000" b="1" dirty="0">
                  <a:latin typeface="Verdana" panose="020B0604030504040204" pitchFamily="34" charset="0"/>
                  <a:ea typeface="宋体" panose="02010600030101010101" pitchFamily="2" charset="-122"/>
                </a:rPr>
                <a:t>高血压</a:t>
              </a:r>
              <a:endParaRPr lang="zh-CN" altLang="en-US" sz="2000" b="1" dirty="0">
                <a:latin typeface="Verdana" panose="020B0604030504040204" pitchFamily="34" charset="0"/>
                <a:ea typeface="宋体" panose="02010600030101010101" pitchFamily="2" charset="-122"/>
              </a:endParaRPr>
            </a:p>
            <a:p>
              <a:pPr>
                <a:lnSpc>
                  <a:spcPct val="30000"/>
                </a:lnSpc>
                <a:spcBef>
                  <a:spcPct val="50000"/>
                </a:spcBef>
              </a:pPr>
              <a:r>
                <a:rPr lang="zh-CN" altLang="en-US" sz="2000" b="1" dirty="0">
                  <a:latin typeface="Verdana" panose="020B0604030504040204" pitchFamily="34" charset="0"/>
                  <a:ea typeface="宋体" panose="02010600030101010101" pitchFamily="2" charset="-122"/>
                </a:rPr>
                <a:t>血管性</a:t>
              </a:r>
              <a:endParaRPr lang="zh-CN" altLang="en-US" sz="2000" b="1" dirty="0">
                <a:latin typeface="Verdana" panose="020B0604030504040204" pitchFamily="34" charset="0"/>
                <a:ea typeface="宋体" panose="02010600030101010101" pitchFamily="2" charset="-122"/>
              </a:endParaRPr>
            </a:p>
            <a:p>
              <a:pPr>
                <a:lnSpc>
                  <a:spcPct val="30000"/>
                </a:lnSpc>
                <a:spcBef>
                  <a:spcPct val="50000"/>
                </a:spcBef>
              </a:pPr>
              <a:r>
                <a:rPr lang="zh-CN" altLang="en-US" sz="2000" b="1" dirty="0">
                  <a:latin typeface="Verdana" panose="020B0604030504040204" pitchFamily="34" charset="0"/>
                  <a:ea typeface="宋体" panose="02010600030101010101" pitchFamily="2" charset="-122"/>
                </a:rPr>
                <a:t>发热性</a:t>
              </a:r>
              <a:endParaRPr lang="zh-CN" altLang="en-US" sz="2000" b="1" dirty="0">
                <a:latin typeface="Verdana" panose="020B0604030504040204" pitchFamily="34" charset="0"/>
                <a:ea typeface="宋体" panose="02010600030101010101" pitchFamily="2" charset="-122"/>
              </a:endParaRPr>
            </a:p>
          </p:txBody>
        </p:sp>
        <p:sp>
          <p:nvSpPr>
            <p:cNvPr id="51220" name="文本框 51220"/>
            <p:cNvSpPr txBox="1"/>
            <p:nvPr/>
          </p:nvSpPr>
          <p:spPr>
            <a:xfrm>
              <a:off x="11995" y="8803"/>
              <a:ext cx="3288" cy="628"/>
            </a:xfrm>
            <a:prstGeom prst="rect">
              <a:avLst/>
            </a:prstGeom>
            <a:noFill/>
            <a:ln w="9525">
              <a:noFill/>
            </a:ln>
          </p:spPr>
          <p:txBody>
            <a:bodyPr lIns="92075" tIns="46038" rIns="92075" bIns="46038" anchor="t">
              <a:spAutoFit/>
            </a:bodyPr>
            <a:p>
              <a:pPr>
                <a:spcBef>
                  <a:spcPct val="50000"/>
                </a:spcBef>
              </a:pPr>
              <a:r>
                <a:rPr lang="zh-CN" altLang="en-US" sz="2000" b="1" dirty="0">
                  <a:latin typeface="Verdana" panose="020B0604030504040204" pitchFamily="34" charset="0"/>
                  <a:ea typeface="宋体" panose="02010600030101010101" pitchFamily="2" charset="-122"/>
                </a:rPr>
                <a:t>肌肉收缩性</a:t>
              </a:r>
              <a:endParaRPr lang="zh-CN" altLang="en-US" sz="2000" b="1" dirty="0">
                <a:latin typeface="Verdana" panose="020B0604030504040204" pitchFamily="34" charset="0"/>
                <a:ea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Freeform 9"/>
          <p:cNvSpPr/>
          <p:nvPr/>
        </p:nvSpPr>
        <p:spPr bwMode="auto">
          <a:xfrm>
            <a:off x="301837" y="1193801"/>
            <a:ext cx="11654367" cy="736600"/>
          </a:xfrm>
          <a:custGeom>
            <a:avLst/>
            <a:gdLst>
              <a:gd name="T0" fmla="*/ 2 w 4909"/>
              <a:gd name="T1" fmla="*/ 0 h 310"/>
              <a:gd name="T2" fmla="*/ 609 w 4909"/>
              <a:gd name="T3" fmla="*/ 115 h 310"/>
              <a:gd name="T4" fmla="*/ 1222 w 4909"/>
              <a:gd name="T5" fmla="*/ 195 h 310"/>
              <a:gd name="T6" fmla="*/ 1838 w 4909"/>
              <a:gd name="T7" fmla="*/ 245 h 310"/>
              <a:gd name="T8" fmla="*/ 2456 w 4909"/>
              <a:gd name="T9" fmla="*/ 264 h 310"/>
              <a:gd name="T10" fmla="*/ 3073 w 4909"/>
              <a:gd name="T11" fmla="*/ 252 h 310"/>
              <a:gd name="T12" fmla="*/ 3382 w 4909"/>
              <a:gd name="T13" fmla="*/ 233 h 310"/>
              <a:gd name="T14" fmla="*/ 3535 w 4909"/>
              <a:gd name="T15" fmla="*/ 220 h 310"/>
              <a:gd name="T16" fmla="*/ 3689 w 4909"/>
              <a:gd name="T17" fmla="*/ 205 h 310"/>
              <a:gd name="T18" fmla="*/ 3996 w 4909"/>
              <a:gd name="T19" fmla="*/ 168 h 310"/>
              <a:gd name="T20" fmla="*/ 4302 w 4909"/>
              <a:gd name="T21" fmla="*/ 122 h 310"/>
              <a:gd name="T22" fmla="*/ 4606 w 4909"/>
              <a:gd name="T23" fmla="*/ 66 h 310"/>
              <a:gd name="T24" fmla="*/ 4757 w 4909"/>
              <a:gd name="T25" fmla="*/ 34 h 310"/>
              <a:gd name="T26" fmla="*/ 4908 w 4909"/>
              <a:gd name="T27" fmla="*/ 0 h 310"/>
              <a:gd name="T28" fmla="*/ 4909 w 4909"/>
              <a:gd name="T29" fmla="*/ 6 h 310"/>
              <a:gd name="T30" fmla="*/ 4760 w 4909"/>
              <a:gd name="T31" fmla="*/ 46 h 310"/>
              <a:gd name="T32" fmla="*/ 4609 w 4909"/>
              <a:gd name="T33" fmla="*/ 82 h 310"/>
              <a:gd name="T34" fmla="*/ 4306 w 4909"/>
              <a:gd name="T35" fmla="*/ 146 h 310"/>
              <a:gd name="T36" fmla="*/ 4001 w 4909"/>
              <a:gd name="T37" fmla="*/ 199 h 310"/>
              <a:gd name="T38" fmla="*/ 3693 w 4909"/>
              <a:gd name="T39" fmla="*/ 241 h 310"/>
              <a:gd name="T40" fmla="*/ 3075 w 4909"/>
              <a:gd name="T41" fmla="*/ 294 h 310"/>
              <a:gd name="T42" fmla="*/ 2455 w 4909"/>
              <a:gd name="T43" fmla="*/ 309 h 310"/>
              <a:gd name="T44" fmla="*/ 1836 w 4909"/>
              <a:gd name="T45" fmla="*/ 288 h 310"/>
              <a:gd name="T46" fmla="*/ 1218 w 4909"/>
              <a:gd name="T47" fmla="*/ 231 h 310"/>
              <a:gd name="T48" fmla="*/ 605 w 4909"/>
              <a:gd name="T49" fmla="*/ 140 h 310"/>
              <a:gd name="T50" fmla="*/ 301 w 4909"/>
              <a:gd name="T51" fmla="*/ 79 h 310"/>
              <a:gd name="T52" fmla="*/ 150 w 4909"/>
              <a:gd name="T53" fmla="*/ 45 h 310"/>
              <a:gd name="T54" fmla="*/ 0 w 4909"/>
              <a:gd name="T55" fmla="*/ 6 h 310"/>
              <a:gd name="T56" fmla="*/ 2 w 4909"/>
              <a:gd name="T57" fmla="*/ 0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909" h="310">
                <a:moveTo>
                  <a:pt x="2" y="0"/>
                </a:moveTo>
                <a:cubicBezTo>
                  <a:pt x="203" y="46"/>
                  <a:pt x="406" y="83"/>
                  <a:pt x="609" y="115"/>
                </a:cubicBezTo>
                <a:cubicBezTo>
                  <a:pt x="813" y="147"/>
                  <a:pt x="1017" y="173"/>
                  <a:pt x="1222" y="195"/>
                </a:cubicBezTo>
                <a:cubicBezTo>
                  <a:pt x="1427" y="217"/>
                  <a:pt x="1633" y="234"/>
                  <a:pt x="1838" y="245"/>
                </a:cubicBezTo>
                <a:cubicBezTo>
                  <a:pt x="2044" y="257"/>
                  <a:pt x="2250" y="264"/>
                  <a:pt x="2456" y="264"/>
                </a:cubicBezTo>
                <a:cubicBezTo>
                  <a:pt x="2662" y="266"/>
                  <a:pt x="2868" y="262"/>
                  <a:pt x="3073" y="252"/>
                </a:cubicBezTo>
                <a:cubicBezTo>
                  <a:pt x="3176" y="247"/>
                  <a:pt x="3279" y="241"/>
                  <a:pt x="3382" y="233"/>
                </a:cubicBezTo>
                <a:cubicBezTo>
                  <a:pt x="3433" y="229"/>
                  <a:pt x="3484" y="225"/>
                  <a:pt x="3535" y="220"/>
                </a:cubicBezTo>
                <a:cubicBezTo>
                  <a:pt x="3587" y="215"/>
                  <a:pt x="3638" y="210"/>
                  <a:pt x="3689" y="205"/>
                </a:cubicBezTo>
                <a:cubicBezTo>
                  <a:pt x="3792" y="194"/>
                  <a:pt x="3894" y="182"/>
                  <a:pt x="3996" y="168"/>
                </a:cubicBezTo>
                <a:cubicBezTo>
                  <a:pt x="4098" y="154"/>
                  <a:pt x="4200" y="139"/>
                  <a:pt x="4302" y="122"/>
                </a:cubicBezTo>
                <a:cubicBezTo>
                  <a:pt x="4403" y="105"/>
                  <a:pt x="4505" y="86"/>
                  <a:pt x="4606" y="66"/>
                </a:cubicBezTo>
                <a:cubicBezTo>
                  <a:pt x="4656" y="56"/>
                  <a:pt x="4707" y="45"/>
                  <a:pt x="4757" y="34"/>
                </a:cubicBezTo>
                <a:cubicBezTo>
                  <a:pt x="4807" y="23"/>
                  <a:pt x="4858" y="12"/>
                  <a:pt x="4908" y="0"/>
                </a:cubicBezTo>
                <a:cubicBezTo>
                  <a:pt x="4909" y="6"/>
                  <a:pt x="4909" y="6"/>
                  <a:pt x="4909" y="6"/>
                </a:cubicBezTo>
                <a:cubicBezTo>
                  <a:pt x="4860" y="20"/>
                  <a:pt x="4810" y="33"/>
                  <a:pt x="4760" y="46"/>
                </a:cubicBezTo>
                <a:cubicBezTo>
                  <a:pt x="4710" y="58"/>
                  <a:pt x="4659" y="70"/>
                  <a:pt x="4609" y="82"/>
                </a:cubicBezTo>
                <a:cubicBezTo>
                  <a:pt x="4508" y="105"/>
                  <a:pt x="4407" y="127"/>
                  <a:pt x="4306" y="146"/>
                </a:cubicBezTo>
                <a:cubicBezTo>
                  <a:pt x="4204" y="166"/>
                  <a:pt x="4103" y="183"/>
                  <a:pt x="4001" y="199"/>
                </a:cubicBezTo>
                <a:cubicBezTo>
                  <a:pt x="3898" y="215"/>
                  <a:pt x="3796" y="229"/>
                  <a:pt x="3693" y="241"/>
                </a:cubicBezTo>
                <a:cubicBezTo>
                  <a:pt x="3488" y="266"/>
                  <a:pt x="3282" y="283"/>
                  <a:pt x="3075" y="294"/>
                </a:cubicBezTo>
                <a:cubicBezTo>
                  <a:pt x="2869" y="305"/>
                  <a:pt x="2662" y="310"/>
                  <a:pt x="2455" y="309"/>
                </a:cubicBezTo>
                <a:cubicBezTo>
                  <a:pt x="2249" y="308"/>
                  <a:pt x="2042" y="301"/>
                  <a:pt x="1836" y="288"/>
                </a:cubicBezTo>
                <a:cubicBezTo>
                  <a:pt x="1629" y="274"/>
                  <a:pt x="1423" y="256"/>
                  <a:pt x="1218" y="231"/>
                </a:cubicBezTo>
                <a:cubicBezTo>
                  <a:pt x="1013" y="207"/>
                  <a:pt x="809" y="176"/>
                  <a:pt x="605" y="140"/>
                </a:cubicBezTo>
                <a:cubicBezTo>
                  <a:pt x="504" y="121"/>
                  <a:pt x="402" y="101"/>
                  <a:pt x="301" y="79"/>
                </a:cubicBezTo>
                <a:cubicBezTo>
                  <a:pt x="251" y="68"/>
                  <a:pt x="200" y="57"/>
                  <a:pt x="150" y="45"/>
                </a:cubicBezTo>
                <a:cubicBezTo>
                  <a:pt x="100" y="33"/>
                  <a:pt x="50" y="20"/>
                  <a:pt x="0" y="6"/>
                </a:cubicBezTo>
                <a:lnTo>
                  <a:pt x="2" y="0"/>
                </a:ln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9060101010101" charset="-122"/>
              <a:ea typeface="黑体" panose="02010609060101010101" charset="-122"/>
              <a:cs typeface="+mn-ea"/>
              <a:sym typeface="+mn-lt"/>
            </a:endParaRPr>
          </a:p>
        </p:txBody>
      </p:sp>
      <p:grpSp>
        <p:nvGrpSpPr>
          <p:cNvPr id="19" name="组合 18"/>
          <p:cNvGrpSpPr/>
          <p:nvPr/>
        </p:nvGrpSpPr>
        <p:grpSpPr>
          <a:xfrm>
            <a:off x="2156460" y="1392555"/>
            <a:ext cx="1652905" cy="2454910"/>
            <a:chOff x="3345" y="2143"/>
            <a:chExt cx="2603" cy="3866"/>
          </a:xfrm>
        </p:grpSpPr>
        <p:sp>
          <p:nvSpPr>
            <p:cNvPr id="15" name="Freeform 7"/>
            <p:cNvSpPr>
              <a:spLocks noEditPoints="1"/>
            </p:cNvSpPr>
            <p:nvPr/>
          </p:nvSpPr>
          <p:spPr bwMode="auto">
            <a:xfrm>
              <a:off x="3345" y="3029"/>
              <a:ext cx="2603" cy="2980"/>
            </a:xfrm>
            <a:custGeom>
              <a:avLst/>
              <a:gdLst>
                <a:gd name="T0" fmla="*/ 123 w 696"/>
                <a:gd name="T1" fmla="*/ 224 h 796"/>
                <a:gd name="T2" fmla="*/ 123 w 696"/>
                <a:gd name="T3" fmla="*/ 673 h 796"/>
                <a:gd name="T4" fmla="*/ 572 w 696"/>
                <a:gd name="T5" fmla="*/ 673 h 796"/>
                <a:gd name="T6" fmla="*/ 572 w 696"/>
                <a:gd name="T7" fmla="*/ 224 h 796"/>
                <a:gd name="T8" fmla="*/ 348 w 696"/>
                <a:gd name="T9" fmla="*/ 0 h 796"/>
                <a:gd name="T10" fmla="*/ 123 w 696"/>
                <a:gd name="T11" fmla="*/ 224 h 796"/>
                <a:gd name="T12" fmla="*/ 361 w 696"/>
                <a:gd name="T13" fmla="*/ 101 h 796"/>
                <a:gd name="T14" fmla="*/ 328 w 696"/>
                <a:gd name="T15" fmla="*/ 101 h 796"/>
                <a:gd name="T16" fmla="*/ 328 w 696"/>
                <a:gd name="T17" fmla="*/ 67 h 796"/>
                <a:gd name="T18" fmla="*/ 361 w 696"/>
                <a:gd name="T19" fmla="*/ 67 h 796"/>
                <a:gd name="T20" fmla="*/ 361 w 696"/>
                <a:gd name="T21" fmla="*/ 101 h 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6" h="796">
                  <a:moveTo>
                    <a:pt x="123" y="224"/>
                  </a:moveTo>
                  <a:cubicBezTo>
                    <a:pt x="0" y="348"/>
                    <a:pt x="0" y="549"/>
                    <a:pt x="123" y="673"/>
                  </a:cubicBezTo>
                  <a:cubicBezTo>
                    <a:pt x="247" y="796"/>
                    <a:pt x="448" y="796"/>
                    <a:pt x="572" y="673"/>
                  </a:cubicBezTo>
                  <a:cubicBezTo>
                    <a:pt x="696" y="549"/>
                    <a:pt x="696" y="348"/>
                    <a:pt x="572" y="224"/>
                  </a:cubicBezTo>
                  <a:cubicBezTo>
                    <a:pt x="348" y="0"/>
                    <a:pt x="348" y="0"/>
                    <a:pt x="348" y="0"/>
                  </a:cubicBezTo>
                  <a:lnTo>
                    <a:pt x="123" y="224"/>
                  </a:lnTo>
                  <a:close/>
                  <a:moveTo>
                    <a:pt x="361" y="101"/>
                  </a:moveTo>
                  <a:cubicBezTo>
                    <a:pt x="352" y="110"/>
                    <a:pt x="337" y="110"/>
                    <a:pt x="328" y="101"/>
                  </a:cubicBezTo>
                  <a:cubicBezTo>
                    <a:pt x="318" y="92"/>
                    <a:pt x="318" y="76"/>
                    <a:pt x="328" y="67"/>
                  </a:cubicBezTo>
                  <a:cubicBezTo>
                    <a:pt x="337" y="58"/>
                    <a:pt x="352" y="58"/>
                    <a:pt x="361" y="67"/>
                  </a:cubicBezTo>
                  <a:cubicBezTo>
                    <a:pt x="371" y="76"/>
                    <a:pt x="371" y="92"/>
                    <a:pt x="361" y="101"/>
                  </a:cubicBezTo>
                  <a:close/>
                </a:path>
              </a:pathLst>
            </a:custGeom>
            <a:solidFill>
              <a:srgbClr val="5A84AF"/>
            </a:solidFill>
            <a:ln>
              <a:noFill/>
            </a:ln>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9060101010101" charset="-122"/>
                <a:ea typeface="黑体" panose="02010609060101010101" charset="-122"/>
                <a:cs typeface="+mn-ea"/>
                <a:sym typeface="+mn-lt"/>
              </a:endParaRPr>
            </a:p>
          </p:txBody>
        </p:sp>
        <p:sp>
          <p:nvSpPr>
            <p:cNvPr id="16" name="Freeform 10"/>
            <p:cNvSpPr/>
            <p:nvPr/>
          </p:nvSpPr>
          <p:spPr bwMode="auto">
            <a:xfrm>
              <a:off x="4295" y="2143"/>
              <a:ext cx="703" cy="1313"/>
            </a:xfrm>
            <a:custGeom>
              <a:avLst/>
              <a:gdLst>
                <a:gd name="T0" fmla="*/ 107 w 188"/>
                <a:gd name="T1" fmla="*/ 336 h 351"/>
                <a:gd name="T2" fmla="*/ 179 w 188"/>
                <a:gd name="T3" fmla="*/ 161 h 351"/>
                <a:gd name="T4" fmla="*/ 129 w 188"/>
                <a:gd name="T5" fmla="*/ 20 h 351"/>
                <a:gd name="T6" fmla="*/ 10 w 188"/>
                <a:gd name="T7" fmla="*/ 91 h 351"/>
                <a:gd name="T8" fmla="*/ 61 w 188"/>
                <a:gd name="T9" fmla="*/ 279 h 351"/>
                <a:gd name="T10" fmla="*/ 85 w 188"/>
                <a:gd name="T11" fmla="*/ 260 h 351"/>
                <a:gd name="T12" fmla="*/ 34 w 188"/>
                <a:gd name="T13" fmla="*/ 120 h 351"/>
                <a:gd name="T14" fmla="*/ 51 w 188"/>
                <a:gd name="T15" fmla="*/ 54 h 351"/>
                <a:gd name="T16" fmla="*/ 123 w 188"/>
                <a:gd name="T17" fmla="*/ 51 h 351"/>
                <a:gd name="T18" fmla="*/ 150 w 188"/>
                <a:gd name="T19" fmla="*/ 185 h 351"/>
                <a:gd name="T20" fmla="*/ 90 w 188"/>
                <a:gd name="T21" fmla="*/ 322 h 351"/>
                <a:gd name="T22" fmla="*/ 107 w 188"/>
                <a:gd name="T23" fmla="*/ 336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8" h="351">
                  <a:moveTo>
                    <a:pt x="107" y="336"/>
                  </a:moveTo>
                  <a:cubicBezTo>
                    <a:pt x="146" y="287"/>
                    <a:pt x="168" y="223"/>
                    <a:pt x="179" y="161"/>
                  </a:cubicBezTo>
                  <a:cubicBezTo>
                    <a:pt x="188" y="110"/>
                    <a:pt x="186" y="41"/>
                    <a:pt x="129" y="20"/>
                  </a:cubicBezTo>
                  <a:cubicBezTo>
                    <a:pt x="74" y="0"/>
                    <a:pt x="20" y="36"/>
                    <a:pt x="10" y="91"/>
                  </a:cubicBezTo>
                  <a:cubicBezTo>
                    <a:pt x="0" y="151"/>
                    <a:pt x="26" y="230"/>
                    <a:pt x="61" y="279"/>
                  </a:cubicBezTo>
                  <a:cubicBezTo>
                    <a:pt x="70" y="292"/>
                    <a:pt x="93" y="271"/>
                    <a:pt x="85" y="260"/>
                  </a:cubicBezTo>
                  <a:cubicBezTo>
                    <a:pt x="58" y="222"/>
                    <a:pt x="38" y="166"/>
                    <a:pt x="34" y="120"/>
                  </a:cubicBezTo>
                  <a:cubicBezTo>
                    <a:pt x="32" y="98"/>
                    <a:pt x="34" y="70"/>
                    <a:pt x="51" y="54"/>
                  </a:cubicBezTo>
                  <a:cubicBezTo>
                    <a:pt x="70" y="37"/>
                    <a:pt x="103" y="41"/>
                    <a:pt x="123" y="51"/>
                  </a:cubicBezTo>
                  <a:cubicBezTo>
                    <a:pt x="169" y="71"/>
                    <a:pt x="158" y="146"/>
                    <a:pt x="150" y="185"/>
                  </a:cubicBezTo>
                  <a:cubicBezTo>
                    <a:pt x="140" y="232"/>
                    <a:pt x="121" y="283"/>
                    <a:pt x="90" y="322"/>
                  </a:cubicBezTo>
                  <a:cubicBezTo>
                    <a:pt x="78" y="337"/>
                    <a:pt x="95" y="351"/>
                    <a:pt x="107" y="336"/>
                  </a:cubicBezTo>
                  <a:close/>
                </a:path>
              </a:pathLst>
            </a:custGeom>
            <a:solidFill>
              <a:srgbClr val="5A84A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9060101010101" charset="-122"/>
                <a:ea typeface="黑体" panose="02010609060101010101" charset="-122"/>
                <a:cs typeface="+mn-ea"/>
                <a:sym typeface="+mn-lt"/>
              </a:endParaRPr>
            </a:p>
          </p:txBody>
        </p:sp>
        <p:sp>
          <p:nvSpPr>
            <p:cNvPr id="2" name="矩形 1"/>
            <p:cNvSpPr/>
            <p:nvPr/>
          </p:nvSpPr>
          <p:spPr>
            <a:xfrm>
              <a:off x="3574" y="4253"/>
              <a:ext cx="2144" cy="580"/>
            </a:xfrm>
            <a:prstGeom prst="rect">
              <a:avLst/>
            </a:prstGeom>
          </p:spPr>
          <p:txBody>
            <a:bodyPr wrap="square">
              <a:spAutoFit/>
            </a:bodyPr>
            <a:lstStyle/>
            <a:p>
              <a:pPr algn="ctr" defTabSz="914400" eaLnBrk="0" fontAlgn="base" hangingPunct="0">
                <a:spcBef>
                  <a:spcPct val="0"/>
                </a:spcBef>
                <a:spcAft>
                  <a:spcPct val="0"/>
                </a:spcAft>
              </a:pPr>
              <a:r>
                <a:rPr lang="zh-CN" altLang="en-US"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rPr>
                <a:t>知识目标</a:t>
              </a:r>
              <a:endParaRPr lang="zh-CN" altLang="en-US"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endParaRPr>
            </a:p>
          </p:txBody>
        </p:sp>
      </p:grpSp>
      <p:grpSp>
        <p:nvGrpSpPr>
          <p:cNvPr id="20" name="组合 19"/>
          <p:cNvGrpSpPr/>
          <p:nvPr/>
        </p:nvGrpSpPr>
        <p:grpSpPr>
          <a:xfrm>
            <a:off x="5302250" y="1588770"/>
            <a:ext cx="1652905" cy="2499995"/>
            <a:chOff x="8299" y="2452"/>
            <a:chExt cx="2603" cy="3937"/>
          </a:xfrm>
          <a:solidFill>
            <a:srgbClr val="2E75B6"/>
          </a:solidFill>
        </p:grpSpPr>
        <p:sp>
          <p:nvSpPr>
            <p:cNvPr id="29" name="Freeform 8"/>
            <p:cNvSpPr>
              <a:spLocks noEditPoints="1"/>
            </p:cNvSpPr>
            <p:nvPr/>
          </p:nvSpPr>
          <p:spPr bwMode="auto">
            <a:xfrm>
              <a:off x="8299" y="3406"/>
              <a:ext cx="2603" cy="2983"/>
            </a:xfrm>
            <a:custGeom>
              <a:avLst/>
              <a:gdLst>
                <a:gd name="T0" fmla="*/ 572 w 696"/>
                <a:gd name="T1" fmla="*/ 225 h 797"/>
                <a:gd name="T2" fmla="*/ 572 w 696"/>
                <a:gd name="T3" fmla="*/ 673 h 797"/>
                <a:gd name="T4" fmla="*/ 123 w 696"/>
                <a:gd name="T5" fmla="*/ 673 h 797"/>
                <a:gd name="T6" fmla="*/ 123 w 696"/>
                <a:gd name="T7" fmla="*/ 225 h 797"/>
                <a:gd name="T8" fmla="*/ 348 w 696"/>
                <a:gd name="T9" fmla="*/ 0 h 797"/>
                <a:gd name="T10" fmla="*/ 572 w 696"/>
                <a:gd name="T11" fmla="*/ 225 h 797"/>
                <a:gd name="T12" fmla="*/ 334 w 696"/>
                <a:gd name="T13" fmla="*/ 101 h 797"/>
                <a:gd name="T14" fmla="*/ 368 w 696"/>
                <a:gd name="T15" fmla="*/ 101 h 797"/>
                <a:gd name="T16" fmla="*/ 368 w 696"/>
                <a:gd name="T17" fmla="*/ 68 h 797"/>
                <a:gd name="T18" fmla="*/ 334 w 696"/>
                <a:gd name="T19" fmla="*/ 68 h 797"/>
                <a:gd name="T20" fmla="*/ 334 w 696"/>
                <a:gd name="T21" fmla="*/ 101 h 7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6" h="797">
                  <a:moveTo>
                    <a:pt x="572" y="225"/>
                  </a:moveTo>
                  <a:cubicBezTo>
                    <a:pt x="696" y="348"/>
                    <a:pt x="696" y="549"/>
                    <a:pt x="572" y="673"/>
                  </a:cubicBezTo>
                  <a:cubicBezTo>
                    <a:pt x="448" y="797"/>
                    <a:pt x="247" y="797"/>
                    <a:pt x="123" y="673"/>
                  </a:cubicBezTo>
                  <a:cubicBezTo>
                    <a:pt x="0" y="549"/>
                    <a:pt x="0" y="348"/>
                    <a:pt x="123" y="225"/>
                  </a:cubicBezTo>
                  <a:cubicBezTo>
                    <a:pt x="348" y="0"/>
                    <a:pt x="348" y="0"/>
                    <a:pt x="348" y="0"/>
                  </a:cubicBezTo>
                  <a:lnTo>
                    <a:pt x="572" y="225"/>
                  </a:lnTo>
                  <a:close/>
                  <a:moveTo>
                    <a:pt x="334" y="101"/>
                  </a:moveTo>
                  <a:cubicBezTo>
                    <a:pt x="343" y="111"/>
                    <a:pt x="358" y="111"/>
                    <a:pt x="368" y="101"/>
                  </a:cubicBezTo>
                  <a:cubicBezTo>
                    <a:pt x="377" y="92"/>
                    <a:pt x="377" y="77"/>
                    <a:pt x="368" y="68"/>
                  </a:cubicBezTo>
                  <a:cubicBezTo>
                    <a:pt x="359" y="58"/>
                    <a:pt x="343" y="58"/>
                    <a:pt x="334" y="68"/>
                  </a:cubicBezTo>
                  <a:cubicBezTo>
                    <a:pt x="325" y="77"/>
                    <a:pt x="325" y="92"/>
                    <a:pt x="334" y="101"/>
                  </a:cubicBezTo>
                  <a:close/>
                </a:path>
              </a:pathLst>
            </a:custGeom>
            <a:grpFill/>
            <a:ln>
              <a:noFill/>
            </a:ln>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800" dirty="0">
                <a:solidFill>
                  <a:schemeClr val="tx1"/>
                </a:solidFill>
                <a:latin typeface="黑体" panose="02010609060101010101" charset="-122"/>
                <a:ea typeface="黑体" panose="02010609060101010101" charset="-122"/>
                <a:cs typeface="+mn-ea"/>
                <a:sym typeface="+mn-lt"/>
              </a:endParaRPr>
            </a:p>
          </p:txBody>
        </p:sp>
        <p:sp>
          <p:nvSpPr>
            <p:cNvPr id="30" name="Freeform 12"/>
            <p:cNvSpPr/>
            <p:nvPr/>
          </p:nvSpPr>
          <p:spPr bwMode="auto">
            <a:xfrm>
              <a:off x="9233" y="2452"/>
              <a:ext cx="707" cy="1317"/>
            </a:xfrm>
            <a:custGeom>
              <a:avLst/>
              <a:gdLst>
                <a:gd name="T0" fmla="*/ 108 w 189"/>
                <a:gd name="T1" fmla="*/ 335 h 351"/>
                <a:gd name="T2" fmla="*/ 180 w 189"/>
                <a:gd name="T3" fmla="*/ 161 h 351"/>
                <a:gd name="T4" fmla="*/ 129 w 189"/>
                <a:gd name="T5" fmla="*/ 19 h 351"/>
                <a:gd name="T6" fmla="*/ 11 w 189"/>
                <a:gd name="T7" fmla="*/ 90 h 351"/>
                <a:gd name="T8" fmla="*/ 56 w 189"/>
                <a:gd name="T9" fmla="*/ 269 h 351"/>
                <a:gd name="T10" fmla="*/ 80 w 189"/>
                <a:gd name="T11" fmla="*/ 250 h 351"/>
                <a:gd name="T12" fmla="*/ 35 w 189"/>
                <a:gd name="T13" fmla="*/ 119 h 351"/>
                <a:gd name="T14" fmla="*/ 52 w 189"/>
                <a:gd name="T15" fmla="*/ 54 h 351"/>
                <a:gd name="T16" fmla="*/ 124 w 189"/>
                <a:gd name="T17" fmla="*/ 50 h 351"/>
                <a:gd name="T18" fmla="*/ 151 w 189"/>
                <a:gd name="T19" fmla="*/ 184 h 351"/>
                <a:gd name="T20" fmla="*/ 91 w 189"/>
                <a:gd name="T21" fmla="*/ 321 h 351"/>
                <a:gd name="T22" fmla="*/ 108 w 189"/>
                <a:gd name="T23" fmla="*/ 335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9" h="351">
                  <a:moveTo>
                    <a:pt x="108" y="335"/>
                  </a:moveTo>
                  <a:cubicBezTo>
                    <a:pt x="147" y="286"/>
                    <a:pt x="169" y="222"/>
                    <a:pt x="180" y="161"/>
                  </a:cubicBezTo>
                  <a:cubicBezTo>
                    <a:pt x="189" y="110"/>
                    <a:pt x="187" y="40"/>
                    <a:pt x="129" y="19"/>
                  </a:cubicBezTo>
                  <a:cubicBezTo>
                    <a:pt x="75" y="0"/>
                    <a:pt x="21" y="35"/>
                    <a:pt x="11" y="90"/>
                  </a:cubicBezTo>
                  <a:cubicBezTo>
                    <a:pt x="0" y="150"/>
                    <a:pt x="22" y="220"/>
                    <a:pt x="56" y="269"/>
                  </a:cubicBezTo>
                  <a:cubicBezTo>
                    <a:pt x="66" y="283"/>
                    <a:pt x="90" y="266"/>
                    <a:pt x="80" y="250"/>
                  </a:cubicBezTo>
                  <a:cubicBezTo>
                    <a:pt x="56" y="210"/>
                    <a:pt x="38" y="165"/>
                    <a:pt x="35" y="119"/>
                  </a:cubicBezTo>
                  <a:cubicBezTo>
                    <a:pt x="33" y="97"/>
                    <a:pt x="35" y="69"/>
                    <a:pt x="52" y="54"/>
                  </a:cubicBezTo>
                  <a:cubicBezTo>
                    <a:pt x="70" y="37"/>
                    <a:pt x="103" y="41"/>
                    <a:pt x="124" y="50"/>
                  </a:cubicBezTo>
                  <a:cubicBezTo>
                    <a:pt x="170" y="71"/>
                    <a:pt x="159" y="146"/>
                    <a:pt x="151" y="184"/>
                  </a:cubicBezTo>
                  <a:cubicBezTo>
                    <a:pt x="140" y="232"/>
                    <a:pt x="122" y="283"/>
                    <a:pt x="91" y="321"/>
                  </a:cubicBezTo>
                  <a:cubicBezTo>
                    <a:pt x="79" y="336"/>
                    <a:pt x="96" y="351"/>
                    <a:pt x="108" y="3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9060101010101" charset="-122"/>
                <a:ea typeface="黑体" panose="02010609060101010101" charset="-122"/>
                <a:cs typeface="+mn-ea"/>
                <a:sym typeface="+mn-lt"/>
              </a:endParaRPr>
            </a:p>
          </p:txBody>
        </p:sp>
        <p:sp>
          <p:nvSpPr>
            <p:cNvPr id="9" name="矩形 8"/>
            <p:cNvSpPr/>
            <p:nvPr/>
          </p:nvSpPr>
          <p:spPr>
            <a:xfrm>
              <a:off x="8528" y="4623"/>
              <a:ext cx="2082" cy="580"/>
            </a:xfrm>
            <a:prstGeom prst="rect">
              <a:avLst/>
            </a:prstGeom>
            <a:grpFill/>
          </p:spPr>
          <p:txBody>
            <a:bodyPr wrap="square">
              <a:spAutoFit/>
            </a:bodyPr>
            <a:lstStyle/>
            <a:p>
              <a:pPr algn="ctr" defTabSz="914400" eaLnBrk="0" fontAlgn="base" hangingPunct="0">
                <a:spcBef>
                  <a:spcPct val="0"/>
                </a:spcBef>
                <a:spcAft>
                  <a:spcPct val="0"/>
                </a:spcAft>
              </a:pPr>
              <a:r>
                <a:rPr lang="zh-CN" altLang="en-US"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rPr>
                <a:t>能力目标</a:t>
              </a:r>
              <a:endParaRPr lang="zh-CN" altLang="en-US"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endParaRPr>
            </a:p>
          </p:txBody>
        </p:sp>
      </p:grpSp>
      <p:grpSp>
        <p:nvGrpSpPr>
          <p:cNvPr id="21" name="组合 20"/>
          <p:cNvGrpSpPr/>
          <p:nvPr/>
        </p:nvGrpSpPr>
        <p:grpSpPr>
          <a:xfrm>
            <a:off x="8250555" y="1443990"/>
            <a:ext cx="1652905" cy="2454910"/>
            <a:chOff x="12942" y="2224"/>
            <a:chExt cx="2603" cy="3866"/>
          </a:xfrm>
          <a:solidFill>
            <a:schemeClr val="accent2">
              <a:lumMod val="60000"/>
              <a:lumOff val="40000"/>
            </a:schemeClr>
          </a:solidFill>
        </p:grpSpPr>
        <p:sp>
          <p:nvSpPr>
            <p:cNvPr id="3" name="Freeform 7"/>
            <p:cNvSpPr>
              <a:spLocks noEditPoints="1"/>
            </p:cNvSpPr>
            <p:nvPr/>
          </p:nvSpPr>
          <p:spPr bwMode="auto">
            <a:xfrm>
              <a:off x="12942" y="3110"/>
              <a:ext cx="2603" cy="2980"/>
            </a:xfrm>
            <a:custGeom>
              <a:avLst/>
              <a:gdLst>
                <a:gd name="T0" fmla="*/ 123 w 696"/>
                <a:gd name="T1" fmla="*/ 224 h 796"/>
                <a:gd name="T2" fmla="*/ 123 w 696"/>
                <a:gd name="T3" fmla="*/ 673 h 796"/>
                <a:gd name="T4" fmla="*/ 572 w 696"/>
                <a:gd name="T5" fmla="*/ 673 h 796"/>
                <a:gd name="T6" fmla="*/ 572 w 696"/>
                <a:gd name="T7" fmla="*/ 224 h 796"/>
                <a:gd name="T8" fmla="*/ 348 w 696"/>
                <a:gd name="T9" fmla="*/ 0 h 796"/>
                <a:gd name="T10" fmla="*/ 123 w 696"/>
                <a:gd name="T11" fmla="*/ 224 h 796"/>
                <a:gd name="T12" fmla="*/ 361 w 696"/>
                <a:gd name="T13" fmla="*/ 101 h 796"/>
                <a:gd name="T14" fmla="*/ 328 w 696"/>
                <a:gd name="T15" fmla="*/ 101 h 796"/>
                <a:gd name="T16" fmla="*/ 328 w 696"/>
                <a:gd name="T17" fmla="*/ 67 h 796"/>
                <a:gd name="T18" fmla="*/ 361 w 696"/>
                <a:gd name="T19" fmla="*/ 67 h 796"/>
                <a:gd name="T20" fmla="*/ 361 w 696"/>
                <a:gd name="T21" fmla="*/ 101 h 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6" h="796">
                  <a:moveTo>
                    <a:pt x="123" y="224"/>
                  </a:moveTo>
                  <a:cubicBezTo>
                    <a:pt x="0" y="348"/>
                    <a:pt x="0" y="549"/>
                    <a:pt x="123" y="673"/>
                  </a:cubicBezTo>
                  <a:cubicBezTo>
                    <a:pt x="247" y="796"/>
                    <a:pt x="448" y="796"/>
                    <a:pt x="572" y="673"/>
                  </a:cubicBezTo>
                  <a:cubicBezTo>
                    <a:pt x="696" y="549"/>
                    <a:pt x="696" y="348"/>
                    <a:pt x="572" y="224"/>
                  </a:cubicBezTo>
                  <a:cubicBezTo>
                    <a:pt x="348" y="0"/>
                    <a:pt x="348" y="0"/>
                    <a:pt x="348" y="0"/>
                  </a:cubicBezTo>
                  <a:lnTo>
                    <a:pt x="123" y="224"/>
                  </a:lnTo>
                  <a:close/>
                  <a:moveTo>
                    <a:pt x="361" y="101"/>
                  </a:moveTo>
                  <a:cubicBezTo>
                    <a:pt x="352" y="110"/>
                    <a:pt x="337" y="110"/>
                    <a:pt x="328" y="101"/>
                  </a:cubicBezTo>
                  <a:cubicBezTo>
                    <a:pt x="318" y="92"/>
                    <a:pt x="318" y="76"/>
                    <a:pt x="328" y="67"/>
                  </a:cubicBezTo>
                  <a:cubicBezTo>
                    <a:pt x="337" y="58"/>
                    <a:pt x="352" y="58"/>
                    <a:pt x="361" y="67"/>
                  </a:cubicBezTo>
                  <a:cubicBezTo>
                    <a:pt x="371" y="76"/>
                    <a:pt x="371" y="92"/>
                    <a:pt x="361" y="101"/>
                  </a:cubicBezTo>
                  <a:close/>
                </a:path>
              </a:pathLst>
            </a:custGeom>
            <a:grpFill/>
            <a:ln>
              <a:noFill/>
            </a:ln>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9060101010101" charset="-122"/>
                <a:ea typeface="黑体" panose="02010609060101010101" charset="-122"/>
                <a:cs typeface="+mn-ea"/>
                <a:sym typeface="+mn-lt"/>
              </a:endParaRPr>
            </a:p>
          </p:txBody>
        </p:sp>
        <p:sp>
          <p:nvSpPr>
            <p:cNvPr id="4" name="Freeform 10"/>
            <p:cNvSpPr/>
            <p:nvPr/>
          </p:nvSpPr>
          <p:spPr bwMode="auto">
            <a:xfrm>
              <a:off x="13892" y="2224"/>
              <a:ext cx="703" cy="1313"/>
            </a:xfrm>
            <a:custGeom>
              <a:avLst/>
              <a:gdLst>
                <a:gd name="T0" fmla="*/ 107 w 188"/>
                <a:gd name="T1" fmla="*/ 336 h 351"/>
                <a:gd name="T2" fmla="*/ 179 w 188"/>
                <a:gd name="T3" fmla="*/ 161 h 351"/>
                <a:gd name="T4" fmla="*/ 129 w 188"/>
                <a:gd name="T5" fmla="*/ 20 h 351"/>
                <a:gd name="T6" fmla="*/ 10 w 188"/>
                <a:gd name="T7" fmla="*/ 91 h 351"/>
                <a:gd name="T8" fmla="*/ 61 w 188"/>
                <a:gd name="T9" fmla="*/ 279 h 351"/>
                <a:gd name="T10" fmla="*/ 85 w 188"/>
                <a:gd name="T11" fmla="*/ 260 h 351"/>
                <a:gd name="T12" fmla="*/ 34 w 188"/>
                <a:gd name="T13" fmla="*/ 120 h 351"/>
                <a:gd name="T14" fmla="*/ 51 w 188"/>
                <a:gd name="T15" fmla="*/ 54 h 351"/>
                <a:gd name="T16" fmla="*/ 123 w 188"/>
                <a:gd name="T17" fmla="*/ 51 h 351"/>
                <a:gd name="T18" fmla="*/ 150 w 188"/>
                <a:gd name="T19" fmla="*/ 185 h 351"/>
                <a:gd name="T20" fmla="*/ 90 w 188"/>
                <a:gd name="T21" fmla="*/ 322 h 351"/>
                <a:gd name="T22" fmla="*/ 107 w 188"/>
                <a:gd name="T23" fmla="*/ 336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8" h="351">
                  <a:moveTo>
                    <a:pt x="107" y="336"/>
                  </a:moveTo>
                  <a:cubicBezTo>
                    <a:pt x="146" y="287"/>
                    <a:pt x="168" y="223"/>
                    <a:pt x="179" y="161"/>
                  </a:cubicBezTo>
                  <a:cubicBezTo>
                    <a:pt x="188" y="110"/>
                    <a:pt x="186" y="41"/>
                    <a:pt x="129" y="20"/>
                  </a:cubicBezTo>
                  <a:cubicBezTo>
                    <a:pt x="74" y="0"/>
                    <a:pt x="20" y="36"/>
                    <a:pt x="10" y="91"/>
                  </a:cubicBezTo>
                  <a:cubicBezTo>
                    <a:pt x="0" y="151"/>
                    <a:pt x="26" y="230"/>
                    <a:pt x="61" y="279"/>
                  </a:cubicBezTo>
                  <a:cubicBezTo>
                    <a:pt x="70" y="292"/>
                    <a:pt x="93" y="271"/>
                    <a:pt x="85" y="260"/>
                  </a:cubicBezTo>
                  <a:cubicBezTo>
                    <a:pt x="58" y="222"/>
                    <a:pt x="38" y="166"/>
                    <a:pt x="34" y="120"/>
                  </a:cubicBezTo>
                  <a:cubicBezTo>
                    <a:pt x="32" y="98"/>
                    <a:pt x="34" y="70"/>
                    <a:pt x="51" y="54"/>
                  </a:cubicBezTo>
                  <a:cubicBezTo>
                    <a:pt x="70" y="37"/>
                    <a:pt x="103" y="41"/>
                    <a:pt x="123" y="51"/>
                  </a:cubicBezTo>
                  <a:cubicBezTo>
                    <a:pt x="169" y="71"/>
                    <a:pt x="158" y="146"/>
                    <a:pt x="150" y="185"/>
                  </a:cubicBezTo>
                  <a:cubicBezTo>
                    <a:pt x="140" y="232"/>
                    <a:pt x="121" y="283"/>
                    <a:pt x="90" y="322"/>
                  </a:cubicBezTo>
                  <a:cubicBezTo>
                    <a:pt x="78" y="337"/>
                    <a:pt x="95" y="351"/>
                    <a:pt x="107" y="3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9060101010101" charset="-122"/>
                <a:ea typeface="黑体" panose="02010609060101010101" charset="-122"/>
                <a:cs typeface="+mn-ea"/>
                <a:sym typeface="+mn-lt"/>
              </a:endParaRPr>
            </a:p>
          </p:txBody>
        </p:sp>
        <p:sp>
          <p:nvSpPr>
            <p:cNvPr id="10" name="矩形 9"/>
            <p:cNvSpPr/>
            <p:nvPr/>
          </p:nvSpPr>
          <p:spPr>
            <a:xfrm>
              <a:off x="13238" y="4471"/>
              <a:ext cx="2144" cy="580"/>
            </a:xfrm>
            <a:prstGeom prst="rect">
              <a:avLst/>
            </a:prstGeom>
            <a:grpFill/>
          </p:spPr>
          <p:txBody>
            <a:bodyPr wrap="square">
              <a:spAutoFit/>
            </a:bodyPr>
            <a:lstStyle/>
            <a:p>
              <a:pPr algn="ctr" defTabSz="914400" eaLnBrk="0" fontAlgn="base" hangingPunct="0">
                <a:spcBef>
                  <a:spcPct val="0"/>
                </a:spcBef>
                <a:spcAft>
                  <a:spcPct val="0"/>
                </a:spcAft>
              </a:pPr>
              <a:r>
                <a:rPr lang="zh-CN" altLang="en-US"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rPr>
                <a:t>素质目标</a:t>
              </a:r>
              <a:endParaRPr lang="zh-CN" altLang="en-US"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endParaRPr>
            </a:p>
          </p:txBody>
        </p:sp>
      </p:grpSp>
      <p:sp>
        <p:nvSpPr>
          <p:cNvPr id="23" name="Title 6"/>
          <p:cNvSpPr txBox="1"/>
          <p:nvPr>
            <p:custDataLst>
              <p:tags r:id="rId1"/>
            </p:custDataLst>
          </p:nvPr>
        </p:nvSpPr>
        <p:spPr>
          <a:xfrm>
            <a:off x="193942" y="58649"/>
            <a:ext cx="186309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学习</a:t>
            </a:r>
            <a:r>
              <a:rPr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目标</a:t>
            </a:r>
            <a:endParaRPr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1" name="文本框 22"/>
          <p:cNvSpPr txBox="1"/>
          <p:nvPr/>
        </p:nvSpPr>
        <p:spPr>
          <a:xfrm flipH="1">
            <a:off x="852170" y="4000500"/>
            <a:ext cx="2966720" cy="1751965"/>
          </a:xfrm>
          <a:prstGeom prst="rect">
            <a:avLst/>
          </a:prstGeom>
          <a:noFill/>
          <a:ln w="9525">
            <a:noFill/>
            <a:miter/>
          </a:ln>
          <a:effectLst>
            <a:outerShdw sx="999" sy="999" algn="ctr" rotWithShape="0">
              <a:srgbClr val="000000"/>
            </a:outerShdw>
          </a:effectLst>
        </p:spPr>
        <p:txBody>
          <a:bodyPr wrap="square" anchor="t">
            <a:spAutoFit/>
          </a:bodyPr>
          <a:lstStyle/>
          <a:p>
            <a:pPr algn="just" fontAlgn="auto">
              <a:lnSpc>
                <a:spcPct val="120000"/>
              </a:lnSpc>
              <a:spcBef>
                <a:spcPts val="0"/>
              </a:spcBef>
              <a:spcAft>
                <a:spcPts val="0"/>
              </a:spcAft>
            </a:pPr>
            <a:r>
              <a:rPr lang="en-US" altLang="zh-CN" dirty="0" smtClean="0"/>
              <a:t>1</a:t>
            </a:r>
            <a:r>
              <a:rPr lang="zh-CN" altLang="en-US" dirty="0" smtClean="0"/>
              <a:t>．掌握问诊的内容及各种常见症状的概念、临床表现、问诊</a:t>
            </a:r>
            <a:r>
              <a:rPr lang="zh-CN" altLang="en-US" dirty="0" smtClean="0"/>
              <a:t>要点。</a:t>
            </a:r>
            <a:endParaRPr lang="zh-CN" altLang="en-US" dirty="0" smtClean="0"/>
          </a:p>
          <a:p>
            <a:pPr algn="just" fontAlgn="auto">
              <a:lnSpc>
                <a:spcPct val="120000"/>
              </a:lnSpc>
              <a:spcBef>
                <a:spcPts val="0"/>
              </a:spcBef>
              <a:spcAft>
                <a:spcPts val="0"/>
              </a:spcAft>
            </a:pPr>
            <a:r>
              <a:rPr lang="en-US" altLang="zh-CN" dirty="0" smtClean="0"/>
              <a:t>2</a:t>
            </a:r>
            <a:r>
              <a:rPr lang="zh-CN" altLang="en-US" dirty="0" smtClean="0"/>
              <a:t>．熟悉各种常见症状的</a:t>
            </a:r>
            <a:r>
              <a:rPr lang="zh-CN" altLang="en-US" dirty="0" smtClean="0"/>
              <a:t>病因。</a:t>
            </a:r>
            <a:endParaRPr lang="zh-CN" altLang="en-US" dirty="0" smtClean="0"/>
          </a:p>
        </p:txBody>
      </p:sp>
      <p:sp>
        <p:nvSpPr>
          <p:cNvPr id="5" name="文本框 22"/>
          <p:cNvSpPr txBox="1"/>
          <p:nvPr/>
        </p:nvSpPr>
        <p:spPr>
          <a:xfrm flipH="1">
            <a:off x="4954270" y="4088765"/>
            <a:ext cx="2655570" cy="1087755"/>
          </a:xfrm>
          <a:prstGeom prst="rect">
            <a:avLst/>
          </a:prstGeom>
          <a:noFill/>
          <a:ln w="9525">
            <a:noFill/>
            <a:miter/>
          </a:ln>
          <a:effectLst>
            <a:outerShdw sx="999" sy="999" algn="ctr" rotWithShape="0">
              <a:srgbClr val="000000"/>
            </a:outerShdw>
          </a:effectLst>
        </p:spPr>
        <p:txBody>
          <a:bodyPr wrap="square" anchor="t">
            <a:spAutoFit/>
          </a:bodyPr>
          <a:lstStyle/>
          <a:p>
            <a:pPr algn="just" fontAlgn="auto">
              <a:lnSpc>
                <a:spcPct val="120000"/>
              </a:lnSpc>
              <a:spcBef>
                <a:spcPts val="0"/>
              </a:spcBef>
              <a:spcAft>
                <a:spcPts val="0"/>
              </a:spcAft>
            </a:pPr>
            <a:r>
              <a:rPr lang="zh-CN" altLang="en-US" dirty="0" smtClean="0"/>
              <a:t>能独立进行系统的问诊，学会问诊的方法、技巧。能够判断各种常见</a:t>
            </a:r>
            <a:r>
              <a:rPr lang="zh-CN" altLang="en-US" dirty="0" smtClean="0"/>
              <a:t>症状。</a:t>
            </a:r>
            <a:endParaRPr lang="zh-CN" altLang="en-US" dirty="0" smtClean="0"/>
          </a:p>
        </p:txBody>
      </p:sp>
      <p:sp>
        <p:nvSpPr>
          <p:cNvPr id="6" name="文本框 22"/>
          <p:cNvSpPr txBox="1"/>
          <p:nvPr/>
        </p:nvSpPr>
        <p:spPr>
          <a:xfrm flipH="1">
            <a:off x="8314690" y="4088765"/>
            <a:ext cx="2618105" cy="2084070"/>
          </a:xfrm>
          <a:prstGeom prst="rect">
            <a:avLst/>
          </a:prstGeom>
          <a:noFill/>
          <a:ln w="9525">
            <a:noFill/>
            <a:miter/>
          </a:ln>
          <a:effectLst>
            <a:outerShdw sx="999" sy="999" algn="ctr" rotWithShape="0">
              <a:srgbClr val="000000"/>
            </a:outerShdw>
          </a:effectLst>
        </p:spPr>
        <p:txBody>
          <a:bodyPr wrap="square" anchor="t">
            <a:spAutoFit/>
          </a:bodyPr>
          <a:lstStyle/>
          <a:p>
            <a:pPr algn="just" fontAlgn="auto">
              <a:lnSpc>
                <a:spcPct val="120000"/>
              </a:lnSpc>
              <a:spcBef>
                <a:spcPts val="0"/>
              </a:spcBef>
              <a:spcAft>
                <a:spcPts val="0"/>
              </a:spcAft>
            </a:pPr>
            <a:r>
              <a:rPr lang="zh-CN" altLang="en-US" dirty="0" smtClean="0"/>
              <a:t>培养以患者为中心的服务意识，树立</a:t>
            </a:r>
            <a:r>
              <a:rPr lang="en-US" altLang="zh-CN" dirty="0" smtClean="0"/>
              <a:t>“</a:t>
            </a:r>
            <a:r>
              <a:rPr lang="zh-CN" altLang="en-US" dirty="0" smtClean="0"/>
              <a:t>细心、耐心、关心</a:t>
            </a:r>
            <a:r>
              <a:rPr lang="en-US" altLang="zh-CN" dirty="0" smtClean="0"/>
              <a:t>”</a:t>
            </a:r>
            <a:r>
              <a:rPr lang="zh-CN" altLang="en-US" dirty="0" smtClean="0"/>
              <a:t>三位一体的职业价值观，形成</a:t>
            </a:r>
            <a:r>
              <a:rPr lang="en-US" altLang="zh-CN" dirty="0" smtClean="0"/>
              <a:t>“</a:t>
            </a:r>
            <a:r>
              <a:rPr lang="zh-CN" altLang="en-US" dirty="0" smtClean="0"/>
              <a:t>全心全意为患者服务</a:t>
            </a:r>
            <a:r>
              <a:rPr lang="en-US" altLang="zh-CN" dirty="0" smtClean="0"/>
              <a:t>”</a:t>
            </a:r>
            <a:r>
              <a:rPr lang="zh-CN" altLang="en-US" dirty="0" smtClean="0"/>
              <a:t>的核心理念。</a:t>
            </a:r>
            <a:endParaRPr lang="zh-CN" altLang="en-US" dirty="0" smtClean="0"/>
          </a:p>
        </p:txBody>
      </p:sp>
      <p:cxnSp>
        <p:nvCxnSpPr>
          <p:cNvPr id="14" name="直接连接符 13"/>
          <p:cNvCxnSpPr/>
          <p:nvPr/>
        </p:nvCxnSpPr>
        <p:spPr>
          <a:xfrm flipV="1">
            <a:off x="4191635" y="4194810"/>
            <a:ext cx="9525" cy="2097405"/>
          </a:xfrm>
          <a:prstGeom prst="line">
            <a:avLst/>
          </a:prstGeom>
          <a:ln w="28575" cmpd="sng">
            <a:solidFill>
              <a:srgbClr val="ED796F"/>
            </a:solidFill>
            <a:prstDash val="solid"/>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V="1">
            <a:off x="7957820" y="4194810"/>
            <a:ext cx="9525" cy="2097405"/>
          </a:xfrm>
          <a:prstGeom prst="line">
            <a:avLst/>
          </a:prstGeom>
          <a:ln w="28575" cmpd="sng">
            <a:solidFill>
              <a:srgbClr val="ED796F"/>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000" fill="hold">
                                          <p:stCondLst>
                                            <p:cond delay="0"/>
                                          </p:stCondLst>
                                        </p:cTn>
                                        <p:tgtEl>
                                          <p:spTgt spid="19"/>
                                        </p:tgtEl>
                                        <p:attrNameLst>
                                          <p:attrName>style.visibility</p:attrName>
                                        </p:attrNameLst>
                                      </p:cBhvr>
                                      <p:to>
                                        <p:strVal val="visible"/>
                                      </p:to>
                                    </p:set>
                                    <p:animEffect transition="in" filter="blinds(horizontal)">
                                      <p:cBhvr>
                                        <p:cTn id="11" dur="1000"/>
                                        <p:tgtEl>
                                          <p:spTgt spid="19"/>
                                        </p:tgtEl>
                                      </p:cBhvr>
                                    </p:animEffect>
                                  </p:childTnLst>
                                </p:cTn>
                              </p:par>
                              <p:par>
                                <p:cTn id="12" presetID="3" presetClass="entr" presetSubtype="10" fill="hold" grpId="0" nodeType="withEffect">
                                  <p:stCondLst>
                                    <p:cond delay="0"/>
                                  </p:stCondLst>
                                  <p:childTnLst>
                                    <p:set>
                                      <p:cBhvr>
                                        <p:cTn id="13" dur="1000" fill="hold">
                                          <p:stCondLst>
                                            <p:cond delay="0"/>
                                          </p:stCondLst>
                                        </p:cTn>
                                        <p:tgtEl>
                                          <p:spTgt spid="11"/>
                                        </p:tgtEl>
                                        <p:attrNameLst>
                                          <p:attrName>style.visibility</p:attrName>
                                        </p:attrNameLst>
                                      </p:cBhvr>
                                      <p:to>
                                        <p:strVal val="visible"/>
                                      </p:to>
                                    </p:set>
                                    <p:animEffect transition="in" filter="blinds(horizontal)">
                                      <p:cBhvr>
                                        <p:cTn id="14" dur="1000"/>
                                        <p:tgtEl>
                                          <p:spTgt spid="11"/>
                                        </p:tgtEl>
                                      </p:cBhvr>
                                    </p:animEffect>
                                  </p:childTnLst>
                                </p:cTn>
                              </p:par>
                            </p:childTnLst>
                          </p:cTn>
                        </p:par>
                        <p:par>
                          <p:cTn id="15" fill="hold">
                            <p:stCondLst>
                              <p:cond delay="1500"/>
                            </p:stCondLst>
                            <p:childTnLst>
                              <p:par>
                                <p:cTn id="16" presetID="3" presetClass="entr" presetSubtype="10" fill="hold" nodeType="afterEffect">
                                  <p:stCondLst>
                                    <p:cond delay="0"/>
                                  </p:stCondLst>
                                  <p:childTnLst>
                                    <p:set>
                                      <p:cBhvr>
                                        <p:cTn id="17" dur="1000" fill="hold">
                                          <p:stCondLst>
                                            <p:cond delay="0"/>
                                          </p:stCondLst>
                                        </p:cTn>
                                        <p:tgtEl>
                                          <p:spTgt spid="20"/>
                                        </p:tgtEl>
                                        <p:attrNameLst>
                                          <p:attrName>style.visibility</p:attrName>
                                        </p:attrNameLst>
                                      </p:cBhvr>
                                      <p:to>
                                        <p:strVal val="visible"/>
                                      </p:to>
                                    </p:set>
                                    <p:animEffect transition="in" filter="blinds(horizontal)">
                                      <p:cBhvr>
                                        <p:cTn id="18" dur="1000"/>
                                        <p:tgtEl>
                                          <p:spTgt spid="20"/>
                                        </p:tgtEl>
                                      </p:cBhvr>
                                    </p:animEffect>
                                  </p:childTnLst>
                                </p:cTn>
                              </p:par>
                              <p:par>
                                <p:cTn id="19" presetID="3" presetClass="entr" presetSubtype="10" fill="hold" grpId="0" nodeType="withEffect">
                                  <p:stCondLst>
                                    <p:cond delay="0"/>
                                  </p:stCondLst>
                                  <p:childTnLst>
                                    <p:set>
                                      <p:cBhvr>
                                        <p:cTn id="20" dur="1000" fill="hold">
                                          <p:stCondLst>
                                            <p:cond delay="0"/>
                                          </p:stCondLst>
                                        </p:cTn>
                                        <p:tgtEl>
                                          <p:spTgt spid="5"/>
                                        </p:tgtEl>
                                        <p:attrNameLst>
                                          <p:attrName>style.visibility</p:attrName>
                                        </p:attrNameLst>
                                      </p:cBhvr>
                                      <p:to>
                                        <p:strVal val="visible"/>
                                      </p:to>
                                    </p:set>
                                    <p:animEffect transition="in" filter="blinds(horizontal)">
                                      <p:cBhvr>
                                        <p:cTn id="21" dur="1000"/>
                                        <p:tgtEl>
                                          <p:spTgt spid="5"/>
                                        </p:tgtEl>
                                      </p:cBhvr>
                                    </p:animEffect>
                                  </p:childTnLst>
                                </p:cTn>
                              </p:par>
                            </p:childTnLst>
                          </p:cTn>
                        </p:par>
                        <p:par>
                          <p:cTn id="22" fill="hold">
                            <p:stCondLst>
                              <p:cond delay="2500"/>
                            </p:stCondLst>
                            <p:childTnLst>
                              <p:par>
                                <p:cTn id="23" presetID="3" presetClass="entr" presetSubtype="10" fill="hold" nodeType="afterEffect">
                                  <p:stCondLst>
                                    <p:cond delay="0"/>
                                  </p:stCondLst>
                                  <p:childTnLst>
                                    <p:set>
                                      <p:cBhvr>
                                        <p:cTn id="24" dur="1000" fill="hold">
                                          <p:stCondLst>
                                            <p:cond delay="0"/>
                                          </p:stCondLst>
                                        </p:cTn>
                                        <p:tgtEl>
                                          <p:spTgt spid="21"/>
                                        </p:tgtEl>
                                        <p:attrNameLst>
                                          <p:attrName>style.visibility</p:attrName>
                                        </p:attrNameLst>
                                      </p:cBhvr>
                                      <p:to>
                                        <p:strVal val="visible"/>
                                      </p:to>
                                    </p:set>
                                    <p:animEffect transition="in" filter="blinds(horizontal)">
                                      <p:cBhvr>
                                        <p:cTn id="25" dur="1000"/>
                                        <p:tgtEl>
                                          <p:spTgt spid="21"/>
                                        </p:tgtEl>
                                      </p:cBhvr>
                                    </p:animEffect>
                                  </p:childTnLst>
                                </p:cTn>
                              </p:par>
                              <p:par>
                                <p:cTn id="26" presetID="3" presetClass="entr" presetSubtype="10" fill="hold" grpId="0" nodeType="withEffect">
                                  <p:stCondLst>
                                    <p:cond delay="0"/>
                                  </p:stCondLst>
                                  <p:childTnLst>
                                    <p:set>
                                      <p:cBhvr>
                                        <p:cTn id="27" dur="1000" fill="hold">
                                          <p:stCondLst>
                                            <p:cond delay="0"/>
                                          </p:stCondLst>
                                        </p:cTn>
                                        <p:tgtEl>
                                          <p:spTgt spid="6"/>
                                        </p:tgtEl>
                                        <p:attrNameLst>
                                          <p:attrName>style.visibility</p:attrName>
                                        </p:attrNameLst>
                                      </p:cBhvr>
                                      <p:to>
                                        <p:strVal val="visible"/>
                                      </p:to>
                                    </p:set>
                                    <p:animEffect transition="in" filter="blinds(horizontal)">
                                      <p:cBhvr>
                                        <p:cTn id="28" dur="1000"/>
                                        <p:tgtEl>
                                          <p:spTgt spid="6"/>
                                        </p:tgtEl>
                                      </p:cBhvr>
                                    </p:animEffect>
                                  </p:childTnLst>
                                </p:cTn>
                              </p:par>
                              <p:par>
                                <p:cTn id="29" presetID="18" presetClass="entr" presetSubtype="12" fill="hold" nodeType="with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strips(downLeft)">
                                      <p:cBhvr>
                                        <p:cTn id="31" dur="500"/>
                                        <p:tgtEl>
                                          <p:spTgt spid="14"/>
                                        </p:tgtEl>
                                      </p:cBhvr>
                                    </p:animEffect>
                                  </p:childTnLst>
                                </p:cTn>
                              </p:par>
                              <p:par>
                                <p:cTn id="32" presetID="18" presetClass="entr" presetSubtype="12" fill="hold" nodeType="with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strips(downLeft)">
                                      <p:cBhvr>
                                        <p:cTn id="3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1" grpId="0" bldLvl="0" animBg="1"/>
      <p:bldP spid="5" grpId="0" bldLvl="0" animBg="1"/>
      <p:bldP spid="6" grpId="0" bldLvl="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itle 6"/>
          <p:cNvSpPr txBox="1"/>
          <p:nvPr>
            <p:custDataLst>
              <p:tags r:id="rId1"/>
            </p:custDataLst>
          </p:nvPr>
        </p:nvSpPr>
        <p:spPr>
          <a:xfrm>
            <a:off x="231407" y="97384"/>
            <a:ext cx="176149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a:t>
            </a: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头痛</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3" name="文本框 2"/>
          <p:cNvSpPr txBox="1"/>
          <p:nvPr/>
        </p:nvSpPr>
        <p:spPr>
          <a:xfrm>
            <a:off x="642620" y="920115"/>
            <a:ext cx="4197985" cy="460375"/>
          </a:xfrm>
          <a:prstGeom prst="rect">
            <a:avLst/>
          </a:prstGeom>
          <a:noFill/>
        </p:spPr>
        <p:txBody>
          <a:bodyPr wrap="square" rtlCol="0">
            <a:spAutoFit/>
          </a:bodyPr>
          <a:p>
            <a:r>
              <a:rPr lang="zh-CN" altLang="en-US" sz="2400"/>
              <a:t>（二）临床表现</a:t>
            </a:r>
            <a:endParaRPr lang="zh-CN" altLang="en-US" sz="2400"/>
          </a:p>
        </p:txBody>
      </p:sp>
      <p:sp>
        <p:nvSpPr>
          <p:cNvPr id="17" name="文本框 16"/>
          <p:cNvSpPr txBox="1"/>
          <p:nvPr/>
        </p:nvSpPr>
        <p:spPr>
          <a:xfrm>
            <a:off x="541020" y="3076575"/>
            <a:ext cx="2421890" cy="953135"/>
          </a:xfrm>
          <a:prstGeom prst="rect">
            <a:avLst/>
          </a:prstGeom>
          <a:solidFill>
            <a:schemeClr val="accent1">
              <a:lumMod val="20000"/>
              <a:lumOff val="80000"/>
            </a:schemeClr>
          </a:solidFill>
        </p:spPr>
        <p:txBody>
          <a:bodyPr wrap="square" rtlCol="0">
            <a:spAutoFit/>
          </a:bodyPr>
          <a:p>
            <a:pPr algn="ctr"/>
            <a:r>
              <a:rPr lang="en-US" altLang="zh-CN" sz="2800" b="1"/>
              <a:t>4.</a:t>
            </a:r>
            <a:r>
              <a:rPr lang="zh-CN" altLang="en-US" sz="2800" b="1"/>
              <a:t>出现时间及持续时间</a:t>
            </a:r>
            <a:endParaRPr lang="zh-CN" altLang="en-US" sz="2800" b="1"/>
          </a:p>
        </p:txBody>
      </p:sp>
      <p:grpSp>
        <p:nvGrpSpPr>
          <p:cNvPr id="2" name="组合 1"/>
          <p:cNvGrpSpPr/>
          <p:nvPr/>
        </p:nvGrpSpPr>
        <p:grpSpPr>
          <a:xfrm>
            <a:off x="3715385" y="1700530"/>
            <a:ext cx="7416800" cy="3995420"/>
            <a:chOff x="4043" y="2510"/>
            <a:chExt cx="11680" cy="6292"/>
          </a:xfrm>
        </p:grpSpPr>
        <p:sp>
          <p:nvSpPr>
            <p:cNvPr id="52227" name="流程图: 联系 52227"/>
            <p:cNvSpPr/>
            <p:nvPr/>
          </p:nvSpPr>
          <p:spPr>
            <a:xfrm>
              <a:off x="4270" y="2510"/>
              <a:ext cx="1475" cy="1248"/>
            </a:xfrm>
            <a:prstGeom prst="flowChartConnector">
              <a:avLst/>
            </a:prstGeom>
            <a:gradFill rotWithShape="1">
              <a:gsLst>
                <a:gs pos="0">
                  <a:srgbClr val="FFFFFF"/>
                </a:gs>
                <a:gs pos="100000">
                  <a:schemeClr val="accent1"/>
                </a:gs>
              </a:gsLst>
              <a:path path="shape">
                <a:fillToRect l="50000" t="50000" r="50000" b="50000"/>
              </a:path>
              <a:tileRect/>
            </a:gradFill>
            <a:ln w="9525" cap="flat" cmpd="sng">
              <a:solidFill>
                <a:schemeClr val="accent1"/>
              </a:solidFill>
              <a:prstDash val="solid"/>
              <a:round/>
              <a:headEnd type="none" w="med" len="med"/>
              <a:tailEnd type="none" w="med" len="med"/>
            </a:ln>
          </p:spPr>
          <p:txBody>
            <a:bodyPr wrap="none" lIns="92075" tIns="46038" rIns="92075" bIns="46038" anchor="ctr"/>
            <a:p>
              <a:pPr algn="ctr"/>
              <a:r>
                <a:rPr lang="zh-CN" altLang="en-US" sz="2400" b="1" dirty="0">
                  <a:solidFill>
                    <a:srgbClr val="000000"/>
                  </a:solidFill>
                  <a:latin typeface="Verdana" panose="020B0604030504040204" pitchFamily="34" charset="0"/>
                  <a:ea typeface="宋体" panose="02010600030101010101" pitchFamily="2" charset="-122"/>
                </a:rPr>
                <a:t>清晨</a:t>
              </a:r>
              <a:endParaRPr lang="zh-CN" altLang="en-US" sz="2400" b="1" dirty="0">
                <a:solidFill>
                  <a:srgbClr val="000000"/>
                </a:solidFill>
                <a:latin typeface="Verdana" panose="020B0604030504040204" pitchFamily="34" charset="0"/>
                <a:ea typeface="宋体" panose="02010600030101010101" pitchFamily="2" charset="-122"/>
              </a:endParaRPr>
            </a:p>
          </p:txBody>
        </p:sp>
        <p:sp>
          <p:nvSpPr>
            <p:cNvPr id="52228" name="任意多边形 52228"/>
            <p:cNvSpPr/>
            <p:nvPr/>
          </p:nvSpPr>
          <p:spPr>
            <a:xfrm flipV="1">
              <a:off x="5745" y="3133"/>
              <a:ext cx="1023" cy="110"/>
            </a:xfrm>
            <a:custGeom>
              <a:avLst/>
              <a:gdLst/>
              <a:ahLst/>
              <a:cxnLst>
                <a:cxn ang="270">
                  <a:pos x="16200" y="0"/>
                </a:cxn>
                <a:cxn ang="180">
                  <a:pos x="0" y="10800"/>
                </a:cxn>
                <a:cxn ang="90">
                  <a:pos x="16200" y="21600"/>
                </a:cxn>
                <a:cxn ang="0">
                  <a:pos x="21600" y="10800"/>
                </a:cxn>
              </a:cxnLst>
              <a:rect l="0" t="0" r="0" b="0"/>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CC0000"/>
            </a:solidFill>
            <a:ln w="9525" cap="flat" cmpd="sng">
              <a:solidFill>
                <a:srgbClr val="FFFF00"/>
              </a:solidFill>
              <a:prstDash val="solid"/>
              <a:miter/>
              <a:headEnd type="none" w="med" len="med"/>
              <a:tailEnd type="none" w="med" len="med"/>
            </a:ln>
          </p:spPr>
          <p:txBody>
            <a:bodyPr/>
            <a:p>
              <a:endParaRPr lang="zh-CN" altLang="en-US"/>
            </a:p>
          </p:txBody>
        </p:sp>
        <p:sp>
          <p:nvSpPr>
            <p:cNvPr id="52229" name="圆角矩形 52229"/>
            <p:cNvSpPr/>
            <p:nvPr/>
          </p:nvSpPr>
          <p:spPr>
            <a:xfrm>
              <a:off x="6993" y="2793"/>
              <a:ext cx="8730" cy="792"/>
            </a:xfrm>
            <a:prstGeom prst="roundRect">
              <a:avLst>
                <a:gd name="adj" fmla="val 16667"/>
              </a:avLst>
            </a:prstGeom>
            <a:pattFill prst="divot">
              <a:fgClr>
                <a:srgbClr val="FFFF00"/>
              </a:fgClr>
              <a:bgClr>
                <a:schemeClr val="bg1"/>
              </a:bgClr>
            </a:pattFill>
            <a:ln w="9525" cap="flat" cmpd="sng">
              <a:solidFill>
                <a:srgbClr val="CC0000"/>
              </a:solidFill>
              <a:prstDash val="solid"/>
              <a:round/>
              <a:headEnd type="none" w="med" len="med"/>
              <a:tailEnd type="none" w="med" len="med"/>
            </a:ln>
          </p:spPr>
          <p:txBody>
            <a:bodyPr wrap="none" lIns="92075" tIns="46038" rIns="92075" bIns="46038" anchor="ctr"/>
            <a:p>
              <a:pPr algn="ctr"/>
              <a:r>
                <a:rPr lang="zh-CN" altLang="en-US" sz="2400" b="1" dirty="0">
                  <a:latin typeface="Verdana" panose="020B0604030504040204" pitchFamily="34" charset="0"/>
                  <a:ea typeface="宋体" panose="02010600030101010101" pitchFamily="2" charset="-122"/>
                </a:rPr>
                <a:t>颅内占位、高血压、鼻窦炎 </a:t>
              </a:r>
              <a:endParaRPr lang="zh-CN" altLang="en-US" sz="2400" b="1" dirty="0">
                <a:latin typeface="Verdana" panose="020B0604030504040204" pitchFamily="34" charset="0"/>
                <a:ea typeface="宋体" panose="02010600030101010101" pitchFamily="2" charset="-122"/>
              </a:endParaRPr>
            </a:p>
          </p:txBody>
        </p:sp>
        <p:sp>
          <p:nvSpPr>
            <p:cNvPr id="52230" name="流程图: 联系 52230"/>
            <p:cNvSpPr/>
            <p:nvPr/>
          </p:nvSpPr>
          <p:spPr>
            <a:xfrm>
              <a:off x="4270" y="4040"/>
              <a:ext cx="1360" cy="1323"/>
            </a:xfrm>
            <a:prstGeom prst="flowChartConnector">
              <a:avLst/>
            </a:prstGeom>
            <a:gradFill rotWithShape="1">
              <a:gsLst>
                <a:gs pos="0">
                  <a:schemeClr val="accent1">
                    <a:alpha val="23000"/>
                  </a:schemeClr>
                </a:gs>
                <a:gs pos="100000">
                  <a:srgbClr val="023354"/>
                </a:gs>
              </a:gsLst>
              <a:path path="shape">
                <a:fillToRect l="50000" t="50000" r="50000" b="50000"/>
              </a:path>
              <a:tileRect/>
            </a:gradFill>
            <a:ln w="9525" cap="flat" cmpd="sng">
              <a:solidFill>
                <a:schemeClr val="accent1"/>
              </a:solidFill>
              <a:prstDash val="solid"/>
              <a:round/>
              <a:headEnd type="none" w="med" len="med"/>
              <a:tailEnd type="none" w="med" len="med"/>
            </a:ln>
          </p:spPr>
          <p:txBody>
            <a:bodyPr wrap="none" lIns="93345" tIns="46990" rIns="93345" bIns="46990" anchor="ctr"/>
            <a:p>
              <a:pPr algn="ctr"/>
              <a:r>
                <a:rPr lang="zh-CN" altLang="en-US" sz="2400" b="1" dirty="0">
                  <a:solidFill>
                    <a:srgbClr val="000000"/>
                  </a:solidFill>
                  <a:latin typeface="Verdana" panose="020B0604030504040204" pitchFamily="34" charset="0"/>
                  <a:ea typeface="宋体" panose="02010600030101010101" pitchFamily="2" charset="-122"/>
                </a:rPr>
                <a:t>夜间</a:t>
              </a:r>
              <a:endParaRPr lang="zh-CN" altLang="en-US" sz="2400" b="1" dirty="0">
                <a:solidFill>
                  <a:srgbClr val="000000"/>
                </a:solidFill>
                <a:latin typeface="Verdana" panose="020B0604030504040204" pitchFamily="34" charset="0"/>
                <a:ea typeface="宋体" panose="02010600030101010101" pitchFamily="2" charset="-122"/>
              </a:endParaRPr>
            </a:p>
          </p:txBody>
        </p:sp>
        <p:sp>
          <p:nvSpPr>
            <p:cNvPr id="52231" name="任意多边形 52231"/>
            <p:cNvSpPr/>
            <p:nvPr/>
          </p:nvSpPr>
          <p:spPr>
            <a:xfrm flipV="1">
              <a:off x="5745" y="4380"/>
              <a:ext cx="1023" cy="110"/>
            </a:xfrm>
            <a:custGeom>
              <a:avLst/>
              <a:gdLst/>
              <a:ahLst/>
              <a:cxnLst>
                <a:cxn ang="270">
                  <a:pos x="16200" y="0"/>
                </a:cxn>
                <a:cxn ang="180">
                  <a:pos x="0" y="10800"/>
                </a:cxn>
                <a:cxn ang="90">
                  <a:pos x="16200" y="21600"/>
                </a:cxn>
                <a:cxn ang="0">
                  <a:pos x="21600" y="10800"/>
                </a:cxn>
              </a:cxnLst>
              <a:rect l="0" t="0" r="0" b="0"/>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CC0000"/>
            </a:solidFill>
            <a:ln w="9525" cap="flat" cmpd="sng">
              <a:solidFill>
                <a:srgbClr val="FFFF00"/>
              </a:solidFill>
              <a:prstDash val="solid"/>
              <a:miter/>
              <a:headEnd type="none" w="med" len="med"/>
              <a:tailEnd type="none" w="med" len="med"/>
            </a:ln>
          </p:spPr>
          <p:txBody>
            <a:bodyPr/>
            <a:p>
              <a:endParaRPr lang="zh-CN" altLang="en-US"/>
            </a:p>
          </p:txBody>
        </p:sp>
        <p:sp>
          <p:nvSpPr>
            <p:cNvPr id="52232" name="圆角矩形 52232"/>
            <p:cNvSpPr/>
            <p:nvPr/>
          </p:nvSpPr>
          <p:spPr>
            <a:xfrm>
              <a:off x="6993" y="4040"/>
              <a:ext cx="8730" cy="793"/>
            </a:xfrm>
            <a:prstGeom prst="roundRect">
              <a:avLst>
                <a:gd name="adj" fmla="val 16667"/>
              </a:avLst>
            </a:prstGeom>
            <a:pattFill prst="divot">
              <a:fgClr>
                <a:srgbClr val="FFFF00"/>
              </a:fgClr>
              <a:bgClr>
                <a:schemeClr val="bg1"/>
              </a:bgClr>
            </a:pattFill>
            <a:ln w="9525" cap="flat" cmpd="sng">
              <a:solidFill>
                <a:srgbClr val="CC0000"/>
              </a:solidFill>
              <a:prstDash val="solid"/>
              <a:round/>
              <a:headEnd type="none" w="med" len="med"/>
              <a:tailEnd type="none" w="med" len="med"/>
            </a:ln>
          </p:spPr>
          <p:txBody>
            <a:bodyPr wrap="none" lIns="92075" tIns="46038" rIns="92075" bIns="46038" anchor="ctr"/>
            <a:p>
              <a:pPr algn="ctr"/>
              <a:r>
                <a:rPr lang="zh-CN" altLang="en-US" sz="2400" b="1" dirty="0">
                  <a:latin typeface="Verdana" panose="020B0604030504040204" pitchFamily="34" charset="0"/>
                  <a:ea typeface="宋体" panose="02010600030101010101" pitchFamily="2" charset="-122"/>
                </a:rPr>
                <a:t>丛集性头痛</a:t>
              </a:r>
              <a:endParaRPr lang="zh-CN" altLang="en-US" sz="2400" b="1" dirty="0">
                <a:latin typeface="Verdana" panose="020B0604030504040204" pitchFamily="34" charset="0"/>
                <a:ea typeface="宋体" panose="02010600030101010101" pitchFamily="2" charset="-122"/>
              </a:endParaRPr>
            </a:p>
          </p:txBody>
        </p:sp>
        <p:sp>
          <p:nvSpPr>
            <p:cNvPr id="52233" name="流程图: 联系 52233"/>
            <p:cNvSpPr/>
            <p:nvPr/>
          </p:nvSpPr>
          <p:spPr>
            <a:xfrm>
              <a:off x="4043" y="5740"/>
              <a:ext cx="1587" cy="1475"/>
            </a:xfrm>
            <a:prstGeom prst="flowChartConnector">
              <a:avLst/>
            </a:prstGeom>
            <a:solidFill>
              <a:schemeClr val="accent1">
                <a:alpha val="42999"/>
              </a:schemeClr>
            </a:solidFill>
            <a:ln w="9525" cap="flat" cmpd="sng">
              <a:solidFill>
                <a:schemeClr val="accent1"/>
              </a:solidFill>
              <a:prstDash val="solid"/>
              <a:round/>
              <a:headEnd type="none" w="med" len="med"/>
              <a:tailEnd type="none" w="med" len="med"/>
            </a:ln>
          </p:spPr>
          <p:txBody>
            <a:bodyPr wrap="none" lIns="93345" tIns="46990" rIns="93345" bIns="46990" anchor="ctr"/>
            <a:p>
              <a:pPr algn="ctr"/>
              <a:r>
                <a:rPr lang="zh-CN" altLang="en-US" sz="2400" b="1" dirty="0">
                  <a:latin typeface="Verdana" panose="020B0604030504040204" pitchFamily="34" charset="0"/>
                  <a:ea typeface="宋体" panose="02010600030101010101" pitchFamily="2" charset="-122"/>
                </a:rPr>
                <a:t>偏头痛</a:t>
              </a:r>
              <a:endParaRPr lang="zh-CN" altLang="en-US" sz="2400" b="1" dirty="0">
                <a:latin typeface="Verdana" panose="020B0604030504040204" pitchFamily="34" charset="0"/>
                <a:ea typeface="宋体" panose="02010600030101010101" pitchFamily="2" charset="-122"/>
              </a:endParaRPr>
            </a:p>
          </p:txBody>
        </p:sp>
        <p:sp>
          <p:nvSpPr>
            <p:cNvPr id="52234" name="任意多边形 52234"/>
            <p:cNvSpPr/>
            <p:nvPr/>
          </p:nvSpPr>
          <p:spPr>
            <a:xfrm flipV="1">
              <a:off x="5745" y="6423"/>
              <a:ext cx="1023" cy="110"/>
            </a:xfrm>
            <a:custGeom>
              <a:avLst/>
              <a:gdLst/>
              <a:ahLst/>
              <a:cxnLst>
                <a:cxn ang="270">
                  <a:pos x="16200" y="0"/>
                </a:cxn>
                <a:cxn ang="180">
                  <a:pos x="0" y="10800"/>
                </a:cxn>
                <a:cxn ang="90">
                  <a:pos x="16200" y="21600"/>
                </a:cxn>
                <a:cxn ang="0">
                  <a:pos x="21600" y="10800"/>
                </a:cxn>
              </a:cxnLst>
              <a:rect l="0" t="0" r="0" b="0"/>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CC0000"/>
            </a:solidFill>
            <a:ln w="9525" cap="flat" cmpd="sng">
              <a:solidFill>
                <a:srgbClr val="FFFF00"/>
              </a:solidFill>
              <a:prstDash val="solid"/>
              <a:miter/>
              <a:headEnd type="none" w="med" len="med"/>
              <a:tailEnd type="none" w="med" len="med"/>
            </a:ln>
          </p:spPr>
          <p:txBody>
            <a:bodyPr/>
            <a:p>
              <a:endParaRPr lang="zh-CN" altLang="en-US"/>
            </a:p>
          </p:txBody>
        </p:sp>
        <p:sp>
          <p:nvSpPr>
            <p:cNvPr id="52235" name="圆角矩形 52235"/>
            <p:cNvSpPr/>
            <p:nvPr/>
          </p:nvSpPr>
          <p:spPr>
            <a:xfrm>
              <a:off x="6993" y="6083"/>
              <a:ext cx="8730" cy="792"/>
            </a:xfrm>
            <a:prstGeom prst="roundRect">
              <a:avLst>
                <a:gd name="adj" fmla="val 16667"/>
              </a:avLst>
            </a:prstGeom>
            <a:pattFill prst="divot">
              <a:fgClr>
                <a:srgbClr val="FFFF00"/>
              </a:fgClr>
              <a:bgClr>
                <a:schemeClr val="bg1"/>
              </a:bgClr>
            </a:pattFill>
            <a:ln w="9525" cap="flat" cmpd="sng">
              <a:solidFill>
                <a:srgbClr val="CC0000"/>
              </a:solidFill>
              <a:prstDash val="solid"/>
              <a:round/>
              <a:headEnd type="none" w="med" len="med"/>
              <a:tailEnd type="none" w="med" len="med"/>
            </a:ln>
          </p:spPr>
          <p:txBody>
            <a:bodyPr wrap="none" lIns="92075" tIns="46038" rIns="92075" bIns="46038" anchor="ctr"/>
            <a:p>
              <a:pPr algn="ctr"/>
              <a:r>
                <a:rPr lang="zh-CN" altLang="en-US" sz="2400" b="1" dirty="0">
                  <a:latin typeface="Verdana" panose="020B0604030504040204" pitchFamily="34" charset="0"/>
                  <a:ea typeface="宋体" panose="02010600030101010101" pitchFamily="2" charset="-122"/>
                </a:rPr>
                <a:t>女性经期</a:t>
              </a:r>
              <a:endParaRPr lang="zh-CN" altLang="en-US" sz="2400" b="1" dirty="0">
                <a:latin typeface="Verdana" panose="020B0604030504040204" pitchFamily="34" charset="0"/>
                <a:ea typeface="宋体" panose="02010600030101010101" pitchFamily="2" charset="-122"/>
              </a:endParaRPr>
            </a:p>
          </p:txBody>
        </p:sp>
        <p:sp>
          <p:nvSpPr>
            <p:cNvPr id="52236" name="流程图: 联系 52236"/>
            <p:cNvSpPr/>
            <p:nvPr/>
          </p:nvSpPr>
          <p:spPr>
            <a:xfrm>
              <a:off x="4043" y="7328"/>
              <a:ext cx="1587" cy="1475"/>
            </a:xfrm>
            <a:prstGeom prst="flowChartConnector">
              <a:avLst/>
            </a:prstGeom>
            <a:solidFill>
              <a:schemeClr val="accent1">
                <a:alpha val="42999"/>
              </a:schemeClr>
            </a:solidFill>
            <a:ln w="9525" cap="flat" cmpd="sng">
              <a:solidFill>
                <a:schemeClr val="accent1"/>
              </a:solidFill>
              <a:prstDash val="solid"/>
              <a:round/>
              <a:headEnd type="none" w="med" len="med"/>
              <a:tailEnd type="none" w="med" len="med"/>
            </a:ln>
          </p:spPr>
          <p:txBody>
            <a:bodyPr wrap="none" lIns="93345" tIns="46990" rIns="93345" bIns="46990" anchor="ctr"/>
            <a:p>
              <a:pPr algn="ctr"/>
              <a:r>
                <a:rPr lang="zh-CN" altLang="en-US" sz="2400" b="1" dirty="0">
                  <a:latin typeface="Verdana" panose="020B0604030504040204" pitchFamily="34" charset="0"/>
                  <a:ea typeface="宋体" panose="02010600030101010101" pitchFamily="2" charset="-122"/>
                </a:rPr>
                <a:t>脑肿瘤 </a:t>
              </a:r>
              <a:endParaRPr lang="zh-CN" altLang="en-US" sz="2400" b="1" dirty="0">
                <a:latin typeface="Verdana" panose="020B0604030504040204" pitchFamily="34" charset="0"/>
                <a:ea typeface="宋体" panose="02010600030101010101" pitchFamily="2" charset="-122"/>
              </a:endParaRPr>
            </a:p>
          </p:txBody>
        </p:sp>
        <p:sp>
          <p:nvSpPr>
            <p:cNvPr id="52237" name="任意多边形 52237"/>
            <p:cNvSpPr/>
            <p:nvPr/>
          </p:nvSpPr>
          <p:spPr>
            <a:xfrm flipV="1">
              <a:off x="5745" y="8010"/>
              <a:ext cx="1023" cy="110"/>
            </a:xfrm>
            <a:custGeom>
              <a:avLst/>
              <a:gdLst/>
              <a:ahLst/>
              <a:cxnLst>
                <a:cxn ang="270">
                  <a:pos x="16200" y="0"/>
                </a:cxn>
                <a:cxn ang="180">
                  <a:pos x="0" y="10800"/>
                </a:cxn>
                <a:cxn ang="90">
                  <a:pos x="16200" y="21600"/>
                </a:cxn>
                <a:cxn ang="0">
                  <a:pos x="21600" y="10800"/>
                </a:cxn>
              </a:cxnLst>
              <a:rect l="0" t="0" r="0" b="0"/>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CC0000"/>
            </a:solidFill>
            <a:ln w="9525" cap="flat" cmpd="sng">
              <a:solidFill>
                <a:srgbClr val="FFFF00"/>
              </a:solidFill>
              <a:prstDash val="solid"/>
              <a:miter/>
              <a:headEnd type="none" w="med" len="med"/>
              <a:tailEnd type="none" w="med" len="med"/>
            </a:ln>
          </p:spPr>
          <p:txBody>
            <a:bodyPr/>
            <a:p>
              <a:endParaRPr lang="zh-CN" altLang="en-US"/>
            </a:p>
          </p:txBody>
        </p:sp>
        <p:sp>
          <p:nvSpPr>
            <p:cNvPr id="52238" name="圆角矩形 52238"/>
            <p:cNvSpPr/>
            <p:nvPr/>
          </p:nvSpPr>
          <p:spPr>
            <a:xfrm>
              <a:off x="6993" y="7668"/>
              <a:ext cx="8730" cy="792"/>
            </a:xfrm>
            <a:prstGeom prst="roundRect">
              <a:avLst>
                <a:gd name="adj" fmla="val 16667"/>
              </a:avLst>
            </a:prstGeom>
            <a:pattFill prst="divot">
              <a:fgClr>
                <a:srgbClr val="FFFF00"/>
              </a:fgClr>
              <a:bgClr>
                <a:schemeClr val="bg1"/>
              </a:bgClr>
            </a:pattFill>
            <a:ln w="9525" cap="flat" cmpd="sng">
              <a:solidFill>
                <a:srgbClr val="CC0000"/>
              </a:solidFill>
              <a:prstDash val="solid"/>
              <a:round/>
              <a:headEnd type="none" w="med" len="med"/>
              <a:tailEnd type="none" w="med" len="med"/>
            </a:ln>
          </p:spPr>
          <p:txBody>
            <a:bodyPr wrap="none" lIns="92075" tIns="46038" rIns="92075" bIns="46038" anchor="ctr"/>
            <a:p>
              <a:pPr algn="ctr"/>
              <a:r>
                <a:rPr lang="zh-CN" altLang="en-US" sz="2400" b="1" dirty="0">
                  <a:latin typeface="Verdana" panose="020B0604030504040204" pitchFamily="34" charset="0"/>
                  <a:ea typeface="宋体" panose="02010600030101010101" pitchFamily="2" charset="-122"/>
                </a:rPr>
                <a:t>进行性、持续性</a:t>
              </a:r>
              <a:endParaRPr lang="zh-CN" altLang="en-US" sz="2400" b="1" dirty="0">
                <a:latin typeface="Verdana" panose="020B0604030504040204" pitchFamily="34" charset="0"/>
                <a:ea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itle 6"/>
          <p:cNvSpPr txBox="1"/>
          <p:nvPr>
            <p:custDataLst>
              <p:tags r:id="rId1"/>
            </p:custDataLst>
          </p:nvPr>
        </p:nvSpPr>
        <p:spPr>
          <a:xfrm>
            <a:off x="231407" y="97384"/>
            <a:ext cx="176149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a:t>
            </a: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头痛</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3" name="文本框 2"/>
          <p:cNvSpPr txBox="1"/>
          <p:nvPr/>
        </p:nvSpPr>
        <p:spPr>
          <a:xfrm>
            <a:off x="642620" y="920115"/>
            <a:ext cx="4197985" cy="460375"/>
          </a:xfrm>
          <a:prstGeom prst="rect">
            <a:avLst/>
          </a:prstGeom>
          <a:noFill/>
        </p:spPr>
        <p:txBody>
          <a:bodyPr wrap="square" rtlCol="0">
            <a:spAutoFit/>
          </a:bodyPr>
          <a:p>
            <a:r>
              <a:rPr lang="zh-CN" altLang="en-US" sz="2400"/>
              <a:t>（二）临床表现</a:t>
            </a:r>
            <a:endParaRPr lang="zh-CN" altLang="en-US" sz="2400"/>
          </a:p>
        </p:txBody>
      </p:sp>
      <p:sp>
        <p:nvSpPr>
          <p:cNvPr id="17" name="文本框 16"/>
          <p:cNvSpPr txBox="1"/>
          <p:nvPr/>
        </p:nvSpPr>
        <p:spPr>
          <a:xfrm>
            <a:off x="541020" y="3076575"/>
            <a:ext cx="2421890" cy="953135"/>
          </a:xfrm>
          <a:prstGeom prst="rect">
            <a:avLst/>
          </a:prstGeom>
          <a:solidFill>
            <a:schemeClr val="accent1">
              <a:lumMod val="20000"/>
              <a:lumOff val="80000"/>
            </a:schemeClr>
          </a:solidFill>
        </p:spPr>
        <p:txBody>
          <a:bodyPr wrap="square" rtlCol="0">
            <a:spAutoFit/>
          </a:bodyPr>
          <a:p>
            <a:pPr algn="ctr"/>
            <a:r>
              <a:rPr lang="en-US" altLang="zh-CN" sz="2800" b="1"/>
              <a:t>5.</a:t>
            </a:r>
            <a:r>
              <a:rPr lang="zh-CN" altLang="en-US" sz="2800" b="1"/>
              <a:t>加重或减轻的因素</a:t>
            </a:r>
            <a:endParaRPr lang="zh-CN" altLang="en-US" sz="2800" b="1"/>
          </a:p>
        </p:txBody>
      </p:sp>
      <p:grpSp>
        <p:nvGrpSpPr>
          <p:cNvPr id="4" name="组合 3"/>
          <p:cNvGrpSpPr/>
          <p:nvPr/>
        </p:nvGrpSpPr>
        <p:grpSpPr>
          <a:xfrm>
            <a:off x="3816985" y="1624330"/>
            <a:ext cx="7559675" cy="4680585"/>
            <a:chOff x="3818" y="2558"/>
            <a:chExt cx="11905" cy="7371"/>
          </a:xfrm>
        </p:grpSpPr>
        <p:sp>
          <p:nvSpPr>
            <p:cNvPr id="53251" name="上箭头 53251"/>
            <p:cNvSpPr/>
            <p:nvPr/>
          </p:nvSpPr>
          <p:spPr>
            <a:xfrm>
              <a:off x="3818" y="2558"/>
              <a:ext cx="1247" cy="1700"/>
            </a:xfrm>
            <a:prstGeom prst="upArrow">
              <a:avLst>
                <a:gd name="adj1" fmla="val 50000"/>
                <a:gd name="adj2" fmla="val 34061"/>
              </a:avLst>
            </a:prstGeom>
            <a:solidFill>
              <a:schemeClr val="accent1">
                <a:alpha val="92000"/>
              </a:schemeClr>
            </a:solidFill>
            <a:ln w="9525" cap="flat" cmpd="sng">
              <a:solidFill>
                <a:schemeClr val="tx1"/>
              </a:solidFill>
              <a:prstDash val="solid"/>
              <a:miter/>
              <a:headEnd type="none" w="med" len="med"/>
              <a:tailEnd type="none" w="med" len="med"/>
            </a:ln>
          </p:spPr>
          <p:txBody>
            <a:bodyPr wrap="none" lIns="93345" tIns="46990" rIns="93345" bIns="46990" anchor="ctr"/>
            <a:p>
              <a:pPr algn="ctr"/>
              <a:r>
                <a:rPr lang="zh-CN" altLang="en-US" sz="2400" b="1" dirty="0">
                  <a:solidFill>
                    <a:srgbClr val="000000"/>
                  </a:solidFill>
                  <a:latin typeface="Verdana" panose="020B0604030504040204" pitchFamily="34" charset="0"/>
                  <a:ea typeface="宋体" panose="02010600030101010101" pitchFamily="2" charset="-122"/>
                </a:rPr>
                <a:t>加</a:t>
              </a:r>
              <a:endParaRPr lang="zh-CN" altLang="en-US" sz="2400" b="1" dirty="0">
                <a:solidFill>
                  <a:srgbClr val="000000"/>
                </a:solidFill>
                <a:latin typeface="Verdana" panose="020B0604030504040204" pitchFamily="34" charset="0"/>
                <a:ea typeface="宋体" panose="02010600030101010101" pitchFamily="2" charset="-122"/>
              </a:endParaRPr>
            </a:p>
            <a:p>
              <a:pPr algn="ctr"/>
              <a:r>
                <a:rPr lang="zh-CN" altLang="en-US" sz="2400" b="1" dirty="0">
                  <a:solidFill>
                    <a:srgbClr val="000000"/>
                  </a:solidFill>
                  <a:latin typeface="Verdana" panose="020B0604030504040204" pitchFamily="34" charset="0"/>
                  <a:ea typeface="宋体" panose="02010600030101010101" pitchFamily="2" charset="-122"/>
                </a:rPr>
                <a:t>重</a:t>
              </a:r>
              <a:endParaRPr lang="zh-CN" altLang="en-US" sz="2400" b="1" dirty="0">
                <a:solidFill>
                  <a:srgbClr val="000000"/>
                </a:solidFill>
                <a:latin typeface="Verdana" panose="020B0604030504040204" pitchFamily="34" charset="0"/>
                <a:ea typeface="宋体" panose="02010600030101010101" pitchFamily="2" charset="-122"/>
              </a:endParaRPr>
            </a:p>
          </p:txBody>
        </p:sp>
        <p:sp>
          <p:nvSpPr>
            <p:cNvPr id="53252" name="圆角矩形 53252"/>
            <p:cNvSpPr/>
            <p:nvPr/>
          </p:nvSpPr>
          <p:spPr>
            <a:xfrm>
              <a:off x="5518" y="2558"/>
              <a:ext cx="3402" cy="1247"/>
            </a:xfrm>
            <a:prstGeom prst="roundRect">
              <a:avLst>
                <a:gd name="adj" fmla="val 16667"/>
              </a:avLst>
            </a:prstGeom>
            <a:pattFill prst="divot">
              <a:fgClr>
                <a:srgbClr val="FFFF00"/>
              </a:fgClr>
              <a:bgClr>
                <a:schemeClr val="bg1"/>
              </a:bgClr>
            </a:pattFill>
            <a:ln w="9525" cap="flat" cmpd="sng">
              <a:solidFill>
                <a:srgbClr val="CC0000"/>
              </a:solidFill>
              <a:prstDash val="solid"/>
              <a:round/>
              <a:headEnd type="none" w="med" len="med"/>
              <a:tailEnd type="none" w="med" len="med"/>
            </a:ln>
          </p:spPr>
          <p:txBody>
            <a:bodyPr wrap="none" lIns="92075" tIns="46038" rIns="92075" bIns="46038" anchor="ctr"/>
            <a:p>
              <a:pPr algn="ctr"/>
              <a:r>
                <a:rPr lang="zh-CN" altLang="en-US" sz="2400" b="1" dirty="0">
                  <a:latin typeface="Verdana" panose="020B0604030504040204" pitchFamily="34" charset="0"/>
                  <a:ea typeface="宋体" panose="02010600030101010101" pitchFamily="2" charset="-122"/>
                </a:rPr>
                <a:t>摇头、咳嗽</a:t>
              </a:r>
              <a:endParaRPr lang="zh-CN" altLang="en-US" sz="2400" b="1" dirty="0">
                <a:latin typeface="Verdana" panose="020B0604030504040204" pitchFamily="34" charset="0"/>
                <a:ea typeface="宋体" panose="02010600030101010101" pitchFamily="2" charset="-122"/>
              </a:endParaRPr>
            </a:p>
            <a:p>
              <a:pPr algn="ctr"/>
              <a:r>
                <a:rPr lang="zh-CN" altLang="en-US" sz="2400" b="1" dirty="0">
                  <a:latin typeface="Verdana" panose="020B0604030504040204" pitchFamily="34" charset="0"/>
                  <a:ea typeface="宋体" panose="02010600030101010101" pitchFamily="2" charset="-122"/>
                </a:rPr>
                <a:t>打喷嚏、俯身</a:t>
              </a:r>
              <a:endParaRPr lang="zh-CN" altLang="en-US" sz="2400" b="1" dirty="0">
                <a:latin typeface="Verdana" panose="020B0604030504040204" pitchFamily="34" charset="0"/>
                <a:ea typeface="宋体" panose="02010600030101010101" pitchFamily="2" charset="-122"/>
              </a:endParaRPr>
            </a:p>
          </p:txBody>
        </p:sp>
        <p:sp>
          <p:nvSpPr>
            <p:cNvPr id="53253" name="圆角矩形 53253"/>
            <p:cNvSpPr/>
            <p:nvPr/>
          </p:nvSpPr>
          <p:spPr>
            <a:xfrm>
              <a:off x="5518" y="4145"/>
              <a:ext cx="3402" cy="793"/>
            </a:xfrm>
            <a:prstGeom prst="roundRect">
              <a:avLst>
                <a:gd name="adj" fmla="val 16667"/>
              </a:avLst>
            </a:prstGeom>
            <a:pattFill prst="divot">
              <a:fgClr>
                <a:srgbClr val="FFFF00"/>
              </a:fgClr>
              <a:bgClr>
                <a:schemeClr val="bg1"/>
              </a:bgClr>
            </a:pattFill>
            <a:ln w="9525" cap="flat" cmpd="sng">
              <a:solidFill>
                <a:srgbClr val="CC0000"/>
              </a:solidFill>
              <a:prstDash val="solid"/>
              <a:round/>
              <a:headEnd type="none" w="med" len="med"/>
              <a:tailEnd type="none" w="med" len="med"/>
            </a:ln>
          </p:spPr>
          <p:txBody>
            <a:bodyPr wrap="none" lIns="92075" tIns="46038" rIns="92075" bIns="46038" anchor="ctr"/>
            <a:p>
              <a:pPr algn="ctr"/>
              <a:r>
                <a:rPr lang="zh-CN" altLang="en-US" sz="2400" b="1" dirty="0">
                  <a:latin typeface="Verdana" panose="020B0604030504040204" pitchFamily="34" charset="0"/>
                  <a:ea typeface="宋体" panose="02010600030101010101" pitchFamily="2" charset="-122"/>
                </a:rPr>
                <a:t>颈部运动</a:t>
              </a:r>
              <a:endParaRPr lang="zh-CN" altLang="en-US" sz="2400" b="1" dirty="0">
                <a:latin typeface="Verdana" panose="020B0604030504040204" pitchFamily="34" charset="0"/>
                <a:ea typeface="宋体" panose="02010600030101010101" pitchFamily="2" charset="-122"/>
              </a:endParaRPr>
            </a:p>
          </p:txBody>
        </p:sp>
        <p:sp>
          <p:nvSpPr>
            <p:cNvPr id="53254" name="圆角矩形 53254"/>
            <p:cNvSpPr/>
            <p:nvPr/>
          </p:nvSpPr>
          <p:spPr>
            <a:xfrm>
              <a:off x="5518" y="6528"/>
              <a:ext cx="3402" cy="792"/>
            </a:xfrm>
            <a:prstGeom prst="roundRect">
              <a:avLst>
                <a:gd name="adj" fmla="val 16667"/>
              </a:avLst>
            </a:prstGeom>
            <a:pattFill prst="divot">
              <a:fgClr>
                <a:srgbClr val="FFFF00"/>
              </a:fgClr>
              <a:bgClr>
                <a:schemeClr val="bg1"/>
              </a:bgClr>
            </a:pattFill>
            <a:ln w="9525" cap="flat" cmpd="sng">
              <a:solidFill>
                <a:srgbClr val="CC0000"/>
              </a:solidFill>
              <a:prstDash val="solid"/>
              <a:round/>
              <a:headEnd type="none" w="med" len="med"/>
              <a:tailEnd type="none" w="med" len="med"/>
            </a:ln>
          </p:spPr>
          <p:txBody>
            <a:bodyPr wrap="none" lIns="92075" tIns="46038" rIns="92075" bIns="46038" anchor="ctr"/>
            <a:p>
              <a:pPr algn="ctr"/>
              <a:r>
                <a:rPr lang="zh-CN" altLang="en-US" sz="2400" b="1" dirty="0">
                  <a:latin typeface="Verdana" panose="020B0604030504040204" pitchFamily="34" charset="0"/>
                  <a:ea typeface="宋体" panose="02010600030101010101" pitchFamily="2" charset="-122"/>
                </a:rPr>
                <a:t>直立位</a:t>
              </a:r>
              <a:endParaRPr lang="zh-CN" altLang="en-US" sz="2400" b="1" dirty="0">
                <a:latin typeface="Verdana" panose="020B0604030504040204" pitchFamily="34" charset="0"/>
                <a:ea typeface="宋体" panose="02010600030101010101" pitchFamily="2" charset="-122"/>
              </a:endParaRPr>
            </a:p>
          </p:txBody>
        </p:sp>
        <p:sp>
          <p:nvSpPr>
            <p:cNvPr id="53255" name="圆角矩形 53255"/>
            <p:cNvSpPr/>
            <p:nvPr/>
          </p:nvSpPr>
          <p:spPr>
            <a:xfrm>
              <a:off x="5518" y="7663"/>
              <a:ext cx="3402" cy="792"/>
            </a:xfrm>
            <a:prstGeom prst="roundRect">
              <a:avLst>
                <a:gd name="adj" fmla="val 16667"/>
              </a:avLst>
            </a:prstGeom>
            <a:pattFill prst="divot">
              <a:fgClr>
                <a:srgbClr val="FFFF00"/>
              </a:fgClr>
              <a:bgClr>
                <a:schemeClr val="bg1"/>
              </a:bgClr>
            </a:pattFill>
            <a:ln w="9525" cap="flat" cmpd="sng">
              <a:solidFill>
                <a:srgbClr val="CC0000"/>
              </a:solidFill>
              <a:prstDash val="solid"/>
              <a:round/>
              <a:headEnd type="none" w="med" len="med"/>
              <a:tailEnd type="none" w="med" len="med"/>
            </a:ln>
          </p:spPr>
          <p:txBody>
            <a:bodyPr wrap="none" lIns="92075" tIns="46038" rIns="92075" bIns="46038" anchor="ctr"/>
            <a:p>
              <a:pPr algn="ctr"/>
              <a:r>
                <a:rPr lang="zh-CN" altLang="en-US" sz="2400" b="1" dirty="0">
                  <a:latin typeface="Verdana" panose="020B0604030504040204" pitchFamily="34" charset="0"/>
                  <a:ea typeface="宋体" panose="02010600030101010101" pitchFamily="2" charset="-122"/>
                </a:rPr>
                <a:t>应用麦角胺</a:t>
              </a:r>
              <a:endParaRPr lang="zh-CN" altLang="en-US" sz="2400" b="1" dirty="0">
                <a:latin typeface="Verdana" panose="020B0604030504040204" pitchFamily="34" charset="0"/>
                <a:ea typeface="宋体" panose="02010600030101010101" pitchFamily="2" charset="-122"/>
              </a:endParaRPr>
            </a:p>
          </p:txBody>
        </p:sp>
        <p:sp>
          <p:nvSpPr>
            <p:cNvPr id="53256" name="圆角矩形 53256"/>
            <p:cNvSpPr/>
            <p:nvPr/>
          </p:nvSpPr>
          <p:spPr>
            <a:xfrm>
              <a:off x="5518" y="8795"/>
              <a:ext cx="3402" cy="1135"/>
            </a:xfrm>
            <a:prstGeom prst="roundRect">
              <a:avLst>
                <a:gd name="adj" fmla="val 16667"/>
              </a:avLst>
            </a:prstGeom>
            <a:pattFill prst="divot">
              <a:fgClr>
                <a:srgbClr val="FFFF00"/>
              </a:fgClr>
              <a:bgClr>
                <a:schemeClr val="bg1"/>
              </a:bgClr>
            </a:pattFill>
            <a:ln w="9525" cap="flat" cmpd="sng">
              <a:solidFill>
                <a:srgbClr val="CC0000"/>
              </a:solidFill>
              <a:prstDash val="solid"/>
              <a:round/>
              <a:headEnd type="none" w="med" len="med"/>
              <a:tailEnd type="none" w="med" len="med"/>
            </a:ln>
          </p:spPr>
          <p:txBody>
            <a:bodyPr wrap="none" lIns="92075" tIns="46038" rIns="92075" bIns="46038" anchor="ctr"/>
            <a:p>
              <a:pPr algn="ctr"/>
              <a:r>
                <a:rPr lang="zh-CN" altLang="en-US" sz="2400" b="1" dirty="0">
                  <a:latin typeface="Verdana" panose="020B0604030504040204" pitchFamily="34" charset="0"/>
                  <a:ea typeface="宋体" panose="02010600030101010101" pitchFamily="2" charset="-122"/>
                </a:rPr>
                <a:t>活动</a:t>
              </a:r>
              <a:endParaRPr lang="zh-CN" altLang="en-US" sz="2400" b="1" dirty="0">
                <a:latin typeface="Verdana" panose="020B0604030504040204" pitchFamily="34" charset="0"/>
                <a:ea typeface="宋体" panose="02010600030101010101" pitchFamily="2" charset="-122"/>
              </a:endParaRPr>
            </a:p>
            <a:p>
              <a:pPr algn="ctr"/>
              <a:r>
                <a:rPr lang="zh-CN" altLang="en-US" sz="2400" b="1" dirty="0">
                  <a:latin typeface="Verdana" panose="020B0604030504040204" pitchFamily="34" charset="0"/>
                  <a:ea typeface="宋体" panose="02010600030101010101" pitchFamily="2" charset="-122"/>
                </a:rPr>
                <a:t>按摩颈肌</a:t>
              </a:r>
              <a:endParaRPr lang="zh-CN" altLang="en-US" sz="2400" b="1" dirty="0">
                <a:latin typeface="Verdana" panose="020B0604030504040204" pitchFamily="34" charset="0"/>
                <a:ea typeface="宋体" panose="02010600030101010101" pitchFamily="2" charset="-122"/>
              </a:endParaRPr>
            </a:p>
          </p:txBody>
        </p:sp>
        <p:sp>
          <p:nvSpPr>
            <p:cNvPr id="53257" name="下箭头 53257"/>
            <p:cNvSpPr/>
            <p:nvPr/>
          </p:nvSpPr>
          <p:spPr>
            <a:xfrm>
              <a:off x="3818" y="6980"/>
              <a:ext cx="1247" cy="1815"/>
            </a:xfrm>
            <a:prstGeom prst="downArrow">
              <a:avLst>
                <a:gd name="adj1" fmla="val 50000"/>
                <a:gd name="adj2" fmla="val 36366"/>
              </a:avLst>
            </a:prstGeom>
            <a:solidFill>
              <a:schemeClr val="accent1">
                <a:alpha val="42999"/>
              </a:schemeClr>
            </a:solidFill>
            <a:ln w="9525" cap="flat" cmpd="sng">
              <a:solidFill>
                <a:schemeClr val="tx1"/>
              </a:solidFill>
              <a:prstDash val="solid"/>
              <a:miter/>
              <a:headEnd type="none" w="med" len="med"/>
              <a:tailEnd type="none" w="med" len="med"/>
            </a:ln>
          </p:spPr>
          <p:txBody>
            <a:bodyPr wrap="none" lIns="93345" tIns="46990" rIns="93345" bIns="46990" anchor="ctr"/>
            <a:p>
              <a:pPr algn="ctr"/>
              <a:r>
                <a:rPr lang="zh-CN" altLang="en-US" sz="2400" b="1" dirty="0">
                  <a:solidFill>
                    <a:srgbClr val="000000"/>
                  </a:solidFill>
                  <a:latin typeface="Verdana" panose="020B0604030504040204" pitchFamily="34" charset="0"/>
                  <a:ea typeface="宋体" panose="02010600030101010101" pitchFamily="2" charset="-122"/>
                </a:rPr>
                <a:t>缓</a:t>
              </a:r>
              <a:endParaRPr lang="zh-CN" altLang="en-US" sz="2400" b="1" dirty="0">
                <a:solidFill>
                  <a:srgbClr val="000000"/>
                </a:solidFill>
                <a:latin typeface="Verdana" panose="020B0604030504040204" pitchFamily="34" charset="0"/>
                <a:ea typeface="宋体" panose="02010600030101010101" pitchFamily="2" charset="-122"/>
              </a:endParaRPr>
            </a:p>
            <a:p>
              <a:pPr algn="ctr"/>
              <a:r>
                <a:rPr lang="zh-CN" altLang="en-US" sz="2400" b="1" dirty="0">
                  <a:solidFill>
                    <a:srgbClr val="000000"/>
                  </a:solidFill>
                  <a:latin typeface="Verdana" panose="020B0604030504040204" pitchFamily="34" charset="0"/>
                  <a:ea typeface="宋体" panose="02010600030101010101" pitchFamily="2" charset="-122"/>
                </a:rPr>
                <a:t>解</a:t>
              </a:r>
              <a:endParaRPr lang="zh-CN" altLang="en-US" sz="2400" b="1" dirty="0">
                <a:solidFill>
                  <a:srgbClr val="000000"/>
                </a:solidFill>
                <a:latin typeface="Verdana" panose="020B0604030504040204" pitchFamily="34" charset="0"/>
                <a:ea typeface="宋体" panose="02010600030101010101" pitchFamily="2" charset="-122"/>
              </a:endParaRPr>
            </a:p>
          </p:txBody>
        </p:sp>
        <p:sp>
          <p:nvSpPr>
            <p:cNvPr id="53258" name="任意多边形 53258"/>
            <p:cNvSpPr/>
            <p:nvPr/>
          </p:nvSpPr>
          <p:spPr>
            <a:xfrm flipV="1">
              <a:off x="9033" y="3125"/>
              <a:ext cx="1022" cy="110"/>
            </a:xfrm>
            <a:custGeom>
              <a:avLst/>
              <a:gdLst/>
              <a:ahLst/>
              <a:cxnLst>
                <a:cxn ang="270">
                  <a:pos x="16200" y="0"/>
                </a:cxn>
                <a:cxn ang="180">
                  <a:pos x="0" y="10800"/>
                </a:cxn>
                <a:cxn ang="90">
                  <a:pos x="16200" y="21600"/>
                </a:cxn>
                <a:cxn ang="0">
                  <a:pos x="21600" y="10800"/>
                </a:cxn>
              </a:cxnLst>
              <a:rect l="0" t="0" r="0" b="0"/>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CC0000"/>
            </a:solidFill>
            <a:ln w="9525" cap="flat" cmpd="sng">
              <a:solidFill>
                <a:srgbClr val="FFFF00"/>
              </a:solidFill>
              <a:prstDash val="solid"/>
              <a:miter/>
              <a:headEnd type="none" w="med" len="med"/>
              <a:tailEnd type="none" w="med" len="med"/>
            </a:ln>
          </p:spPr>
          <p:txBody>
            <a:bodyPr/>
            <a:p>
              <a:endParaRPr lang="zh-CN" altLang="en-US"/>
            </a:p>
          </p:txBody>
        </p:sp>
        <p:sp>
          <p:nvSpPr>
            <p:cNvPr id="53259" name="任意多边形 53259"/>
            <p:cNvSpPr/>
            <p:nvPr/>
          </p:nvSpPr>
          <p:spPr>
            <a:xfrm flipV="1">
              <a:off x="9033" y="4490"/>
              <a:ext cx="1022" cy="110"/>
            </a:xfrm>
            <a:custGeom>
              <a:avLst/>
              <a:gdLst/>
              <a:ahLst/>
              <a:cxnLst>
                <a:cxn ang="270">
                  <a:pos x="16200" y="0"/>
                </a:cxn>
                <a:cxn ang="180">
                  <a:pos x="0" y="10800"/>
                </a:cxn>
                <a:cxn ang="90">
                  <a:pos x="16200" y="21600"/>
                </a:cxn>
                <a:cxn ang="0">
                  <a:pos x="21600" y="10800"/>
                </a:cxn>
              </a:cxnLst>
              <a:rect l="0" t="0" r="0" b="0"/>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CC0000"/>
            </a:solidFill>
            <a:ln w="9525" cap="flat" cmpd="sng">
              <a:solidFill>
                <a:srgbClr val="FFFF00"/>
              </a:solidFill>
              <a:prstDash val="solid"/>
              <a:miter/>
              <a:headEnd type="none" w="med" len="med"/>
              <a:tailEnd type="none" w="med" len="med"/>
            </a:ln>
          </p:spPr>
          <p:txBody>
            <a:bodyPr/>
            <a:p>
              <a:endParaRPr lang="zh-CN" altLang="en-US"/>
            </a:p>
          </p:txBody>
        </p:sp>
        <p:sp>
          <p:nvSpPr>
            <p:cNvPr id="53260" name="任意多边形 53260"/>
            <p:cNvSpPr/>
            <p:nvPr/>
          </p:nvSpPr>
          <p:spPr>
            <a:xfrm flipV="1">
              <a:off x="9033" y="6870"/>
              <a:ext cx="1022" cy="110"/>
            </a:xfrm>
            <a:custGeom>
              <a:avLst/>
              <a:gdLst/>
              <a:ahLst/>
              <a:cxnLst>
                <a:cxn ang="270">
                  <a:pos x="16200" y="0"/>
                </a:cxn>
                <a:cxn ang="180">
                  <a:pos x="0" y="10800"/>
                </a:cxn>
                <a:cxn ang="90">
                  <a:pos x="16200" y="21600"/>
                </a:cxn>
                <a:cxn ang="0">
                  <a:pos x="21600" y="10800"/>
                </a:cxn>
              </a:cxnLst>
              <a:rect l="0" t="0" r="0" b="0"/>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CC0000"/>
            </a:solidFill>
            <a:ln w="9525" cap="flat" cmpd="sng">
              <a:solidFill>
                <a:srgbClr val="FFFF00"/>
              </a:solidFill>
              <a:prstDash val="solid"/>
              <a:miter/>
              <a:headEnd type="none" w="med" len="med"/>
              <a:tailEnd type="none" w="med" len="med"/>
            </a:ln>
          </p:spPr>
          <p:txBody>
            <a:bodyPr/>
            <a:p>
              <a:endParaRPr lang="zh-CN" altLang="en-US"/>
            </a:p>
          </p:txBody>
        </p:sp>
        <p:sp>
          <p:nvSpPr>
            <p:cNvPr id="53261" name="任意多边形 53261"/>
            <p:cNvSpPr/>
            <p:nvPr/>
          </p:nvSpPr>
          <p:spPr>
            <a:xfrm flipV="1">
              <a:off x="9033" y="8005"/>
              <a:ext cx="1022" cy="110"/>
            </a:xfrm>
            <a:custGeom>
              <a:avLst/>
              <a:gdLst/>
              <a:ahLst/>
              <a:cxnLst>
                <a:cxn ang="270">
                  <a:pos x="16200" y="0"/>
                </a:cxn>
                <a:cxn ang="180">
                  <a:pos x="0" y="10800"/>
                </a:cxn>
                <a:cxn ang="90">
                  <a:pos x="16200" y="21600"/>
                </a:cxn>
                <a:cxn ang="0">
                  <a:pos x="21600" y="10800"/>
                </a:cxn>
              </a:cxnLst>
              <a:rect l="0" t="0" r="0" b="0"/>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CC0000"/>
            </a:solidFill>
            <a:ln w="9525" cap="flat" cmpd="sng">
              <a:solidFill>
                <a:srgbClr val="FFFF00"/>
              </a:solidFill>
              <a:prstDash val="solid"/>
              <a:miter/>
              <a:headEnd type="none" w="med" len="med"/>
              <a:tailEnd type="none" w="med" len="med"/>
            </a:ln>
          </p:spPr>
          <p:txBody>
            <a:bodyPr/>
            <a:p>
              <a:endParaRPr lang="zh-CN" altLang="en-US"/>
            </a:p>
          </p:txBody>
        </p:sp>
        <p:sp>
          <p:nvSpPr>
            <p:cNvPr id="53262" name="任意多边形 53262"/>
            <p:cNvSpPr/>
            <p:nvPr/>
          </p:nvSpPr>
          <p:spPr>
            <a:xfrm flipV="1">
              <a:off x="9033" y="9365"/>
              <a:ext cx="1022" cy="110"/>
            </a:xfrm>
            <a:custGeom>
              <a:avLst/>
              <a:gdLst/>
              <a:ahLst/>
              <a:cxnLst>
                <a:cxn ang="270">
                  <a:pos x="16200" y="0"/>
                </a:cxn>
                <a:cxn ang="180">
                  <a:pos x="0" y="10800"/>
                </a:cxn>
                <a:cxn ang="90">
                  <a:pos x="16200" y="21600"/>
                </a:cxn>
                <a:cxn ang="0">
                  <a:pos x="21600" y="10800"/>
                </a:cxn>
              </a:cxnLst>
              <a:rect l="0" t="0" r="0" b="0"/>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CC0000"/>
            </a:solidFill>
            <a:ln w="9525" cap="flat" cmpd="sng">
              <a:solidFill>
                <a:srgbClr val="FFFF00"/>
              </a:solidFill>
              <a:prstDash val="solid"/>
              <a:miter/>
              <a:headEnd type="none" w="med" len="med"/>
              <a:tailEnd type="none" w="med" len="med"/>
            </a:ln>
          </p:spPr>
          <p:txBody>
            <a:bodyPr/>
            <a:p>
              <a:endParaRPr lang="zh-CN" altLang="en-US"/>
            </a:p>
          </p:txBody>
        </p:sp>
        <p:sp>
          <p:nvSpPr>
            <p:cNvPr id="53263" name="圆角矩形 53263"/>
            <p:cNvSpPr/>
            <p:nvPr/>
          </p:nvSpPr>
          <p:spPr>
            <a:xfrm>
              <a:off x="10393" y="2558"/>
              <a:ext cx="5330" cy="1247"/>
            </a:xfrm>
            <a:prstGeom prst="roundRect">
              <a:avLst>
                <a:gd name="adj" fmla="val 16667"/>
              </a:avLst>
            </a:prstGeom>
            <a:pattFill prst="divot">
              <a:fgClr>
                <a:srgbClr val="FFFF00"/>
              </a:fgClr>
              <a:bgClr>
                <a:schemeClr val="bg1"/>
              </a:bgClr>
            </a:pattFill>
            <a:ln w="9525" cap="flat" cmpd="sng">
              <a:solidFill>
                <a:srgbClr val="CC0000"/>
              </a:solidFill>
              <a:prstDash val="solid"/>
              <a:round/>
              <a:headEnd type="none" w="med" len="med"/>
              <a:tailEnd type="none" w="med" len="med"/>
            </a:ln>
          </p:spPr>
          <p:txBody>
            <a:bodyPr wrap="none" lIns="92075" tIns="46038" rIns="92075" bIns="46038" anchor="ctr"/>
            <a:p>
              <a:pPr algn="ctr"/>
              <a:r>
                <a:rPr lang="zh-CN" altLang="en-US" sz="2400" b="1" dirty="0">
                  <a:latin typeface="Verdana" panose="020B0604030504040204" pitchFamily="34" charset="0"/>
                  <a:ea typeface="宋体" panose="02010600030101010101" pitchFamily="2" charset="-122"/>
                </a:rPr>
                <a:t>颅内高压、感染性</a:t>
              </a:r>
              <a:endParaRPr lang="zh-CN" altLang="en-US" sz="2400" b="1" dirty="0">
                <a:latin typeface="Verdana" panose="020B0604030504040204" pitchFamily="34" charset="0"/>
                <a:ea typeface="宋体" panose="02010600030101010101" pitchFamily="2" charset="-122"/>
              </a:endParaRPr>
            </a:p>
            <a:p>
              <a:pPr algn="ctr"/>
              <a:r>
                <a:rPr lang="zh-CN" altLang="en-US" sz="2400" b="1" dirty="0">
                  <a:latin typeface="Verdana" panose="020B0604030504040204" pitchFamily="34" charset="0"/>
                  <a:ea typeface="宋体" panose="02010600030101010101" pitchFamily="2" charset="-122"/>
                </a:rPr>
                <a:t>血管性、脑肿瘤</a:t>
              </a:r>
              <a:endParaRPr lang="zh-CN" altLang="en-US" sz="2400" b="1" dirty="0">
                <a:latin typeface="Verdana" panose="020B0604030504040204" pitchFamily="34" charset="0"/>
                <a:ea typeface="宋体" panose="02010600030101010101" pitchFamily="2" charset="-122"/>
              </a:endParaRPr>
            </a:p>
          </p:txBody>
        </p:sp>
        <p:sp>
          <p:nvSpPr>
            <p:cNvPr id="53264" name="圆角矩形 53264"/>
            <p:cNvSpPr/>
            <p:nvPr/>
          </p:nvSpPr>
          <p:spPr>
            <a:xfrm>
              <a:off x="10508" y="4145"/>
              <a:ext cx="5215" cy="793"/>
            </a:xfrm>
            <a:prstGeom prst="roundRect">
              <a:avLst>
                <a:gd name="adj" fmla="val 16667"/>
              </a:avLst>
            </a:prstGeom>
            <a:pattFill prst="divot">
              <a:fgClr>
                <a:srgbClr val="FFFF00"/>
              </a:fgClr>
              <a:bgClr>
                <a:schemeClr val="bg1"/>
              </a:bgClr>
            </a:pattFill>
            <a:ln w="9525" cap="flat" cmpd="sng">
              <a:solidFill>
                <a:srgbClr val="CC0000"/>
              </a:solidFill>
              <a:prstDash val="solid"/>
              <a:round/>
              <a:headEnd type="none" w="med" len="med"/>
              <a:tailEnd type="none" w="med" len="med"/>
            </a:ln>
          </p:spPr>
          <p:txBody>
            <a:bodyPr wrap="none" lIns="92075" tIns="46038" rIns="92075" bIns="46038" anchor="ctr"/>
            <a:p>
              <a:pPr algn="ctr"/>
              <a:r>
                <a:rPr lang="zh-CN" altLang="en-US" sz="2400" b="1" dirty="0">
                  <a:latin typeface="Verdana" panose="020B0604030504040204" pitchFamily="34" charset="0"/>
                  <a:ea typeface="宋体" panose="02010600030101010101" pitchFamily="2" charset="-122"/>
                </a:rPr>
                <a:t>颈肌的急性炎症</a:t>
              </a:r>
              <a:endParaRPr lang="zh-CN" altLang="en-US" sz="2400" b="1" dirty="0">
                <a:latin typeface="Verdana" panose="020B0604030504040204" pitchFamily="34" charset="0"/>
                <a:ea typeface="宋体" panose="02010600030101010101" pitchFamily="2" charset="-122"/>
              </a:endParaRPr>
            </a:p>
          </p:txBody>
        </p:sp>
        <p:sp>
          <p:nvSpPr>
            <p:cNvPr id="53265" name="圆角矩形 53265"/>
            <p:cNvSpPr/>
            <p:nvPr/>
          </p:nvSpPr>
          <p:spPr>
            <a:xfrm>
              <a:off x="10508" y="6530"/>
              <a:ext cx="5215" cy="793"/>
            </a:xfrm>
            <a:prstGeom prst="roundRect">
              <a:avLst>
                <a:gd name="adj" fmla="val 16667"/>
              </a:avLst>
            </a:prstGeom>
            <a:pattFill prst="divot">
              <a:fgClr>
                <a:srgbClr val="FFFF00"/>
              </a:fgClr>
              <a:bgClr>
                <a:schemeClr val="bg1"/>
              </a:bgClr>
            </a:pattFill>
            <a:ln w="9525" cap="flat" cmpd="sng">
              <a:solidFill>
                <a:srgbClr val="CC0000"/>
              </a:solidFill>
              <a:prstDash val="solid"/>
              <a:round/>
              <a:headEnd type="none" w="med" len="med"/>
              <a:tailEnd type="none" w="med" len="med"/>
            </a:ln>
          </p:spPr>
          <p:txBody>
            <a:bodyPr wrap="none" lIns="92075" tIns="46038" rIns="92075" bIns="46038" anchor="ctr"/>
            <a:p>
              <a:pPr algn="ctr"/>
              <a:r>
                <a:rPr lang="zh-CN" altLang="en-US" sz="2400" b="1" dirty="0">
                  <a:latin typeface="Verdana" panose="020B0604030504040204" pitchFamily="34" charset="0"/>
                  <a:ea typeface="宋体" panose="02010600030101010101" pitchFamily="2" charset="-122"/>
                </a:rPr>
                <a:t>丛集性头痛</a:t>
              </a:r>
              <a:endParaRPr lang="zh-CN" altLang="en-US" sz="2400" b="1" dirty="0">
                <a:latin typeface="Verdana" panose="020B0604030504040204" pitchFamily="34" charset="0"/>
                <a:ea typeface="宋体" panose="02010600030101010101" pitchFamily="2" charset="-122"/>
              </a:endParaRPr>
            </a:p>
          </p:txBody>
        </p:sp>
        <p:sp>
          <p:nvSpPr>
            <p:cNvPr id="53266" name="圆角矩形 53266"/>
            <p:cNvSpPr/>
            <p:nvPr/>
          </p:nvSpPr>
          <p:spPr>
            <a:xfrm>
              <a:off x="10508" y="7663"/>
              <a:ext cx="5215" cy="792"/>
            </a:xfrm>
            <a:prstGeom prst="roundRect">
              <a:avLst>
                <a:gd name="adj" fmla="val 16667"/>
              </a:avLst>
            </a:prstGeom>
            <a:pattFill prst="divot">
              <a:fgClr>
                <a:srgbClr val="FFFF00"/>
              </a:fgClr>
              <a:bgClr>
                <a:schemeClr val="bg1"/>
              </a:bgClr>
            </a:pattFill>
            <a:ln w="9525" cap="flat" cmpd="sng">
              <a:solidFill>
                <a:srgbClr val="CC0000"/>
              </a:solidFill>
              <a:prstDash val="solid"/>
              <a:round/>
              <a:headEnd type="none" w="med" len="med"/>
              <a:tailEnd type="none" w="med" len="med"/>
            </a:ln>
          </p:spPr>
          <p:txBody>
            <a:bodyPr wrap="none" lIns="92075" tIns="46038" rIns="92075" bIns="46038" anchor="ctr"/>
            <a:p>
              <a:pPr algn="ctr"/>
              <a:r>
                <a:rPr lang="zh-CN" altLang="en-US" sz="2400" b="1" dirty="0">
                  <a:latin typeface="Verdana" panose="020B0604030504040204" pitchFamily="34" charset="0"/>
                  <a:ea typeface="宋体" panose="02010600030101010101" pitchFamily="2" charset="-122"/>
                </a:rPr>
                <a:t>偏头痛</a:t>
              </a:r>
              <a:endParaRPr lang="zh-CN" altLang="en-US" sz="2400" b="1" dirty="0">
                <a:latin typeface="Verdana" panose="020B0604030504040204" pitchFamily="34" charset="0"/>
                <a:ea typeface="宋体" panose="02010600030101010101" pitchFamily="2" charset="-122"/>
              </a:endParaRPr>
            </a:p>
          </p:txBody>
        </p:sp>
        <p:sp>
          <p:nvSpPr>
            <p:cNvPr id="53267" name="圆角矩形 53267"/>
            <p:cNvSpPr/>
            <p:nvPr/>
          </p:nvSpPr>
          <p:spPr>
            <a:xfrm>
              <a:off x="10508" y="8910"/>
              <a:ext cx="5215" cy="793"/>
            </a:xfrm>
            <a:prstGeom prst="roundRect">
              <a:avLst>
                <a:gd name="adj" fmla="val 16667"/>
              </a:avLst>
            </a:prstGeom>
            <a:pattFill prst="divot">
              <a:fgClr>
                <a:srgbClr val="FFFF00"/>
              </a:fgClr>
              <a:bgClr>
                <a:schemeClr val="bg1"/>
              </a:bgClr>
            </a:pattFill>
            <a:ln w="9525" cap="flat" cmpd="sng">
              <a:solidFill>
                <a:srgbClr val="CC0000"/>
              </a:solidFill>
              <a:prstDash val="solid"/>
              <a:round/>
              <a:headEnd type="none" w="med" len="med"/>
              <a:tailEnd type="none" w="med" len="med"/>
            </a:ln>
          </p:spPr>
          <p:txBody>
            <a:bodyPr wrap="none" lIns="92075" tIns="46038" rIns="92075" bIns="46038" anchor="ctr"/>
            <a:p>
              <a:pPr algn="ctr"/>
              <a:r>
                <a:rPr lang="zh-CN" altLang="en-US" sz="2400" b="1" dirty="0">
                  <a:latin typeface="Verdana" panose="020B0604030504040204" pitchFamily="34" charset="0"/>
                  <a:ea typeface="宋体" panose="02010600030101010101" pitchFamily="2" charset="-122"/>
                </a:rPr>
                <a:t>慢性或职业性的颈肌痉挛</a:t>
              </a:r>
              <a:endParaRPr lang="zh-CN" altLang="en-US" sz="2400" b="1" dirty="0">
                <a:latin typeface="Verdana" panose="020B0604030504040204" pitchFamily="34" charset="0"/>
                <a:ea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itle 6"/>
          <p:cNvSpPr txBox="1"/>
          <p:nvPr>
            <p:custDataLst>
              <p:tags r:id="rId1"/>
            </p:custDataLst>
          </p:nvPr>
        </p:nvSpPr>
        <p:spPr>
          <a:xfrm>
            <a:off x="231407" y="97384"/>
            <a:ext cx="176149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a:t>
            </a: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头痛</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3" name="文本框 2"/>
          <p:cNvSpPr txBox="1"/>
          <p:nvPr/>
        </p:nvSpPr>
        <p:spPr>
          <a:xfrm>
            <a:off x="642620" y="920115"/>
            <a:ext cx="4197985" cy="460375"/>
          </a:xfrm>
          <a:prstGeom prst="rect">
            <a:avLst/>
          </a:prstGeom>
          <a:noFill/>
        </p:spPr>
        <p:txBody>
          <a:bodyPr wrap="square" rtlCol="0">
            <a:spAutoFit/>
          </a:bodyPr>
          <a:p>
            <a:r>
              <a:rPr lang="zh-CN" altLang="en-US" sz="2400"/>
              <a:t>（三）伴随症状</a:t>
            </a:r>
            <a:endParaRPr lang="zh-CN" altLang="en-US" sz="2400"/>
          </a:p>
        </p:txBody>
      </p:sp>
      <p:grpSp>
        <p:nvGrpSpPr>
          <p:cNvPr id="9" name="组合 8"/>
          <p:cNvGrpSpPr/>
          <p:nvPr/>
        </p:nvGrpSpPr>
        <p:grpSpPr>
          <a:xfrm>
            <a:off x="2863215" y="1771650"/>
            <a:ext cx="6784340" cy="4660265"/>
            <a:chOff x="4509" y="1928"/>
            <a:chExt cx="11441" cy="8201"/>
          </a:xfrm>
        </p:grpSpPr>
        <p:sp>
          <p:nvSpPr>
            <p:cNvPr id="54275" name="圆角矩形 54275"/>
            <p:cNvSpPr/>
            <p:nvPr/>
          </p:nvSpPr>
          <p:spPr>
            <a:xfrm>
              <a:off x="7448" y="1943"/>
              <a:ext cx="8502" cy="792"/>
            </a:xfrm>
            <a:prstGeom prst="roundRect">
              <a:avLst>
                <a:gd name="adj" fmla="val 16667"/>
              </a:avLst>
            </a:prstGeom>
            <a:pattFill prst="divot">
              <a:fgClr>
                <a:srgbClr val="FFFF00"/>
              </a:fgClr>
              <a:bgClr>
                <a:schemeClr val="bg1"/>
              </a:bgClr>
            </a:pattFill>
            <a:ln w="9525" cap="flat" cmpd="sng">
              <a:solidFill>
                <a:srgbClr val="CC0000"/>
              </a:solidFill>
              <a:prstDash val="solid"/>
              <a:round/>
              <a:headEnd type="none" w="med" len="med"/>
              <a:tailEnd type="none" w="med" len="med"/>
            </a:ln>
          </p:spPr>
          <p:txBody>
            <a:bodyPr wrap="none" lIns="92075" tIns="46038" rIns="92075" bIns="46038" anchor="ctr"/>
            <a:p>
              <a:pPr algn="ctr"/>
              <a:r>
                <a:rPr lang="zh-CN" altLang="en-US" sz="2400" b="1" dirty="0">
                  <a:latin typeface="Verdana" panose="020B0604030504040204" pitchFamily="34" charset="0"/>
                  <a:ea typeface="宋体" panose="02010600030101010101" pitchFamily="2" charset="-122"/>
                </a:rPr>
                <a:t>颅内压增高、偏头痛</a:t>
              </a:r>
              <a:endParaRPr lang="zh-CN" altLang="en-US" sz="2400" b="1" dirty="0">
                <a:latin typeface="Verdana" panose="020B0604030504040204" pitchFamily="34" charset="0"/>
                <a:ea typeface="宋体" panose="02010600030101010101" pitchFamily="2" charset="-122"/>
              </a:endParaRPr>
            </a:p>
          </p:txBody>
        </p:sp>
        <p:sp>
          <p:nvSpPr>
            <p:cNvPr id="54277" name="圆角矩形 54277"/>
            <p:cNvSpPr/>
            <p:nvPr/>
          </p:nvSpPr>
          <p:spPr>
            <a:xfrm>
              <a:off x="7448" y="3640"/>
              <a:ext cx="8390" cy="795"/>
            </a:xfrm>
            <a:prstGeom prst="roundRect">
              <a:avLst>
                <a:gd name="adj" fmla="val 16667"/>
              </a:avLst>
            </a:prstGeom>
            <a:pattFill prst="divot">
              <a:fgClr>
                <a:srgbClr val="FFFF00"/>
              </a:fgClr>
              <a:bgClr>
                <a:schemeClr val="bg1"/>
              </a:bgClr>
            </a:pattFill>
            <a:ln w="9525" cap="flat" cmpd="sng">
              <a:solidFill>
                <a:srgbClr val="CC0000"/>
              </a:solidFill>
              <a:prstDash val="solid"/>
              <a:round/>
              <a:headEnd type="none" w="med" len="med"/>
              <a:tailEnd type="none" w="med" len="med"/>
            </a:ln>
          </p:spPr>
          <p:txBody>
            <a:bodyPr wrap="none" lIns="92075" tIns="46038" rIns="92075" bIns="46038" anchor="ctr"/>
            <a:p>
              <a:pPr algn="ctr"/>
              <a:r>
                <a:rPr lang="zh-CN" altLang="en-US" sz="2400" b="1" dirty="0">
                  <a:latin typeface="Verdana" panose="020B0604030504040204" pitchFamily="34" charset="0"/>
                  <a:ea typeface="宋体" panose="02010600030101010101" pitchFamily="2" charset="-122"/>
                </a:rPr>
                <a:t>小脑肿瘤、椎</a:t>
              </a:r>
              <a:r>
                <a:rPr lang="zh-CN" altLang="en-US" sz="2400" b="1" dirty="0">
                  <a:latin typeface="Arial" panose="020B0604020202020204" pitchFamily="34" charset="0"/>
                  <a:ea typeface="宋体" panose="02010600030101010101" pitchFamily="2" charset="-122"/>
                </a:rPr>
                <a:t>—</a:t>
              </a:r>
              <a:r>
                <a:rPr lang="zh-CN" altLang="en-US" sz="2400" b="1" dirty="0">
                  <a:latin typeface="Verdana" panose="020B0604030504040204" pitchFamily="34" charset="0"/>
                  <a:ea typeface="宋体" panose="02010600030101010101" pitchFamily="2" charset="-122"/>
                </a:rPr>
                <a:t>基底动脉供血不足</a:t>
              </a:r>
              <a:endParaRPr lang="zh-CN" altLang="en-US" sz="2400" b="1" dirty="0">
                <a:latin typeface="Verdana" panose="020B0604030504040204" pitchFamily="34" charset="0"/>
                <a:ea typeface="宋体" panose="02010600030101010101" pitchFamily="2" charset="-122"/>
              </a:endParaRPr>
            </a:p>
          </p:txBody>
        </p:sp>
        <p:sp>
          <p:nvSpPr>
            <p:cNvPr id="54279" name="圆角矩形 54279"/>
            <p:cNvSpPr/>
            <p:nvPr/>
          </p:nvSpPr>
          <p:spPr>
            <a:xfrm>
              <a:off x="7448" y="7118"/>
              <a:ext cx="8390" cy="792"/>
            </a:xfrm>
            <a:prstGeom prst="roundRect">
              <a:avLst>
                <a:gd name="adj" fmla="val 16667"/>
              </a:avLst>
            </a:prstGeom>
            <a:pattFill prst="divot">
              <a:fgClr>
                <a:srgbClr val="FFFF00"/>
              </a:fgClr>
              <a:bgClr>
                <a:schemeClr val="bg1"/>
              </a:bgClr>
            </a:pattFill>
            <a:ln w="9525" cap="flat" cmpd="sng">
              <a:solidFill>
                <a:srgbClr val="CC0000"/>
              </a:solidFill>
              <a:prstDash val="solid"/>
              <a:round/>
              <a:headEnd type="none" w="med" len="med"/>
              <a:tailEnd type="none" w="med" len="med"/>
            </a:ln>
          </p:spPr>
          <p:txBody>
            <a:bodyPr wrap="none" lIns="92075" tIns="46038" rIns="92075" bIns="46038" anchor="ctr"/>
            <a:p>
              <a:pPr algn="ctr"/>
              <a:r>
                <a:rPr lang="zh-CN" altLang="en-US" sz="2400" b="1" dirty="0">
                  <a:latin typeface="Verdana" panose="020B0604030504040204" pitchFamily="34" charset="0"/>
                  <a:ea typeface="宋体" panose="02010600030101010101" pitchFamily="2" charset="-122"/>
                </a:rPr>
                <a:t>青光眼或脑肿瘤</a:t>
              </a:r>
              <a:endParaRPr lang="zh-CN" altLang="en-US" sz="2400" b="1" dirty="0">
                <a:latin typeface="Verdana" panose="020B0604030504040204" pitchFamily="34" charset="0"/>
                <a:ea typeface="宋体" panose="02010600030101010101" pitchFamily="2" charset="-122"/>
              </a:endParaRPr>
            </a:p>
          </p:txBody>
        </p:sp>
        <p:sp>
          <p:nvSpPr>
            <p:cNvPr id="54281" name="圆角矩形 54281"/>
            <p:cNvSpPr/>
            <p:nvPr/>
          </p:nvSpPr>
          <p:spPr>
            <a:xfrm>
              <a:off x="7448" y="8863"/>
              <a:ext cx="8390" cy="792"/>
            </a:xfrm>
            <a:prstGeom prst="roundRect">
              <a:avLst>
                <a:gd name="adj" fmla="val 16667"/>
              </a:avLst>
            </a:prstGeom>
            <a:pattFill prst="divot">
              <a:fgClr>
                <a:srgbClr val="FFFF00"/>
              </a:fgClr>
              <a:bgClr>
                <a:schemeClr val="bg1"/>
              </a:bgClr>
            </a:pattFill>
            <a:ln w="9525" cap="flat" cmpd="sng">
              <a:solidFill>
                <a:srgbClr val="CC0000"/>
              </a:solidFill>
              <a:prstDash val="solid"/>
              <a:round/>
              <a:headEnd type="none" w="med" len="med"/>
              <a:tailEnd type="none" w="med" len="med"/>
            </a:ln>
          </p:spPr>
          <p:txBody>
            <a:bodyPr wrap="none" lIns="92075" tIns="46038" rIns="92075" bIns="46038" anchor="ctr"/>
            <a:p>
              <a:pPr algn="ctr"/>
              <a:r>
                <a:rPr lang="zh-CN" altLang="en-US" sz="2400" b="1" dirty="0">
                  <a:latin typeface="Verdana" panose="020B0604030504040204" pitchFamily="34" charset="0"/>
                  <a:ea typeface="宋体" panose="02010600030101010101" pitchFamily="2" charset="-122"/>
                </a:rPr>
                <a:t>脑膜炎或蛛网膜下腔出血</a:t>
              </a:r>
              <a:endParaRPr lang="zh-CN" altLang="en-US" sz="2400" b="1" dirty="0">
                <a:latin typeface="Verdana" panose="020B0604030504040204" pitchFamily="34" charset="0"/>
                <a:ea typeface="宋体" panose="02010600030101010101" pitchFamily="2" charset="-122"/>
              </a:endParaRPr>
            </a:p>
          </p:txBody>
        </p:sp>
        <p:sp>
          <p:nvSpPr>
            <p:cNvPr id="54283" name="圆角矩形 54283"/>
            <p:cNvSpPr/>
            <p:nvPr/>
          </p:nvSpPr>
          <p:spPr>
            <a:xfrm>
              <a:off x="7448" y="5340"/>
              <a:ext cx="8390" cy="793"/>
            </a:xfrm>
            <a:prstGeom prst="roundRect">
              <a:avLst>
                <a:gd name="adj" fmla="val 16667"/>
              </a:avLst>
            </a:prstGeom>
            <a:pattFill prst="divot">
              <a:fgClr>
                <a:srgbClr val="FFFF00"/>
              </a:fgClr>
              <a:bgClr>
                <a:schemeClr val="bg1"/>
              </a:bgClr>
            </a:pattFill>
            <a:ln w="9525" cap="flat" cmpd="sng">
              <a:solidFill>
                <a:srgbClr val="CC0000"/>
              </a:solidFill>
              <a:prstDash val="solid"/>
              <a:round/>
              <a:headEnd type="none" w="med" len="med"/>
              <a:tailEnd type="none" w="med" len="med"/>
            </a:ln>
          </p:spPr>
          <p:txBody>
            <a:bodyPr wrap="none" lIns="92075" tIns="46038" rIns="92075" bIns="46038" anchor="ctr"/>
            <a:p>
              <a:pPr algn="ctr"/>
              <a:r>
                <a:rPr lang="zh-CN" altLang="en-US" sz="2400" b="1" dirty="0">
                  <a:latin typeface="Verdana" panose="020B0604030504040204" pitchFamily="34" charset="0"/>
                  <a:ea typeface="宋体" panose="02010600030101010101" pitchFamily="2" charset="-122"/>
                </a:rPr>
                <a:t>颅内或全身性感染</a:t>
              </a:r>
              <a:endParaRPr lang="zh-CN" altLang="en-US" sz="2400" b="1" dirty="0">
                <a:latin typeface="Verdana" panose="020B0604030504040204" pitchFamily="34" charset="0"/>
                <a:ea typeface="宋体" panose="02010600030101010101" pitchFamily="2" charset="-122"/>
              </a:endParaRPr>
            </a:p>
          </p:txBody>
        </p:sp>
        <p:grpSp>
          <p:nvGrpSpPr>
            <p:cNvPr id="2" name="组合 2"/>
            <p:cNvGrpSpPr/>
            <p:nvPr/>
          </p:nvGrpSpPr>
          <p:grpSpPr>
            <a:xfrm>
              <a:off x="4576" y="1928"/>
              <a:ext cx="1633" cy="1396"/>
              <a:chOff x="4489" y="2306"/>
              <a:chExt cx="1332" cy="1200"/>
            </a:xfrm>
          </p:grpSpPr>
          <p:sp>
            <p:nvSpPr>
              <p:cNvPr id="16408" name="椭圆 73752"/>
              <p:cNvSpPr/>
              <p:nvPr/>
            </p:nvSpPr>
            <p:spPr>
              <a:xfrm>
                <a:off x="4489" y="3146"/>
                <a:ext cx="1080" cy="360"/>
              </a:xfrm>
              <a:prstGeom prst="ellipse">
                <a:avLst/>
              </a:prstGeom>
              <a:solidFill>
                <a:srgbClr val="0F2145">
                  <a:alpha val="30000"/>
                </a:srgbClr>
              </a:solidFill>
              <a:ln w="9525">
                <a:noFill/>
              </a:ln>
            </p:spPr>
            <p:txBody>
              <a:bodyPr anchor="t"/>
              <a:p>
                <a:endParaRPr lang="zh-CN" altLang="en-US">
                  <a:latin typeface="Arial" panose="020B0604020202020204" pitchFamily="34" charset="0"/>
                </a:endParaRPr>
              </a:p>
            </p:txBody>
          </p:sp>
          <p:sp>
            <p:nvSpPr>
              <p:cNvPr id="16409" name="椭圆 73753"/>
              <p:cNvSpPr/>
              <p:nvPr/>
            </p:nvSpPr>
            <p:spPr>
              <a:xfrm>
                <a:off x="4682" y="2306"/>
                <a:ext cx="1075" cy="1075"/>
              </a:xfrm>
              <a:prstGeom prst="ellipse">
                <a:avLst/>
              </a:prstGeom>
              <a:gradFill rotWithShape="1">
                <a:gsLst>
                  <a:gs pos="0">
                    <a:srgbClr val="636869"/>
                  </a:gs>
                  <a:gs pos="100000">
                    <a:srgbClr val="D6E1E2"/>
                  </a:gs>
                </a:gsLst>
                <a:lin ang="5400000" scaled="1"/>
                <a:tileRect/>
              </a:gradFill>
              <a:ln w="9525">
                <a:noFill/>
              </a:ln>
            </p:spPr>
            <p:txBody>
              <a:bodyPr anchor="t"/>
              <a:p>
                <a:endParaRPr lang="zh-CN" altLang="en-US">
                  <a:latin typeface="Arial" panose="020B0604020202020204" pitchFamily="34" charset="0"/>
                </a:endParaRPr>
              </a:p>
            </p:txBody>
          </p:sp>
          <p:sp>
            <p:nvSpPr>
              <p:cNvPr id="16410" name="椭圆 73754"/>
              <p:cNvSpPr/>
              <p:nvPr/>
            </p:nvSpPr>
            <p:spPr>
              <a:xfrm>
                <a:off x="4697" y="2311"/>
                <a:ext cx="1048" cy="1050"/>
              </a:xfrm>
              <a:prstGeom prst="ellipse">
                <a:avLst/>
              </a:prstGeom>
              <a:gradFill rotWithShape="1">
                <a:gsLst>
                  <a:gs pos="0">
                    <a:srgbClr val="D6E1E2">
                      <a:alpha val="0"/>
                    </a:srgbClr>
                  </a:gs>
                  <a:gs pos="100000">
                    <a:srgbClr val="F1F5F5"/>
                  </a:gs>
                </a:gsLst>
                <a:lin ang="5400000" scaled="1"/>
                <a:tileRect/>
              </a:gradFill>
              <a:ln w="9525">
                <a:noFill/>
              </a:ln>
            </p:spPr>
            <p:txBody>
              <a:bodyPr anchor="t"/>
              <a:p>
                <a:endParaRPr lang="zh-CN" altLang="en-US">
                  <a:latin typeface="Arial" panose="020B0604020202020204" pitchFamily="34" charset="0"/>
                </a:endParaRPr>
              </a:p>
            </p:txBody>
          </p:sp>
          <p:sp>
            <p:nvSpPr>
              <p:cNvPr id="16411" name="椭圆 73755"/>
              <p:cNvSpPr/>
              <p:nvPr/>
            </p:nvSpPr>
            <p:spPr>
              <a:xfrm>
                <a:off x="4707" y="2321"/>
                <a:ext cx="998" cy="980"/>
              </a:xfrm>
              <a:prstGeom prst="ellipse">
                <a:avLst/>
              </a:prstGeom>
              <a:gradFill rotWithShape="1">
                <a:gsLst>
                  <a:gs pos="0">
                    <a:srgbClr val="AAB2B3"/>
                  </a:gs>
                  <a:gs pos="100000">
                    <a:srgbClr val="D6E1E2">
                      <a:alpha val="48000"/>
                    </a:srgbClr>
                  </a:gs>
                </a:gsLst>
                <a:lin ang="5400000" scaled="1"/>
                <a:tileRect/>
              </a:gradFill>
              <a:ln w="9525">
                <a:noFill/>
              </a:ln>
            </p:spPr>
            <p:txBody>
              <a:bodyPr anchor="t"/>
              <a:p>
                <a:endParaRPr lang="zh-CN" altLang="en-US">
                  <a:latin typeface="Arial" panose="020B0604020202020204" pitchFamily="34" charset="0"/>
                </a:endParaRPr>
              </a:p>
            </p:txBody>
          </p:sp>
          <p:sp>
            <p:nvSpPr>
              <p:cNvPr id="16412" name="椭圆 73756"/>
              <p:cNvSpPr/>
              <p:nvPr/>
            </p:nvSpPr>
            <p:spPr>
              <a:xfrm>
                <a:off x="4764" y="2351"/>
                <a:ext cx="888" cy="793"/>
              </a:xfrm>
              <a:prstGeom prst="ellipse">
                <a:avLst/>
              </a:prstGeom>
              <a:gradFill rotWithShape="1">
                <a:gsLst>
                  <a:gs pos="0">
                    <a:srgbClr val="FFFFFF"/>
                  </a:gs>
                  <a:gs pos="100000">
                    <a:srgbClr val="D6E1E2">
                      <a:alpha val="38000"/>
                    </a:srgbClr>
                  </a:gs>
                </a:gsLst>
                <a:lin ang="5400000" scaled="1"/>
                <a:tileRect/>
              </a:gradFill>
              <a:ln w="9525">
                <a:noFill/>
              </a:ln>
            </p:spPr>
            <p:txBody>
              <a:bodyPr anchor="t"/>
              <a:p>
                <a:endParaRPr lang="zh-CN" altLang="en-US">
                  <a:latin typeface="Arial" panose="020B0604020202020204" pitchFamily="34" charset="0"/>
                </a:endParaRPr>
              </a:p>
            </p:txBody>
          </p:sp>
          <p:sp>
            <p:nvSpPr>
              <p:cNvPr id="16413" name="文本框 73757"/>
              <p:cNvSpPr txBox="1"/>
              <p:nvPr/>
            </p:nvSpPr>
            <p:spPr>
              <a:xfrm>
                <a:off x="4764" y="2594"/>
                <a:ext cx="1057" cy="557"/>
              </a:xfrm>
              <a:prstGeom prst="rect">
                <a:avLst/>
              </a:prstGeom>
              <a:noFill/>
              <a:ln w="9525">
                <a:noFill/>
              </a:ln>
            </p:spPr>
            <p:txBody>
              <a:bodyPr wrap="square" anchor="t">
                <a:spAutoFit/>
              </a:bodyPr>
              <a:p>
                <a:pPr algn="ctr"/>
                <a:r>
                  <a:rPr lang="zh-CN" altLang="en-US" sz="1800" b="1">
                    <a:solidFill>
                      <a:srgbClr val="000000"/>
                    </a:solidFill>
                    <a:latin typeface="Arial" panose="020B0604020202020204" pitchFamily="34" charset="0"/>
                    <a:ea typeface="宋体" panose="02010600030101010101" pitchFamily="2" charset="-122"/>
                  </a:rPr>
                  <a:t>呕吐</a:t>
                </a:r>
                <a:endParaRPr lang="zh-CN" altLang="en-US" sz="1800" b="1">
                  <a:solidFill>
                    <a:srgbClr val="000000"/>
                  </a:solidFill>
                  <a:latin typeface="Arial" panose="020B0604020202020204" pitchFamily="34" charset="0"/>
                  <a:ea typeface="宋体" panose="02010600030101010101" pitchFamily="2" charset="-122"/>
                </a:endParaRPr>
              </a:p>
            </p:txBody>
          </p:sp>
        </p:grpSp>
        <p:grpSp>
          <p:nvGrpSpPr>
            <p:cNvPr id="5" name="组合 30"/>
            <p:cNvGrpSpPr/>
            <p:nvPr/>
          </p:nvGrpSpPr>
          <p:grpSpPr>
            <a:xfrm>
              <a:off x="4579" y="3623"/>
              <a:ext cx="1633" cy="1396"/>
              <a:chOff x="4489" y="2306"/>
              <a:chExt cx="1332" cy="1200"/>
            </a:xfrm>
          </p:grpSpPr>
          <p:sp>
            <p:nvSpPr>
              <p:cNvPr id="32" name="椭圆 73752"/>
              <p:cNvSpPr/>
              <p:nvPr/>
            </p:nvSpPr>
            <p:spPr>
              <a:xfrm>
                <a:off x="4489" y="3146"/>
                <a:ext cx="1080" cy="360"/>
              </a:xfrm>
              <a:prstGeom prst="ellipse">
                <a:avLst/>
              </a:prstGeom>
              <a:solidFill>
                <a:srgbClr val="0F2145">
                  <a:alpha val="30000"/>
                </a:srgbClr>
              </a:solidFill>
              <a:ln w="9525">
                <a:noFill/>
              </a:ln>
            </p:spPr>
            <p:txBody>
              <a:bodyPr anchor="t"/>
              <a:p>
                <a:endParaRPr lang="zh-CN" altLang="en-US">
                  <a:latin typeface="Arial" panose="020B0604020202020204" pitchFamily="34" charset="0"/>
                </a:endParaRPr>
              </a:p>
            </p:txBody>
          </p:sp>
          <p:sp>
            <p:nvSpPr>
              <p:cNvPr id="33" name="椭圆 73753"/>
              <p:cNvSpPr/>
              <p:nvPr/>
            </p:nvSpPr>
            <p:spPr>
              <a:xfrm>
                <a:off x="4682" y="2306"/>
                <a:ext cx="1075" cy="1075"/>
              </a:xfrm>
              <a:prstGeom prst="ellipse">
                <a:avLst/>
              </a:prstGeom>
              <a:gradFill rotWithShape="1">
                <a:gsLst>
                  <a:gs pos="0">
                    <a:srgbClr val="636869"/>
                  </a:gs>
                  <a:gs pos="100000">
                    <a:srgbClr val="D6E1E2"/>
                  </a:gs>
                </a:gsLst>
                <a:lin ang="5400000" scaled="1"/>
                <a:tileRect/>
              </a:gradFill>
              <a:ln w="9525">
                <a:noFill/>
              </a:ln>
            </p:spPr>
            <p:txBody>
              <a:bodyPr anchor="t"/>
              <a:p>
                <a:endParaRPr lang="zh-CN" altLang="en-US">
                  <a:latin typeface="Arial" panose="020B0604020202020204" pitchFamily="34" charset="0"/>
                </a:endParaRPr>
              </a:p>
            </p:txBody>
          </p:sp>
          <p:sp>
            <p:nvSpPr>
              <p:cNvPr id="34" name="椭圆 73754"/>
              <p:cNvSpPr/>
              <p:nvPr/>
            </p:nvSpPr>
            <p:spPr>
              <a:xfrm>
                <a:off x="4697" y="2311"/>
                <a:ext cx="1048" cy="1050"/>
              </a:xfrm>
              <a:prstGeom prst="ellipse">
                <a:avLst/>
              </a:prstGeom>
              <a:gradFill rotWithShape="1">
                <a:gsLst>
                  <a:gs pos="0">
                    <a:srgbClr val="D6E1E2">
                      <a:alpha val="0"/>
                    </a:srgbClr>
                  </a:gs>
                  <a:gs pos="100000">
                    <a:srgbClr val="F1F5F5"/>
                  </a:gs>
                </a:gsLst>
                <a:lin ang="5400000" scaled="1"/>
                <a:tileRect/>
              </a:gradFill>
              <a:ln w="9525">
                <a:noFill/>
              </a:ln>
            </p:spPr>
            <p:txBody>
              <a:bodyPr anchor="t"/>
              <a:p>
                <a:endParaRPr lang="zh-CN" altLang="en-US">
                  <a:latin typeface="Arial" panose="020B0604020202020204" pitchFamily="34" charset="0"/>
                </a:endParaRPr>
              </a:p>
            </p:txBody>
          </p:sp>
          <p:sp>
            <p:nvSpPr>
              <p:cNvPr id="35" name="椭圆 73755"/>
              <p:cNvSpPr/>
              <p:nvPr/>
            </p:nvSpPr>
            <p:spPr>
              <a:xfrm>
                <a:off x="4707" y="2321"/>
                <a:ext cx="998" cy="980"/>
              </a:xfrm>
              <a:prstGeom prst="ellipse">
                <a:avLst/>
              </a:prstGeom>
              <a:gradFill rotWithShape="1">
                <a:gsLst>
                  <a:gs pos="0">
                    <a:srgbClr val="AAB2B3"/>
                  </a:gs>
                  <a:gs pos="100000">
                    <a:srgbClr val="D6E1E2">
                      <a:alpha val="48000"/>
                    </a:srgbClr>
                  </a:gs>
                </a:gsLst>
                <a:lin ang="5400000" scaled="1"/>
                <a:tileRect/>
              </a:gradFill>
              <a:ln w="9525">
                <a:noFill/>
              </a:ln>
            </p:spPr>
            <p:txBody>
              <a:bodyPr anchor="t"/>
              <a:p>
                <a:endParaRPr lang="zh-CN" altLang="en-US">
                  <a:latin typeface="Arial" panose="020B0604020202020204" pitchFamily="34" charset="0"/>
                </a:endParaRPr>
              </a:p>
            </p:txBody>
          </p:sp>
          <p:sp>
            <p:nvSpPr>
              <p:cNvPr id="36" name="椭圆 73756"/>
              <p:cNvSpPr/>
              <p:nvPr/>
            </p:nvSpPr>
            <p:spPr>
              <a:xfrm>
                <a:off x="4764" y="2351"/>
                <a:ext cx="888" cy="793"/>
              </a:xfrm>
              <a:prstGeom prst="ellipse">
                <a:avLst/>
              </a:prstGeom>
              <a:gradFill rotWithShape="1">
                <a:gsLst>
                  <a:gs pos="0">
                    <a:srgbClr val="FFFFFF"/>
                  </a:gs>
                  <a:gs pos="100000">
                    <a:srgbClr val="D6E1E2">
                      <a:alpha val="38000"/>
                    </a:srgbClr>
                  </a:gs>
                </a:gsLst>
                <a:lin ang="5400000" scaled="1"/>
                <a:tileRect/>
              </a:gradFill>
              <a:ln w="9525">
                <a:noFill/>
              </a:ln>
            </p:spPr>
            <p:txBody>
              <a:bodyPr anchor="t"/>
              <a:p>
                <a:endParaRPr lang="zh-CN" altLang="en-US">
                  <a:latin typeface="Arial" panose="020B0604020202020204" pitchFamily="34" charset="0"/>
                </a:endParaRPr>
              </a:p>
            </p:txBody>
          </p:sp>
          <p:sp>
            <p:nvSpPr>
              <p:cNvPr id="37" name="文本框 73757"/>
              <p:cNvSpPr txBox="1"/>
              <p:nvPr/>
            </p:nvSpPr>
            <p:spPr>
              <a:xfrm>
                <a:off x="4764" y="2594"/>
                <a:ext cx="1057" cy="557"/>
              </a:xfrm>
              <a:prstGeom prst="rect">
                <a:avLst/>
              </a:prstGeom>
              <a:noFill/>
              <a:ln w="9525">
                <a:noFill/>
              </a:ln>
            </p:spPr>
            <p:txBody>
              <a:bodyPr wrap="square" anchor="t">
                <a:spAutoFit/>
              </a:bodyPr>
              <a:p>
                <a:pPr algn="ctr"/>
                <a:r>
                  <a:rPr lang="zh-CN" altLang="en-US" sz="1800" b="1">
                    <a:solidFill>
                      <a:srgbClr val="000000"/>
                    </a:solidFill>
                    <a:latin typeface="Arial" panose="020B0604020202020204" pitchFamily="34" charset="0"/>
                    <a:ea typeface="宋体" panose="02010600030101010101" pitchFamily="2" charset="-122"/>
                  </a:rPr>
                  <a:t>眩晕</a:t>
                </a:r>
                <a:endParaRPr lang="zh-CN" altLang="en-US" sz="1800" b="1">
                  <a:solidFill>
                    <a:srgbClr val="000000"/>
                  </a:solidFill>
                  <a:latin typeface="Arial" panose="020B0604020202020204" pitchFamily="34" charset="0"/>
                  <a:ea typeface="宋体" panose="02010600030101010101" pitchFamily="2" charset="-122"/>
                </a:endParaRPr>
              </a:p>
            </p:txBody>
          </p:sp>
        </p:grpSp>
        <p:grpSp>
          <p:nvGrpSpPr>
            <p:cNvPr id="6" name="组合 37"/>
            <p:cNvGrpSpPr/>
            <p:nvPr/>
          </p:nvGrpSpPr>
          <p:grpSpPr>
            <a:xfrm>
              <a:off x="4576" y="5340"/>
              <a:ext cx="1633" cy="1396"/>
              <a:chOff x="4489" y="2306"/>
              <a:chExt cx="1332" cy="1200"/>
            </a:xfrm>
          </p:grpSpPr>
          <p:sp>
            <p:nvSpPr>
              <p:cNvPr id="39" name="椭圆 73752"/>
              <p:cNvSpPr/>
              <p:nvPr/>
            </p:nvSpPr>
            <p:spPr>
              <a:xfrm>
                <a:off x="4489" y="3146"/>
                <a:ext cx="1080" cy="360"/>
              </a:xfrm>
              <a:prstGeom prst="ellipse">
                <a:avLst/>
              </a:prstGeom>
              <a:solidFill>
                <a:srgbClr val="0F2145">
                  <a:alpha val="30000"/>
                </a:srgbClr>
              </a:solidFill>
              <a:ln w="9525">
                <a:noFill/>
              </a:ln>
            </p:spPr>
            <p:txBody>
              <a:bodyPr anchor="t"/>
              <a:p>
                <a:endParaRPr lang="zh-CN" altLang="en-US">
                  <a:latin typeface="Arial" panose="020B0604020202020204" pitchFamily="34" charset="0"/>
                </a:endParaRPr>
              </a:p>
            </p:txBody>
          </p:sp>
          <p:sp>
            <p:nvSpPr>
              <p:cNvPr id="40" name="椭圆 73753"/>
              <p:cNvSpPr/>
              <p:nvPr/>
            </p:nvSpPr>
            <p:spPr>
              <a:xfrm>
                <a:off x="4682" y="2306"/>
                <a:ext cx="1075" cy="1075"/>
              </a:xfrm>
              <a:prstGeom prst="ellipse">
                <a:avLst/>
              </a:prstGeom>
              <a:gradFill rotWithShape="1">
                <a:gsLst>
                  <a:gs pos="0">
                    <a:srgbClr val="636869"/>
                  </a:gs>
                  <a:gs pos="100000">
                    <a:srgbClr val="D6E1E2"/>
                  </a:gs>
                </a:gsLst>
                <a:lin ang="5400000" scaled="1"/>
                <a:tileRect/>
              </a:gradFill>
              <a:ln w="9525">
                <a:noFill/>
              </a:ln>
            </p:spPr>
            <p:txBody>
              <a:bodyPr anchor="t"/>
              <a:p>
                <a:endParaRPr lang="zh-CN" altLang="en-US">
                  <a:latin typeface="Arial" panose="020B0604020202020204" pitchFamily="34" charset="0"/>
                </a:endParaRPr>
              </a:p>
            </p:txBody>
          </p:sp>
          <p:sp>
            <p:nvSpPr>
              <p:cNvPr id="41" name="椭圆 73754"/>
              <p:cNvSpPr/>
              <p:nvPr/>
            </p:nvSpPr>
            <p:spPr>
              <a:xfrm>
                <a:off x="4697" y="2311"/>
                <a:ext cx="1048" cy="1050"/>
              </a:xfrm>
              <a:prstGeom prst="ellipse">
                <a:avLst/>
              </a:prstGeom>
              <a:gradFill rotWithShape="1">
                <a:gsLst>
                  <a:gs pos="0">
                    <a:srgbClr val="D6E1E2">
                      <a:alpha val="0"/>
                    </a:srgbClr>
                  </a:gs>
                  <a:gs pos="100000">
                    <a:srgbClr val="F1F5F5"/>
                  </a:gs>
                </a:gsLst>
                <a:lin ang="5400000" scaled="1"/>
                <a:tileRect/>
              </a:gradFill>
              <a:ln w="9525">
                <a:noFill/>
              </a:ln>
            </p:spPr>
            <p:txBody>
              <a:bodyPr anchor="t"/>
              <a:p>
                <a:endParaRPr lang="zh-CN" altLang="en-US">
                  <a:latin typeface="Arial" panose="020B0604020202020204" pitchFamily="34" charset="0"/>
                </a:endParaRPr>
              </a:p>
            </p:txBody>
          </p:sp>
          <p:sp>
            <p:nvSpPr>
              <p:cNvPr id="42" name="椭圆 73755"/>
              <p:cNvSpPr/>
              <p:nvPr/>
            </p:nvSpPr>
            <p:spPr>
              <a:xfrm>
                <a:off x="4707" y="2321"/>
                <a:ext cx="998" cy="980"/>
              </a:xfrm>
              <a:prstGeom prst="ellipse">
                <a:avLst/>
              </a:prstGeom>
              <a:gradFill rotWithShape="1">
                <a:gsLst>
                  <a:gs pos="0">
                    <a:srgbClr val="AAB2B3"/>
                  </a:gs>
                  <a:gs pos="100000">
                    <a:srgbClr val="D6E1E2">
                      <a:alpha val="48000"/>
                    </a:srgbClr>
                  </a:gs>
                </a:gsLst>
                <a:lin ang="5400000" scaled="1"/>
                <a:tileRect/>
              </a:gradFill>
              <a:ln w="9525">
                <a:noFill/>
              </a:ln>
            </p:spPr>
            <p:txBody>
              <a:bodyPr anchor="t"/>
              <a:p>
                <a:endParaRPr lang="zh-CN" altLang="en-US">
                  <a:latin typeface="Arial" panose="020B0604020202020204" pitchFamily="34" charset="0"/>
                </a:endParaRPr>
              </a:p>
            </p:txBody>
          </p:sp>
          <p:sp>
            <p:nvSpPr>
              <p:cNvPr id="43" name="椭圆 73756"/>
              <p:cNvSpPr/>
              <p:nvPr/>
            </p:nvSpPr>
            <p:spPr>
              <a:xfrm>
                <a:off x="4764" y="2351"/>
                <a:ext cx="888" cy="793"/>
              </a:xfrm>
              <a:prstGeom prst="ellipse">
                <a:avLst/>
              </a:prstGeom>
              <a:gradFill rotWithShape="1">
                <a:gsLst>
                  <a:gs pos="0">
                    <a:srgbClr val="FFFFFF"/>
                  </a:gs>
                  <a:gs pos="100000">
                    <a:srgbClr val="D6E1E2">
                      <a:alpha val="38000"/>
                    </a:srgbClr>
                  </a:gs>
                </a:gsLst>
                <a:lin ang="5400000" scaled="1"/>
                <a:tileRect/>
              </a:gradFill>
              <a:ln w="9525">
                <a:noFill/>
              </a:ln>
            </p:spPr>
            <p:txBody>
              <a:bodyPr anchor="t"/>
              <a:p>
                <a:endParaRPr lang="zh-CN" altLang="en-US">
                  <a:latin typeface="Arial" panose="020B0604020202020204" pitchFamily="34" charset="0"/>
                </a:endParaRPr>
              </a:p>
            </p:txBody>
          </p:sp>
          <p:sp>
            <p:nvSpPr>
              <p:cNvPr id="44" name="文本框 73757"/>
              <p:cNvSpPr txBox="1"/>
              <p:nvPr/>
            </p:nvSpPr>
            <p:spPr>
              <a:xfrm>
                <a:off x="4764" y="2594"/>
                <a:ext cx="1057" cy="557"/>
              </a:xfrm>
              <a:prstGeom prst="rect">
                <a:avLst/>
              </a:prstGeom>
              <a:noFill/>
              <a:ln w="9525">
                <a:noFill/>
              </a:ln>
            </p:spPr>
            <p:txBody>
              <a:bodyPr wrap="square" anchor="t">
                <a:spAutoFit/>
              </a:bodyPr>
              <a:p>
                <a:pPr algn="ctr"/>
                <a:r>
                  <a:rPr lang="zh-CN" altLang="en-US" sz="1800" b="1">
                    <a:solidFill>
                      <a:srgbClr val="000000"/>
                    </a:solidFill>
                    <a:latin typeface="Arial" panose="020B0604020202020204" pitchFamily="34" charset="0"/>
                    <a:ea typeface="宋体" panose="02010600030101010101" pitchFamily="2" charset="-122"/>
                  </a:rPr>
                  <a:t>发热</a:t>
                </a:r>
                <a:endParaRPr lang="zh-CN" altLang="en-US" sz="1800" b="1">
                  <a:solidFill>
                    <a:srgbClr val="000000"/>
                  </a:solidFill>
                  <a:latin typeface="Arial" panose="020B0604020202020204" pitchFamily="34" charset="0"/>
                  <a:ea typeface="宋体" panose="02010600030101010101" pitchFamily="2" charset="-122"/>
                </a:endParaRPr>
              </a:p>
            </p:txBody>
          </p:sp>
        </p:grpSp>
        <p:grpSp>
          <p:nvGrpSpPr>
            <p:cNvPr id="7" name="组合 44"/>
            <p:cNvGrpSpPr/>
            <p:nvPr/>
          </p:nvGrpSpPr>
          <p:grpSpPr>
            <a:xfrm>
              <a:off x="4509" y="7065"/>
              <a:ext cx="1633" cy="1396"/>
              <a:chOff x="4489" y="2306"/>
              <a:chExt cx="1332" cy="1200"/>
            </a:xfrm>
          </p:grpSpPr>
          <p:sp>
            <p:nvSpPr>
              <p:cNvPr id="46" name="椭圆 73752"/>
              <p:cNvSpPr/>
              <p:nvPr/>
            </p:nvSpPr>
            <p:spPr>
              <a:xfrm>
                <a:off x="4489" y="3146"/>
                <a:ext cx="1080" cy="360"/>
              </a:xfrm>
              <a:prstGeom prst="ellipse">
                <a:avLst/>
              </a:prstGeom>
              <a:solidFill>
                <a:srgbClr val="0F2145">
                  <a:alpha val="30000"/>
                </a:srgbClr>
              </a:solidFill>
              <a:ln w="9525">
                <a:noFill/>
              </a:ln>
            </p:spPr>
            <p:txBody>
              <a:bodyPr anchor="t"/>
              <a:p>
                <a:endParaRPr lang="zh-CN" altLang="en-US">
                  <a:latin typeface="Arial" panose="020B0604020202020204" pitchFamily="34" charset="0"/>
                </a:endParaRPr>
              </a:p>
            </p:txBody>
          </p:sp>
          <p:sp>
            <p:nvSpPr>
              <p:cNvPr id="47" name="椭圆 73753"/>
              <p:cNvSpPr/>
              <p:nvPr/>
            </p:nvSpPr>
            <p:spPr>
              <a:xfrm>
                <a:off x="4682" y="2306"/>
                <a:ext cx="1075" cy="1075"/>
              </a:xfrm>
              <a:prstGeom prst="ellipse">
                <a:avLst/>
              </a:prstGeom>
              <a:gradFill rotWithShape="1">
                <a:gsLst>
                  <a:gs pos="0">
                    <a:srgbClr val="636869"/>
                  </a:gs>
                  <a:gs pos="100000">
                    <a:srgbClr val="D6E1E2"/>
                  </a:gs>
                </a:gsLst>
                <a:lin ang="5400000" scaled="1"/>
                <a:tileRect/>
              </a:gradFill>
              <a:ln w="9525">
                <a:noFill/>
              </a:ln>
            </p:spPr>
            <p:txBody>
              <a:bodyPr anchor="t"/>
              <a:p>
                <a:endParaRPr lang="zh-CN" altLang="en-US">
                  <a:latin typeface="Arial" panose="020B0604020202020204" pitchFamily="34" charset="0"/>
                </a:endParaRPr>
              </a:p>
            </p:txBody>
          </p:sp>
          <p:sp>
            <p:nvSpPr>
              <p:cNvPr id="48" name="椭圆 73754"/>
              <p:cNvSpPr/>
              <p:nvPr/>
            </p:nvSpPr>
            <p:spPr>
              <a:xfrm>
                <a:off x="4750" y="2306"/>
                <a:ext cx="1048" cy="1050"/>
              </a:xfrm>
              <a:prstGeom prst="ellipse">
                <a:avLst/>
              </a:prstGeom>
              <a:gradFill rotWithShape="1">
                <a:gsLst>
                  <a:gs pos="0">
                    <a:srgbClr val="D6E1E2">
                      <a:alpha val="0"/>
                    </a:srgbClr>
                  </a:gs>
                  <a:gs pos="100000">
                    <a:srgbClr val="F1F5F5"/>
                  </a:gs>
                </a:gsLst>
                <a:lin ang="5400000" scaled="1"/>
                <a:tileRect/>
              </a:gradFill>
              <a:ln w="9525">
                <a:noFill/>
              </a:ln>
            </p:spPr>
            <p:txBody>
              <a:bodyPr anchor="t"/>
              <a:p>
                <a:endParaRPr lang="zh-CN" altLang="en-US">
                  <a:latin typeface="Arial" panose="020B0604020202020204" pitchFamily="34" charset="0"/>
                </a:endParaRPr>
              </a:p>
            </p:txBody>
          </p:sp>
          <p:sp>
            <p:nvSpPr>
              <p:cNvPr id="49" name="椭圆 73755"/>
              <p:cNvSpPr/>
              <p:nvPr/>
            </p:nvSpPr>
            <p:spPr>
              <a:xfrm>
                <a:off x="4707" y="2321"/>
                <a:ext cx="998" cy="980"/>
              </a:xfrm>
              <a:prstGeom prst="ellipse">
                <a:avLst/>
              </a:prstGeom>
              <a:gradFill rotWithShape="1">
                <a:gsLst>
                  <a:gs pos="0">
                    <a:srgbClr val="AAB2B3"/>
                  </a:gs>
                  <a:gs pos="100000">
                    <a:srgbClr val="D6E1E2">
                      <a:alpha val="48000"/>
                    </a:srgbClr>
                  </a:gs>
                </a:gsLst>
                <a:lin ang="5400000" scaled="1"/>
                <a:tileRect/>
              </a:gradFill>
              <a:ln w="9525">
                <a:noFill/>
              </a:ln>
            </p:spPr>
            <p:txBody>
              <a:bodyPr anchor="t"/>
              <a:p>
                <a:endParaRPr lang="zh-CN" altLang="en-US">
                  <a:latin typeface="Arial" panose="020B0604020202020204" pitchFamily="34" charset="0"/>
                </a:endParaRPr>
              </a:p>
            </p:txBody>
          </p:sp>
          <p:sp>
            <p:nvSpPr>
              <p:cNvPr id="50" name="椭圆 73756"/>
              <p:cNvSpPr/>
              <p:nvPr/>
            </p:nvSpPr>
            <p:spPr>
              <a:xfrm>
                <a:off x="4764" y="2351"/>
                <a:ext cx="888" cy="793"/>
              </a:xfrm>
              <a:prstGeom prst="ellipse">
                <a:avLst/>
              </a:prstGeom>
              <a:gradFill rotWithShape="1">
                <a:gsLst>
                  <a:gs pos="0">
                    <a:srgbClr val="FFFFFF"/>
                  </a:gs>
                  <a:gs pos="100000">
                    <a:srgbClr val="D6E1E2">
                      <a:alpha val="38000"/>
                    </a:srgbClr>
                  </a:gs>
                </a:gsLst>
                <a:lin ang="5400000" scaled="1"/>
                <a:tileRect/>
              </a:gradFill>
              <a:ln w="9525">
                <a:noFill/>
              </a:ln>
            </p:spPr>
            <p:txBody>
              <a:bodyPr anchor="t"/>
              <a:p>
                <a:endParaRPr lang="zh-CN" altLang="en-US">
                  <a:latin typeface="Arial" panose="020B0604020202020204" pitchFamily="34" charset="0"/>
                </a:endParaRPr>
              </a:p>
            </p:txBody>
          </p:sp>
          <p:sp>
            <p:nvSpPr>
              <p:cNvPr id="51" name="文本框 73757"/>
              <p:cNvSpPr txBox="1"/>
              <p:nvPr/>
            </p:nvSpPr>
            <p:spPr>
              <a:xfrm>
                <a:off x="4764" y="2508"/>
                <a:ext cx="1057" cy="976"/>
              </a:xfrm>
              <a:prstGeom prst="rect">
                <a:avLst/>
              </a:prstGeom>
              <a:noFill/>
              <a:ln w="9525">
                <a:noFill/>
              </a:ln>
            </p:spPr>
            <p:txBody>
              <a:bodyPr wrap="square" anchor="t">
                <a:spAutoFit/>
              </a:bodyPr>
              <a:p>
                <a:pPr algn="ctr"/>
                <a:r>
                  <a:rPr lang="zh-CN" altLang="en-US" sz="1800" b="1">
                    <a:solidFill>
                      <a:srgbClr val="000000"/>
                    </a:solidFill>
                    <a:latin typeface="Arial" panose="020B0604020202020204" pitchFamily="34" charset="0"/>
                    <a:ea typeface="宋体" panose="02010600030101010101" pitchFamily="2" charset="-122"/>
                  </a:rPr>
                  <a:t>视力障碍</a:t>
                </a:r>
                <a:endParaRPr lang="zh-CN" altLang="en-US" sz="1800" b="1">
                  <a:solidFill>
                    <a:srgbClr val="000000"/>
                  </a:solidFill>
                  <a:latin typeface="Arial" panose="020B0604020202020204" pitchFamily="34" charset="0"/>
                  <a:ea typeface="宋体" panose="02010600030101010101" pitchFamily="2" charset="-122"/>
                </a:endParaRPr>
              </a:p>
            </p:txBody>
          </p:sp>
        </p:grpSp>
        <p:grpSp>
          <p:nvGrpSpPr>
            <p:cNvPr id="8" name="组合 51"/>
            <p:cNvGrpSpPr/>
            <p:nvPr/>
          </p:nvGrpSpPr>
          <p:grpSpPr>
            <a:xfrm>
              <a:off x="4509" y="8733"/>
              <a:ext cx="1701" cy="1396"/>
              <a:chOff x="4489" y="2306"/>
              <a:chExt cx="1387" cy="1200"/>
            </a:xfrm>
          </p:grpSpPr>
          <p:sp>
            <p:nvSpPr>
              <p:cNvPr id="53" name="椭圆 73752"/>
              <p:cNvSpPr/>
              <p:nvPr/>
            </p:nvSpPr>
            <p:spPr>
              <a:xfrm>
                <a:off x="4489" y="3146"/>
                <a:ext cx="1080" cy="360"/>
              </a:xfrm>
              <a:prstGeom prst="ellipse">
                <a:avLst/>
              </a:prstGeom>
              <a:solidFill>
                <a:srgbClr val="0F2145">
                  <a:alpha val="30000"/>
                </a:srgbClr>
              </a:solidFill>
              <a:ln w="9525">
                <a:noFill/>
              </a:ln>
            </p:spPr>
            <p:txBody>
              <a:bodyPr anchor="t"/>
              <a:p>
                <a:endParaRPr lang="zh-CN" altLang="en-US">
                  <a:latin typeface="Arial" panose="020B0604020202020204" pitchFamily="34" charset="0"/>
                </a:endParaRPr>
              </a:p>
            </p:txBody>
          </p:sp>
          <p:sp>
            <p:nvSpPr>
              <p:cNvPr id="54" name="椭圆 73753"/>
              <p:cNvSpPr/>
              <p:nvPr/>
            </p:nvSpPr>
            <p:spPr>
              <a:xfrm>
                <a:off x="4682" y="2306"/>
                <a:ext cx="1075" cy="1075"/>
              </a:xfrm>
              <a:prstGeom prst="ellipse">
                <a:avLst/>
              </a:prstGeom>
              <a:gradFill rotWithShape="1">
                <a:gsLst>
                  <a:gs pos="0">
                    <a:srgbClr val="636869"/>
                  </a:gs>
                  <a:gs pos="100000">
                    <a:srgbClr val="D6E1E2"/>
                  </a:gs>
                </a:gsLst>
                <a:lin ang="5400000" scaled="1"/>
                <a:tileRect/>
              </a:gradFill>
              <a:ln w="9525">
                <a:noFill/>
              </a:ln>
            </p:spPr>
            <p:txBody>
              <a:bodyPr anchor="t"/>
              <a:p>
                <a:endParaRPr lang="zh-CN" altLang="en-US">
                  <a:latin typeface="Arial" panose="020B0604020202020204" pitchFamily="34" charset="0"/>
                </a:endParaRPr>
              </a:p>
            </p:txBody>
          </p:sp>
          <p:sp>
            <p:nvSpPr>
              <p:cNvPr id="55" name="椭圆 73754"/>
              <p:cNvSpPr/>
              <p:nvPr/>
            </p:nvSpPr>
            <p:spPr>
              <a:xfrm>
                <a:off x="4697" y="2311"/>
                <a:ext cx="1048" cy="1050"/>
              </a:xfrm>
              <a:prstGeom prst="ellipse">
                <a:avLst/>
              </a:prstGeom>
              <a:gradFill rotWithShape="1">
                <a:gsLst>
                  <a:gs pos="0">
                    <a:srgbClr val="D6E1E2">
                      <a:alpha val="0"/>
                    </a:srgbClr>
                  </a:gs>
                  <a:gs pos="100000">
                    <a:srgbClr val="F1F5F5"/>
                  </a:gs>
                </a:gsLst>
                <a:lin ang="5400000" scaled="1"/>
                <a:tileRect/>
              </a:gradFill>
              <a:ln w="9525">
                <a:noFill/>
              </a:ln>
            </p:spPr>
            <p:txBody>
              <a:bodyPr anchor="t"/>
              <a:p>
                <a:endParaRPr lang="zh-CN" altLang="en-US">
                  <a:latin typeface="Arial" panose="020B0604020202020204" pitchFamily="34" charset="0"/>
                </a:endParaRPr>
              </a:p>
            </p:txBody>
          </p:sp>
          <p:sp>
            <p:nvSpPr>
              <p:cNvPr id="56" name="椭圆 73755"/>
              <p:cNvSpPr/>
              <p:nvPr/>
            </p:nvSpPr>
            <p:spPr>
              <a:xfrm>
                <a:off x="4707" y="2321"/>
                <a:ext cx="998" cy="980"/>
              </a:xfrm>
              <a:prstGeom prst="ellipse">
                <a:avLst/>
              </a:prstGeom>
              <a:gradFill rotWithShape="1">
                <a:gsLst>
                  <a:gs pos="0">
                    <a:srgbClr val="AAB2B3"/>
                  </a:gs>
                  <a:gs pos="100000">
                    <a:srgbClr val="D6E1E2">
                      <a:alpha val="48000"/>
                    </a:srgbClr>
                  </a:gs>
                </a:gsLst>
                <a:lin ang="5400000" scaled="1"/>
                <a:tileRect/>
              </a:gradFill>
              <a:ln w="9525">
                <a:noFill/>
              </a:ln>
            </p:spPr>
            <p:txBody>
              <a:bodyPr anchor="t"/>
              <a:p>
                <a:endParaRPr lang="zh-CN" altLang="en-US">
                  <a:latin typeface="Arial" panose="020B0604020202020204" pitchFamily="34" charset="0"/>
                </a:endParaRPr>
              </a:p>
            </p:txBody>
          </p:sp>
          <p:sp>
            <p:nvSpPr>
              <p:cNvPr id="57" name="椭圆 73756"/>
              <p:cNvSpPr/>
              <p:nvPr/>
            </p:nvSpPr>
            <p:spPr>
              <a:xfrm>
                <a:off x="4764" y="2351"/>
                <a:ext cx="888" cy="793"/>
              </a:xfrm>
              <a:prstGeom prst="ellipse">
                <a:avLst/>
              </a:prstGeom>
              <a:gradFill rotWithShape="1">
                <a:gsLst>
                  <a:gs pos="0">
                    <a:srgbClr val="FFFFFF"/>
                  </a:gs>
                  <a:gs pos="100000">
                    <a:srgbClr val="D6E1E2">
                      <a:alpha val="38000"/>
                    </a:srgbClr>
                  </a:gs>
                </a:gsLst>
                <a:lin ang="5400000" scaled="1"/>
                <a:tileRect/>
              </a:gradFill>
              <a:ln w="9525">
                <a:noFill/>
              </a:ln>
            </p:spPr>
            <p:txBody>
              <a:bodyPr anchor="t"/>
              <a:p>
                <a:endParaRPr lang="zh-CN" altLang="en-US">
                  <a:latin typeface="Arial" panose="020B0604020202020204" pitchFamily="34" charset="0"/>
                </a:endParaRPr>
              </a:p>
            </p:txBody>
          </p:sp>
          <p:sp>
            <p:nvSpPr>
              <p:cNvPr id="58" name="文本框 73757"/>
              <p:cNvSpPr txBox="1"/>
              <p:nvPr/>
            </p:nvSpPr>
            <p:spPr>
              <a:xfrm>
                <a:off x="4629" y="2508"/>
                <a:ext cx="1247" cy="976"/>
              </a:xfrm>
              <a:prstGeom prst="rect">
                <a:avLst/>
              </a:prstGeom>
              <a:noFill/>
              <a:ln w="9525">
                <a:noFill/>
              </a:ln>
            </p:spPr>
            <p:txBody>
              <a:bodyPr wrap="square" anchor="t">
                <a:spAutoFit/>
              </a:bodyPr>
              <a:p>
                <a:pPr algn="ctr"/>
                <a:r>
                  <a:rPr lang="zh-CN" altLang="en-US" sz="1800" b="1">
                    <a:solidFill>
                      <a:srgbClr val="000000"/>
                    </a:solidFill>
                    <a:latin typeface="Arial" panose="020B0604020202020204" pitchFamily="34" charset="0"/>
                    <a:ea typeface="宋体" panose="02010600030101010101" pitchFamily="2" charset="-122"/>
                  </a:rPr>
                  <a:t>脑膜刺激征</a:t>
                </a:r>
                <a:endParaRPr lang="zh-CN" altLang="en-US" sz="1800" b="1">
                  <a:solidFill>
                    <a:srgbClr val="000000"/>
                  </a:solidFill>
                  <a:latin typeface="Arial" panose="020B0604020202020204" pitchFamily="34" charset="0"/>
                  <a:ea typeface="宋体" panose="02010600030101010101" pitchFamily="2" charset="-122"/>
                </a:endParaRPr>
              </a:p>
            </p:txBody>
          </p:sp>
        </p:grpSp>
      </p:gr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176149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a:t>
            </a: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头痛</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6" name="文本框 5"/>
          <p:cNvSpPr txBox="1"/>
          <p:nvPr/>
        </p:nvSpPr>
        <p:spPr>
          <a:xfrm>
            <a:off x="642620" y="920115"/>
            <a:ext cx="4197985" cy="460375"/>
          </a:xfrm>
          <a:prstGeom prst="rect">
            <a:avLst/>
          </a:prstGeom>
          <a:noFill/>
        </p:spPr>
        <p:txBody>
          <a:bodyPr wrap="square" rtlCol="0">
            <a:spAutoFit/>
          </a:bodyPr>
          <a:p>
            <a:r>
              <a:rPr lang="zh-CN" altLang="en-US" sz="2400"/>
              <a:t>（四）问诊要点</a:t>
            </a:r>
            <a:endParaRPr lang="zh-CN" altLang="en-US" sz="2400"/>
          </a:p>
        </p:txBody>
      </p:sp>
      <p:sp>
        <p:nvSpPr>
          <p:cNvPr id="7" name="文本框 6"/>
          <p:cNvSpPr txBox="1"/>
          <p:nvPr/>
        </p:nvSpPr>
        <p:spPr>
          <a:xfrm>
            <a:off x="852805" y="2045970"/>
            <a:ext cx="10402570" cy="4246245"/>
          </a:xfrm>
          <a:prstGeom prst="rect">
            <a:avLst/>
          </a:prstGeom>
          <a:noFill/>
        </p:spPr>
        <p:txBody>
          <a:bodyPr wrap="square" rtlCol="0" anchor="t">
            <a:spAutoFit/>
          </a:bodyPr>
          <a:p>
            <a:pPr indent="0" fontAlgn="auto">
              <a:lnSpc>
                <a:spcPct val="150000"/>
              </a:lnSpc>
              <a:spcAft>
                <a:spcPts val="0"/>
              </a:spcAft>
            </a:pPr>
            <a:r>
              <a:rPr lang="en-US" altLang="zh-CN" sz="2000"/>
              <a:t>(1)</a:t>
            </a:r>
            <a:r>
              <a:rPr lang="zh-CN" altLang="en-US" sz="2000"/>
              <a:t>询问头痛有无诱因、起病急缓、病程长短。</a:t>
            </a:r>
            <a:endParaRPr lang="zh-CN" altLang="en-US" sz="2000"/>
          </a:p>
          <a:p>
            <a:pPr indent="0" fontAlgn="auto">
              <a:lnSpc>
                <a:spcPct val="150000"/>
              </a:lnSpc>
              <a:spcAft>
                <a:spcPts val="0"/>
              </a:spcAft>
            </a:pPr>
            <a:r>
              <a:rPr lang="en-US" altLang="zh-CN" sz="2000"/>
              <a:t>(2)</a:t>
            </a:r>
            <a:r>
              <a:rPr lang="zh-CN" altLang="en-US" sz="2000"/>
              <a:t>询问头痛的部位与范围、疼痛的性质和程度、频度</a:t>
            </a:r>
            <a:r>
              <a:rPr lang="en-US" altLang="zh-CN" sz="2000"/>
              <a:t>(</a:t>
            </a:r>
            <a:r>
              <a:rPr lang="zh-CN" altLang="en-US" sz="2000"/>
              <a:t>间歇性、持续性</a:t>
            </a:r>
            <a:r>
              <a:rPr lang="en-US" altLang="zh-CN" sz="2000"/>
              <a:t>)</a:t>
            </a:r>
            <a:r>
              <a:rPr lang="zh-CN" altLang="en-US" sz="2000"/>
              <a:t>、加重与缓解的方式。</a:t>
            </a:r>
            <a:endParaRPr lang="zh-CN" altLang="en-US" sz="2000"/>
          </a:p>
          <a:p>
            <a:pPr indent="0" fontAlgn="auto">
              <a:lnSpc>
                <a:spcPct val="150000"/>
              </a:lnSpc>
              <a:spcAft>
                <a:spcPts val="0"/>
              </a:spcAft>
            </a:pPr>
            <a:r>
              <a:rPr lang="en-US" altLang="zh-CN" sz="2000"/>
              <a:t>(3)</a:t>
            </a:r>
            <a:r>
              <a:rPr lang="zh-CN" altLang="en-US" sz="2000"/>
              <a:t>患者的职业特点、有无毒物</a:t>
            </a:r>
            <a:r>
              <a:rPr lang="en-US" altLang="zh-CN" sz="2000"/>
              <a:t>(</a:t>
            </a:r>
            <a:r>
              <a:rPr lang="zh-CN" altLang="en-US" sz="2000"/>
              <a:t>如铅、乙醇、一氧化碳、有机磷、药物等</a:t>
            </a:r>
            <a:r>
              <a:rPr lang="en-US" altLang="zh-CN" sz="2000"/>
              <a:t>)</a:t>
            </a:r>
            <a:r>
              <a:rPr lang="zh-CN" altLang="en-US" sz="2000"/>
              <a:t>接触史。</a:t>
            </a:r>
            <a:endParaRPr lang="zh-CN" altLang="en-US" sz="2000"/>
          </a:p>
          <a:p>
            <a:pPr indent="0" fontAlgn="auto">
              <a:lnSpc>
                <a:spcPct val="150000"/>
              </a:lnSpc>
              <a:spcAft>
                <a:spcPts val="0"/>
              </a:spcAft>
            </a:pPr>
            <a:r>
              <a:rPr lang="en-US" altLang="zh-CN" sz="2000"/>
              <a:t>(4)</a:t>
            </a:r>
            <a:r>
              <a:rPr lang="zh-CN" altLang="en-US" sz="2000"/>
              <a:t>既往病史，是否接受过治疗，治疗经过及效果。</a:t>
            </a:r>
            <a:endParaRPr lang="zh-CN" altLang="en-US" sz="2000"/>
          </a:p>
          <a:p>
            <a:pPr indent="0" fontAlgn="auto">
              <a:lnSpc>
                <a:spcPct val="150000"/>
              </a:lnSpc>
              <a:spcAft>
                <a:spcPts val="0"/>
              </a:spcAft>
            </a:pPr>
            <a:r>
              <a:rPr lang="en-US" altLang="zh-CN" sz="2000"/>
              <a:t>(5)</a:t>
            </a:r>
            <a:r>
              <a:rPr lang="zh-CN" altLang="en-US" sz="2000"/>
              <a:t>头痛时有无发热、高血压、动脉粥样硬化、颅脑外伤、肿瘤、精神病、癫痫、神经症及眼耳、鼻、齿等部位疾病史。</a:t>
            </a:r>
            <a:endParaRPr lang="zh-CN" altLang="en-US" sz="2000"/>
          </a:p>
          <a:p>
            <a:pPr indent="0" fontAlgn="auto">
              <a:lnSpc>
                <a:spcPct val="150000"/>
              </a:lnSpc>
              <a:spcAft>
                <a:spcPts val="0"/>
              </a:spcAft>
            </a:pPr>
            <a:endParaRPr lang="zh-CN" altLang="en-US" sz="2000"/>
          </a:p>
          <a:p>
            <a:pPr indent="0" fontAlgn="auto">
              <a:lnSpc>
                <a:spcPct val="150000"/>
              </a:lnSpc>
              <a:spcAft>
                <a:spcPts val="1800"/>
              </a:spcAft>
            </a:pPr>
            <a:endParaRPr lang="zh-CN" altLang="en-US" sz="2000"/>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itle 6"/>
          <p:cNvSpPr txBox="1"/>
          <p:nvPr>
            <p:custDataLst>
              <p:tags r:id="rId1"/>
            </p:custDataLst>
          </p:nvPr>
        </p:nvSpPr>
        <p:spPr>
          <a:xfrm>
            <a:off x="231407" y="97384"/>
            <a:ext cx="297497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咳嗽与咳痰</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3" name="组合 2"/>
          <p:cNvGrpSpPr/>
          <p:nvPr/>
        </p:nvGrpSpPr>
        <p:grpSpPr>
          <a:xfrm>
            <a:off x="2476500" y="1475740"/>
            <a:ext cx="7239000" cy="4592320"/>
            <a:chOff x="4560" y="2600"/>
            <a:chExt cx="11400" cy="7232"/>
          </a:xfrm>
        </p:grpSpPr>
        <p:sp>
          <p:nvSpPr>
            <p:cNvPr id="32771" name="文本框 32770"/>
            <p:cNvSpPr txBox="1"/>
            <p:nvPr/>
          </p:nvSpPr>
          <p:spPr>
            <a:xfrm>
              <a:off x="4560" y="2600"/>
              <a:ext cx="10560" cy="919"/>
            </a:xfrm>
            <a:prstGeom prst="rect">
              <a:avLst/>
            </a:prstGeom>
            <a:noFill/>
            <a:ln w="9525">
              <a:noFill/>
            </a:ln>
          </p:spPr>
          <p:txBody>
            <a:bodyPr>
              <a:spAutoFit/>
            </a:bodyPr>
            <a:p>
              <a:pPr>
                <a:spcBef>
                  <a:spcPct val="50000"/>
                </a:spcBef>
              </a:pPr>
              <a:r>
                <a:rPr lang="zh-CN" altLang="en-US" sz="3200" i="1" dirty="0">
                  <a:latin typeface="Arial" panose="020B0604020202020204" pitchFamily="34" charset="0"/>
                  <a:ea typeface="宋体" panose="02010600030101010101" pitchFamily="2" charset="-122"/>
                </a:rPr>
                <a:t>咳嗽 </a:t>
              </a:r>
              <a:r>
                <a:rPr lang="zh-CN" altLang="en-US" sz="2800" dirty="0">
                  <a:latin typeface="Arial" panose="020B0604020202020204" pitchFamily="34" charset="0"/>
                  <a:ea typeface="宋体" panose="02010600030101010101" pitchFamily="2" charset="-122"/>
                </a:rPr>
                <a:t>是一种保护性反射动作。</a:t>
              </a:r>
              <a:endParaRPr lang="zh-CN" altLang="en-US" sz="2800" dirty="0">
                <a:latin typeface="Arial" panose="020B0604020202020204" pitchFamily="34" charset="0"/>
                <a:ea typeface="宋体" panose="02010600030101010101" pitchFamily="2" charset="-122"/>
              </a:endParaRPr>
            </a:p>
          </p:txBody>
        </p:sp>
        <p:sp>
          <p:nvSpPr>
            <p:cNvPr id="32772" name="文本框 32771"/>
            <p:cNvSpPr txBox="1"/>
            <p:nvPr/>
          </p:nvSpPr>
          <p:spPr>
            <a:xfrm>
              <a:off x="6240" y="4320"/>
              <a:ext cx="5040" cy="822"/>
            </a:xfrm>
            <a:prstGeom prst="rect">
              <a:avLst/>
            </a:prstGeom>
            <a:noFill/>
            <a:ln w="9525">
              <a:noFill/>
            </a:ln>
          </p:spPr>
          <p:txBody>
            <a:bodyPr>
              <a:spAutoFit/>
            </a:bodyPr>
            <a:p>
              <a:pPr>
                <a:spcBef>
                  <a:spcPct val="50000"/>
                </a:spcBef>
              </a:pPr>
              <a:r>
                <a:rPr lang="zh-CN" altLang="en-US" sz="2800" dirty="0">
                  <a:latin typeface="Arial" panose="020B0604020202020204" pitchFamily="34" charset="0"/>
                  <a:ea typeface="宋体" panose="02010600030101010101" pitchFamily="2" charset="-122"/>
                </a:rPr>
                <a:t>频繁、剧烈的咳嗽</a:t>
              </a:r>
              <a:r>
                <a:rPr lang="zh-CN" altLang="en-US" dirty="0">
                  <a:latin typeface="Arial" panose="020B0604020202020204" pitchFamily="34" charset="0"/>
                  <a:ea typeface="宋体" panose="02010600030101010101" pitchFamily="2" charset="-122"/>
                </a:rPr>
                <a:t> </a:t>
              </a:r>
              <a:endParaRPr lang="zh-CN" altLang="en-US" dirty="0">
                <a:latin typeface="Arial" panose="020B0604020202020204" pitchFamily="34" charset="0"/>
                <a:ea typeface="宋体" panose="02010600030101010101" pitchFamily="2" charset="-122"/>
              </a:endParaRPr>
            </a:p>
          </p:txBody>
        </p:sp>
        <p:sp>
          <p:nvSpPr>
            <p:cNvPr id="32773" name="流程图: 终止 32772"/>
            <p:cNvSpPr/>
            <p:nvPr/>
          </p:nvSpPr>
          <p:spPr>
            <a:xfrm>
              <a:off x="11400" y="4320"/>
              <a:ext cx="4080" cy="840"/>
            </a:xfrm>
            <a:prstGeom prst="flowChartTerminator">
              <a:avLst/>
            </a:prstGeom>
            <a:solidFill>
              <a:schemeClr val="accent1"/>
            </a:solidFill>
            <a:ln w="9525" cap="flat" cmpd="sng">
              <a:prstDash val="solid"/>
              <a:miter/>
              <a:headEnd type="none" w="med" len="med"/>
              <a:tailEnd type="none" w="med" len="med"/>
            </a:ln>
            <a:scene3d>
              <a:camera prst="legacyPerspectiveTop">
                <a:rot lat="0" lon="0" rev="0"/>
              </a:camera>
              <a:lightRig rig="legacyFlat3" dir="b"/>
            </a:scene3d>
            <a:sp3d extrusionH="887400" prstMaterial="legacyMatte">
              <a:bevelT w="13500" h="13500" prst="angle"/>
              <a:bevelB w="13500" h="13500" prst="angle"/>
              <a:extrusionClr>
                <a:schemeClr val="accent1"/>
              </a:extrusionClr>
            </a:sp3d>
          </p:spPr>
          <p:txBody>
            <a:bodyPr wrap="none" anchor="ctr">
              <a:flatTx/>
            </a:bodyPr>
            <a:p>
              <a:pPr algn="ctr"/>
              <a:r>
                <a:rPr lang="zh-CN" altLang="en-US" sz="2400" b="1" dirty="0">
                  <a:solidFill>
                    <a:schemeClr val="bg1"/>
                  </a:solidFill>
                  <a:latin typeface="Arial" panose="020B0604020202020204" pitchFamily="34" charset="0"/>
                  <a:ea typeface="宋体" panose="02010600030101010101" pitchFamily="2" charset="-122"/>
                </a:rPr>
                <a:t>感染扩散</a:t>
              </a:r>
              <a:r>
                <a:rPr lang="zh-CN" altLang="en-US" sz="2400" b="1" dirty="0">
                  <a:solidFill>
                    <a:srgbClr val="FF3300"/>
                  </a:solidFill>
                  <a:latin typeface="Arial" panose="020B0604020202020204" pitchFamily="34" charset="0"/>
                  <a:ea typeface="宋体" panose="02010600030101010101" pitchFamily="2" charset="-122"/>
                </a:rPr>
                <a:t> </a:t>
              </a:r>
              <a:endParaRPr lang="zh-CN" altLang="en-US" sz="2400" b="1" dirty="0">
                <a:solidFill>
                  <a:srgbClr val="FF3300"/>
                </a:solidFill>
                <a:latin typeface="Arial" panose="020B0604020202020204" pitchFamily="34" charset="0"/>
                <a:ea typeface="宋体" panose="02010600030101010101" pitchFamily="2" charset="-122"/>
              </a:endParaRPr>
            </a:p>
          </p:txBody>
        </p:sp>
        <p:sp>
          <p:nvSpPr>
            <p:cNvPr id="32774" name="流程图: 终止 32773"/>
            <p:cNvSpPr/>
            <p:nvPr/>
          </p:nvSpPr>
          <p:spPr>
            <a:xfrm>
              <a:off x="11400" y="5520"/>
              <a:ext cx="4080" cy="840"/>
            </a:xfrm>
            <a:prstGeom prst="flowChartTerminator">
              <a:avLst/>
            </a:prstGeom>
            <a:solidFill>
              <a:schemeClr val="accent1"/>
            </a:solidFill>
            <a:ln w="9525" cap="flat" cmpd="sng">
              <a:prstDash val="solid"/>
              <a:miter/>
              <a:headEnd type="none" w="med" len="med"/>
              <a:tailEnd type="none" w="med" len="med"/>
            </a:ln>
            <a:scene3d>
              <a:camera prst="legacyPerspectiveTop">
                <a:rot lat="0" lon="0" rev="0"/>
              </a:camera>
              <a:lightRig rig="legacyFlat3" dir="b"/>
            </a:scene3d>
            <a:sp3d extrusionH="887400" prstMaterial="legacyMatte">
              <a:bevelT w="13500" h="13500" prst="angle"/>
              <a:bevelB w="13500" h="13500" prst="angle"/>
              <a:extrusionClr>
                <a:schemeClr val="accent1"/>
              </a:extrusionClr>
            </a:sp3d>
          </p:spPr>
          <p:txBody>
            <a:bodyPr wrap="none" anchor="ctr">
              <a:flatTx/>
            </a:bodyPr>
            <a:p>
              <a:pPr algn="ctr"/>
              <a:r>
                <a:rPr lang="zh-CN" altLang="en-US" sz="2400" b="1" dirty="0">
                  <a:solidFill>
                    <a:schemeClr val="bg1"/>
                  </a:solidFill>
                  <a:latin typeface="Arial" panose="020B0604020202020204" pitchFamily="34" charset="0"/>
                  <a:ea typeface="宋体" panose="02010600030101010101" pitchFamily="2" charset="-122"/>
                </a:rPr>
                <a:t>呼吸道出血 </a:t>
              </a:r>
              <a:endParaRPr lang="zh-CN" altLang="en-US" sz="2400" b="1" dirty="0">
                <a:solidFill>
                  <a:schemeClr val="bg1"/>
                </a:solidFill>
                <a:latin typeface="Arial" panose="020B0604020202020204" pitchFamily="34" charset="0"/>
                <a:ea typeface="宋体" panose="02010600030101010101" pitchFamily="2" charset="-122"/>
              </a:endParaRPr>
            </a:p>
          </p:txBody>
        </p:sp>
        <p:sp>
          <p:nvSpPr>
            <p:cNvPr id="32775" name="流程图: 终止 32774"/>
            <p:cNvSpPr/>
            <p:nvPr/>
          </p:nvSpPr>
          <p:spPr>
            <a:xfrm>
              <a:off x="11400" y="6720"/>
              <a:ext cx="4080" cy="840"/>
            </a:xfrm>
            <a:prstGeom prst="flowChartTerminator">
              <a:avLst/>
            </a:prstGeom>
            <a:solidFill>
              <a:schemeClr val="accent1"/>
            </a:solidFill>
            <a:ln w="9525" cap="flat" cmpd="sng">
              <a:prstDash val="solid"/>
              <a:miter/>
              <a:headEnd type="none" w="med" len="med"/>
              <a:tailEnd type="none" w="med" len="med"/>
            </a:ln>
            <a:scene3d>
              <a:camera prst="legacyPerspectiveTop">
                <a:rot lat="0" lon="0" rev="0"/>
              </a:camera>
              <a:lightRig rig="legacyFlat3" dir="b"/>
            </a:scene3d>
            <a:sp3d extrusionH="887400" prstMaterial="legacyMatte">
              <a:bevelT w="13500" h="13500" prst="angle"/>
              <a:bevelB w="13500" h="13500" prst="angle"/>
              <a:extrusionClr>
                <a:schemeClr val="accent1"/>
              </a:extrusionClr>
            </a:sp3d>
          </p:spPr>
          <p:txBody>
            <a:bodyPr wrap="none" anchor="ctr">
              <a:flatTx/>
            </a:bodyPr>
            <a:p>
              <a:pPr algn="ctr"/>
              <a:r>
                <a:rPr lang="zh-CN" altLang="en-US" sz="2400" b="1" dirty="0">
                  <a:solidFill>
                    <a:schemeClr val="bg1"/>
                  </a:solidFill>
                  <a:latin typeface="Arial" panose="020B0604020202020204" pitchFamily="34" charset="0"/>
                  <a:ea typeface="宋体" panose="02010600030101010101" pitchFamily="2" charset="-122"/>
                </a:rPr>
                <a:t>自发性气胸 </a:t>
              </a:r>
              <a:endParaRPr lang="zh-CN" altLang="en-US" sz="2400" b="1" dirty="0">
                <a:solidFill>
                  <a:schemeClr val="bg1"/>
                </a:solidFill>
                <a:latin typeface="Arial" panose="020B0604020202020204" pitchFamily="34" charset="0"/>
                <a:ea typeface="宋体" panose="02010600030101010101" pitchFamily="2" charset="-122"/>
              </a:endParaRPr>
            </a:p>
          </p:txBody>
        </p:sp>
        <p:sp>
          <p:nvSpPr>
            <p:cNvPr id="32776" name="文本框 32775"/>
            <p:cNvSpPr txBox="1"/>
            <p:nvPr/>
          </p:nvSpPr>
          <p:spPr>
            <a:xfrm>
              <a:off x="4560" y="7800"/>
              <a:ext cx="11400" cy="2033"/>
            </a:xfrm>
            <a:prstGeom prst="rect">
              <a:avLst/>
            </a:prstGeom>
            <a:noFill/>
            <a:ln w="9525">
              <a:noFill/>
            </a:ln>
          </p:spPr>
          <p:txBody>
            <a:bodyPr>
              <a:spAutoFit/>
            </a:bodyPr>
            <a:p>
              <a:pPr>
                <a:lnSpc>
                  <a:spcPct val="130000"/>
                </a:lnSpc>
                <a:spcBef>
                  <a:spcPct val="50000"/>
                </a:spcBef>
              </a:pPr>
              <a:r>
                <a:rPr lang="zh-CN" altLang="en-US" sz="3200" i="1" dirty="0">
                  <a:latin typeface="Arial" panose="020B0604020202020204" pitchFamily="34" charset="0"/>
                  <a:ea typeface="宋体" panose="02010600030101010101" pitchFamily="2" charset="-122"/>
                </a:rPr>
                <a:t>咳痰</a:t>
              </a:r>
              <a:r>
                <a:rPr lang="zh-CN" altLang="en-US" sz="2800" dirty="0">
                  <a:latin typeface="Arial" panose="020B0604020202020204" pitchFamily="34" charset="0"/>
                  <a:ea typeface="宋体" panose="02010600030101010101" pitchFamily="2" charset="-122"/>
                </a:rPr>
                <a:t> 是借助咳嗽将痰（气管和支气管的分泌物或肺泡内的渗出液）排出。 </a:t>
              </a:r>
              <a:endParaRPr lang="zh-CN" altLang="en-US" sz="2800" dirty="0">
                <a:latin typeface="Arial" panose="020B0604020202020204" pitchFamily="34" charset="0"/>
                <a:ea typeface="宋体" panose="02010600030101010101" pitchFamily="2" charset="-122"/>
              </a:endParaRPr>
            </a:p>
          </p:txBody>
        </p:sp>
        <p:sp>
          <p:nvSpPr>
            <p:cNvPr id="32777" name="左大括号 32776"/>
            <p:cNvSpPr/>
            <p:nvPr/>
          </p:nvSpPr>
          <p:spPr>
            <a:xfrm>
              <a:off x="11040" y="4560"/>
              <a:ext cx="120" cy="2640"/>
            </a:xfrm>
            <a:prstGeom prst="leftBrace">
              <a:avLst>
                <a:gd name="adj1" fmla="val 183333"/>
                <a:gd name="adj2" fmla="val 50000"/>
              </a:avLst>
            </a:prstGeom>
            <a:noFill/>
            <a:ln w="9525" cap="flat" cmpd="sng">
              <a:solidFill>
                <a:schemeClr val="tx1"/>
              </a:solidFill>
              <a:prstDash val="solid"/>
              <a:headEnd type="none" w="med" len="med"/>
              <a:tailEnd type="none" w="med" len="med"/>
            </a:ln>
          </p:spPr>
          <p:txBody>
            <a:bodyPr/>
            <a:p>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itle 6"/>
          <p:cNvSpPr txBox="1"/>
          <p:nvPr>
            <p:custDataLst>
              <p:tags r:id="rId1"/>
            </p:custDataLst>
          </p:nvPr>
        </p:nvSpPr>
        <p:spPr>
          <a:xfrm>
            <a:off x="231407" y="97384"/>
            <a:ext cx="297497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咳嗽与咳痰</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5" name="文本框 4"/>
          <p:cNvSpPr txBox="1"/>
          <p:nvPr/>
        </p:nvSpPr>
        <p:spPr>
          <a:xfrm>
            <a:off x="642620" y="920115"/>
            <a:ext cx="4197985" cy="460375"/>
          </a:xfrm>
          <a:prstGeom prst="rect">
            <a:avLst/>
          </a:prstGeom>
          <a:noFill/>
        </p:spPr>
        <p:txBody>
          <a:bodyPr wrap="square" rtlCol="0">
            <a:spAutoFit/>
          </a:bodyPr>
          <a:p>
            <a:r>
              <a:rPr lang="zh-CN" altLang="en-US" sz="2400"/>
              <a:t>（一）病因</a:t>
            </a:r>
            <a:endParaRPr lang="zh-CN" altLang="en-US" sz="2400"/>
          </a:p>
        </p:txBody>
      </p:sp>
      <p:grpSp>
        <p:nvGrpSpPr>
          <p:cNvPr id="11" name="组合 10"/>
          <p:cNvGrpSpPr/>
          <p:nvPr/>
        </p:nvGrpSpPr>
        <p:grpSpPr>
          <a:xfrm>
            <a:off x="1828800" y="1873885"/>
            <a:ext cx="7784465" cy="4206910"/>
            <a:chOff x="2880" y="2880"/>
            <a:chExt cx="13320" cy="7325"/>
          </a:xfrm>
        </p:grpSpPr>
        <p:grpSp>
          <p:nvGrpSpPr>
            <p:cNvPr id="6" name="组合 35842"/>
            <p:cNvGrpSpPr/>
            <p:nvPr/>
          </p:nvGrpSpPr>
          <p:grpSpPr>
            <a:xfrm>
              <a:off x="2880" y="2880"/>
              <a:ext cx="4080" cy="1033"/>
              <a:chOff x="0" y="0"/>
              <a:chExt cx="1632" cy="413"/>
            </a:xfrm>
          </p:grpSpPr>
          <p:sp>
            <p:nvSpPr>
              <p:cNvPr id="35844" name="流程图: 终止 35843"/>
              <p:cNvSpPr/>
              <p:nvPr/>
            </p:nvSpPr>
            <p:spPr>
              <a:xfrm>
                <a:off x="0" y="77"/>
                <a:ext cx="1584" cy="336"/>
              </a:xfrm>
              <a:prstGeom prst="flowChartTerminator">
                <a:avLst/>
              </a:prstGeom>
              <a:solidFill>
                <a:schemeClr val="accent1"/>
              </a:solidFill>
              <a:ln w="9525" cap="flat" cmpd="sng">
                <a:prstDash val="solid"/>
                <a:miter/>
                <a:headEnd type="none" w="med" len="med"/>
                <a:tailEnd type="none" w="med" len="med"/>
              </a:ln>
              <a:scene3d>
                <a:camera prst="legacyPerspectiveFront">
                  <a:rot lat="1500000" lon="20100000" rev="0"/>
                </a:camera>
                <a:lightRig rig="legacyFlat4" dir="t"/>
              </a:scene3d>
              <a:sp3d extrusionH="430200" prstMaterial="legacyMatte">
                <a:bevelT w="13500" h="13500" prst="angle"/>
                <a:bevelB w="13500" h="13500" prst="angle"/>
                <a:extrusionClr>
                  <a:schemeClr val="accent1"/>
                </a:extrusionClr>
              </a:sp3d>
            </p:spPr>
            <p:txBody>
              <a:bodyPr wrap="none" anchor="ctr">
                <a:flatTx/>
              </a:bodyPr>
              <a:p>
                <a:pPr algn="ctr"/>
                <a:endParaRPr lang="zh-CN" altLang="en-US" dirty="0">
                  <a:latin typeface="Arial" panose="020B0604020202020204" pitchFamily="34" charset="0"/>
                  <a:ea typeface="宋体" panose="02010600030101010101" pitchFamily="2" charset="-122"/>
                </a:endParaRPr>
              </a:p>
            </p:txBody>
          </p:sp>
          <p:sp>
            <p:nvSpPr>
              <p:cNvPr id="35845" name="文本框 35844"/>
              <p:cNvSpPr txBox="1"/>
              <p:nvPr/>
            </p:nvSpPr>
            <p:spPr>
              <a:xfrm rot="20913076">
                <a:off x="144" y="0"/>
                <a:ext cx="1488" cy="406"/>
              </a:xfrm>
              <a:prstGeom prst="rect">
                <a:avLst/>
              </a:prstGeom>
              <a:noFill/>
              <a:ln w="9525">
                <a:noFill/>
              </a:ln>
            </p:spPr>
            <p:txBody>
              <a:bodyPr>
                <a:spAutoFit/>
              </a:bodyPr>
              <a:p>
                <a:pPr>
                  <a:spcBef>
                    <a:spcPct val="50000"/>
                  </a:spcBef>
                </a:pPr>
                <a:r>
                  <a:rPr lang="zh-CN" altLang="en-US" sz="3200" dirty="0">
                    <a:latin typeface="Arial" panose="020B0604020202020204" pitchFamily="34" charset="0"/>
                    <a:ea typeface="宋体" panose="02010600030101010101" pitchFamily="2" charset="-122"/>
                  </a:rPr>
                  <a:t>呼</a:t>
                </a:r>
                <a:r>
                  <a:rPr lang="zh-CN" altLang="en-US" sz="2800" dirty="0">
                    <a:latin typeface="Arial" panose="020B0604020202020204" pitchFamily="34" charset="0"/>
                    <a:ea typeface="宋体" panose="02010600030101010101" pitchFamily="2" charset="-122"/>
                  </a:rPr>
                  <a:t>吸道</a:t>
                </a:r>
                <a:r>
                  <a:rPr lang="zh-CN" altLang="en-US" sz="2400" dirty="0">
                    <a:latin typeface="Arial" panose="020B0604020202020204" pitchFamily="34" charset="0"/>
                    <a:ea typeface="宋体" panose="02010600030101010101" pitchFamily="2" charset="-122"/>
                  </a:rPr>
                  <a:t>疾</a:t>
                </a:r>
                <a:r>
                  <a:rPr lang="zh-CN" altLang="en-US" sz="2000" dirty="0">
                    <a:latin typeface="Arial" panose="020B0604020202020204" pitchFamily="34" charset="0"/>
                    <a:ea typeface="宋体" panose="02010600030101010101" pitchFamily="2" charset="-122"/>
                  </a:rPr>
                  <a:t>病</a:t>
                </a:r>
                <a:endParaRPr lang="zh-CN" altLang="en-US" sz="2000" dirty="0">
                  <a:latin typeface="Arial" panose="020B0604020202020204" pitchFamily="34" charset="0"/>
                  <a:ea typeface="宋体" panose="02010600030101010101" pitchFamily="2" charset="-122"/>
                </a:endParaRPr>
              </a:p>
            </p:txBody>
          </p:sp>
        </p:grpSp>
        <p:grpSp>
          <p:nvGrpSpPr>
            <p:cNvPr id="7" name="组合 35845"/>
            <p:cNvGrpSpPr/>
            <p:nvPr/>
          </p:nvGrpSpPr>
          <p:grpSpPr>
            <a:xfrm>
              <a:off x="2880" y="4488"/>
              <a:ext cx="4200" cy="1032"/>
              <a:chOff x="0" y="0"/>
              <a:chExt cx="1680" cy="413"/>
            </a:xfrm>
          </p:grpSpPr>
          <p:sp>
            <p:nvSpPr>
              <p:cNvPr id="35847" name="流程图: 终止 35846"/>
              <p:cNvSpPr/>
              <p:nvPr/>
            </p:nvSpPr>
            <p:spPr>
              <a:xfrm>
                <a:off x="0" y="77"/>
                <a:ext cx="1584" cy="336"/>
              </a:xfrm>
              <a:prstGeom prst="flowChartTerminator">
                <a:avLst/>
              </a:prstGeom>
              <a:solidFill>
                <a:schemeClr val="accent1"/>
              </a:solidFill>
              <a:ln w="9525" cap="flat" cmpd="sng">
                <a:prstDash val="solid"/>
                <a:miter/>
                <a:headEnd type="none" w="med" len="med"/>
                <a:tailEnd type="none" w="med" len="med"/>
              </a:ln>
              <a:scene3d>
                <a:camera prst="legacyPerspectiveFront">
                  <a:rot lat="1500000" lon="20100000" rev="0"/>
                </a:camera>
                <a:lightRig rig="legacyFlat4" dir="t"/>
              </a:scene3d>
              <a:sp3d extrusionH="430200" prstMaterial="legacyMatte">
                <a:bevelT w="13500" h="13500" prst="angle"/>
                <a:bevelB w="13500" h="13500" prst="angle"/>
                <a:extrusionClr>
                  <a:schemeClr val="accent1"/>
                </a:extrusionClr>
              </a:sp3d>
            </p:spPr>
            <p:txBody>
              <a:bodyPr wrap="none" anchor="ctr">
                <a:flatTx/>
              </a:bodyPr>
              <a:p>
                <a:pPr algn="ctr"/>
                <a:endParaRPr lang="zh-CN" altLang="en-US" dirty="0">
                  <a:latin typeface="Arial" panose="020B0604020202020204" pitchFamily="34" charset="0"/>
                  <a:ea typeface="宋体" panose="02010600030101010101" pitchFamily="2" charset="-122"/>
                </a:endParaRPr>
              </a:p>
            </p:txBody>
          </p:sp>
          <p:sp>
            <p:nvSpPr>
              <p:cNvPr id="35848" name="文本框 35847"/>
              <p:cNvSpPr txBox="1"/>
              <p:nvPr/>
            </p:nvSpPr>
            <p:spPr>
              <a:xfrm rot="20913076">
                <a:off x="192" y="0"/>
                <a:ext cx="1488" cy="406"/>
              </a:xfrm>
              <a:prstGeom prst="rect">
                <a:avLst/>
              </a:prstGeom>
              <a:noFill/>
              <a:ln w="9525">
                <a:noFill/>
              </a:ln>
            </p:spPr>
            <p:txBody>
              <a:bodyPr>
                <a:spAutoFit/>
              </a:bodyPr>
              <a:p>
                <a:pPr>
                  <a:spcBef>
                    <a:spcPct val="50000"/>
                  </a:spcBef>
                </a:pPr>
                <a:r>
                  <a:rPr lang="zh-CN" altLang="en-US" sz="3200" dirty="0">
                    <a:latin typeface="Arial" panose="020B0604020202020204" pitchFamily="34" charset="0"/>
                    <a:ea typeface="宋体" panose="02010600030101010101" pitchFamily="2" charset="-122"/>
                  </a:rPr>
                  <a:t>胸 </a:t>
                </a:r>
                <a:r>
                  <a:rPr lang="zh-CN" altLang="en-US" sz="2800" dirty="0">
                    <a:latin typeface="Arial" panose="020B0604020202020204" pitchFamily="34" charset="0"/>
                    <a:ea typeface="宋体" panose="02010600030101010101" pitchFamily="2" charset="-122"/>
                  </a:rPr>
                  <a:t>膜 </a:t>
                </a:r>
                <a:r>
                  <a:rPr lang="zh-CN" altLang="en-US" sz="2400" dirty="0">
                    <a:latin typeface="Arial" panose="020B0604020202020204" pitchFamily="34" charset="0"/>
                    <a:ea typeface="宋体" panose="02010600030101010101" pitchFamily="2" charset="-122"/>
                  </a:rPr>
                  <a:t>疾 </a:t>
                </a:r>
                <a:r>
                  <a:rPr lang="zh-CN" altLang="en-US" sz="2000" dirty="0">
                    <a:latin typeface="Arial" panose="020B0604020202020204" pitchFamily="34" charset="0"/>
                    <a:ea typeface="宋体" panose="02010600030101010101" pitchFamily="2" charset="-122"/>
                  </a:rPr>
                  <a:t>病</a:t>
                </a:r>
                <a:endParaRPr lang="zh-CN" altLang="en-US" sz="2000" dirty="0">
                  <a:latin typeface="Arial" panose="020B0604020202020204" pitchFamily="34" charset="0"/>
                  <a:ea typeface="宋体" panose="02010600030101010101" pitchFamily="2" charset="-122"/>
                </a:endParaRPr>
              </a:p>
            </p:txBody>
          </p:sp>
        </p:grpSp>
        <p:grpSp>
          <p:nvGrpSpPr>
            <p:cNvPr id="8" name="组合 35848"/>
            <p:cNvGrpSpPr/>
            <p:nvPr/>
          </p:nvGrpSpPr>
          <p:grpSpPr>
            <a:xfrm>
              <a:off x="2880" y="5880"/>
              <a:ext cx="4080" cy="1033"/>
              <a:chOff x="0" y="0"/>
              <a:chExt cx="1632" cy="413"/>
            </a:xfrm>
          </p:grpSpPr>
          <p:sp>
            <p:nvSpPr>
              <p:cNvPr id="35850" name="流程图: 终止 35849"/>
              <p:cNvSpPr/>
              <p:nvPr/>
            </p:nvSpPr>
            <p:spPr>
              <a:xfrm>
                <a:off x="0" y="77"/>
                <a:ext cx="1584" cy="336"/>
              </a:xfrm>
              <a:prstGeom prst="flowChartTerminator">
                <a:avLst/>
              </a:prstGeom>
              <a:solidFill>
                <a:schemeClr val="accent1"/>
              </a:solidFill>
              <a:ln w="9525" cap="flat" cmpd="sng">
                <a:prstDash val="solid"/>
                <a:miter/>
                <a:headEnd type="none" w="med" len="med"/>
                <a:tailEnd type="none" w="med" len="med"/>
              </a:ln>
              <a:scene3d>
                <a:camera prst="legacyPerspectiveFront">
                  <a:rot lat="1500000" lon="20100000" rev="0"/>
                </a:camera>
                <a:lightRig rig="legacyFlat4" dir="t"/>
              </a:scene3d>
              <a:sp3d extrusionH="430200" prstMaterial="legacyMatte">
                <a:bevelT w="13500" h="13500" prst="angle"/>
                <a:bevelB w="13500" h="13500" prst="angle"/>
                <a:extrusionClr>
                  <a:schemeClr val="accent1"/>
                </a:extrusionClr>
              </a:sp3d>
            </p:spPr>
            <p:txBody>
              <a:bodyPr wrap="none" anchor="ctr">
                <a:flatTx/>
              </a:bodyPr>
              <a:p>
                <a:pPr algn="ctr"/>
                <a:endParaRPr lang="zh-CN" altLang="en-US" dirty="0">
                  <a:latin typeface="Arial" panose="020B0604020202020204" pitchFamily="34" charset="0"/>
                  <a:ea typeface="宋体" panose="02010600030101010101" pitchFamily="2" charset="-122"/>
                </a:endParaRPr>
              </a:p>
            </p:txBody>
          </p:sp>
          <p:sp>
            <p:nvSpPr>
              <p:cNvPr id="35851" name="文本框 35850"/>
              <p:cNvSpPr txBox="1"/>
              <p:nvPr/>
            </p:nvSpPr>
            <p:spPr>
              <a:xfrm rot="20913076">
                <a:off x="144" y="0"/>
                <a:ext cx="1488" cy="406"/>
              </a:xfrm>
              <a:prstGeom prst="rect">
                <a:avLst/>
              </a:prstGeom>
              <a:noFill/>
              <a:ln w="9525">
                <a:noFill/>
              </a:ln>
            </p:spPr>
            <p:txBody>
              <a:bodyPr>
                <a:spAutoFit/>
              </a:bodyPr>
              <a:p>
                <a:pPr>
                  <a:spcBef>
                    <a:spcPct val="50000"/>
                  </a:spcBef>
                </a:pPr>
                <a:r>
                  <a:rPr lang="zh-CN" altLang="en-US" sz="3200" dirty="0">
                    <a:latin typeface="Arial" panose="020B0604020202020204" pitchFamily="34" charset="0"/>
                    <a:ea typeface="宋体" panose="02010600030101010101" pitchFamily="2" charset="-122"/>
                  </a:rPr>
                  <a:t>心</a:t>
                </a:r>
                <a:r>
                  <a:rPr lang="zh-CN" altLang="en-US" sz="2800" dirty="0">
                    <a:latin typeface="Arial" panose="020B0604020202020204" pitchFamily="34" charset="0"/>
                    <a:ea typeface="宋体" panose="02010600030101010101" pitchFamily="2" charset="-122"/>
                  </a:rPr>
                  <a:t>血管</a:t>
                </a:r>
                <a:r>
                  <a:rPr lang="zh-CN" altLang="en-US" sz="2400" dirty="0">
                    <a:latin typeface="Arial" panose="020B0604020202020204" pitchFamily="34" charset="0"/>
                    <a:ea typeface="宋体" panose="02010600030101010101" pitchFamily="2" charset="-122"/>
                  </a:rPr>
                  <a:t>疾</a:t>
                </a:r>
                <a:r>
                  <a:rPr lang="zh-CN" altLang="en-US" sz="2000" dirty="0">
                    <a:latin typeface="Arial" panose="020B0604020202020204" pitchFamily="34" charset="0"/>
                    <a:ea typeface="宋体" panose="02010600030101010101" pitchFamily="2" charset="-122"/>
                  </a:rPr>
                  <a:t>病</a:t>
                </a:r>
                <a:endParaRPr lang="zh-CN" altLang="en-US" sz="2000" dirty="0">
                  <a:latin typeface="Arial" panose="020B0604020202020204" pitchFamily="34" charset="0"/>
                  <a:ea typeface="宋体" panose="02010600030101010101" pitchFamily="2" charset="-122"/>
                </a:endParaRPr>
              </a:p>
            </p:txBody>
          </p:sp>
        </p:grpSp>
        <p:grpSp>
          <p:nvGrpSpPr>
            <p:cNvPr id="9" name="组合 35851"/>
            <p:cNvGrpSpPr/>
            <p:nvPr/>
          </p:nvGrpSpPr>
          <p:grpSpPr>
            <a:xfrm>
              <a:off x="2880" y="7440"/>
              <a:ext cx="4080" cy="1033"/>
              <a:chOff x="0" y="0"/>
              <a:chExt cx="1632" cy="413"/>
            </a:xfrm>
          </p:grpSpPr>
          <p:sp>
            <p:nvSpPr>
              <p:cNvPr id="35853" name="流程图: 终止 35852"/>
              <p:cNvSpPr/>
              <p:nvPr/>
            </p:nvSpPr>
            <p:spPr>
              <a:xfrm>
                <a:off x="0" y="77"/>
                <a:ext cx="1584" cy="336"/>
              </a:xfrm>
              <a:prstGeom prst="flowChartTerminator">
                <a:avLst/>
              </a:prstGeom>
              <a:solidFill>
                <a:schemeClr val="accent1"/>
              </a:solidFill>
              <a:ln w="9525" cap="flat" cmpd="sng">
                <a:prstDash val="solid"/>
                <a:miter/>
                <a:headEnd type="none" w="med" len="med"/>
                <a:tailEnd type="none" w="med" len="med"/>
              </a:ln>
              <a:scene3d>
                <a:camera prst="legacyPerspectiveFront">
                  <a:rot lat="1500000" lon="20100000" rev="0"/>
                </a:camera>
                <a:lightRig rig="legacyFlat4" dir="t"/>
              </a:scene3d>
              <a:sp3d extrusionH="430200" prstMaterial="legacyMatte">
                <a:bevelT w="13500" h="13500" prst="angle"/>
                <a:bevelB w="13500" h="13500" prst="angle"/>
                <a:extrusionClr>
                  <a:schemeClr val="accent1"/>
                </a:extrusionClr>
              </a:sp3d>
            </p:spPr>
            <p:txBody>
              <a:bodyPr wrap="none" anchor="ctr">
                <a:flatTx/>
              </a:bodyPr>
              <a:p>
                <a:pPr algn="ctr"/>
                <a:endParaRPr lang="zh-CN" altLang="en-US" dirty="0">
                  <a:latin typeface="Arial" panose="020B0604020202020204" pitchFamily="34" charset="0"/>
                  <a:ea typeface="宋体" panose="02010600030101010101" pitchFamily="2" charset="-122"/>
                </a:endParaRPr>
              </a:p>
            </p:txBody>
          </p:sp>
          <p:sp>
            <p:nvSpPr>
              <p:cNvPr id="35854" name="文本框 35853"/>
              <p:cNvSpPr txBox="1"/>
              <p:nvPr/>
            </p:nvSpPr>
            <p:spPr>
              <a:xfrm rot="20913076">
                <a:off x="144" y="0"/>
                <a:ext cx="1488" cy="406"/>
              </a:xfrm>
              <a:prstGeom prst="rect">
                <a:avLst/>
              </a:prstGeom>
              <a:noFill/>
              <a:ln w="9525">
                <a:noFill/>
              </a:ln>
            </p:spPr>
            <p:txBody>
              <a:bodyPr>
                <a:spAutoFit/>
              </a:bodyPr>
              <a:p>
                <a:pPr>
                  <a:spcBef>
                    <a:spcPct val="50000"/>
                  </a:spcBef>
                </a:pPr>
                <a:r>
                  <a:rPr lang="zh-CN" altLang="en-US" sz="3200" dirty="0">
                    <a:latin typeface="Arial" panose="020B0604020202020204" pitchFamily="34" charset="0"/>
                    <a:ea typeface="宋体" panose="02010600030101010101" pitchFamily="2" charset="-122"/>
                  </a:rPr>
                  <a:t>中枢</a:t>
                </a:r>
                <a:r>
                  <a:rPr lang="zh-CN" altLang="en-US" sz="2800" dirty="0">
                    <a:latin typeface="Arial" panose="020B0604020202020204" pitchFamily="34" charset="0"/>
                    <a:ea typeface="宋体" panose="02010600030101010101" pitchFamily="2" charset="-122"/>
                  </a:rPr>
                  <a:t>神</a:t>
                </a:r>
                <a:r>
                  <a:rPr lang="zh-CN" altLang="en-US" sz="2400" dirty="0">
                    <a:latin typeface="Arial" panose="020B0604020202020204" pitchFamily="34" charset="0"/>
                    <a:ea typeface="宋体" panose="02010600030101010101" pitchFamily="2" charset="-122"/>
                  </a:rPr>
                  <a:t>经</a:t>
                </a:r>
                <a:r>
                  <a:rPr lang="zh-CN" altLang="en-US" sz="2000" dirty="0">
                    <a:latin typeface="Arial" panose="020B0604020202020204" pitchFamily="34" charset="0"/>
                    <a:ea typeface="宋体" panose="02010600030101010101" pitchFamily="2" charset="-122"/>
                  </a:rPr>
                  <a:t>因素</a:t>
                </a:r>
                <a:endParaRPr lang="zh-CN" altLang="en-US" sz="2000" dirty="0">
                  <a:latin typeface="Arial" panose="020B0604020202020204" pitchFamily="34" charset="0"/>
                  <a:ea typeface="宋体" panose="02010600030101010101" pitchFamily="2" charset="-122"/>
                </a:endParaRPr>
              </a:p>
            </p:txBody>
          </p:sp>
        </p:grpSp>
        <p:grpSp>
          <p:nvGrpSpPr>
            <p:cNvPr id="10" name="组合 35854"/>
            <p:cNvGrpSpPr/>
            <p:nvPr/>
          </p:nvGrpSpPr>
          <p:grpSpPr>
            <a:xfrm>
              <a:off x="3000" y="9000"/>
              <a:ext cx="4320" cy="1015"/>
              <a:chOff x="0" y="0"/>
              <a:chExt cx="1728" cy="406"/>
            </a:xfrm>
          </p:grpSpPr>
          <p:sp>
            <p:nvSpPr>
              <p:cNvPr id="35856" name="流程图: 终止 35855"/>
              <p:cNvSpPr/>
              <p:nvPr/>
            </p:nvSpPr>
            <p:spPr>
              <a:xfrm>
                <a:off x="0" y="48"/>
                <a:ext cx="1584" cy="336"/>
              </a:xfrm>
              <a:prstGeom prst="flowChartTerminator">
                <a:avLst/>
              </a:prstGeom>
              <a:solidFill>
                <a:schemeClr val="accent1"/>
              </a:solidFill>
              <a:ln w="9525" cap="flat" cmpd="sng">
                <a:prstDash val="solid"/>
                <a:miter/>
                <a:headEnd type="none" w="med" len="med"/>
                <a:tailEnd type="none" w="med" len="med"/>
              </a:ln>
              <a:scene3d>
                <a:camera prst="legacyPerspectiveFront">
                  <a:rot lat="1500000" lon="20100000" rev="0"/>
                </a:camera>
                <a:lightRig rig="legacyFlat4" dir="t"/>
              </a:scene3d>
              <a:sp3d extrusionH="430200" prstMaterial="legacyMatte">
                <a:bevelT w="13500" h="13500" prst="angle"/>
                <a:bevelB w="13500" h="13500" prst="angle"/>
                <a:extrusionClr>
                  <a:schemeClr val="accent1"/>
                </a:extrusionClr>
              </a:sp3d>
            </p:spPr>
            <p:txBody>
              <a:bodyPr wrap="none" anchor="ctr">
                <a:flatTx/>
              </a:bodyPr>
              <a:p>
                <a:pPr algn="ctr"/>
                <a:endParaRPr lang="zh-CN" altLang="en-US" dirty="0">
                  <a:latin typeface="Arial" panose="020B0604020202020204" pitchFamily="34" charset="0"/>
                  <a:ea typeface="宋体" panose="02010600030101010101" pitchFamily="2" charset="-122"/>
                </a:endParaRPr>
              </a:p>
            </p:txBody>
          </p:sp>
          <p:sp>
            <p:nvSpPr>
              <p:cNvPr id="35857" name="文本框 35856"/>
              <p:cNvSpPr txBox="1"/>
              <p:nvPr/>
            </p:nvSpPr>
            <p:spPr>
              <a:xfrm rot="20913076">
                <a:off x="240" y="0"/>
                <a:ext cx="1488" cy="406"/>
              </a:xfrm>
              <a:prstGeom prst="rect">
                <a:avLst/>
              </a:prstGeom>
              <a:noFill/>
              <a:ln w="9525">
                <a:noFill/>
              </a:ln>
            </p:spPr>
            <p:txBody>
              <a:bodyPr>
                <a:spAutoFit/>
              </a:bodyPr>
              <a:p>
                <a:pPr>
                  <a:spcBef>
                    <a:spcPct val="50000"/>
                  </a:spcBef>
                </a:pPr>
                <a:r>
                  <a:rPr lang="zh-CN" altLang="en-US" sz="3200" dirty="0">
                    <a:latin typeface="Arial" panose="020B0604020202020204" pitchFamily="34" charset="0"/>
                    <a:ea typeface="宋体" panose="02010600030101010101" pitchFamily="2" charset="-122"/>
                  </a:rPr>
                  <a:t>  其  </a:t>
                </a:r>
                <a:r>
                  <a:rPr lang="zh-CN" altLang="en-US" sz="2800" dirty="0">
                    <a:latin typeface="Arial" panose="020B0604020202020204" pitchFamily="34" charset="0"/>
                    <a:ea typeface="宋体" panose="02010600030101010101" pitchFamily="2" charset="-122"/>
                  </a:rPr>
                  <a:t>他</a:t>
                </a:r>
                <a:endParaRPr lang="zh-CN" altLang="en-US" sz="2800" dirty="0">
                  <a:latin typeface="Arial" panose="020B0604020202020204" pitchFamily="34" charset="0"/>
                  <a:ea typeface="宋体" panose="02010600030101010101" pitchFamily="2" charset="-122"/>
                </a:endParaRPr>
              </a:p>
            </p:txBody>
          </p:sp>
        </p:grpSp>
        <p:sp>
          <p:nvSpPr>
            <p:cNvPr id="35858" name="直接连接符 35857"/>
            <p:cNvSpPr/>
            <p:nvPr/>
          </p:nvSpPr>
          <p:spPr>
            <a:xfrm>
              <a:off x="6840" y="3720"/>
              <a:ext cx="9120" cy="0"/>
            </a:xfrm>
            <a:prstGeom prst="line">
              <a:avLst/>
            </a:prstGeom>
            <a:ln w="19050" cap="flat" cmpd="sng">
              <a:solidFill>
                <a:schemeClr val="accent1"/>
              </a:solidFill>
              <a:prstDash val="lgDashDotDot"/>
              <a:headEnd type="triangle" w="med" len="med"/>
              <a:tailEnd type="triangle" w="med" len="med"/>
            </a:ln>
          </p:spPr>
        </p:sp>
        <p:sp>
          <p:nvSpPr>
            <p:cNvPr id="35859" name="文本框 35858"/>
            <p:cNvSpPr txBox="1"/>
            <p:nvPr/>
          </p:nvSpPr>
          <p:spPr>
            <a:xfrm>
              <a:off x="6720" y="2880"/>
              <a:ext cx="9480" cy="802"/>
            </a:xfrm>
            <a:prstGeom prst="rect">
              <a:avLst/>
            </a:prstGeom>
            <a:pattFill prst="pct5">
              <a:fgClr>
                <a:schemeClr val="tx1"/>
              </a:fgClr>
              <a:bgClr>
                <a:schemeClr val="bg1"/>
              </a:bgClr>
            </a:pattFill>
            <a:ln w="9525">
              <a:noFill/>
            </a:ln>
          </p:spPr>
          <p:txBody>
            <a:bodyPr>
              <a:spAutoFit/>
            </a:bodyPr>
            <a:p>
              <a:pPr>
                <a:spcBef>
                  <a:spcPct val="50000"/>
                </a:spcBef>
              </a:pPr>
              <a:r>
                <a:rPr lang="zh-CN" altLang="en-US" sz="2400" b="1" dirty="0">
                  <a:solidFill>
                    <a:srgbClr val="3366CC"/>
                  </a:solidFill>
                  <a:latin typeface="Arial" panose="020B0604020202020204" pitchFamily="34" charset="0"/>
                  <a:ea typeface="宋体" panose="02010600030101010101" pitchFamily="2" charset="-122"/>
                </a:rPr>
                <a:t>呼吸道感染最常见，肿瘤，哮喘，理化因素</a:t>
              </a:r>
              <a:endParaRPr lang="zh-CN" altLang="en-US" sz="2400" b="1" dirty="0">
                <a:solidFill>
                  <a:srgbClr val="3366CC"/>
                </a:solidFill>
                <a:latin typeface="Arial" panose="020B0604020202020204" pitchFamily="34" charset="0"/>
                <a:ea typeface="宋体" panose="02010600030101010101" pitchFamily="2" charset="-122"/>
              </a:endParaRPr>
            </a:p>
          </p:txBody>
        </p:sp>
        <p:sp>
          <p:nvSpPr>
            <p:cNvPr id="35860" name="直接连接符 35859"/>
            <p:cNvSpPr/>
            <p:nvPr/>
          </p:nvSpPr>
          <p:spPr>
            <a:xfrm>
              <a:off x="6840" y="5160"/>
              <a:ext cx="9120" cy="0"/>
            </a:xfrm>
            <a:prstGeom prst="line">
              <a:avLst/>
            </a:prstGeom>
            <a:ln w="19050" cap="flat" cmpd="sng">
              <a:solidFill>
                <a:schemeClr val="accent1"/>
              </a:solidFill>
              <a:prstDash val="lgDashDotDot"/>
              <a:headEnd type="triangle" w="med" len="med"/>
              <a:tailEnd type="triangle" w="med" len="med"/>
            </a:ln>
          </p:spPr>
        </p:sp>
        <p:sp>
          <p:nvSpPr>
            <p:cNvPr id="35861" name="文本框 35860"/>
            <p:cNvSpPr txBox="1"/>
            <p:nvPr/>
          </p:nvSpPr>
          <p:spPr>
            <a:xfrm>
              <a:off x="6720" y="4320"/>
              <a:ext cx="9480" cy="802"/>
            </a:xfrm>
            <a:prstGeom prst="rect">
              <a:avLst/>
            </a:prstGeom>
            <a:pattFill prst="pct5">
              <a:fgClr>
                <a:schemeClr val="tx1"/>
              </a:fgClr>
              <a:bgClr>
                <a:schemeClr val="bg1"/>
              </a:bgClr>
            </a:pattFill>
            <a:ln w="9525">
              <a:noFill/>
            </a:ln>
          </p:spPr>
          <p:txBody>
            <a:bodyPr>
              <a:spAutoFit/>
            </a:bodyPr>
            <a:p>
              <a:pPr algn="ctr">
                <a:spcBef>
                  <a:spcPct val="50000"/>
                </a:spcBef>
              </a:pPr>
              <a:r>
                <a:rPr lang="zh-CN" altLang="en-US" sz="2400" b="1" dirty="0">
                  <a:solidFill>
                    <a:srgbClr val="3366CC"/>
                  </a:solidFill>
                  <a:latin typeface="Arial" panose="020B0604020202020204" pitchFamily="34" charset="0"/>
                  <a:ea typeface="宋体" panose="02010600030101010101" pitchFamily="2" charset="-122"/>
                </a:rPr>
                <a:t>胸膜炎、自发性气胸以及胸腔穿刺时</a:t>
              </a:r>
              <a:endParaRPr lang="zh-CN" altLang="en-US" sz="2400" b="1" dirty="0">
                <a:solidFill>
                  <a:srgbClr val="3366CC"/>
                </a:solidFill>
                <a:latin typeface="Arial" panose="020B0604020202020204" pitchFamily="34" charset="0"/>
                <a:ea typeface="宋体" panose="02010600030101010101" pitchFamily="2" charset="-122"/>
              </a:endParaRPr>
            </a:p>
          </p:txBody>
        </p:sp>
        <p:sp>
          <p:nvSpPr>
            <p:cNvPr id="35862" name="文本框 35861"/>
            <p:cNvSpPr txBox="1"/>
            <p:nvPr/>
          </p:nvSpPr>
          <p:spPr>
            <a:xfrm>
              <a:off x="6720" y="5520"/>
              <a:ext cx="9480" cy="1445"/>
            </a:xfrm>
            <a:prstGeom prst="rect">
              <a:avLst/>
            </a:prstGeom>
            <a:pattFill prst="pct5">
              <a:fgClr>
                <a:schemeClr val="tx1"/>
              </a:fgClr>
              <a:bgClr>
                <a:schemeClr val="bg1"/>
              </a:bgClr>
            </a:pattFill>
            <a:ln w="9525">
              <a:noFill/>
            </a:ln>
          </p:spPr>
          <p:txBody>
            <a:bodyPr>
              <a:spAutoFit/>
            </a:bodyPr>
            <a:p>
              <a:pPr algn="ctr">
                <a:spcBef>
                  <a:spcPct val="50000"/>
                </a:spcBef>
              </a:pPr>
              <a:r>
                <a:rPr lang="zh-CN" altLang="en-US" sz="2400" b="1" dirty="0">
                  <a:solidFill>
                    <a:srgbClr val="3366CC"/>
                  </a:solidFill>
                  <a:latin typeface="Arial" panose="020B0604020202020204" pitchFamily="34" charset="0"/>
                  <a:ea typeface="宋体" panose="02010600030101010101" pitchFamily="2" charset="-122"/>
                </a:rPr>
                <a:t>左心衰竭引起的肺淤血或肺水肿，右心或体循环静脉栓子脱落引起肺栓塞时</a:t>
              </a:r>
              <a:endParaRPr lang="zh-CN" altLang="en-US" sz="2400" b="1" dirty="0">
                <a:solidFill>
                  <a:srgbClr val="3366CC"/>
                </a:solidFill>
                <a:latin typeface="Arial" panose="020B0604020202020204" pitchFamily="34" charset="0"/>
                <a:ea typeface="宋体" panose="02010600030101010101" pitchFamily="2" charset="-122"/>
              </a:endParaRPr>
            </a:p>
          </p:txBody>
        </p:sp>
        <p:sp>
          <p:nvSpPr>
            <p:cNvPr id="35863" name="直接连接符 35862"/>
            <p:cNvSpPr/>
            <p:nvPr/>
          </p:nvSpPr>
          <p:spPr>
            <a:xfrm>
              <a:off x="6840" y="6840"/>
              <a:ext cx="9120" cy="0"/>
            </a:xfrm>
            <a:prstGeom prst="line">
              <a:avLst/>
            </a:prstGeom>
            <a:ln w="19050" cap="flat" cmpd="sng">
              <a:solidFill>
                <a:schemeClr val="accent1"/>
              </a:solidFill>
              <a:prstDash val="lgDashDotDot"/>
              <a:headEnd type="triangle" w="med" len="med"/>
              <a:tailEnd type="triangle" w="med" len="med"/>
            </a:ln>
          </p:spPr>
        </p:sp>
        <p:sp>
          <p:nvSpPr>
            <p:cNvPr id="35864" name="直接连接符 35863"/>
            <p:cNvSpPr/>
            <p:nvPr/>
          </p:nvSpPr>
          <p:spPr>
            <a:xfrm>
              <a:off x="6840" y="8160"/>
              <a:ext cx="9120" cy="0"/>
            </a:xfrm>
            <a:prstGeom prst="line">
              <a:avLst/>
            </a:prstGeom>
            <a:ln w="19050" cap="flat" cmpd="sng">
              <a:solidFill>
                <a:schemeClr val="accent1"/>
              </a:solidFill>
              <a:prstDash val="lgDashDotDot"/>
              <a:headEnd type="triangle" w="med" len="med"/>
              <a:tailEnd type="triangle" w="med" len="med"/>
            </a:ln>
          </p:spPr>
        </p:sp>
        <p:sp>
          <p:nvSpPr>
            <p:cNvPr id="35865" name="文本框 35864"/>
            <p:cNvSpPr txBox="1"/>
            <p:nvPr/>
          </p:nvSpPr>
          <p:spPr>
            <a:xfrm>
              <a:off x="6720" y="7320"/>
              <a:ext cx="9480" cy="802"/>
            </a:xfrm>
            <a:prstGeom prst="rect">
              <a:avLst/>
            </a:prstGeom>
            <a:pattFill prst="pct5">
              <a:fgClr>
                <a:schemeClr val="tx1"/>
              </a:fgClr>
              <a:bgClr>
                <a:schemeClr val="bg1"/>
              </a:bgClr>
            </a:pattFill>
            <a:ln w="9525">
              <a:noFill/>
            </a:ln>
          </p:spPr>
          <p:txBody>
            <a:bodyPr>
              <a:spAutoFit/>
            </a:bodyPr>
            <a:p>
              <a:pPr algn="ctr">
                <a:spcBef>
                  <a:spcPct val="50000"/>
                </a:spcBef>
              </a:pPr>
              <a:r>
                <a:rPr lang="zh-CN" altLang="en-US" sz="2400" b="1" dirty="0">
                  <a:solidFill>
                    <a:srgbClr val="3366CC"/>
                  </a:solidFill>
                  <a:latin typeface="Arial" panose="020B0604020202020204" pitchFamily="34" charset="0"/>
                  <a:ea typeface="宋体" panose="02010600030101010101" pitchFamily="2" charset="-122"/>
                </a:rPr>
                <a:t>脑炎、脑膜炎</a:t>
              </a:r>
              <a:endParaRPr lang="zh-CN" altLang="en-US" sz="2400" b="1" dirty="0">
                <a:solidFill>
                  <a:srgbClr val="3366CC"/>
                </a:solidFill>
                <a:latin typeface="Arial" panose="020B0604020202020204" pitchFamily="34" charset="0"/>
                <a:ea typeface="宋体" panose="02010600030101010101" pitchFamily="2" charset="-122"/>
              </a:endParaRPr>
            </a:p>
          </p:txBody>
        </p:sp>
        <p:sp>
          <p:nvSpPr>
            <p:cNvPr id="35866" name="文本框 35865"/>
            <p:cNvSpPr txBox="1"/>
            <p:nvPr/>
          </p:nvSpPr>
          <p:spPr>
            <a:xfrm>
              <a:off x="6720" y="8760"/>
              <a:ext cx="9480" cy="1445"/>
            </a:xfrm>
            <a:prstGeom prst="rect">
              <a:avLst/>
            </a:prstGeom>
            <a:pattFill prst="pct5">
              <a:fgClr>
                <a:schemeClr val="tx1"/>
              </a:fgClr>
              <a:bgClr>
                <a:schemeClr val="bg1"/>
              </a:bgClr>
            </a:pattFill>
            <a:ln w="9525">
              <a:noFill/>
            </a:ln>
          </p:spPr>
          <p:txBody>
            <a:bodyPr>
              <a:spAutoFit/>
            </a:bodyPr>
            <a:p>
              <a:pPr algn="ctr">
                <a:spcBef>
                  <a:spcPct val="50000"/>
                </a:spcBef>
              </a:pPr>
              <a:r>
                <a:rPr lang="zh-CN" altLang="en-US" sz="2400" b="1" dirty="0">
                  <a:solidFill>
                    <a:srgbClr val="3366CC"/>
                  </a:solidFill>
                  <a:latin typeface="Arial" panose="020B0604020202020204" pitchFamily="34" charset="0"/>
                  <a:ea typeface="宋体" panose="02010600030101010101" pitchFamily="2" charset="-122"/>
                </a:rPr>
                <a:t>服用血管紧张素转化酶抑制剂、胃食管反流病，习惯性咳嗽及心理性咳嗽</a:t>
              </a:r>
              <a:endParaRPr lang="zh-CN" altLang="en-US" sz="2400" b="1" dirty="0">
                <a:solidFill>
                  <a:srgbClr val="3366CC"/>
                </a:solidFill>
                <a:latin typeface="Arial" panose="020B0604020202020204" pitchFamily="34" charset="0"/>
                <a:ea typeface="宋体" panose="02010600030101010101" pitchFamily="2" charset="-122"/>
              </a:endParaRPr>
            </a:p>
          </p:txBody>
        </p:sp>
        <p:sp>
          <p:nvSpPr>
            <p:cNvPr id="35867" name="直接连接符 35866"/>
            <p:cNvSpPr/>
            <p:nvPr/>
          </p:nvSpPr>
          <p:spPr>
            <a:xfrm>
              <a:off x="6840" y="10080"/>
              <a:ext cx="9120" cy="0"/>
            </a:xfrm>
            <a:prstGeom prst="line">
              <a:avLst/>
            </a:prstGeom>
            <a:ln w="19050" cap="flat" cmpd="sng">
              <a:solidFill>
                <a:schemeClr val="accent1"/>
              </a:solidFill>
              <a:prstDash val="lgDashDotDot"/>
              <a:headEnd type="triangle" w="med" len="med"/>
              <a:tailEnd type="triangle" w="med" len="med"/>
            </a:ln>
          </p:spPr>
        </p:sp>
      </p:gr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itle 6"/>
          <p:cNvSpPr txBox="1"/>
          <p:nvPr>
            <p:custDataLst>
              <p:tags r:id="rId1"/>
            </p:custDataLst>
          </p:nvPr>
        </p:nvSpPr>
        <p:spPr>
          <a:xfrm>
            <a:off x="231407" y="97384"/>
            <a:ext cx="297497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咳嗽与咳痰</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5" name="文本框 4"/>
          <p:cNvSpPr txBox="1"/>
          <p:nvPr/>
        </p:nvSpPr>
        <p:spPr>
          <a:xfrm>
            <a:off x="642620" y="920115"/>
            <a:ext cx="4197985" cy="460375"/>
          </a:xfrm>
          <a:prstGeom prst="rect">
            <a:avLst/>
          </a:prstGeom>
          <a:noFill/>
        </p:spPr>
        <p:txBody>
          <a:bodyPr wrap="square" rtlCol="0">
            <a:spAutoFit/>
          </a:bodyPr>
          <a:p>
            <a:r>
              <a:rPr lang="zh-CN" altLang="en-US" sz="2400"/>
              <a:t>（一）病因</a:t>
            </a:r>
            <a:endParaRPr lang="zh-CN" altLang="en-US" sz="2400"/>
          </a:p>
        </p:txBody>
      </p:sp>
      <p:grpSp>
        <p:nvGrpSpPr>
          <p:cNvPr id="9" name="组合 8"/>
          <p:cNvGrpSpPr/>
          <p:nvPr/>
        </p:nvGrpSpPr>
        <p:grpSpPr>
          <a:xfrm>
            <a:off x="3172460" y="1567180"/>
            <a:ext cx="8133715" cy="4947954"/>
            <a:chOff x="2686" y="1898"/>
            <a:chExt cx="12809" cy="7792"/>
          </a:xfrm>
        </p:grpSpPr>
        <p:grpSp>
          <p:nvGrpSpPr>
            <p:cNvPr id="2" name="组合 36866"/>
            <p:cNvGrpSpPr/>
            <p:nvPr/>
          </p:nvGrpSpPr>
          <p:grpSpPr>
            <a:xfrm>
              <a:off x="2686" y="1898"/>
              <a:ext cx="5215" cy="2213"/>
              <a:chOff x="0" y="41"/>
              <a:chExt cx="2086" cy="885"/>
            </a:xfrm>
          </p:grpSpPr>
          <p:sp>
            <p:nvSpPr>
              <p:cNvPr id="36868" name="流程图: 过程 36867"/>
              <p:cNvSpPr/>
              <p:nvPr/>
            </p:nvSpPr>
            <p:spPr>
              <a:xfrm>
                <a:off x="770" y="109"/>
                <a:ext cx="1316" cy="817"/>
              </a:xfrm>
              <a:prstGeom prst="flowChartProcess">
                <a:avLst/>
              </a:prstGeom>
              <a:solidFill>
                <a:schemeClr val="bg1"/>
              </a:solidFill>
              <a:ln w="9525">
                <a:noFill/>
              </a:ln>
            </p:spPr>
            <p:txBody>
              <a:bodyPr wrap="none" anchor="ctr"/>
              <a:p>
                <a:pPr algn="ctr"/>
                <a:r>
                  <a:rPr lang="zh-CN" altLang="en-US" sz="2400" b="1">
                    <a:latin typeface="Arial" panose="020B0604020202020204" pitchFamily="34" charset="0"/>
                  </a:rPr>
                  <a:t>喉</a:t>
                </a:r>
                <a:endParaRPr lang="zh-CN" altLang="en-US" sz="2400" b="1">
                  <a:latin typeface="Arial" panose="020B0604020202020204" pitchFamily="34" charset="0"/>
                </a:endParaRPr>
              </a:p>
              <a:p>
                <a:pPr algn="ctr"/>
                <a:r>
                  <a:rPr lang="zh-CN" altLang="en-US" sz="2400" b="1">
                    <a:latin typeface="Arial" panose="020B0604020202020204" pitchFamily="34" charset="0"/>
                  </a:rPr>
                  <a:t>气管</a:t>
                </a:r>
                <a:endParaRPr lang="zh-CN" altLang="en-US" sz="2400" b="1">
                  <a:latin typeface="Arial" panose="020B0604020202020204" pitchFamily="34" charset="0"/>
                </a:endParaRPr>
              </a:p>
              <a:p>
                <a:pPr algn="ctr"/>
                <a:r>
                  <a:rPr lang="zh-CN" altLang="en-US" sz="2400" b="1">
                    <a:latin typeface="Arial" panose="020B0604020202020204" pitchFamily="34" charset="0"/>
                  </a:rPr>
                  <a:t>支气管粘膜</a:t>
                </a:r>
                <a:endParaRPr lang="zh-CN" altLang="en-US" sz="2400" b="1">
                  <a:latin typeface="Arial" panose="020B0604020202020204" pitchFamily="34" charset="0"/>
                </a:endParaRPr>
              </a:p>
            </p:txBody>
          </p:sp>
          <p:sp>
            <p:nvSpPr>
              <p:cNvPr id="36869" name="圆角矩形标注 36868"/>
              <p:cNvSpPr/>
              <p:nvPr/>
            </p:nvSpPr>
            <p:spPr>
              <a:xfrm>
                <a:off x="0" y="41"/>
                <a:ext cx="521" cy="862"/>
              </a:xfrm>
              <a:prstGeom prst="wedgeRoundRectCallout">
                <a:avLst>
                  <a:gd name="adj1" fmla="val 106620"/>
                  <a:gd name="adj2" fmla="val 116"/>
                  <a:gd name="adj3" fmla="val 16667"/>
                </a:avLst>
              </a:prstGeom>
              <a:solidFill>
                <a:schemeClr val="accent1"/>
              </a:solidFill>
              <a:ln w="9525">
                <a:noFill/>
              </a:ln>
            </p:spPr>
            <p:txBody>
              <a:bodyPr/>
              <a:p>
                <a:pPr algn="ctr"/>
                <a:r>
                  <a:rPr lang="zh-CN" altLang="en-US" sz="2400" b="1">
                    <a:latin typeface="Arial" panose="020B0604020202020204" pitchFamily="34" charset="0"/>
                  </a:rPr>
                  <a:t>感</a:t>
                </a:r>
                <a:endParaRPr lang="zh-CN" altLang="en-US" sz="2400" b="1">
                  <a:latin typeface="Arial" panose="020B0604020202020204" pitchFamily="34" charset="0"/>
                </a:endParaRPr>
              </a:p>
              <a:p>
                <a:pPr algn="ctr"/>
                <a:r>
                  <a:rPr lang="zh-CN" altLang="en-US" sz="2400" b="1">
                    <a:latin typeface="Arial" panose="020B0604020202020204" pitchFamily="34" charset="0"/>
                  </a:rPr>
                  <a:t>受</a:t>
                </a:r>
                <a:endParaRPr lang="zh-CN" altLang="en-US" sz="2400" b="1">
                  <a:latin typeface="Arial" panose="020B0604020202020204" pitchFamily="34" charset="0"/>
                </a:endParaRPr>
              </a:p>
              <a:p>
                <a:pPr algn="ctr"/>
                <a:r>
                  <a:rPr lang="zh-CN" altLang="en-US" sz="2400" b="1">
                    <a:latin typeface="Arial" panose="020B0604020202020204" pitchFamily="34" charset="0"/>
                  </a:rPr>
                  <a:t>器</a:t>
                </a:r>
                <a:endParaRPr lang="zh-CN" altLang="en-US" sz="2400" b="1">
                  <a:latin typeface="Arial" panose="020B0604020202020204" pitchFamily="34" charset="0"/>
                </a:endParaRPr>
              </a:p>
            </p:txBody>
          </p:sp>
        </p:grpSp>
        <p:grpSp>
          <p:nvGrpSpPr>
            <p:cNvPr id="3" name="组合 36869"/>
            <p:cNvGrpSpPr/>
            <p:nvPr/>
          </p:nvGrpSpPr>
          <p:grpSpPr>
            <a:xfrm>
              <a:off x="8125" y="2067"/>
              <a:ext cx="2267" cy="967"/>
              <a:chOff x="0" y="0"/>
              <a:chExt cx="907" cy="387"/>
            </a:xfrm>
          </p:grpSpPr>
          <p:sp>
            <p:nvSpPr>
              <p:cNvPr id="36871" name="文本框 36870"/>
              <p:cNvSpPr txBox="1"/>
              <p:nvPr/>
            </p:nvSpPr>
            <p:spPr>
              <a:xfrm>
                <a:off x="181" y="0"/>
                <a:ext cx="554" cy="290"/>
              </a:xfrm>
              <a:prstGeom prst="rect">
                <a:avLst/>
              </a:prstGeom>
              <a:noFill/>
              <a:ln w="9525">
                <a:noFill/>
              </a:ln>
            </p:spPr>
            <p:txBody>
              <a:bodyPr wrap="none" anchor="t">
                <a:spAutoFit/>
              </a:bodyPr>
              <a:p>
                <a:r>
                  <a:rPr lang="zh-CN" altLang="en-US" sz="2400" b="1">
                    <a:latin typeface="Arial" panose="020B0604020202020204" pitchFamily="34" charset="0"/>
                  </a:rPr>
                  <a:t>刺 激</a:t>
                </a:r>
                <a:endParaRPr lang="zh-CN" altLang="en-US" sz="2400" b="1">
                  <a:latin typeface="Arial" panose="020B0604020202020204" pitchFamily="34" charset="0"/>
                </a:endParaRPr>
              </a:p>
            </p:txBody>
          </p:sp>
          <p:sp>
            <p:nvSpPr>
              <p:cNvPr id="36872" name="直接连接符 36871"/>
              <p:cNvSpPr/>
              <p:nvPr/>
            </p:nvSpPr>
            <p:spPr>
              <a:xfrm>
                <a:off x="0" y="387"/>
                <a:ext cx="907" cy="0"/>
              </a:xfrm>
              <a:prstGeom prst="line">
                <a:avLst/>
              </a:prstGeom>
              <a:ln w="31750" cap="flat" cmpd="sng">
                <a:solidFill>
                  <a:schemeClr val="accent2"/>
                </a:solidFill>
                <a:prstDash val="solid"/>
                <a:headEnd type="none" w="med" len="med"/>
                <a:tailEnd type="triangle" w="med" len="med"/>
              </a:ln>
            </p:spPr>
          </p:sp>
        </p:grpSp>
        <p:grpSp>
          <p:nvGrpSpPr>
            <p:cNvPr id="4" name="组合 36872"/>
            <p:cNvGrpSpPr/>
            <p:nvPr/>
          </p:nvGrpSpPr>
          <p:grpSpPr>
            <a:xfrm>
              <a:off x="10309" y="1956"/>
              <a:ext cx="4308" cy="2155"/>
              <a:chOff x="0" y="0"/>
              <a:chExt cx="1723" cy="862"/>
            </a:xfrm>
          </p:grpSpPr>
          <p:sp>
            <p:nvSpPr>
              <p:cNvPr id="36874" name="流程图: 过程 36873"/>
              <p:cNvSpPr/>
              <p:nvPr/>
            </p:nvSpPr>
            <p:spPr>
              <a:xfrm>
                <a:off x="0" y="0"/>
                <a:ext cx="1451" cy="862"/>
              </a:xfrm>
              <a:prstGeom prst="flowChartProcess">
                <a:avLst/>
              </a:prstGeom>
              <a:solidFill>
                <a:schemeClr val="accent1"/>
              </a:solidFill>
              <a:ln w="9525">
                <a:noFill/>
              </a:ln>
            </p:spPr>
            <p:txBody>
              <a:bodyPr wrap="none" anchor="ctr"/>
              <a:p>
                <a:pPr algn="ctr"/>
                <a:endParaRPr lang="en-US" altLang="zh-CN" sz="2400" b="1">
                  <a:latin typeface="Arial" panose="020B0604020202020204" pitchFamily="34" charset="0"/>
                </a:endParaRPr>
              </a:p>
              <a:p>
                <a:pPr algn="ctr"/>
                <a:r>
                  <a:rPr lang="zh-CN" altLang="en-US" sz="2400" b="1">
                    <a:latin typeface="Arial" panose="020B0604020202020204" pitchFamily="34" charset="0"/>
                  </a:rPr>
                  <a:t>迷走神经</a:t>
                </a:r>
                <a:endParaRPr lang="zh-CN" altLang="en-US" sz="2400" b="1">
                  <a:latin typeface="Arial" panose="020B0604020202020204" pitchFamily="34" charset="0"/>
                </a:endParaRPr>
              </a:p>
              <a:p>
                <a:pPr algn="ctr"/>
                <a:r>
                  <a:rPr lang="zh-CN" altLang="en-US" sz="2400" b="1">
                    <a:latin typeface="Arial" panose="020B0604020202020204" pitchFamily="34" charset="0"/>
                  </a:rPr>
                  <a:t>舌咽神经</a:t>
                </a:r>
                <a:endParaRPr lang="zh-CN" altLang="en-US" sz="2400" b="1">
                  <a:latin typeface="Arial" panose="020B0604020202020204" pitchFamily="34" charset="0"/>
                </a:endParaRPr>
              </a:p>
              <a:p>
                <a:pPr algn="ctr"/>
                <a:r>
                  <a:rPr lang="zh-CN" altLang="en-US" sz="2400" b="1">
                    <a:latin typeface="Arial" panose="020B0604020202020204" pitchFamily="34" charset="0"/>
                  </a:rPr>
                  <a:t>三叉神经</a:t>
                </a:r>
                <a:endParaRPr lang="zh-CN" altLang="en-US" sz="2400" b="1">
                  <a:latin typeface="Arial" panose="020B0604020202020204" pitchFamily="34" charset="0"/>
                </a:endParaRPr>
              </a:p>
              <a:p>
                <a:pPr algn="ctr"/>
                <a:endParaRPr lang="zh-CN" altLang="en-US" sz="2400" b="1">
                  <a:latin typeface="Arial" panose="020B0604020202020204" pitchFamily="34" charset="0"/>
                </a:endParaRPr>
              </a:p>
            </p:txBody>
          </p:sp>
          <p:sp>
            <p:nvSpPr>
              <p:cNvPr id="36875" name="直接连接符 36874"/>
              <p:cNvSpPr/>
              <p:nvPr/>
            </p:nvSpPr>
            <p:spPr>
              <a:xfrm>
                <a:off x="1451" y="408"/>
                <a:ext cx="272" cy="0"/>
              </a:xfrm>
              <a:prstGeom prst="line">
                <a:avLst/>
              </a:prstGeom>
              <a:ln w="31750" cap="flat" cmpd="sng">
                <a:solidFill>
                  <a:schemeClr val="accent2"/>
                </a:solidFill>
                <a:prstDash val="solid"/>
                <a:headEnd type="none" w="med" len="med"/>
                <a:tailEnd type="none" w="med" len="med"/>
              </a:ln>
            </p:spPr>
          </p:sp>
        </p:grpSp>
        <p:grpSp>
          <p:nvGrpSpPr>
            <p:cNvPr id="6" name="组合 36875"/>
            <p:cNvGrpSpPr/>
            <p:nvPr/>
          </p:nvGrpSpPr>
          <p:grpSpPr>
            <a:xfrm>
              <a:off x="11300" y="2976"/>
              <a:ext cx="4195" cy="3219"/>
              <a:chOff x="0" y="0"/>
              <a:chExt cx="1678" cy="1588"/>
            </a:xfrm>
          </p:grpSpPr>
          <p:sp>
            <p:nvSpPr>
              <p:cNvPr id="36877" name="流程图: 可选过程 36876"/>
              <p:cNvSpPr/>
              <p:nvPr/>
            </p:nvSpPr>
            <p:spPr>
              <a:xfrm>
                <a:off x="0" y="1134"/>
                <a:ext cx="1678" cy="454"/>
              </a:xfrm>
              <a:prstGeom prst="flowChartAlternateProcess">
                <a:avLst/>
              </a:prstGeom>
              <a:solidFill>
                <a:srgbClr val="CC3300"/>
              </a:solidFill>
              <a:ln w="9525">
                <a:noFill/>
              </a:ln>
            </p:spPr>
            <p:txBody>
              <a:bodyPr wrap="none" anchor="ctr"/>
              <a:p>
                <a:pPr algn="ctr"/>
                <a:r>
                  <a:rPr lang="zh-CN" altLang="en-US" sz="2400" b="1">
                    <a:latin typeface="Arial" panose="020B0604020202020204" pitchFamily="34" charset="0"/>
                  </a:rPr>
                  <a:t>延髓咳嗽中枢</a:t>
                </a:r>
                <a:endParaRPr lang="zh-CN" altLang="en-US" sz="2400" b="1">
                  <a:latin typeface="Arial" panose="020B0604020202020204" pitchFamily="34" charset="0"/>
                </a:endParaRPr>
              </a:p>
            </p:txBody>
          </p:sp>
          <p:sp>
            <p:nvSpPr>
              <p:cNvPr id="36878" name="直接连接符 36877"/>
              <p:cNvSpPr/>
              <p:nvPr/>
            </p:nvSpPr>
            <p:spPr>
              <a:xfrm>
                <a:off x="1361" y="0"/>
                <a:ext cx="0" cy="1134"/>
              </a:xfrm>
              <a:prstGeom prst="line">
                <a:avLst/>
              </a:prstGeom>
              <a:ln w="31750" cap="flat" cmpd="sng">
                <a:solidFill>
                  <a:schemeClr val="accent2"/>
                </a:solidFill>
                <a:prstDash val="solid"/>
                <a:headEnd type="none" w="med" len="med"/>
                <a:tailEnd type="triangle" w="med" len="med"/>
              </a:ln>
            </p:spPr>
          </p:sp>
        </p:grpSp>
        <p:grpSp>
          <p:nvGrpSpPr>
            <p:cNvPr id="7" name="组合 36878"/>
            <p:cNvGrpSpPr/>
            <p:nvPr/>
          </p:nvGrpSpPr>
          <p:grpSpPr>
            <a:xfrm>
              <a:off x="4610" y="4380"/>
              <a:ext cx="6690" cy="2268"/>
              <a:chOff x="0" y="0"/>
              <a:chExt cx="2676" cy="907"/>
            </a:xfrm>
          </p:grpSpPr>
          <p:sp>
            <p:nvSpPr>
              <p:cNvPr id="36880" name="流程图: 过程 36879"/>
              <p:cNvSpPr/>
              <p:nvPr/>
            </p:nvSpPr>
            <p:spPr>
              <a:xfrm>
                <a:off x="0" y="0"/>
                <a:ext cx="1407" cy="907"/>
              </a:xfrm>
              <a:prstGeom prst="flowChartProcess">
                <a:avLst/>
              </a:prstGeom>
              <a:solidFill>
                <a:schemeClr val="accent1"/>
              </a:solidFill>
              <a:ln w="9525">
                <a:noFill/>
              </a:ln>
            </p:spPr>
            <p:txBody>
              <a:bodyPr wrap="none" anchor="ctr"/>
              <a:p>
                <a:pPr algn="ctr"/>
                <a:r>
                  <a:rPr lang="zh-CN" altLang="en-US" sz="2400" b="1">
                    <a:latin typeface="Arial" panose="020B0604020202020204" pitchFamily="34" charset="0"/>
                  </a:rPr>
                  <a:t>喉下神经</a:t>
                </a:r>
                <a:endParaRPr lang="zh-CN" altLang="en-US" sz="2400" b="1">
                  <a:latin typeface="Arial" panose="020B0604020202020204" pitchFamily="34" charset="0"/>
                </a:endParaRPr>
              </a:p>
              <a:p>
                <a:pPr algn="ctr"/>
                <a:r>
                  <a:rPr lang="zh-CN" altLang="en-US" sz="2400" b="1">
                    <a:latin typeface="Arial" panose="020B0604020202020204" pitchFamily="34" charset="0"/>
                  </a:rPr>
                  <a:t>膈神经</a:t>
                </a:r>
                <a:endParaRPr lang="zh-CN" altLang="en-US" sz="2400" b="1">
                  <a:latin typeface="Arial" panose="020B0604020202020204" pitchFamily="34" charset="0"/>
                </a:endParaRPr>
              </a:p>
              <a:p>
                <a:pPr algn="ctr"/>
                <a:r>
                  <a:rPr lang="zh-CN" altLang="en-US" sz="2400" b="1">
                    <a:latin typeface="Arial" panose="020B0604020202020204" pitchFamily="34" charset="0"/>
                  </a:rPr>
                  <a:t>脊神经</a:t>
                </a:r>
                <a:endParaRPr lang="zh-CN" altLang="en-US" sz="2400" b="1">
                  <a:latin typeface="Arial" panose="020B0604020202020204" pitchFamily="34" charset="0"/>
                </a:endParaRPr>
              </a:p>
            </p:txBody>
          </p:sp>
          <p:sp>
            <p:nvSpPr>
              <p:cNvPr id="36881" name="直接连接符 36880"/>
              <p:cNvSpPr/>
              <p:nvPr/>
            </p:nvSpPr>
            <p:spPr>
              <a:xfrm flipH="1">
                <a:off x="1406" y="499"/>
                <a:ext cx="1270" cy="0"/>
              </a:xfrm>
              <a:prstGeom prst="line">
                <a:avLst/>
              </a:prstGeom>
              <a:ln w="31750" cap="flat" cmpd="sng">
                <a:solidFill>
                  <a:schemeClr val="accent2"/>
                </a:solidFill>
                <a:prstDash val="solid"/>
                <a:headEnd type="none" w="med" len="med"/>
                <a:tailEnd type="triangle" w="med" len="med"/>
              </a:ln>
            </p:spPr>
          </p:sp>
        </p:grpSp>
        <p:grpSp>
          <p:nvGrpSpPr>
            <p:cNvPr id="8" name="组合 36881"/>
            <p:cNvGrpSpPr/>
            <p:nvPr/>
          </p:nvGrpSpPr>
          <p:grpSpPr>
            <a:xfrm>
              <a:off x="4498" y="6648"/>
              <a:ext cx="3967" cy="3042"/>
              <a:chOff x="0" y="0"/>
              <a:chExt cx="1587" cy="1217"/>
            </a:xfrm>
          </p:grpSpPr>
          <p:sp>
            <p:nvSpPr>
              <p:cNvPr id="36883" name="流程图: 过程 36882"/>
              <p:cNvSpPr/>
              <p:nvPr/>
            </p:nvSpPr>
            <p:spPr>
              <a:xfrm>
                <a:off x="0" y="454"/>
                <a:ext cx="1587" cy="763"/>
              </a:xfrm>
              <a:prstGeom prst="flowChartProcess">
                <a:avLst/>
              </a:prstGeom>
              <a:solidFill>
                <a:schemeClr val="accent1"/>
              </a:solidFill>
              <a:ln w="9525">
                <a:noFill/>
              </a:ln>
            </p:spPr>
            <p:txBody>
              <a:bodyPr wrap="none" anchor="ctr"/>
              <a:p>
                <a:pPr algn="ctr"/>
                <a:r>
                  <a:rPr lang="zh-CN" altLang="en-US" sz="2400" b="1">
                    <a:latin typeface="Arial" panose="020B0604020202020204" pitchFamily="34" charset="0"/>
                  </a:rPr>
                  <a:t>咽肌</a:t>
                </a:r>
                <a:endParaRPr lang="zh-CN" altLang="en-US" sz="2400" b="1">
                  <a:latin typeface="Arial" panose="020B0604020202020204" pitchFamily="34" charset="0"/>
                </a:endParaRPr>
              </a:p>
              <a:p>
                <a:pPr algn="ctr"/>
                <a:r>
                  <a:rPr lang="zh-CN" altLang="en-US" sz="2400" b="1">
                    <a:latin typeface="Arial" panose="020B0604020202020204" pitchFamily="34" charset="0"/>
                  </a:rPr>
                  <a:t>声门</a:t>
                </a:r>
                <a:endParaRPr lang="zh-CN" altLang="en-US" sz="2400" b="1">
                  <a:latin typeface="Arial" panose="020B0604020202020204" pitchFamily="34" charset="0"/>
                </a:endParaRPr>
              </a:p>
              <a:p>
                <a:pPr algn="ctr"/>
                <a:r>
                  <a:rPr lang="zh-CN" altLang="en-US" sz="2400" b="1">
                    <a:latin typeface="Arial" panose="020B0604020202020204" pitchFamily="34" charset="0"/>
                  </a:rPr>
                  <a:t>膈与其他呼吸肌</a:t>
                </a:r>
                <a:endParaRPr lang="zh-CN" altLang="en-US" sz="2400" b="1">
                  <a:latin typeface="Arial" panose="020B0604020202020204" pitchFamily="34" charset="0"/>
                </a:endParaRPr>
              </a:p>
            </p:txBody>
          </p:sp>
          <p:sp>
            <p:nvSpPr>
              <p:cNvPr id="36884" name="直接连接符 36883"/>
              <p:cNvSpPr/>
              <p:nvPr/>
            </p:nvSpPr>
            <p:spPr>
              <a:xfrm>
                <a:off x="680" y="0"/>
                <a:ext cx="0" cy="454"/>
              </a:xfrm>
              <a:prstGeom prst="line">
                <a:avLst/>
              </a:prstGeom>
              <a:ln w="31750" cap="flat" cmpd="sng">
                <a:solidFill>
                  <a:schemeClr val="accent2"/>
                </a:solidFill>
                <a:prstDash val="solid"/>
                <a:headEnd type="none" w="med" len="med"/>
                <a:tailEnd type="triangle" w="med" len="med"/>
              </a:ln>
            </p:spPr>
          </p:sp>
        </p:grpSp>
        <p:grpSp>
          <p:nvGrpSpPr>
            <p:cNvPr id="10" name="组合 36884"/>
            <p:cNvGrpSpPr/>
            <p:nvPr/>
          </p:nvGrpSpPr>
          <p:grpSpPr>
            <a:xfrm>
              <a:off x="8465" y="8463"/>
              <a:ext cx="6918" cy="1132"/>
              <a:chOff x="0" y="0"/>
              <a:chExt cx="2767" cy="453"/>
            </a:xfrm>
          </p:grpSpPr>
          <p:sp>
            <p:nvSpPr>
              <p:cNvPr id="36886" name="流程图: 终止 36885"/>
              <p:cNvSpPr/>
              <p:nvPr/>
            </p:nvSpPr>
            <p:spPr>
              <a:xfrm>
                <a:off x="1316" y="0"/>
                <a:ext cx="1451" cy="453"/>
              </a:xfrm>
              <a:prstGeom prst="flowChartTerminator">
                <a:avLst/>
              </a:prstGeom>
              <a:solidFill>
                <a:schemeClr val="accent1"/>
              </a:solidFill>
              <a:ln w="9525">
                <a:noFill/>
              </a:ln>
            </p:spPr>
            <p:txBody>
              <a:bodyPr wrap="none" anchor="ctr"/>
              <a:p>
                <a:pPr algn="ctr"/>
                <a:r>
                  <a:rPr lang="zh-CN" altLang="en-US" sz="2400" b="1">
                    <a:highlight>
                      <a:srgbClr val="FFFF00"/>
                    </a:highlight>
                    <a:latin typeface="Arial" panose="020B0604020202020204" pitchFamily="34" charset="0"/>
                    <a:hlinkClick r:id="rId2" action="ppaction://hlinksldjump"/>
                  </a:rPr>
                  <a:t>咳嗽动作</a:t>
                </a:r>
                <a:endParaRPr lang="zh-CN" altLang="en-US" sz="2400" b="1">
                  <a:highlight>
                    <a:srgbClr val="FFFF00"/>
                  </a:highlight>
                  <a:latin typeface="Arial" panose="020B0604020202020204" pitchFamily="34" charset="0"/>
                  <a:hlinkClick r:id="rId2" action="ppaction://hlinksldjump"/>
                </a:endParaRPr>
              </a:p>
            </p:txBody>
          </p:sp>
          <p:sp>
            <p:nvSpPr>
              <p:cNvPr id="36887" name="直接连接符 36886"/>
              <p:cNvSpPr/>
              <p:nvPr/>
            </p:nvSpPr>
            <p:spPr>
              <a:xfrm>
                <a:off x="0" y="227"/>
                <a:ext cx="1316" cy="0"/>
              </a:xfrm>
              <a:prstGeom prst="line">
                <a:avLst/>
              </a:prstGeom>
              <a:ln w="31750" cap="flat" cmpd="sng">
                <a:solidFill>
                  <a:schemeClr val="accent2"/>
                </a:solidFill>
                <a:prstDash val="solid"/>
                <a:headEnd type="none" w="med" len="med"/>
                <a:tailEnd type="triangle" w="med" len="med"/>
              </a:ln>
            </p:spPr>
          </p:sp>
        </p:grpSp>
      </p:grpSp>
      <p:sp>
        <p:nvSpPr>
          <p:cNvPr id="36866" name="文本框 36865"/>
          <p:cNvSpPr txBox="1"/>
          <p:nvPr/>
        </p:nvSpPr>
        <p:spPr>
          <a:xfrm>
            <a:off x="642303" y="3322955"/>
            <a:ext cx="1971040" cy="768350"/>
          </a:xfrm>
          <a:prstGeom prst="rect">
            <a:avLst/>
          </a:prstGeom>
          <a:noFill/>
          <a:ln w="9525">
            <a:noFill/>
          </a:ln>
        </p:spPr>
        <p:txBody>
          <a:bodyPr wrap="none" anchor="t">
            <a:spAutoFit/>
          </a:bodyPr>
          <a:p>
            <a:r>
              <a:rPr lang="zh-CN" altLang="en-US" sz="3200" b="1">
                <a:latin typeface="Arial" panose="020B0604020202020204" pitchFamily="34" charset="0"/>
              </a:rPr>
              <a:t>发生机制</a:t>
            </a:r>
            <a:r>
              <a:rPr lang="zh-CN" altLang="en-US" sz="4400" b="1">
                <a:latin typeface="Arial" panose="020B0604020202020204" pitchFamily="34" charset="0"/>
              </a:rPr>
              <a:t> </a:t>
            </a:r>
            <a:endParaRPr lang="zh-CN" altLang="en-US" sz="4400" b="1">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itle 6"/>
          <p:cNvSpPr txBox="1"/>
          <p:nvPr>
            <p:custDataLst>
              <p:tags r:id="rId1"/>
            </p:custDataLst>
          </p:nvPr>
        </p:nvSpPr>
        <p:spPr>
          <a:xfrm>
            <a:off x="231407" y="97384"/>
            <a:ext cx="297497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咳嗽与咳痰</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5" name="文本框 4"/>
          <p:cNvSpPr txBox="1"/>
          <p:nvPr/>
        </p:nvSpPr>
        <p:spPr>
          <a:xfrm>
            <a:off x="642620" y="920115"/>
            <a:ext cx="4197985" cy="460375"/>
          </a:xfrm>
          <a:prstGeom prst="rect">
            <a:avLst/>
          </a:prstGeom>
          <a:noFill/>
        </p:spPr>
        <p:txBody>
          <a:bodyPr wrap="square" rtlCol="0">
            <a:spAutoFit/>
          </a:bodyPr>
          <a:p>
            <a:r>
              <a:rPr lang="zh-CN" altLang="en-US" sz="2400"/>
              <a:t>（二）临床表现</a:t>
            </a:r>
            <a:r>
              <a:rPr lang="en-US" altLang="zh-CN" sz="2400"/>
              <a:t>——</a:t>
            </a:r>
            <a:r>
              <a:rPr lang="zh-CN" altLang="en-US" sz="2400"/>
              <a:t>咳嗽</a:t>
            </a:r>
            <a:endParaRPr lang="zh-CN" altLang="en-US" sz="2400"/>
          </a:p>
        </p:txBody>
      </p:sp>
      <p:sp>
        <p:nvSpPr>
          <p:cNvPr id="39938" name="文本占位符 39937"/>
          <p:cNvSpPr>
            <a:spLocks noGrp="1"/>
          </p:cNvSpPr>
          <p:nvPr>
            <p:ph type="body" idx="4294967295"/>
          </p:nvPr>
        </p:nvSpPr>
        <p:spPr>
          <a:xfrm>
            <a:off x="2066925" y="1642745"/>
            <a:ext cx="7816850" cy="5765800"/>
          </a:xfrm>
        </p:spPr>
        <p:txBody>
          <a:bodyPr/>
          <a:p>
            <a:pPr>
              <a:buNone/>
            </a:pPr>
            <a:r>
              <a:rPr lang="zh-CN" altLang="en-US" sz="2400" b="1">
                <a:solidFill>
                  <a:schemeClr val="tx1"/>
                </a:solidFill>
                <a:latin typeface="Arial" panose="020B0604020202020204" pitchFamily="34" charset="0"/>
              </a:rPr>
              <a:t>1．咳嗽的性质 </a:t>
            </a:r>
            <a:endParaRPr lang="zh-CN" altLang="en-US" b="1" dirty="0">
              <a:solidFill>
                <a:schemeClr val="tx2"/>
              </a:solidFill>
              <a:effectLst>
                <a:outerShdw blurRad="38100" dist="38100" dir="2700000">
                  <a:srgbClr val="FFFFFF"/>
                </a:outerShdw>
              </a:effectLst>
              <a:latin typeface="宋体" panose="02010600030101010101" pitchFamily="2" charset="-122"/>
            </a:endParaRPr>
          </a:p>
          <a:p>
            <a:pPr>
              <a:buNone/>
            </a:pPr>
            <a:r>
              <a:rPr lang="zh-CN" altLang="en-US" b="1" dirty="0">
                <a:solidFill>
                  <a:schemeClr val="tx2"/>
                </a:solidFill>
                <a:effectLst>
                  <a:outerShdw blurRad="38100" dist="38100" dir="2700000">
                    <a:srgbClr val="FFFFFF"/>
                  </a:outerShdw>
                </a:effectLst>
                <a:latin typeface="宋体" panose="02010600030101010101" pitchFamily="2" charset="-122"/>
              </a:rPr>
              <a:t> </a:t>
            </a:r>
            <a:endParaRPr lang="zh-CN" altLang="en-US" b="1" dirty="0">
              <a:solidFill>
                <a:schemeClr val="tx2"/>
              </a:solidFill>
              <a:effectLst>
                <a:outerShdw blurRad="38100" dist="38100" dir="2700000">
                  <a:srgbClr val="FFFFFF"/>
                </a:outerShdw>
              </a:effectLst>
              <a:latin typeface="宋体" panose="02010600030101010101" pitchFamily="2" charset="-122"/>
            </a:endParaRPr>
          </a:p>
          <a:p>
            <a:pPr>
              <a:buNone/>
            </a:pPr>
            <a:r>
              <a:rPr lang="zh-CN" altLang="en-US" b="1" dirty="0">
                <a:effectLst>
                  <a:outerShdw blurRad="38100" dist="38100" dir="2700000">
                    <a:srgbClr val="FFFFFF"/>
                  </a:outerShdw>
                </a:effectLst>
                <a:latin typeface="宋体" panose="02010600030101010101" pitchFamily="2" charset="-122"/>
              </a:rPr>
              <a:t>                </a:t>
            </a:r>
            <a:r>
              <a:rPr lang="zh-CN" altLang="en-US" sz="2400" b="1" dirty="0">
                <a:effectLst>
                  <a:outerShdw blurRad="38100" dist="38100" dir="2700000">
                    <a:srgbClr val="FFFFFF"/>
                  </a:outerShdw>
                </a:effectLst>
                <a:latin typeface="宋体" panose="02010600030101010101" pitchFamily="2" charset="-122"/>
              </a:rPr>
              <a:t>上呼吸道感染</a:t>
            </a:r>
            <a:endParaRPr lang="zh-CN" altLang="en-US" sz="2400" b="1" dirty="0">
              <a:effectLst>
                <a:outerShdw blurRad="38100" dist="38100" dir="2700000">
                  <a:srgbClr val="FFFFFF"/>
                </a:outerShdw>
              </a:effectLst>
              <a:latin typeface="宋体" panose="02010600030101010101" pitchFamily="2" charset="-122"/>
            </a:endParaRPr>
          </a:p>
          <a:p>
            <a:r>
              <a:rPr lang="zh-CN" altLang="en-US" sz="2400" b="1" dirty="0">
                <a:effectLst>
                  <a:outerShdw blurRad="38100" dist="38100" dir="2700000">
                    <a:srgbClr val="FFFFFF"/>
                  </a:outerShdw>
                </a:effectLst>
                <a:latin typeface="宋体" panose="02010600030101010101" pitchFamily="2" charset="-122"/>
              </a:rPr>
              <a:t>               </a:t>
            </a:r>
            <a:r>
              <a:rPr lang="en-US" altLang="zh-CN" sz="2400" b="1" dirty="0">
                <a:effectLst>
                  <a:outerShdw blurRad="38100" dist="38100" dir="2700000">
                    <a:srgbClr val="FFFFFF"/>
                  </a:outerShdw>
                </a:effectLst>
                <a:latin typeface="宋体" panose="02010600030101010101" pitchFamily="2" charset="-122"/>
              </a:rPr>
              <a:t>  </a:t>
            </a:r>
            <a:r>
              <a:rPr lang="zh-CN" altLang="en-US" sz="2400" b="1" dirty="0">
                <a:effectLst>
                  <a:outerShdw blurRad="38100" dist="38100" dir="2700000">
                    <a:srgbClr val="FFFFFF"/>
                  </a:outerShdw>
                </a:effectLst>
                <a:latin typeface="宋体" panose="02010600030101010101" pitchFamily="2" charset="-122"/>
              </a:rPr>
              <a:t>下呼吸道感染的早期</a:t>
            </a:r>
            <a:endParaRPr lang="zh-CN" altLang="en-US" sz="2400" b="1" dirty="0">
              <a:effectLst>
                <a:outerShdw blurRad="38100" dist="38100" dir="2700000">
                  <a:srgbClr val="FFFFFF"/>
                </a:outerShdw>
              </a:effectLst>
              <a:latin typeface="宋体" panose="02010600030101010101" pitchFamily="2" charset="-122"/>
            </a:endParaRPr>
          </a:p>
          <a:p>
            <a:pPr>
              <a:buNone/>
            </a:pPr>
            <a:r>
              <a:rPr lang="zh-CN" altLang="en-US" sz="2400" b="1" dirty="0">
                <a:effectLst>
                  <a:outerShdw blurRad="38100" dist="38100" dir="2700000">
                    <a:srgbClr val="FFFFFF"/>
                  </a:outerShdw>
                </a:effectLst>
                <a:latin typeface="宋体" panose="02010600030101010101" pitchFamily="2" charset="-122"/>
              </a:rPr>
              <a:t>			      </a:t>
            </a:r>
            <a:r>
              <a:rPr lang="en-US" altLang="zh-CN" sz="2400" b="1" dirty="0">
                <a:effectLst>
                  <a:outerShdw blurRad="38100" dist="38100" dir="2700000">
                    <a:srgbClr val="FFFFFF"/>
                  </a:outerShdw>
                </a:effectLst>
                <a:latin typeface="宋体" panose="02010600030101010101" pitchFamily="2" charset="-122"/>
              </a:rPr>
              <a:t> </a:t>
            </a:r>
            <a:r>
              <a:rPr lang="zh-CN" altLang="en-US" sz="2400" b="1" dirty="0">
                <a:effectLst>
                  <a:outerShdw blurRad="38100" dist="38100" dir="2700000">
                    <a:srgbClr val="FFFFFF"/>
                  </a:outerShdw>
                </a:effectLst>
                <a:latin typeface="宋体" panose="02010600030101010101" pitchFamily="2" charset="-122"/>
              </a:rPr>
              <a:t>胸膜炎（与支气管不通）</a:t>
            </a:r>
            <a:endParaRPr lang="zh-CN" altLang="en-US" sz="2800" b="1" dirty="0">
              <a:effectLst>
                <a:outerShdw blurRad="38100" dist="38100" dir="2700000">
                  <a:srgbClr val="FFFFFF"/>
                </a:outerShdw>
              </a:effectLst>
              <a:latin typeface="宋体" panose="02010600030101010101" pitchFamily="2" charset="-122"/>
            </a:endParaRPr>
          </a:p>
          <a:p>
            <a:pPr>
              <a:buNone/>
            </a:pPr>
            <a:endParaRPr lang="zh-CN" altLang="en-US" b="1" dirty="0">
              <a:solidFill>
                <a:schemeClr val="tx2"/>
              </a:solidFill>
              <a:effectLst>
                <a:outerShdw blurRad="38100" dist="38100" dir="2700000">
                  <a:srgbClr val="FFFFFF"/>
                </a:outerShdw>
              </a:effectLst>
              <a:latin typeface="宋体" panose="02010600030101010101" pitchFamily="2" charset="-122"/>
            </a:endParaRPr>
          </a:p>
          <a:p>
            <a:r>
              <a:rPr lang="zh-CN" altLang="en-US" b="1" dirty="0">
                <a:effectLst>
                  <a:outerShdw blurRad="38100" dist="38100" dir="2700000">
                    <a:srgbClr val="FFFFFF"/>
                  </a:outerShdw>
                </a:effectLst>
                <a:latin typeface="宋体" panose="02010600030101010101" pitchFamily="2" charset="-122"/>
              </a:rPr>
              <a:t>             </a:t>
            </a:r>
            <a:r>
              <a:rPr lang="zh-CN" altLang="en-US" sz="2400" b="1" dirty="0">
                <a:effectLst>
                  <a:outerShdw blurRad="38100" dist="38100" dir="2700000">
                    <a:srgbClr val="FFFFFF"/>
                  </a:outerShdw>
                </a:effectLst>
                <a:latin typeface="宋体" panose="02010600030101010101" pitchFamily="2" charset="-122"/>
              </a:rPr>
              <a:t>下呼吸道感染中晚期</a:t>
            </a:r>
            <a:endParaRPr lang="zh-CN" altLang="en-US" sz="2400" b="1" dirty="0">
              <a:effectLst>
                <a:outerShdw blurRad="38100" dist="38100" dir="2700000">
                  <a:srgbClr val="FFFFFF"/>
                </a:outerShdw>
              </a:effectLst>
              <a:latin typeface="宋体" panose="02010600030101010101" pitchFamily="2" charset="-122"/>
            </a:endParaRPr>
          </a:p>
          <a:p>
            <a:pPr>
              <a:buNone/>
            </a:pPr>
            <a:r>
              <a:rPr lang="zh-CN" altLang="en-US" sz="2400" b="1" dirty="0">
                <a:effectLst>
                  <a:outerShdw blurRad="38100" dist="38100" dir="2700000">
                    <a:srgbClr val="FFFFFF"/>
                  </a:outerShdw>
                </a:effectLst>
                <a:latin typeface="宋体" panose="02010600030101010101" pitchFamily="2" charset="-122"/>
              </a:rPr>
              <a:t>			     （气管、支气管、肺）</a:t>
            </a:r>
            <a:endParaRPr lang="zh-CN" altLang="en-US" sz="2400" b="1" dirty="0">
              <a:effectLst>
                <a:outerShdw blurRad="38100" dist="38100" dir="2700000">
                  <a:srgbClr val="FFFFFF"/>
                </a:outerShdw>
              </a:effectLst>
              <a:latin typeface="宋体" panose="02010600030101010101" pitchFamily="2" charset="-122"/>
            </a:endParaRPr>
          </a:p>
        </p:txBody>
      </p:sp>
      <p:sp>
        <p:nvSpPr>
          <p:cNvPr id="39939" name="左大括号 39938"/>
          <p:cNvSpPr/>
          <p:nvPr/>
        </p:nvSpPr>
        <p:spPr>
          <a:xfrm>
            <a:off x="4698683" y="2743518"/>
            <a:ext cx="215900" cy="1370012"/>
          </a:xfrm>
          <a:prstGeom prst="leftBrace">
            <a:avLst>
              <a:gd name="adj1" fmla="val 52879"/>
              <a:gd name="adj2" fmla="val 50000"/>
            </a:avLst>
          </a:prstGeom>
          <a:noFill/>
          <a:ln w="31750" cap="flat" cmpd="sng">
            <a:solidFill>
              <a:schemeClr val="accent5">
                <a:lumMod val="50000"/>
              </a:schemeClr>
            </a:solidFill>
            <a:prstDash val="solid"/>
            <a:headEnd type="none" w="med" len="med"/>
            <a:tailEnd type="none" w="med" len="med"/>
          </a:ln>
        </p:spPr>
        <p:txBody>
          <a:bodyPr/>
          <a:p>
            <a:endParaRPr lang="zh-CN" altLang="en-US"/>
          </a:p>
        </p:txBody>
      </p:sp>
      <p:sp>
        <p:nvSpPr>
          <p:cNvPr id="39942" name="文本框 39941"/>
          <p:cNvSpPr txBox="1"/>
          <p:nvPr/>
        </p:nvSpPr>
        <p:spPr>
          <a:xfrm>
            <a:off x="2466658" y="3064193"/>
            <a:ext cx="1816100" cy="583565"/>
          </a:xfrm>
          <a:prstGeom prst="rect">
            <a:avLst/>
          </a:prstGeom>
          <a:noFill/>
          <a:ln w="28575" cap="flat" cmpd="sng">
            <a:solidFill>
              <a:schemeClr val="accent1">
                <a:shade val="50000"/>
              </a:schemeClr>
            </a:solidFill>
            <a:prstDash val="solid"/>
            <a:miter/>
            <a:headEnd type="none" w="med" len="med"/>
            <a:tailEnd type="none" w="med" len="med"/>
          </a:ln>
        </p:spPr>
        <p:txBody>
          <a:bodyPr wrap="none" anchor="t">
            <a:spAutoFit/>
          </a:bodyPr>
          <a:p>
            <a:r>
              <a:rPr lang="zh-CN" altLang="en-US" sz="3200" b="1">
                <a:solidFill>
                  <a:schemeClr val="accent5">
                    <a:lumMod val="50000"/>
                  </a:schemeClr>
                </a:solidFill>
                <a:effectLst>
                  <a:outerShdw blurRad="38100" dist="19050" dir="2700000" algn="tl" rotWithShape="0">
                    <a:schemeClr val="dk1">
                      <a:lumMod val="50000"/>
                      <a:alpha val="40000"/>
                    </a:schemeClr>
                  </a:outerShdw>
                </a:effectLst>
                <a:latin typeface="Arial" panose="020B0604020202020204" pitchFamily="34" charset="0"/>
              </a:rPr>
              <a:t>干性咳嗽</a:t>
            </a:r>
            <a:endParaRPr lang="zh-CN" altLang="en-US" sz="3200" b="1">
              <a:solidFill>
                <a:schemeClr val="accent5">
                  <a:lumMod val="50000"/>
                </a:schemeClr>
              </a:solidFill>
              <a:effectLst>
                <a:outerShdw blurRad="38100" dist="19050" dir="2700000" algn="tl" rotWithShape="0">
                  <a:schemeClr val="dk1">
                    <a:lumMod val="50000"/>
                    <a:alpha val="40000"/>
                  </a:schemeClr>
                </a:outerShdw>
              </a:effectLst>
              <a:latin typeface="Arial" panose="020B0604020202020204" pitchFamily="34" charset="0"/>
            </a:endParaRPr>
          </a:p>
        </p:txBody>
      </p:sp>
      <p:sp>
        <p:nvSpPr>
          <p:cNvPr id="39943" name="文本框 39942"/>
          <p:cNvSpPr txBox="1"/>
          <p:nvPr/>
        </p:nvSpPr>
        <p:spPr>
          <a:xfrm>
            <a:off x="2466658" y="4626610"/>
            <a:ext cx="1816100" cy="583565"/>
          </a:xfrm>
          <a:prstGeom prst="rect">
            <a:avLst/>
          </a:prstGeom>
          <a:noFill/>
          <a:ln w="28575" cap="flat" cmpd="sng">
            <a:solidFill>
              <a:schemeClr val="accent1">
                <a:shade val="50000"/>
              </a:schemeClr>
            </a:solidFill>
            <a:prstDash val="solid"/>
            <a:miter/>
            <a:headEnd type="none" w="med" len="med"/>
            <a:tailEnd type="none" w="med" len="med"/>
          </a:ln>
        </p:spPr>
        <p:txBody>
          <a:bodyPr wrap="none" anchor="t">
            <a:spAutoFit/>
          </a:bodyPr>
          <a:p>
            <a:pPr algn="l"/>
            <a:r>
              <a:rPr lang="zh-CN" altLang="en-US" sz="3200" b="1">
                <a:solidFill>
                  <a:schemeClr val="accent5">
                    <a:lumMod val="50000"/>
                  </a:schemeClr>
                </a:solidFill>
                <a:effectLst>
                  <a:outerShdw blurRad="38100" dist="19050" dir="2700000" algn="tl" rotWithShape="0">
                    <a:schemeClr val="dk1">
                      <a:lumMod val="50000"/>
                      <a:alpha val="40000"/>
                    </a:schemeClr>
                  </a:outerShdw>
                </a:effectLst>
                <a:latin typeface="Arial" panose="020B0604020202020204" pitchFamily="34" charset="0"/>
              </a:rPr>
              <a:t>湿性咳嗽</a:t>
            </a:r>
            <a:endParaRPr lang="zh-CN" altLang="en-US" sz="3200" b="1">
              <a:solidFill>
                <a:schemeClr val="accent5">
                  <a:lumMod val="50000"/>
                </a:schemeClr>
              </a:solidFill>
              <a:effectLst>
                <a:outerShdw blurRad="38100" dist="19050" dir="2700000" algn="tl" rotWithShape="0">
                  <a:schemeClr val="dk1">
                    <a:lumMod val="50000"/>
                    <a:alpha val="40000"/>
                  </a:schemeClr>
                </a:outerShdw>
              </a:effectLst>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39938">
                                            <p:txEl>
                                              <p:pRg st="0" end="0"/>
                                            </p:txEl>
                                          </p:spTgt>
                                        </p:tgtEl>
                                        <p:attrNameLst>
                                          <p:attrName>style.visibility</p:attrName>
                                        </p:attrNameLst>
                                      </p:cBhvr>
                                      <p:to>
                                        <p:strVal val="visible"/>
                                      </p:to>
                                    </p:set>
                                    <p:animEffect transition="in" filter="slide(fromTop)">
                                      <p:cBhvr>
                                        <p:cTn id="7" dur="500"/>
                                        <p:tgtEl>
                                          <p:spTgt spid="3993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39942"/>
                                        </p:tgtEl>
                                        <p:attrNameLst>
                                          <p:attrName>style.visibility</p:attrName>
                                        </p:attrNameLst>
                                      </p:cBhvr>
                                      <p:to>
                                        <p:strVal val="visible"/>
                                      </p:to>
                                    </p:set>
                                    <p:animEffect transition="in" filter="checkerboard(across)">
                                      <p:cBhvr>
                                        <p:cTn id="12" dur="500"/>
                                        <p:tgtEl>
                                          <p:spTgt spid="39942"/>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39943"/>
                                        </p:tgtEl>
                                        <p:attrNameLst>
                                          <p:attrName>style.visibility</p:attrName>
                                        </p:attrNameLst>
                                      </p:cBhvr>
                                      <p:to>
                                        <p:strVal val="visible"/>
                                      </p:to>
                                    </p:set>
                                    <p:animEffect transition="in" filter="checkerboard(across)">
                                      <p:cBhvr>
                                        <p:cTn id="17" dur="500"/>
                                        <p:tgtEl>
                                          <p:spTgt spid="39943"/>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nodeType="clickEffect">
                                  <p:stCondLst>
                                    <p:cond delay="0"/>
                                  </p:stCondLst>
                                  <p:childTnLst>
                                    <p:set>
                                      <p:cBhvr>
                                        <p:cTn id="21" dur="1" fill="hold">
                                          <p:stCondLst>
                                            <p:cond delay="0"/>
                                          </p:stCondLst>
                                        </p:cTn>
                                        <p:tgtEl>
                                          <p:spTgt spid="39939"/>
                                        </p:tgtEl>
                                        <p:attrNameLst>
                                          <p:attrName>style.visibility</p:attrName>
                                        </p:attrNameLst>
                                      </p:cBhvr>
                                      <p:to>
                                        <p:strVal val="visible"/>
                                      </p:to>
                                    </p:set>
                                    <p:animEffect transition="in" filter="checkerboard(across)">
                                      <p:cBhvr>
                                        <p:cTn id="22" dur="500"/>
                                        <p:tgtEl>
                                          <p:spTgt spid="39939"/>
                                        </p:tgtEl>
                                      </p:cBhvr>
                                    </p:animEffect>
                                  </p:childTnLst>
                                </p:cTn>
                              </p:par>
                            </p:childTnLst>
                          </p:cTn>
                        </p:par>
                      </p:childTnLst>
                    </p:cTn>
                  </p:par>
                  <p:par>
                    <p:cTn id="23" fill="hold">
                      <p:stCondLst>
                        <p:cond delay="indefinite"/>
                      </p:stCondLst>
                      <p:childTnLst>
                        <p:par>
                          <p:cTn id="24" fill="hold">
                            <p:stCondLst>
                              <p:cond delay="0"/>
                            </p:stCondLst>
                            <p:childTnLst>
                              <p:par>
                                <p:cTn id="25" presetID="20" presetClass="entr" presetSubtype="0" fill="hold" nodeType="clickEffect">
                                  <p:stCondLst>
                                    <p:cond delay="0"/>
                                  </p:stCondLst>
                                  <p:childTnLst>
                                    <p:set>
                                      <p:cBhvr>
                                        <p:cTn id="26" dur="1" fill="hold">
                                          <p:stCondLst>
                                            <p:cond delay="0"/>
                                          </p:stCondLst>
                                        </p:cTn>
                                        <p:tgtEl>
                                          <p:spTgt spid="39938">
                                            <p:txEl>
                                              <p:pRg st="2" end="2"/>
                                            </p:txEl>
                                          </p:spTgt>
                                        </p:tgtEl>
                                        <p:attrNameLst>
                                          <p:attrName>style.visibility</p:attrName>
                                        </p:attrNameLst>
                                      </p:cBhvr>
                                      <p:to>
                                        <p:strVal val="visible"/>
                                      </p:to>
                                    </p:set>
                                    <p:animEffect transition="in" filter="wedge">
                                      <p:cBhvr>
                                        <p:cTn id="27" dur="1000"/>
                                        <p:tgtEl>
                                          <p:spTgt spid="39938">
                                            <p:txEl>
                                              <p:pRg st="2" end="2"/>
                                            </p:txEl>
                                          </p:spTgt>
                                        </p:tgtEl>
                                      </p:cBhvr>
                                    </p:animEffect>
                                  </p:childTnLst>
                                </p:cTn>
                              </p:par>
                              <p:par>
                                <p:cTn id="28" presetID="20" presetClass="entr" presetSubtype="0" fill="hold" nodeType="withEffect">
                                  <p:stCondLst>
                                    <p:cond delay="0"/>
                                  </p:stCondLst>
                                  <p:childTnLst>
                                    <p:set>
                                      <p:cBhvr>
                                        <p:cTn id="29" dur="1" fill="hold">
                                          <p:stCondLst>
                                            <p:cond delay="0"/>
                                          </p:stCondLst>
                                        </p:cTn>
                                        <p:tgtEl>
                                          <p:spTgt spid="39938">
                                            <p:txEl>
                                              <p:pRg st="3" end="3"/>
                                            </p:txEl>
                                          </p:spTgt>
                                        </p:tgtEl>
                                        <p:attrNameLst>
                                          <p:attrName>style.visibility</p:attrName>
                                        </p:attrNameLst>
                                      </p:cBhvr>
                                      <p:to>
                                        <p:strVal val="visible"/>
                                      </p:to>
                                    </p:set>
                                    <p:animEffect transition="in" filter="wedge">
                                      <p:cBhvr>
                                        <p:cTn id="30" dur="1000"/>
                                        <p:tgtEl>
                                          <p:spTgt spid="39938">
                                            <p:txEl>
                                              <p:pRg st="3" end="3"/>
                                            </p:txEl>
                                          </p:spTgt>
                                        </p:tgtEl>
                                      </p:cBhvr>
                                    </p:animEffect>
                                  </p:childTnLst>
                                </p:cTn>
                              </p:par>
                              <p:par>
                                <p:cTn id="31" presetID="20" presetClass="entr" presetSubtype="0" fill="hold" nodeType="withEffect">
                                  <p:stCondLst>
                                    <p:cond delay="0"/>
                                  </p:stCondLst>
                                  <p:childTnLst>
                                    <p:set>
                                      <p:cBhvr>
                                        <p:cTn id="32" dur="1" fill="hold">
                                          <p:stCondLst>
                                            <p:cond delay="0"/>
                                          </p:stCondLst>
                                        </p:cTn>
                                        <p:tgtEl>
                                          <p:spTgt spid="39938">
                                            <p:txEl>
                                              <p:pRg st="4" end="4"/>
                                            </p:txEl>
                                          </p:spTgt>
                                        </p:tgtEl>
                                        <p:attrNameLst>
                                          <p:attrName>style.visibility</p:attrName>
                                        </p:attrNameLst>
                                      </p:cBhvr>
                                      <p:to>
                                        <p:strVal val="visible"/>
                                      </p:to>
                                    </p:set>
                                    <p:animEffect transition="in" filter="wedge">
                                      <p:cBhvr>
                                        <p:cTn id="33" dur="1000"/>
                                        <p:tgtEl>
                                          <p:spTgt spid="39938">
                                            <p:txEl>
                                              <p:pRg st="4" end="4"/>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20" presetClass="entr" presetSubtype="0" fill="hold" nodeType="clickEffect">
                                  <p:stCondLst>
                                    <p:cond delay="0"/>
                                  </p:stCondLst>
                                  <p:childTnLst>
                                    <p:set>
                                      <p:cBhvr>
                                        <p:cTn id="37" dur="1" fill="hold">
                                          <p:stCondLst>
                                            <p:cond delay="0"/>
                                          </p:stCondLst>
                                        </p:cTn>
                                        <p:tgtEl>
                                          <p:spTgt spid="39938">
                                            <p:txEl>
                                              <p:pRg st="6" end="6"/>
                                            </p:txEl>
                                          </p:spTgt>
                                        </p:tgtEl>
                                        <p:attrNameLst>
                                          <p:attrName>style.visibility</p:attrName>
                                        </p:attrNameLst>
                                      </p:cBhvr>
                                      <p:to>
                                        <p:strVal val="visible"/>
                                      </p:to>
                                    </p:set>
                                    <p:animEffect transition="in" filter="wedge">
                                      <p:cBhvr>
                                        <p:cTn id="38" dur="1000"/>
                                        <p:tgtEl>
                                          <p:spTgt spid="39938">
                                            <p:txEl>
                                              <p:pRg st="6" end="6"/>
                                            </p:txEl>
                                          </p:spTgt>
                                        </p:tgtEl>
                                      </p:cBhvr>
                                    </p:animEffect>
                                  </p:childTnLst>
                                </p:cTn>
                              </p:par>
                              <p:par>
                                <p:cTn id="39" presetID="20" presetClass="entr" presetSubtype="0" fill="hold" nodeType="withEffect">
                                  <p:stCondLst>
                                    <p:cond delay="0"/>
                                  </p:stCondLst>
                                  <p:childTnLst>
                                    <p:set>
                                      <p:cBhvr>
                                        <p:cTn id="40" dur="1" fill="hold">
                                          <p:stCondLst>
                                            <p:cond delay="0"/>
                                          </p:stCondLst>
                                        </p:cTn>
                                        <p:tgtEl>
                                          <p:spTgt spid="39938">
                                            <p:txEl>
                                              <p:pRg st="7" end="7"/>
                                            </p:txEl>
                                          </p:spTgt>
                                        </p:tgtEl>
                                        <p:attrNameLst>
                                          <p:attrName>style.visibility</p:attrName>
                                        </p:attrNameLst>
                                      </p:cBhvr>
                                      <p:to>
                                        <p:strVal val="visible"/>
                                      </p:to>
                                    </p:set>
                                    <p:animEffect transition="in" filter="wedge">
                                      <p:cBhvr>
                                        <p:cTn id="41" dur="1000"/>
                                        <p:tgtEl>
                                          <p:spTgt spid="39938">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42" grpId="0" bldLvl="0" animBg="1"/>
      <p:bldP spid="39943" grpId="0" bldLvl="0" animBg="1"/>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itle 6"/>
          <p:cNvSpPr txBox="1"/>
          <p:nvPr>
            <p:custDataLst>
              <p:tags r:id="rId1"/>
            </p:custDataLst>
          </p:nvPr>
        </p:nvSpPr>
        <p:spPr>
          <a:xfrm>
            <a:off x="231407" y="97384"/>
            <a:ext cx="297497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咳嗽与咳痰</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5" name="文本框 4"/>
          <p:cNvSpPr txBox="1"/>
          <p:nvPr/>
        </p:nvSpPr>
        <p:spPr>
          <a:xfrm>
            <a:off x="642620" y="920115"/>
            <a:ext cx="4197985" cy="460375"/>
          </a:xfrm>
          <a:prstGeom prst="rect">
            <a:avLst/>
          </a:prstGeom>
          <a:noFill/>
        </p:spPr>
        <p:txBody>
          <a:bodyPr wrap="square" rtlCol="0">
            <a:spAutoFit/>
          </a:bodyPr>
          <a:p>
            <a:r>
              <a:rPr lang="zh-CN" altLang="en-US" sz="2400"/>
              <a:t>（二）临床表现</a:t>
            </a:r>
            <a:r>
              <a:rPr lang="en-US" altLang="zh-CN" sz="2400"/>
              <a:t>——</a:t>
            </a:r>
            <a:r>
              <a:rPr lang="zh-CN" altLang="en-US" sz="2400"/>
              <a:t>咳嗽</a:t>
            </a:r>
            <a:endParaRPr lang="zh-CN" altLang="en-US" sz="2400"/>
          </a:p>
        </p:txBody>
      </p:sp>
      <p:sp>
        <p:nvSpPr>
          <p:cNvPr id="41986" name="文本占位符 41985"/>
          <p:cNvSpPr>
            <a:spLocks noGrp="1"/>
          </p:cNvSpPr>
          <p:nvPr>
            <p:ph type="body" idx="1"/>
          </p:nvPr>
        </p:nvSpPr>
        <p:spPr>
          <a:xfrm>
            <a:off x="2242820" y="1919288"/>
            <a:ext cx="8208963" cy="5472112"/>
          </a:xfrm>
        </p:spPr>
        <p:txBody>
          <a:bodyPr>
            <a:normAutofit lnSpcReduction="10000"/>
          </a:bodyPr>
          <a:p>
            <a:pPr>
              <a:buNone/>
            </a:pPr>
            <a:r>
              <a:rPr lang="zh-CN" altLang="en-US">
                <a:solidFill>
                  <a:schemeClr val="tx1"/>
                </a:solidFill>
                <a:latin typeface="微软雅黑" panose="020B0503020204020204" charset="-122"/>
                <a:ea typeface="微软雅黑" panose="020B0503020204020204" charset="-122"/>
                <a:cs typeface="微软雅黑" panose="020B0503020204020204" charset="-122"/>
              </a:rPr>
              <a:t>2．咳嗽的时间与规律</a:t>
            </a:r>
            <a:endParaRPr lang="zh-CN" altLang="en-US">
              <a:solidFill>
                <a:schemeClr val="tx1"/>
              </a:solidFill>
              <a:latin typeface="微软雅黑" panose="020B0503020204020204" charset="-122"/>
              <a:ea typeface="微软雅黑" panose="020B0503020204020204" charset="-122"/>
              <a:cs typeface="微软雅黑" panose="020B0503020204020204" charset="-122"/>
            </a:endParaRPr>
          </a:p>
          <a:p>
            <a:pPr>
              <a:buNone/>
            </a:pPr>
            <a:r>
              <a:rPr lang="zh-CN" altLang="en-US" sz="2400" dirty="0">
                <a:solidFill>
                  <a:schemeClr val="tx2"/>
                </a:solidFill>
                <a:effectLst>
                  <a:outerShdw blurRad="38100" dist="38100" dir="2700000">
                    <a:srgbClr val="FFFFFF"/>
                  </a:outerShdw>
                </a:effectLst>
                <a:latin typeface="微软雅黑" panose="020B0503020204020204" charset="-122"/>
                <a:ea typeface="微软雅黑" panose="020B0503020204020204" charset="-122"/>
                <a:cs typeface="微软雅黑" panose="020B0503020204020204" charset="-122"/>
              </a:rPr>
              <a:t>  </a:t>
            </a:r>
            <a:endParaRPr lang="zh-CN" altLang="en-US" sz="2400" dirty="0">
              <a:solidFill>
                <a:schemeClr val="tx2"/>
              </a:solidFill>
              <a:effectLst>
                <a:outerShdw blurRad="38100" dist="38100" dir="2700000">
                  <a:srgbClr val="FFFFFF"/>
                </a:outerShdw>
              </a:effectLst>
              <a:latin typeface="微软雅黑" panose="020B0503020204020204" charset="-122"/>
              <a:ea typeface="微软雅黑" panose="020B0503020204020204" charset="-122"/>
              <a:cs typeface="微软雅黑" panose="020B0503020204020204" charset="-122"/>
            </a:endParaRPr>
          </a:p>
          <a:p>
            <a:pPr>
              <a:lnSpc>
                <a:spcPct val="150000"/>
              </a:lnSpc>
            </a:pPr>
            <a:r>
              <a:rPr lang="zh-CN" altLang="en-US" sz="2400" dirty="0">
                <a:effectLst>
                  <a:outerShdw blurRad="38100" dist="38100" dir="2700000">
                    <a:srgbClr val="FFFFFF"/>
                  </a:outerShdw>
                </a:effectLst>
                <a:latin typeface="微软雅黑" panose="020B0503020204020204" charset="-122"/>
                <a:ea typeface="微软雅黑" panose="020B0503020204020204" charset="-122"/>
                <a:cs typeface="微软雅黑" panose="020B0503020204020204" charset="-122"/>
              </a:rPr>
              <a:t>突然出现的发作性咳嗽：刺激性</a:t>
            </a:r>
            <a:endParaRPr lang="zh-CN" altLang="en-US" sz="2400" dirty="0">
              <a:effectLst>
                <a:outerShdw blurRad="38100" dist="38100" dir="2700000">
                  <a:srgbClr val="FFFFFF"/>
                </a:outerShdw>
              </a:effectLst>
              <a:latin typeface="微软雅黑" panose="020B0503020204020204" charset="-122"/>
              <a:ea typeface="微软雅黑" panose="020B0503020204020204" charset="-122"/>
              <a:cs typeface="微软雅黑" panose="020B0503020204020204" charset="-122"/>
            </a:endParaRPr>
          </a:p>
          <a:p>
            <a:pPr>
              <a:lnSpc>
                <a:spcPct val="150000"/>
              </a:lnSpc>
            </a:pPr>
            <a:r>
              <a:rPr lang="zh-CN" altLang="en-US" sz="2400" dirty="0">
                <a:effectLst>
                  <a:outerShdw blurRad="38100" dist="38100" dir="2700000">
                    <a:srgbClr val="FFFFFF"/>
                  </a:outerShdw>
                </a:effectLst>
                <a:latin typeface="微软雅黑" panose="020B0503020204020204" charset="-122"/>
                <a:ea typeface="微软雅黑" panose="020B0503020204020204" charset="-122"/>
                <a:cs typeface="微软雅黑" panose="020B0503020204020204" charset="-122"/>
              </a:rPr>
              <a:t>长期反复发作的咳嗽：慢性呼吸系统疾病（百日咳、结核）</a:t>
            </a:r>
            <a:endParaRPr lang="zh-CN" altLang="en-US" sz="2400" dirty="0">
              <a:effectLst>
                <a:outerShdw blurRad="38100" dist="38100" dir="2700000">
                  <a:srgbClr val="FFFFFF"/>
                </a:outerShdw>
              </a:effectLst>
              <a:latin typeface="微软雅黑" panose="020B0503020204020204" charset="-122"/>
              <a:ea typeface="微软雅黑" panose="020B0503020204020204" charset="-122"/>
              <a:cs typeface="微软雅黑" panose="020B0503020204020204" charset="-122"/>
            </a:endParaRPr>
          </a:p>
          <a:p>
            <a:pPr>
              <a:lnSpc>
                <a:spcPct val="150000"/>
              </a:lnSpc>
            </a:pPr>
            <a:r>
              <a:rPr lang="zh-CN" altLang="en-US" sz="2400" dirty="0">
                <a:effectLst>
                  <a:outerShdw blurRad="38100" dist="38100" dir="2700000">
                    <a:srgbClr val="FFFFFF"/>
                  </a:outerShdw>
                </a:effectLst>
                <a:latin typeface="微软雅黑" panose="020B0503020204020204" charset="-122"/>
                <a:ea typeface="微软雅黑" panose="020B0503020204020204" charset="-122"/>
                <a:cs typeface="微软雅黑" panose="020B0503020204020204" charset="-122"/>
              </a:rPr>
              <a:t>体位改变时加剧：痰量多</a:t>
            </a:r>
            <a:endParaRPr lang="zh-CN" altLang="en-US" sz="2400" dirty="0">
              <a:effectLst>
                <a:outerShdw blurRad="38100" dist="38100" dir="2700000">
                  <a:srgbClr val="FFFFFF"/>
                </a:outerShdw>
              </a:effectLst>
              <a:latin typeface="微软雅黑" panose="020B0503020204020204" charset="-122"/>
              <a:ea typeface="微软雅黑" panose="020B0503020204020204" charset="-122"/>
              <a:cs typeface="微软雅黑" panose="020B0503020204020204" charset="-122"/>
            </a:endParaRPr>
          </a:p>
          <a:p>
            <a:pPr>
              <a:lnSpc>
                <a:spcPct val="150000"/>
              </a:lnSpc>
              <a:buNone/>
            </a:pPr>
            <a:r>
              <a:rPr lang="zh-CN" altLang="en-US" sz="2400" dirty="0">
                <a:effectLst>
                  <a:outerShdw blurRad="38100" dist="38100" dir="2700000">
                    <a:srgbClr val="FFFFFF"/>
                  </a:outerShdw>
                </a:effectLst>
                <a:latin typeface="微软雅黑" panose="020B0503020204020204" charset="-122"/>
                <a:ea typeface="微软雅黑" panose="020B0503020204020204" charset="-122"/>
                <a:cs typeface="微软雅黑" panose="020B0503020204020204" charset="-122"/>
              </a:rPr>
              <a:t>（清晨起床或夜间睡眠时）</a:t>
            </a:r>
            <a:endParaRPr lang="zh-CN" altLang="en-US" sz="2400" dirty="0">
              <a:effectLst>
                <a:outerShdw blurRad="38100" dist="38100" dir="2700000">
                  <a:srgbClr val="FFFFFF"/>
                </a:outerShdw>
              </a:effectLst>
              <a:latin typeface="微软雅黑" panose="020B0503020204020204" charset="-122"/>
              <a:ea typeface="微软雅黑" panose="020B0503020204020204" charset="-122"/>
              <a:cs typeface="微软雅黑" panose="020B0503020204020204" charset="-122"/>
            </a:endParaRPr>
          </a:p>
          <a:p>
            <a:pPr>
              <a:lnSpc>
                <a:spcPct val="150000"/>
              </a:lnSpc>
            </a:pPr>
            <a:r>
              <a:rPr lang="zh-CN" altLang="en-US" sz="2400" dirty="0">
                <a:effectLst>
                  <a:outerShdw blurRad="38100" dist="38100" dir="2700000">
                    <a:srgbClr val="FFFFFF"/>
                  </a:outerShdw>
                </a:effectLst>
                <a:latin typeface="微软雅黑" panose="020B0503020204020204" charset="-122"/>
                <a:ea typeface="微软雅黑" panose="020B0503020204020204" charset="-122"/>
                <a:cs typeface="微软雅黑" panose="020B0503020204020204" charset="-122"/>
              </a:rPr>
              <a:t>夜间加剧：左心衰竭和肺结核</a:t>
            </a:r>
            <a:endParaRPr lang="zh-CN" altLang="en-US" sz="2400" dirty="0">
              <a:effectLst>
                <a:outerShdw blurRad="38100" dist="38100" dir="2700000">
                  <a:srgbClr val="FFFFFF"/>
                </a:outerShdw>
              </a:effectLst>
              <a:latin typeface="微软雅黑" panose="020B0503020204020204" charset="-122"/>
              <a:ea typeface="微软雅黑" panose="020B0503020204020204" charset="-122"/>
              <a:cs typeface="微软雅黑" panose="020B0503020204020204" charset="-122"/>
            </a:endParaRPr>
          </a:p>
          <a:p>
            <a:pPr>
              <a:lnSpc>
                <a:spcPct val="150000"/>
              </a:lnSpc>
              <a:buNone/>
            </a:pPr>
            <a:endParaRPr lang="zh-CN" altLang="en-US" b="1" dirty="0">
              <a:effectLst>
                <a:outerShdw blurRad="38100" dist="38100" dir="2700000">
                  <a:srgbClr val="FFFFFF"/>
                </a:outerShdw>
              </a:effectLst>
              <a:latin typeface="宋体" panose="02010600030101010101" pitchFamily="2" charset="-122"/>
            </a:endParaRPr>
          </a:p>
          <a:p>
            <a:pPr>
              <a:buNone/>
            </a:pPr>
            <a:endParaRPr lang="zh-CN" altLang="en-US" b="1" dirty="0">
              <a:solidFill>
                <a:schemeClr val="tx2"/>
              </a:solidFill>
              <a:effectLst>
                <a:outerShdw blurRad="38100" dist="38100" dir="2700000">
                  <a:srgbClr val="FFFFFF"/>
                </a:outerShdw>
              </a:effectLst>
              <a:latin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itle 6"/>
          <p:cNvSpPr txBox="1"/>
          <p:nvPr>
            <p:custDataLst>
              <p:tags r:id="rId1"/>
            </p:custDataLst>
          </p:nvPr>
        </p:nvSpPr>
        <p:spPr>
          <a:xfrm>
            <a:off x="231407" y="97384"/>
            <a:ext cx="297497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咳嗽与咳痰</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5" name="文本框 4"/>
          <p:cNvSpPr txBox="1"/>
          <p:nvPr/>
        </p:nvSpPr>
        <p:spPr>
          <a:xfrm>
            <a:off x="642620" y="920115"/>
            <a:ext cx="4197985" cy="460375"/>
          </a:xfrm>
          <a:prstGeom prst="rect">
            <a:avLst/>
          </a:prstGeom>
          <a:noFill/>
        </p:spPr>
        <p:txBody>
          <a:bodyPr wrap="square" rtlCol="0">
            <a:spAutoFit/>
          </a:bodyPr>
          <a:p>
            <a:r>
              <a:rPr lang="zh-CN" altLang="en-US" sz="2400"/>
              <a:t>（二）临床表现</a:t>
            </a:r>
            <a:r>
              <a:rPr lang="en-US" altLang="zh-CN" sz="2400"/>
              <a:t>——</a:t>
            </a:r>
            <a:r>
              <a:rPr lang="zh-CN" altLang="en-US" sz="2400"/>
              <a:t>咳嗽</a:t>
            </a:r>
            <a:endParaRPr lang="zh-CN" altLang="en-US" sz="2400"/>
          </a:p>
        </p:txBody>
      </p:sp>
      <p:sp>
        <p:nvSpPr>
          <p:cNvPr id="44034" name="文本占位符 44033"/>
          <p:cNvSpPr>
            <a:spLocks noGrp="1"/>
          </p:cNvSpPr>
          <p:nvPr>
            <p:ph type="body" idx="1"/>
          </p:nvPr>
        </p:nvSpPr>
        <p:spPr>
          <a:xfrm>
            <a:off x="1803083" y="1773555"/>
            <a:ext cx="8459787" cy="4856163"/>
          </a:xfrm>
        </p:spPr>
        <p:txBody>
          <a:bodyPr>
            <a:normAutofit/>
          </a:bodyPr>
          <a:p>
            <a:pPr>
              <a:buNone/>
            </a:pPr>
            <a:r>
              <a:rPr lang="zh-CN" altLang="en-US" sz="2400" dirty="0">
                <a:latin typeface="微软雅黑" panose="020B0503020204020204" charset="-122"/>
                <a:ea typeface="微软雅黑" panose="020B0503020204020204" charset="-122"/>
                <a:cs typeface="微软雅黑" panose="020B0503020204020204" charset="-122"/>
              </a:rPr>
              <a:t> </a:t>
            </a:r>
            <a:r>
              <a:rPr lang="zh-CN" altLang="en-US" sz="2400">
                <a:solidFill>
                  <a:schemeClr val="tx1"/>
                </a:solidFill>
                <a:latin typeface="微软雅黑" panose="020B0503020204020204" charset="-122"/>
                <a:ea typeface="微软雅黑" panose="020B0503020204020204" charset="-122"/>
                <a:cs typeface="微软雅黑" panose="020B0503020204020204" charset="-122"/>
              </a:rPr>
              <a:t>3．咳嗽的音色      </a:t>
            </a:r>
            <a:endParaRPr lang="zh-CN" altLang="en-US" sz="2400">
              <a:solidFill>
                <a:schemeClr val="tx1"/>
              </a:solidFill>
              <a:latin typeface="微软雅黑" panose="020B0503020204020204" charset="-122"/>
              <a:ea typeface="微软雅黑" panose="020B0503020204020204" charset="-122"/>
              <a:cs typeface="微软雅黑" panose="020B0503020204020204" charset="-122"/>
            </a:endParaRPr>
          </a:p>
          <a:p>
            <a:pPr>
              <a:buNone/>
            </a:pPr>
            <a:r>
              <a:rPr lang="zh-CN" altLang="en-US" sz="2400">
                <a:solidFill>
                  <a:schemeClr val="tx1"/>
                </a:solidFill>
                <a:latin typeface="微软雅黑" panose="020B0503020204020204" charset="-122"/>
                <a:ea typeface="微软雅黑" panose="020B0503020204020204" charset="-122"/>
                <a:cs typeface="微软雅黑" panose="020B0503020204020204" charset="-122"/>
              </a:rPr>
              <a:t>     </a:t>
            </a:r>
            <a:endParaRPr lang="zh-CN" altLang="en-US" sz="2400">
              <a:solidFill>
                <a:schemeClr val="tx1"/>
              </a:solidFill>
              <a:latin typeface="微软雅黑" panose="020B0503020204020204" charset="-122"/>
              <a:ea typeface="微软雅黑" panose="020B0503020204020204" charset="-122"/>
              <a:cs typeface="微软雅黑" panose="020B0503020204020204" charset="-122"/>
            </a:endParaRPr>
          </a:p>
          <a:p>
            <a:pPr>
              <a:lnSpc>
                <a:spcPct val="150000"/>
              </a:lnSpc>
              <a:buNone/>
            </a:pPr>
            <a:r>
              <a:rPr lang="zh-CN" altLang="en-US" sz="2400" dirty="0">
                <a:effectLst>
                  <a:outerShdw blurRad="38100" dist="38100" dir="2700000">
                    <a:srgbClr val="FFFFFF"/>
                  </a:outerShdw>
                </a:effectLst>
                <a:latin typeface="微软雅黑" panose="020B0503020204020204" charset="-122"/>
                <a:ea typeface="微软雅黑" panose="020B0503020204020204" charset="-122"/>
                <a:cs typeface="微软雅黑" panose="020B0503020204020204" charset="-122"/>
              </a:rPr>
              <a:t>①金属音调：气管受压</a:t>
            </a:r>
            <a:endParaRPr lang="zh-CN" altLang="en-US" sz="2400" dirty="0">
              <a:effectLst>
                <a:outerShdw blurRad="38100" dist="38100" dir="2700000">
                  <a:srgbClr val="FFFFFF"/>
                </a:outerShdw>
              </a:effectLst>
              <a:latin typeface="微软雅黑" panose="020B0503020204020204" charset="-122"/>
              <a:ea typeface="微软雅黑" panose="020B0503020204020204" charset="-122"/>
              <a:cs typeface="微软雅黑" panose="020B0503020204020204" charset="-122"/>
            </a:endParaRPr>
          </a:p>
          <a:p>
            <a:pPr>
              <a:lnSpc>
                <a:spcPct val="150000"/>
              </a:lnSpc>
              <a:buNone/>
            </a:pPr>
            <a:r>
              <a:rPr lang="zh-CN" altLang="en-US" sz="2400" dirty="0">
                <a:effectLst>
                  <a:outerShdw blurRad="38100" dist="38100" dir="2700000">
                    <a:srgbClr val="FFFFFF"/>
                  </a:outerShdw>
                </a:effectLst>
                <a:latin typeface="微软雅黑" panose="020B0503020204020204" charset="-122"/>
                <a:ea typeface="微软雅黑" panose="020B0503020204020204" charset="-122"/>
                <a:cs typeface="微软雅黑" panose="020B0503020204020204" charset="-122"/>
              </a:rPr>
              <a:t>②声音嘶哑：声带、喉、喉返神经受压</a:t>
            </a:r>
            <a:endParaRPr lang="zh-CN" altLang="en-US" sz="2400" dirty="0">
              <a:effectLst>
                <a:outerShdw blurRad="38100" dist="38100" dir="2700000">
                  <a:srgbClr val="FFFFFF"/>
                </a:outerShdw>
              </a:effectLst>
              <a:latin typeface="微软雅黑" panose="020B0503020204020204" charset="-122"/>
              <a:ea typeface="微软雅黑" panose="020B0503020204020204" charset="-122"/>
              <a:cs typeface="微软雅黑" panose="020B0503020204020204" charset="-122"/>
            </a:endParaRPr>
          </a:p>
          <a:p>
            <a:pPr>
              <a:lnSpc>
                <a:spcPct val="150000"/>
              </a:lnSpc>
              <a:buNone/>
            </a:pPr>
            <a:r>
              <a:rPr lang="zh-CN" altLang="en-US" sz="2400" dirty="0">
                <a:effectLst>
                  <a:outerShdw blurRad="38100" dist="38100" dir="2700000">
                    <a:srgbClr val="FFFFFF"/>
                  </a:outerShdw>
                </a:effectLst>
                <a:latin typeface="微软雅黑" panose="020B0503020204020204" charset="-122"/>
                <a:ea typeface="微软雅黑" panose="020B0503020204020204" charset="-122"/>
                <a:cs typeface="微软雅黑" panose="020B0503020204020204" charset="-122"/>
              </a:rPr>
              <a:t>③鸡鸣样咳嗽：</a:t>
            </a:r>
            <a:r>
              <a:rPr lang="zh-CN" altLang="en-US" sz="2400" dirty="0">
                <a:effectLst>
                  <a:outerShdw blurRad="38100" dist="38100" dir="2700000">
                    <a:srgbClr val="FFFFFF"/>
                  </a:outerShdw>
                </a:effectLst>
                <a:latin typeface="微软雅黑" panose="020B0503020204020204" charset="-122"/>
                <a:ea typeface="微软雅黑" panose="020B0503020204020204" charset="-122"/>
                <a:cs typeface="微软雅黑" panose="020B0503020204020204" charset="-122"/>
                <a:sym typeface="Arial" panose="020B0604020202020204" pitchFamily="34" charset="0"/>
              </a:rPr>
              <a:t>百日咳、会厌或喉部疾患、气管受压</a:t>
            </a:r>
            <a:endParaRPr lang="zh-CN" altLang="en-US" sz="2400" dirty="0">
              <a:effectLst>
                <a:outerShdw blurRad="38100" dist="38100" dir="2700000">
                  <a:srgbClr val="FFFFFF"/>
                </a:outerShdw>
              </a:effectLst>
              <a:latin typeface="微软雅黑" panose="020B0503020204020204" charset="-122"/>
              <a:ea typeface="微软雅黑" panose="020B0503020204020204" charset="-122"/>
              <a:cs typeface="微软雅黑" panose="020B0503020204020204" charset="-122"/>
              <a:sym typeface="Arial" panose="020B0604020202020204" pitchFamily="34" charset="0"/>
            </a:endParaRPr>
          </a:p>
          <a:p>
            <a:pPr>
              <a:lnSpc>
                <a:spcPct val="150000"/>
              </a:lnSpc>
              <a:buNone/>
            </a:pPr>
            <a:r>
              <a:rPr lang="zh-CN" altLang="en-US" sz="2400" dirty="0">
                <a:effectLst>
                  <a:outerShdw blurRad="38100" dist="38100" dir="2700000">
                    <a:srgbClr val="FFFFFF"/>
                  </a:outerShdw>
                </a:effectLst>
                <a:latin typeface="微软雅黑" panose="020B0503020204020204" charset="-122"/>
                <a:ea typeface="微软雅黑" panose="020B0503020204020204" charset="-122"/>
                <a:cs typeface="微软雅黑" panose="020B0503020204020204" charset="-122"/>
              </a:rPr>
              <a:t>（阵发性连续剧咳伴有高调吸气回声）</a:t>
            </a:r>
            <a:endParaRPr lang="zh-CN" altLang="en-US" sz="2400" dirty="0">
              <a:effectLst>
                <a:outerShdw blurRad="38100" dist="38100" dir="2700000">
                  <a:srgbClr val="FFFFFF"/>
                </a:outerShdw>
              </a:effectLst>
              <a:latin typeface="微软雅黑" panose="020B0503020204020204" charset="-122"/>
              <a:ea typeface="微软雅黑" panose="020B0503020204020204" charset="-122"/>
              <a:cs typeface="微软雅黑" panose="020B0503020204020204" charset="-122"/>
            </a:endParaRPr>
          </a:p>
          <a:p>
            <a:pPr>
              <a:lnSpc>
                <a:spcPct val="150000"/>
              </a:lnSpc>
              <a:buNone/>
            </a:pPr>
            <a:r>
              <a:rPr lang="zh-CN" altLang="en-US" sz="2400" dirty="0">
                <a:effectLst>
                  <a:outerShdw blurRad="38100" dist="38100" dir="2700000">
                    <a:srgbClr val="FFFFFF"/>
                  </a:outerShdw>
                </a:effectLst>
                <a:latin typeface="微软雅黑" panose="020B0503020204020204" charset="-122"/>
                <a:ea typeface="微软雅黑" panose="020B0503020204020204" charset="-122"/>
                <a:cs typeface="微软雅黑" panose="020B0503020204020204" charset="-122"/>
              </a:rPr>
              <a:t>④低微或无力：极度衰竭、声带麻痹、严重肺气肿</a:t>
            </a:r>
            <a:endParaRPr lang="zh-CN" altLang="en-US" sz="2400" dirty="0">
              <a:effectLst>
                <a:outerShdw blurRad="38100" dist="38100" dir="2700000">
                  <a:srgbClr val="FFFFFF"/>
                </a:outerShdw>
              </a:effectLst>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1"/>
          <a:stretch>
            <a:fillRect/>
          </a:stretch>
        </p:blipFill>
        <p:spPr>
          <a:xfrm>
            <a:off x="654803" y="228917"/>
            <a:ext cx="10564260" cy="5543549"/>
          </a:xfrm>
          <a:prstGeom prst="rect">
            <a:avLst/>
          </a:prstGeom>
        </p:spPr>
      </p:pic>
      <p:sp>
        <p:nvSpPr>
          <p:cNvPr id="4" name="矩形 3"/>
          <p:cNvSpPr/>
          <p:nvPr/>
        </p:nvSpPr>
        <p:spPr>
          <a:xfrm>
            <a:off x="2132049" y="2114550"/>
            <a:ext cx="7609840" cy="2306955"/>
          </a:xfrm>
          <a:prstGeom prst="rect">
            <a:avLst/>
          </a:prstGeom>
          <a:noFill/>
          <a:ln>
            <a:noFill/>
          </a:ln>
        </p:spPr>
        <p:txBody>
          <a:bodyPr wrap="square" rtlCol="0" anchor="t">
            <a:spAutoFit/>
          </a:bodyPr>
          <a:lstStyle/>
          <a:p>
            <a:pPr algn="ctr"/>
            <a:r>
              <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任务</a:t>
            </a:r>
            <a:r>
              <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一</a:t>
            </a:r>
            <a:endPar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a:p>
            <a:pPr algn="ctr"/>
            <a:r>
              <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问诊 </a:t>
            </a:r>
            <a:endParaRPr lang="zh-CN" altLang="en-US" sz="72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5" presetClass="entr" presetSubtype="10" fill="hold" grpId="1"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checkerboard(across)">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itle 6"/>
          <p:cNvSpPr txBox="1"/>
          <p:nvPr>
            <p:custDataLst>
              <p:tags r:id="rId1"/>
            </p:custDataLst>
          </p:nvPr>
        </p:nvSpPr>
        <p:spPr>
          <a:xfrm>
            <a:off x="231407" y="97384"/>
            <a:ext cx="297497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咳嗽与咳痰</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5" name="文本框 4"/>
          <p:cNvSpPr txBox="1"/>
          <p:nvPr/>
        </p:nvSpPr>
        <p:spPr>
          <a:xfrm>
            <a:off x="642620" y="920115"/>
            <a:ext cx="4197985" cy="460375"/>
          </a:xfrm>
          <a:prstGeom prst="rect">
            <a:avLst/>
          </a:prstGeom>
          <a:noFill/>
        </p:spPr>
        <p:txBody>
          <a:bodyPr wrap="square" rtlCol="0">
            <a:spAutoFit/>
          </a:bodyPr>
          <a:p>
            <a:r>
              <a:rPr lang="zh-CN" altLang="en-US" sz="2400"/>
              <a:t>（二）临床表现</a:t>
            </a:r>
            <a:r>
              <a:rPr lang="en-US" altLang="zh-CN" sz="2400"/>
              <a:t>——</a:t>
            </a:r>
            <a:r>
              <a:rPr lang="zh-CN" altLang="en-US" sz="2400"/>
              <a:t>咳痰</a:t>
            </a:r>
            <a:endParaRPr lang="zh-CN" altLang="en-US" sz="2400"/>
          </a:p>
        </p:txBody>
      </p:sp>
      <p:grpSp>
        <p:nvGrpSpPr>
          <p:cNvPr id="2" name="组合 1"/>
          <p:cNvGrpSpPr/>
          <p:nvPr/>
        </p:nvGrpSpPr>
        <p:grpSpPr>
          <a:xfrm>
            <a:off x="2908935" y="1831975"/>
            <a:ext cx="8282305" cy="3686175"/>
            <a:chOff x="3590" y="2885"/>
            <a:chExt cx="13043" cy="5805"/>
          </a:xfrm>
        </p:grpSpPr>
        <p:sp>
          <p:nvSpPr>
            <p:cNvPr id="46083" name="矩形 46082"/>
            <p:cNvSpPr/>
            <p:nvPr/>
          </p:nvSpPr>
          <p:spPr>
            <a:xfrm>
              <a:off x="3590" y="2910"/>
              <a:ext cx="3290" cy="793"/>
            </a:xfrm>
            <a:prstGeom prst="rect">
              <a:avLst/>
            </a:prstGeom>
            <a:gradFill rotWithShape="1">
              <a:gsLst>
                <a:gs pos="0">
                  <a:schemeClr val="accent1"/>
                </a:gs>
                <a:gs pos="100000">
                  <a:schemeClr val="bg1"/>
                </a:gs>
              </a:gsLst>
              <a:lin ang="5400000" scaled="1"/>
              <a:tileRect/>
            </a:gradFill>
            <a:ln w="9525" cap="flat" cmpd="sng">
              <a:solidFill>
                <a:schemeClr val="bg1"/>
              </a:solidFill>
              <a:prstDash val="solid"/>
              <a:miter/>
              <a:headEnd type="none" w="med" len="med"/>
              <a:tailEnd type="none" w="med" len="med"/>
            </a:ln>
          </p:spPr>
          <p:txBody>
            <a:bodyPr wrap="none" anchor="ctr"/>
            <a:p>
              <a:pPr algn="ctr"/>
              <a:r>
                <a:rPr lang="zh-CN" altLang="en-US" sz="2800" b="1">
                  <a:solidFill>
                    <a:srgbClr val="D60093"/>
                  </a:solidFill>
                  <a:latin typeface="Verdana" panose="020B0604030504040204" pitchFamily="34" charset="0"/>
                  <a:ea typeface="楷体_GB2312" panose="02010609030101010101" pitchFamily="1" charset="-122"/>
                </a:rPr>
                <a:t>粘液性</a:t>
              </a:r>
              <a:endParaRPr lang="zh-CN" altLang="en-US" sz="2800" b="1">
                <a:solidFill>
                  <a:srgbClr val="D60093"/>
                </a:solidFill>
                <a:latin typeface="Verdana" panose="020B0604030504040204" pitchFamily="34" charset="0"/>
                <a:ea typeface="楷体_GB2312" panose="02010609030101010101" pitchFamily="1" charset="-122"/>
              </a:endParaRPr>
            </a:p>
          </p:txBody>
        </p:sp>
        <p:sp>
          <p:nvSpPr>
            <p:cNvPr id="46084" name="矩形 46083"/>
            <p:cNvSpPr/>
            <p:nvPr/>
          </p:nvSpPr>
          <p:spPr>
            <a:xfrm>
              <a:off x="3590" y="4607"/>
              <a:ext cx="3290" cy="905"/>
            </a:xfrm>
            <a:prstGeom prst="rect">
              <a:avLst/>
            </a:prstGeom>
            <a:gradFill rotWithShape="1">
              <a:gsLst>
                <a:gs pos="0">
                  <a:schemeClr val="accent1"/>
                </a:gs>
                <a:gs pos="100000">
                  <a:schemeClr val="bg1"/>
                </a:gs>
              </a:gsLst>
              <a:lin ang="5400000" scaled="1"/>
              <a:tileRect/>
            </a:gradFill>
            <a:ln w="9525" cap="flat" cmpd="sng">
              <a:solidFill>
                <a:schemeClr val="bg1"/>
              </a:solidFill>
              <a:prstDash val="solid"/>
              <a:miter/>
              <a:headEnd type="none" w="med" len="med"/>
              <a:tailEnd type="none" w="med" len="med"/>
            </a:ln>
          </p:spPr>
          <p:txBody>
            <a:bodyPr wrap="none" anchor="ctr"/>
            <a:p>
              <a:pPr algn="ctr"/>
              <a:r>
                <a:rPr lang="zh-CN" altLang="en-US" sz="2800" b="1">
                  <a:solidFill>
                    <a:srgbClr val="D60093"/>
                  </a:solidFill>
                  <a:latin typeface="Verdana" panose="020B0604030504040204" pitchFamily="34" charset="0"/>
                  <a:ea typeface="楷体_GB2312" panose="02010609030101010101" pitchFamily="1" charset="-122"/>
                </a:rPr>
                <a:t>浆液性</a:t>
              </a:r>
              <a:endParaRPr lang="zh-CN" altLang="en-US" sz="2800" b="1">
                <a:solidFill>
                  <a:srgbClr val="D60093"/>
                </a:solidFill>
                <a:latin typeface="Verdana" panose="020B0604030504040204" pitchFamily="34" charset="0"/>
                <a:ea typeface="楷体_GB2312" panose="02010609030101010101" pitchFamily="1" charset="-122"/>
              </a:endParaRPr>
            </a:p>
          </p:txBody>
        </p:sp>
        <p:sp>
          <p:nvSpPr>
            <p:cNvPr id="46085" name="矩形 46084"/>
            <p:cNvSpPr/>
            <p:nvPr/>
          </p:nvSpPr>
          <p:spPr>
            <a:xfrm>
              <a:off x="3590" y="6307"/>
              <a:ext cx="3288" cy="793"/>
            </a:xfrm>
            <a:prstGeom prst="rect">
              <a:avLst/>
            </a:prstGeom>
            <a:gradFill rotWithShape="1">
              <a:gsLst>
                <a:gs pos="0">
                  <a:schemeClr val="accent1"/>
                </a:gs>
                <a:gs pos="100000">
                  <a:schemeClr val="bg1"/>
                </a:gs>
              </a:gsLst>
              <a:lin ang="5400000" scaled="1"/>
              <a:tileRect/>
            </a:gradFill>
            <a:ln w="9525" cap="flat" cmpd="sng">
              <a:solidFill>
                <a:schemeClr val="bg1"/>
              </a:solidFill>
              <a:prstDash val="solid"/>
              <a:miter/>
              <a:headEnd type="none" w="med" len="med"/>
              <a:tailEnd type="none" w="med" len="med"/>
            </a:ln>
          </p:spPr>
          <p:txBody>
            <a:bodyPr wrap="none" anchor="ctr"/>
            <a:p>
              <a:pPr algn="ctr"/>
              <a:r>
                <a:rPr lang="zh-CN" altLang="en-US" sz="2800" b="1">
                  <a:solidFill>
                    <a:srgbClr val="D60093"/>
                  </a:solidFill>
                  <a:latin typeface="Verdana" panose="020B0604030504040204" pitchFamily="34" charset="0"/>
                  <a:ea typeface="楷体_GB2312" panose="02010609030101010101" pitchFamily="1" charset="-122"/>
                </a:rPr>
                <a:t>脓性</a:t>
              </a:r>
              <a:endParaRPr lang="zh-CN" altLang="en-US" sz="2800" b="1">
                <a:solidFill>
                  <a:srgbClr val="D60093"/>
                </a:solidFill>
                <a:latin typeface="Verdana" panose="020B0604030504040204" pitchFamily="34" charset="0"/>
                <a:ea typeface="楷体_GB2312" panose="02010609030101010101" pitchFamily="1" charset="-122"/>
              </a:endParaRPr>
            </a:p>
          </p:txBody>
        </p:sp>
        <p:sp>
          <p:nvSpPr>
            <p:cNvPr id="46087" name="文本框 46086"/>
            <p:cNvSpPr txBox="1"/>
            <p:nvPr/>
          </p:nvSpPr>
          <p:spPr>
            <a:xfrm>
              <a:off x="10055" y="2885"/>
              <a:ext cx="6010" cy="725"/>
            </a:xfrm>
            <a:prstGeom prst="rect">
              <a:avLst/>
            </a:prstGeom>
            <a:noFill/>
            <a:ln w="9525">
              <a:noFill/>
            </a:ln>
          </p:spPr>
          <p:txBody>
            <a:bodyPr wrap="square">
              <a:spAutoFit/>
            </a:bodyPr>
            <a:p>
              <a:pPr>
                <a:spcBef>
                  <a:spcPct val="50000"/>
                </a:spcBef>
              </a:pPr>
              <a:r>
                <a:rPr lang="zh-CN" altLang="en-US" sz="2400" b="1">
                  <a:latin typeface="Arial" panose="020B0604020202020204" pitchFamily="34" charset="0"/>
                  <a:ea typeface="楷体_GB2312" panose="02010609030101010101" pitchFamily="1" charset="-122"/>
                </a:rPr>
                <a:t>慢性炎症</a:t>
              </a:r>
              <a:endParaRPr lang="zh-CN" altLang="en-US" sz="2400" b="1">
                <a:latin typeface="Arial" panose="020B0604020202020204" pitchFamily="34" charset="0"/>
                <a:ea typeface="楷体_GB2312" panose="02010609030101010101" pitchFamily="1" charset="-122"/>
              </a:endParaRPr>
            </a:p>
          </p:txBody>
        </p:sp>
        <p:sp>
          <p:nvSpPr>
            <p:cNvPr id="46088" name="文本框 46087"/>
            <p:cNvSpPr txBox="1"/>
            <p:nvPr/>
          </p:nvSpPr>
          <p:spPr>
            <a:xfrm>
              <a:off x="10111" y="4700"/>
              <a:ext cx="5898" cy="725"/>
            </a:xfrm>
            <a:prstGeom prst="rect">
              <a:avLst/>
            </a:prstGeom>
            <a:noFill/>
            <a:ln w="9525">
              <a:noFill/>
            </a:ln>
          </p:spPr>
          <p:txBody>
            <a:bodyPr wrap="square">
              <a:spAutoFit/>
            </a:bodyPr>
            <a:p>
              <a:pPr>
                <a:spcBef>
                  <a:spcPct val="50000"/>
                </a:spcBef>
              </a:pPr>
              <a:r>
                <a:rPr lang="zh-CN" altLang="en-US" sz="2400" b="1" dirty="0">
                  <a:latin typeface="Arial" panose="020B0604020202020204" pitchFamily="34" charset="0"/>
                  <a:ea typeface="楷体_GB2312" panose="02010609030101010101" pitchFamily="1" charset="-122"/>
                </a:rPr>
                <a:t>肺水肿</a:t>
              </a:r>
              <a:endParaRPr lang="zh-CN" altLang="en-US" sz="2400" b="1" dirty="0">
                <a:latin typeface="Arial" panose="020B0604020202020204" pitchFamily="34" charset="0"/>
                <a:ea typeface="楷体_GB2312" panose="02010609030101010101" pitchFamily="1" charset="-122"/>
              </a:endParaRPr>
            </a:p>
          </p:txBody>
        </p:sp>
        <p:sp>
          <p:nvSpPr>
            <p:cNvPr id="46089" name="文本框 46088"/>
            <p:cNvSpPr txBox="1"/>
            <p:nvPr/>
          </p:nvSpPr>
          <p:spPr>
            <a:xfrm>
              <a:off x="10111" y="6428"/>
              <a:ext cx="4877" cy="550"/>
            </a:xfrm>
            <a:prstGeom prst="rect">
              <a:avLst/>
            </a:prstGeom>
            <a:noFill/>
            <a:ln w="9525">
              <a:noFill/>
            </a:ln>
          </p:spPr>
          <p:txBody>
            <a:bodyPr wrap="square">
              <a:spAutoFit/>
            </a:bodyPr>
            <a:p>
              <a:pPr>
                <a:lnSpc>
                  <a:spcPct val="70000"/>
                </a:lnSpc>
                <a:spcBef>
                  <a:spcPct val="50000"/>
                </a:spcBef>
              </a:pPr>
              <a:r>
                <a:rPr lang="zh-CN" altLang="en-US" sz="2400" b="1">
                  <a:latin typeface="Arial" panose="020B0604020202020204" pitchFamily="34" charset="0"/>
                  <a:ea typeface="楷体_GB2312" panose="02010609030101010101" pitchFamily="1" charset="-122"/>
                </a:rPr>
                <a:t>感染</a:t>
              </a:r>
              <a:endParaRPr lang="zh-CN" altLang="en-US" sz="2400" b="1">
                <a:latin typeface="Arial" panose="020B0604020202020204" pitchFamily="34" charset="0"/>
                <a:ea typeface="楷体_GB2312" panose="02010609030101010101" pitchFamily="1" charset="-122"/>
              </a:endParaRPr>
            </a:p>
          </p:txBody>
        </p:sp>
        <p:sp>
          <p:nvSpPr>
            <p:cNvPr id="46090" name="矩形 46089"/>
            <p:cNvSpPr/>
            <p:nvPr/>
          </p:nvSpPr>
          <p:spPr>
            <a:xfrm>
              <a:off x="3590" y="7898"/>
              <a:ext cx="3290" cy="792"/>
            </a:xfrm>
            <a:prstGeom prst="rect">
              <a:avLst/>
            </a:prstGeom>
            <a:gradFill rotWithShape="1">
              <a:gsLst>
                <a:gs pos="0">
                  <a:schemeClr val="accent1"/>
                </a:gs>
                <a:gs pos="100000">
                  <a:schemeClr val="bg1"/>
                </a:gs>
              </a:gsLst>
              <a:lin ang="5400000" scaled="1"/>
              <a:tileRect/>
            </a:gradFill>
            <a:ln w="9525" cap="flat" cmpd="sng">
              <a:solidFill>
                <a:schemeClr val="bg1"/>
              </a:solidFill>
              <a:prstDash val="solid"/>
              <a:miter/>
              <a:headEnd type="none" w="med" len="med"/>
              <a:tailEnd type="none" w="med" len="med"/>
            </a:ln>
          </p:spPr>
          <p:txBody>
            <a:bodyPr wrap="none" anchor="ctr"/>
            <a:p>
              <a:pPr algn="ctr"/>
              <a:r>
                <a:rPr lang="zh-CN" altLang="en-US" sz="2800" b="1">
                  <a:solidFill>
                    <a:srgbClr val="FF00FF"/>
                  </a:solidFill>
                  <a:latin typeface="Arial" panose="020B0604020202020204" pitchFamily="34" charset="0"/>
                  <a:ea typeface="楷体_GB2312" panose="02010609030101010101" pitchFamily="1" charset="-122"/>
                </a:rPr>
                <a:t>血性</a:t>
              </a:r>
              <a:endParaRPr lang="zh-CN" altLang="en-US" sz="2800" b="1">
                <a:solidFill>
                  <a:srgbClr val="FF00FF"/>
                </a:solidFill>
                <a:latin typeface="Arial" panose="020B0604020202020204" pitchFamily="34" charset="0"/>
                <a:ea typeface="楷体_GB2312" panose="02010609030101010101" pitchFamily="1" charset="-122"/>
              </a:endParaRPr>
            </a:p>
          </p:txBody>
        </p:sp>
        <p:sp>
          <p:nvSpPr>
            <p:cNvPr id="46091" name="文本框 46090"/>
            <p:cNvSpPr txBox="1"/>
            <p:nvPr/>
          </p:nvSpPr>
          <p:spPr>
            <a:xfrm>
              <a:off x="10055" y="7773"/>
              <a:ext cx="6578" cy="725"/>
            </a:xfrm>
            <a:prstGeom prst="rect">
              <a:avLst/>
            </a:prstGeom>
            <a:noFill/>
            <a:ln w="9525">
              <a:noFill/>
            </a:ln>
          </p:spPr>
          <p:txBody>
            <a:bodyPr wrap="square">
              <a:spAutoFit/>
            </a:bodyPr>
            <a:p>
              <a:r>
                <a:rPr lang="zh-CN" altLang="en-US" sz="2400" b="1">
                  <a:latin typeface="Arial" panose="020B0604020202020204" pitchFamily="34" charset="0"/>
                  <a:ea typeface="楷体_GB2312" panose="02010609030101010101" pitchFamily="1" charset="-122"/>
                </a:rPr>
                <a:t>支气管扩张、肺结核、肺癌</a:t>
              </a:r>
              <a:endParaRPr lang="zh-CN" altLang="en-US" sz="2400" b="1">
                <a:latin typeface="Arial" panose="020B0604020202020204" pitchFamily="34" charset="0"/>
                <a:ea typeface="楷体_GB2312" panose="02010609030101010101" pitchFamily="1" charset="-122"/>
              </a:endParaRPr>
            </a:p>
          </p:txBody>
        </p:sp>
        <p:sp>
          <p:nvSpPr>
            <p:cNvPr id="46092" name="右箭头 46091"/>
            <p:cNvSpPr/>
            <p:nvPr/>
          </p:nvSpPr>
          <p:spPr>
            <a:xfrm>
              <a:off x="7900" y="3020"/>
              <a:ext cx="1248" cy="225"/>
            </a:xfrm>
            <a:prstGeom prst="rightArrow">
              <a:avLst>
                <a:gd name="adj1" fmla="val 50000"/>
                <a:gd name="adj2" fmla="val 138611"/>
              </a:avLst>
            </a:prstGeom>
            <a:solidFill>
              <a:schemeClr val="accent1"/>
            </a:solidFill>
            <a:ln w="9525" cap="flat" cmpd="sng">
              <a:solidFill>
                <a:schemeClr val="tx1"/>
              </a:solidFill>
              <a:prstDash val="solid"/>
              <a:miter/>
              <a:headEnd type="none" w="med" len="med"/>
              <a:tailEnd type="none" w="med" len="med"/>
            </a:ln>
          </p:spPr>
          <p:txBody>
            <a:bodyPr/>
            <a:p>
              <a:endParaRPr lang="zh-CN" altLang="en-US"/>
            </a:p>
          </p:txBody>
        </p:sp>
        <p:sp>
          <p:nvSpPr>
            <p:cNvPr id="46093" name="右箭头 46092"/>
            <p:cNvSpPr/>
            <p:nvPr/>
          </p:nvSpPr>
          <p:spPr>
            <a:xfrm>
              <a:off x="7900" y="4946"/>
              <a:ext cx="1248" cy="228"/>
            </a:xfrm>
            <a:prstGeom prst="rightArrow">
              <a:avLst>
                <a:gd name="adj1" fmla="val 50000"/>
                <a:gd name="adj2" fmla="val 137087"/>
              </a:avLst>
            </a:prstGeom>
            <a:solidFill>
              <a:schemeClr val="accent1">
                <a:alpha val="100000"/>
              </a:schemeClr>
            </a:solidFill>
            <a:ln w="9525" cap="flat" cmpd="sng">
              <a:solidFill>
                <a:schemeClr val="tx1"/>
              </a:solidFill>
              <a:prstDash val="solid"/>
              <a:miter/>
              <a:headEnd type="none" w="med" len="med"/>
              <a:tailEnd type="none" w="med" len="med"/>
            </a:ln>
          </p:spPr>
          <p:txBody>
            <a:bodyPr/>
            <a:p>
              <a:endParaRPr lang="zh-CN" altLang="en-US"/>
            </a:p>
          </p:txBody>
        </p:sp>
        <p:sp>
          <p:nvSpPr>
            <p:cNvPr id="46094" name="右箭头 46093"/>
            <p:cNvSpPr/>
            <p:nvPr/>
          </p:nvSpPr>
          <p:spPr>
            <a:xfrm>
              <a:off x="7900" y="6590"/>
              <a:ext cx="1248" cy="228"/>
            </a:xfrm>
            <a:prstGeom prst="rightArrow">
              <a:avLst>
                <a:gd name="adj1" fmla="val 50000"/>
                <a:gd name="adj2" fmla="val 137087"/>
              </a:avLst>
            </a:prstGeom>
            <a:solidFill>
              <a:schemeClr val="accent1">
                <a:alpha val="100000"/>
              </a:schemeClr>
            </a:solidFill>
            <a:ln w="9525" cap="flat" cmpd="sng">
              <a:solidFill>
                <a:schemeClr val="tx1"/>
              </a:solidFill>
              <a:prstDash val="solid"/>
              <a:miter/>
              <a:headEnd type="none" w="med" len="med"/>
              <a:tailEnd type="none" w="med" len="med"/>
            </a:ln>
          </p:spPr>
          <p:txBody>
            <a:bodyPr/>
            <a:p>
              <a:endParaRPr lang="zh-CN" altLang="en-US"/>
            </a:p>
          </p:txBody>
        </p:sp>
        <p:sp>
          <p:nvSpPr>
            <p:cNvPr id="46096" name="右箭头 46095"/>
            <p:cNvSpPr/>
            <p:nvPr/>
          </p:nvSpPr>
          <p:spPr>
            <a:xfrm>
              <a:off x="7901" y="8180"/>
              <a:ext cx="1247" cy="228"/>
            </a:xfrm>
            <a:prstGeom prst="rightArrow">
              <a:avLst>
                <a:gd name="adj1" fmla="val 50000"/>
                <a:gd name="adj2" fmla="val 137087"/>
              </a:avLst>
            </a:prstGeom>
            <a:solidFill>
              <a:schemeClr val="accent1">
                <a:alpha val="100000"/>
              </a:schemeClr>
            </a:solidFill>
            <a:ln w="9525" cap="flat" cmpd="sng">
              <a:solidFill>
                <a:schemeClr val="tx1"/>
              </a:solidFill>
              <a:prstDash val="solid"/>
              <a:miter/>
              <a:headEnd type="none" w="med" len="med"/>
              <a:tailEnd type="none" w="med" len="med"/>
            </a:ln>
          </p:spPr>
          <p:txBody>
            <a:bodyPr/>
            <a:p>
              <a:endParaRPr lang="zh-CN" altLang="en-US"/>
            </a:p>
          </p:txBody>
        </p:sp>
        <p:pic>
          <p:nvPicPr>
            <p:cNvPr id="46097" name="Picture 8" descr="分层痰"/>
            <p:cNvPicPr>
              <a:picLocks noChangeAspect="1"/>
            </p:cNvPicPr>
            <p:nvPr/>
          </p:nvPicPr>
          <p:blipFill>
            <a:blip r:embed="rId2">
              <a:lum bright="12000" contrast="-24001"/>
            </a:blip>
            <a:srcRect r="36507"/>
            <a:stretch>
              <a:fillRect/>
            </a:stretch>
          </p:blipFill>
          <p:spPr>
            <a:xfrm>
              <a:off x="13343" y="3020"/>
              <a:ext cx="3162" cy="4080"/>
            </a:xfrm>
            <a:prstGeom prst="rect">
              <a:avLst/>
            </a:prstGeom>
            <a:noFill/>
            <a:ln w="9525">
              <a:noFill/>
            </a:ln>
          </p:spPr>
        </p:pic>
      </p:grpSp>
      <p:sp>
        <p:nvSpPr>
          <p:cNvPr id="3" name="文本框 2"/>
          <p:cNvSpPr txBox="1"/>
          <p:nvPr/>
        </p:nvSpPr>
        <p:spPr>
          <a:xfrm>
            <a:off x="285115" y="3136900"/>
            <a:ext cx="6096000" cy="583565"/>
          </a:xfrm>
          <a:prstGeom prst="rect">
            <a:avLst/>
          </a:prstGeom>
          <a:noFill/>
        </p:spPr>
        <p:txBody>
          <a:bodyPr wrap="square" rtlCol="0" anchor="t">
            <a:spAutoFit/>
          </a:bodyPr>
          <a:p>
            <a:pPr>
              <a:buNone/>
            </a:pPr>
            <a:r>
              <a:rPr lang="en-US" altLang="zh-CN" sz="3200" b="1">
                <a:latin typeface="Arial" panose="020B0604020202020204" pitchFamily="34" charset="0"/>
                <a:sym typeface="+mn-ea"/>
              </a:rPr>
              <a:t>1.</a:t>
            </a:r>
            <a:r>
              <a:rPr lang="zh-CN" altLang="en-US" sz="3200" b="1">
                <a:latin typeface="Arial" panose="020B0604020202020204" pitchFamily="34" charset="0"/>
                <a:sym typeface="+mn-ea"/>
              </a:rPr>
              <a:t>痰的性状</a:t>
            </a:r>
            <a:endParaRPr lang="zh-CN" altLang="en-US" sz="3200" b="1">
              <a:latin typeface="Arial" panose="020B0604020202020204" pitchFamily="34" charset="0"/>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itle 6"/>
          <p:cNvSpPr txBox="1"/>
          <p:nvPr>
            <p:custDataLst>
              <p:tags r:id="rId1"/>
            </p:custDataLst>
          </p:nvPr>
        </p:nvSpPr>
        <p:spPr>
          <a:xfrm>
            <a:off x="231407" y="97384"/>
            <a:ext cx="297497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咳嗽与咳痰</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5" name="文本框 4"/>
          <p:cNvSpPr txBox="1"/>
          <p:nvPr/>
        </p:nvSpPr>
        <p:spPr>
          <a:xfrm>
            <a:off x="642620" y="920115"/>
            <a:ext cx="4197985" cy="460375"/>
          </a:xfrm>
          <a:prstGeom prst="rect">
            <a:avLst/>
          </a:prstGeom>
          <a:noFill/>
        </p:spPr>
        <p:txBody>
          <a:bodyPr wrap="square" rtlCol="0">
            <a:spAutoFit/>
          </a:bodyPr>
          <a:p>
            <a:r>
              <a:rPr lang="zh-CN" altLang="en-US" sz="2400"/>
              <a:t>（二）临床表现</a:t>
            </a:r>
            <a:r>
              <a:rPr lang="en-US" altLang="zh-CN" sz="2400"/>
              <a:t>——</a:t>
            </a:r>
            <a:r>
              <a:rPr lang="zh-CN" altLang="en-US" sz="2400"/>
              <a:t>咳痰</a:t>
            </a:r>
            <a:endParaRPr lang="zh-CN" altLang="en-US" sz="2400"/>
          </a:p>
        </p:txBody>
      </p:sp>
      <p:sp>
        <p:nvSpPr>
          <p:cNvPr id="3" name="文本框 2"/>
          <p:cNvSpPr txBox="1"/>
          <p:nvPr/>
        </p:nvSpPr>
        <p:spPr>
          <a:xfrm>
            <a:off x="715010" y="3087370"/>
            <a:ext cx="6096000" cy="583565"/>
          </a:xfrm>
          <a:prstGeom prst="rect">
            <a:avLst/>
          </a:prstGeom>
          <a:noFill/>
        </p:spPr>
        <p:txBody>
          <a:bodyPr wrap="square" rtlCol="0" anchor="t">
            <a:spAutoFit/>
          </a:bodyPr>
          <a:p>
            <a:pPr>
              <a:buNone/>
            </a:pPr>
            <a:r>
              <a:rPr lang="en-US" altLang="zh-CN" sz="3200" b="1">
                <a:latin typeface="Arial" panose="020B0604020202020204" pitchFamily="34" charset="0"/>
                <a:sym typeface="+mn-ea"/>
              </a:rPr>
              <a:t>2.</a:t>
            </a:r>
            <a:r>
              <a:rPr lang="zh-CN" altLang="en-US" sz="3200" b="1">
                <a:latin typeface="Arial" panose="020B0604020202020204" pitchFamily="34" charset="0"/>
                <a:sym typeface="+mn-ea"/>
              </a:rPr>
              <a:t>痰量</a:t>
            </a:r>
            <a:endParaRPr lang="zh-CN" altLang="en-US" sz="3200" b="1">
              <a:latin typeface="Arial" panose="020B0604020202020204" pitchFamily="34" charset="0"/>
              <a:sym typeface="+mn-ea"/>
            </a:endParaRPr>
          </a:p>
        </p:txBody>
      </p:sp>
      <p:sp>
        <p:nvSpPr>
          <p:cNvPr id="4" name="文本框 3"/>
          <p:cNvSpPr txBox="1"/>
          <p:nvPr/>
        </p:nvSpPr>
        <p:spPr>
          <a:xfrm>
            <a:off x="3206115" y="1965325"/>
            <a:ext cx="7776845" cy="3784600"/>
          </a:xfrm>
          <a:prstGeom prst="rect">
            <a:avLst/>
          </a:prstGeom>
          <a:noFill/>
        </p:spPr>
        <p:txBody>
          <a:bodyPr wrap="square" rtlCol="0" anchor="t">
            <a:spAutoFit/>
          </a:bodyPr>
          <a:p>
            <a:pPr marL="342900" indent="-342900">
              <a:lnSpc>
                <a:spcPct val="150000"/>
              </a:lnSpc>
              <a:buFont typeface="Arial" panose="020B0604020202020204" pitchFamily="34" charset="0"/>
              <a:buChar char="•"/>
            </a:pPr>
            <a:r>
              <a:rPr lang="zh-CN" altLang="en-US" sz="2400"/>
              <a:t>健康人很少有痰。</a:t>
            </a:r>
            <a:endParaRPr lang="zh-CN" altLang="en-US" sz="2400"/>
          </a:p>
          <a:p>
            <a:pPr marL="342900" indent="-342900">
              <a:lnSpc>
                <a:spcPct val="150000"/>
              </a:lnSpc>
              <a:buFont typeface="Arial" panose="020B0604020202020204" pitchFamily="34" charset="0"/>
              <a:buChar char="•"/>
            </a:pPr>
            <a:r>
              <a:rPr lang="zh-CN" altLang="en-US" sz="2400"/>
              <a:t>急性呼吸道炎症时痰量较少。</a:t>
            </a:r>
            <a:endParaRPr lang="zh-CN" altLang="en-US" sz="2400"/>
          </a:p>
          <a:p>
            <a:pPr marL="342900" indent="-342900">
              <a:lnSpc>
                <a:spcPct val="150000"/>
              </a:lnSpc>
              <a:buFont typeface="Arial" panose="020B0604020202020204" pitchFamily="34" charset="0"/>
              <a:buChar char="•"/>
            </a:pPr>
            <a:r>
              <a:rPr lang="zh-CN" altLang="en-US" sz="2400"/>
              <a:t>痰量增多常见于支气管扩张、肺脓肿和支气管胸膜瘘，且排痰与体位相关。</a:t>
            </a:r>
            <a:endParaRPr lang="zh-CN" altLang="en-US" sz="2400"/>
          </a:p>
          <a:p>
            <a:pPr marL="342900" indent="-342900">
              <a:lnSpc>
                <a:spcPct val="150000"/>
              </a:lnSpc>
              <a:buFont typeface="Arial" panose="020B0604020202020204" pitchFamily="34" charset="0"/>
              <a:buChar char="•"/>
            </a:pPr>
            <a:r>
              <a:rPr lang="zh-CN" altLang="en-US" sz="2400"/>
              <a:t>痰量多时静置后可出现分层现象：上层为泡沫，中层为浆液或浆液脓性，下层为坏死物质。</a:t>
            </a:r>
            <a:endParaRPr lang="zh-CN" altLang="en-US" sz="2400"/>
          </a:p>
          <a:p>
            <a:pPr>
              <a:lnSpc>
                <a:spcPct val="100000"/>
              </a:lnSpc>
            </a:pPr>
            <a:endParaRPr lang="zh-CN" altLang="en-US" sz="2400"/>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itle 6"/>
          <p:cNvSpPr txBox="1"/>
          <p:nvPr>
            <p:custDataLst>
              <p:tags r:id="rId1"/>
            </p:custDataLst>
          </p:nvPr>
        </p:nvSpPr>
        <p:spPr>
          <a:xfrm>
            <a:off x="231407" y="97384"/>
            <a:ext cx="297497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咳嗽与咳痰</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5" name="文本框 4"/>
          <p:cNvSpPr txBox="1"/>
          <p:nvPr/>
        </p:nvSpPr>
        <p:spPr>
          <a:xfrm>
            <a:off x="642620" y="920115"/>
            <a:ext cx="4197985" cy="460375"/>
          </a:xfrm>
          <a:prstGeom prst="rect">
            <a:avLst/>
          </a:prstGeom>
          <a:noFill/>
        </p:spPr>
        <p:txBody>
          <a:bodyPr wrap="square" rtlCol="0">
            <a:spAutoFit/>
          </a:bodyPr>
          <a:p>
            <a:r>
              <a:rPr lang="zh-CN" altLang="en-US" sz="2400"/>
              <a:t>（二）临床表现</a:t>
            </a:r>
            <a:r>
              <a:rPr lang="en-US" altLang="zh-CN" sz="2400"/>
              <a:t>——</a:t>
            </a:r>
            <a:r>
              <a:rPr lang="zh-CN" altLang="en-US" sz="2400"/>
              <a:t>咳痰</a:t>
            </a:r>
            <a:endParaRPr lang="zh-CN" altLang="en-US" sz="2400"/>
          </a:p>
        </p:txBody>
      </p:sp>
      <p:sp>
        <p:nvSpPr>
          <p:cNvPr id="3" name="文本框 2"/>
          <p:cNvSpPr txBox="1"/>
          <p:nvPr/>
        </p:nvSpPr>
        <p:spPr>
          <a:xfrm>
            <a:off x="285115" y="3136900"/>
            <a:ext cx="6096000" cy="583565"/>
          </a:xfrm>
          <a:prstGeom prst="rect">
            <a:avLst/>
          </a:prstGeom>
          <a:noFill/>
        </p:spPr>
        <p:txBody>
          <a:bodyPr wrap="square" rtlCol="0" anchor="t">
            <a:spAutoFit/>
          </a:bodyPr>
          <a:p>
            <a:pPr>
              <a:buNone/>
            </a:pPr>
            <a:r>
              <a:rPr lang="en-US" altLang="zh-CN" sz="3200" b="1">
                <a:latin typeface="Arial" panose="020B0604020202020204" pitchFamily="34" charset="0"/>
                <a:sym typeface="+mn-ea"/>
              </a:rPr>
              <a:t>3.</a:t>
            </a:r>
            <a:r>
              <a:rPr lang="zh-CN" altLang="en-US" sz="3200" b="1">
                <a:latin typeface="Arial" panose="020B0604020202020204" pitchFamily="34" charset="0"/>
                <a:sym typeface="+mn-ea"/>
              </a:rPr>
              <a:t>痰的颜色</a:t>
            </a:r>
            <a:endParaRPr lang="zh-CN" altLang="en-US" sz="3200" b="1">
              <a:latin typeface="Arial" panose="020B0604020202020204" pitchFamily="34" charset="0"/>
              <a:sym typeface="+mn-ea"/>
            </a:endParaRPr>
          </a:p>
        </p:txBody>
      </p:sp>
      <p:grpSp>
        <p:nvGrpSpPr>
          <p:cNvPr id="4" name="组合 3"/>
          <p:cNvGrpSpPr/>
          <p:nvPr/>
        </p:nvGrpSpPr>
        <p:grpSpPr>
          <a:xfrm>
            <a:off x="2985135" y="1892300"/>
            <a:ext cx="8509000" cy="3744595"/>
            <a:chOff x="945" y="2793"/>
            <a:chExt cx="13400" cy="5897"/>
          </a:xfrm>
        </p:grpSpPr>
        <p:sp>
          <p:nvSpPr>
            <p:cNvPr id="47107" name="矩形 47106"/>
            <p:cNvSpPr/>
            <p:nvPr/>
          </p:nvSpPr>
          <p:spPr>
            <a:xfrm>
              <a:off x="966" y="2908"/>
              <a:ext cx="3627" cy="792"/>
            </a:xfrm>
            <a:prstGeom prst="rect">
              <a:avLst/>
            </a:prstGeom>
            <a:gradFill rotWithShape="1">
              <a:gsLst>
                <a:gs pos="0">
                  <a:schemeClr val="accent1"/>
                </a:gs>
                <a:gs pos="100000">
                  <a:schemeClr val="bg1"/>
                </a:gs>
              </a:gsLst>
              <a:lin ang="5400000" scaled="1"/>
              <a:tileRect/>
            </a:gradFill>
            <a:ln w="9525" cap="flat" cmpd="sng">
              <a:solidFill>
                <a:schemeClr val="bg1"/>
              </a:solidFill>
              <a:prstDash val="solid"/>
              <a:miter/>
              <a:headEnd type="none" w="med" len="med"/>
              <a:tailEnd type="none" w="med" len="med"/>
            </a:ln>
          </p:spPr>
          <p:txBody>
            <a:bodyPr wrap="none" anchor="ctr"/>
            <a:p>
              <a:pPr algn="ctr"/>
              <a:r>
                <a:rPr lang="zh-CN" altLang="en-US" sz="2800" b="1">
                  <a:solidFill>
                    <a:srgbClr val="D60093"/>
                  </a:solidFill>
                  <a:latin typeface="Verdana" panose="020B0604030504040204" pitchFamily="34" charset="0"/>
                  <a:ea typeface="楷体_GB2312" panose="02010609030101010101" pitchFamily="1" charset="-122"/>
                </a:rPr>
                <a:t>无色透明痰</a:t>
              </a:r>
              <a:endParaRPr lang="zh-CN" altLang="en-US" sz="2800" b="1">
                <a:solidFill>
                  <a:srgbClr val="D60093"/>
                </a:solidFill>
                <a:latin typeface="Verdana" panose="020B0604030504040204" pitchFamily="34" charset="0"/>
                <a:ea typeface="楷体_GB2312" panose="02010609030101010101" pitchFamily="1" charset="-122"/>
              </a:endParaRPr>
            </a:p>
          </p:txBody>
        </p:sp>
        <p:sp>
          <p:nvSpPr>
            <p:cNvPr id="47108" name="矩形 47107"/>
            <p:cNvSpPr/>
            <p:nvPr/>
          </p:nvSpPr>
          <p:spPr>
            <a:xfrm>
              <a:off x="965" y="4155"/>
              <a:ext cx="3628" cy="905"/>
            </a:xfrm>
            <a:prstGeom prst="rect">
              <a:avLst/>
            </a:prstGeom>
            <a:gradFill rotWithShape="1">
              <a:gsLst>
                <a:gs pos="0">
                  <a:schemeClr val="accent1"/>
                </a:gs>
                <a:gs pos="100000">
                  <a:schemeClr val="bg1"/>
                </a:gs>
              </a:gsLst>
              <a:lin ang="5400000" scaled="1"/>
              <a:tileRect/>
            </a:gradFill>
            <a:ln w="9525" cap="flat" cmpd="sng">
              <a:solidFill>
                <a:schemeClr val="bg1"/>
              </a:solidFill>
              <a:prstDash val="solid"/>
              <a:miter/>
              <a:headEnd type="none" w="med" len="med"/>
              <a:tailEnd type="none" w="med" len="med"/>
            </a:ln>
          </p:spPr>
          <p:txBody>
            <a:bodyPr wrap="none" anchor="ctr"/>
            <a:p>
              <a:pPr algn="ctr"/>
              <a:r>
                <a:rPr lang="zh-CN" altLang="en-US" sz="2800" b="1">
                  <a:solidFill>
                    <a:srgbClr val="D60093"/>
                  </a:solidFill>
                  <a:latin typeface="Verdana" panose="020B0604030504040204" pitchFamily="34" charset="0"/>
                  <a:ea typeface="楷体_GB2312" panose="02010609030101010101" pitchFamily="1" charset="-122"/>
                </a:rPr>
                <a:t>黄色或黄绿色</a:t>
              </a:r>
              <a:endParaRPr lang="zh-CN" altLang="en-US" sz="2800" b="1">
                <a:solidFill>
                  <a:srgbClr val="D60093"/>
                </a:solidFill>
                <a:latin typeface="Verdana" panose="020B0604030504040204" pitchFamily="34" charset="0"/>
                <a:ea typeface="楷体_GB2312" panose="02010609030101010101" pitchFamily="1" charset="-122"/>
              </a:endParaRPr>
            </a:p>
          </p:txBody>
        </p:sp>
        <p:sp>
          <p:nvSpPr>
            <p:cNvPr id="47109" name="矩形 47108"/>
            <p:cNvSpPr/>
            <p:nvPr/>
          </p:nvSpPr>
          <p:spPr>
            <a:xfrm>
              <a:off x="966" y="5400"/>
              <a:ext cx="3626" cy="793"/>
            </a:xfrm>
            <a:prstGeom prst="rect">
              <a:avLst/>
            </a:prstGeom>
            <a:gradFill rotWithShape="1">
              <a:gsLst>
                <a:gs pos="0">
                  <a:schemeClr val="accent1"/>
                </a:gs>
                <a:gs pos="100000">
                  <a:schemeClr val="bg1"/>
                </a:gs>
              </a:gsLst>
              <a:lin ang="5400000" scaled="1"/>
              <a:tileRect/>
            </a:gradFill>
            <a:ln w="9525" cap="flat" cmpd="sng">
              <a:solidFill>
                <a:schemeClr val="bg1"/>
              </a:solidFill>
              <a:prstDash val="solid"/>
              <a:miter/>
              <a:headEnd type="none" w="med" len="med"/>
              <a:tailEnd type="none" w="med" len="med"/>
            </a:ln>
          </p:spPr>
          <p:txBody>
            <a:bodyPr wrap="none" anchor="ctr"/>
            <a:p>
              <a:pPr algn="ctr"/>
              <a:r>
                <a:rPr lang="zh-CN" altLang="en-US" sz="2800" b="1">
                  <a:solidFill>
                    <a:srgbClr val="D60093"/>
                  </a:solidFill>
                  <a:latin typeface="Verdana" panose="020B0604030504040204" pitchFamily="34" charset="0"/>
                  <a:ea typeface="楷体_GB2312" panose="02010609030101010101" pitchFamily="1" charset="-122"/>
                </a:rPr>
                <a:t>铁锈色痰</a:t>
              </a:r>
              <a:endParaRPr lang="zh-CN" altLang="en-US" sz="2800" b="1">
                <a:solidFill>
                  <a:srgbClr val="D60093"/>
                </a:solidFill>
                <a:latin typeface="Verdana" panose="020B0604030504040204" pitchFamily="34" charset="0"/>
                <a:ea typeface="楷体_GB2312" panose="02010609030101010101" pitchFamily="1" charset="-122"/>
              </a:endParaRPr>
            </a:p>
          </p:txBody>
        </p:sp>
        <p:sp>
          <p:nvSpPr>
            <p:cNvPr id="47110" name="矩形 47109"/>
            <p:cNvSpPr/>
            <p:nvPr/>
          </p:nvSpPr>
          <p:spPr>
            <a:xfrm>
              <a:off x="965" y="6650"/>
              <a:ext cx="3628" cy="905"/>
            </a:xfrm>
            <a:prstGeom prst="rect">
              <a:avLst/>
            </a:prstGeom>
            <a:gradFill rotWithShape="1">
              <a:gsLst>
                <a:gs pos="0">
                  <a:schemeClr val="accent1"/>
                </a:gs>
                <a:gs pos="100000">
                  <a:schemeClr val="bg1"/>
                </a:gs>
              </a:gsLst>
              <a:lin ang="5400000" scaled="1"/>
              <a:tileRect/>
            </a:gradFill>
            <a:ln w="9525" cap="flat" cmpd="sng">
              <a:solidFill>
                <a:schemeClr val="bg1"/>
              </a:solidFill>
              <a:prstDash val="solid"/>
              <a:miter/>
              <a:headEnd type="none" w="med" len="med"/>
              <a:tailEnd type="none" w="med" len="med"/>
            </a:ln>
          </p:spPr>
          <p:txBody>
            <a:bodyPr wrap="none" anchor="ctr"/>
            <a:p>
              <a:pPr algn="ctr"/>
              <a:r>
                <a:rPr lang="zh-CN" altLang="en-US" sz="2800" b="1">
                  <a:solidFill>
                    <a:srgbClr val="D60093"/>
                  </a:solidFill>
                  <a:latin typeface="Verdana" panose="020B0604030504040204" pitchFamily="34" charset="0"/>
                  <a:ea typeface="楷体_GB2312" panose="02010609030101010101" pitchFamily="1" charset="-122"/>
                </a:rPr>
                <a:t>红色痰</a:t>
              </a:r>
              <a:endParaRPr lang="zh-CN" altLang="en-US" sz="2800" b="1">
                <a:solidFill>
                  <a:srgbClr val="D60093"/>
                </a:solidFill>
                <a:latin typeface="Verdana" panose="020B0604030504040204" pitchFamily="34" charset="0"/>
                <a:ea typeface="楷体_GB2312" panose="02010609030101010101" pitchFamily="1" charset="-122"/>
              </a:endParaRPr>
            </a:p>
          </p:txBody>
        </p:sp>
        <p:sp>
          <p:nvSpPr>
            <p:cNvPr id="47111" name="文本框 47110"/>
            <p:cNvSpPr txBox="1"/>
            <p:nvPr/>
          </p:nvSpPr>
          <p:spPr>
            <a:xfrm>
              <a:off x="7540" y="2793"/>
              <a:ext cx="6465" cy="720"/>
            </a:xfrm>
            <a:prstGeom prst="rect">
              <a:avLst/>
            </a:prstGeom>
            <a:noFill/>
            <a:ln w="9525">
              <a:noFill/>
            </a:ln>
          </p:spPr>
          <p:txBody>
            <a:bodyPr wrap="square">
              <a:spAutoFit/>
            </a:bodyPr>
            <a:p>
              <a:pPr>
                <a:spcBef>
                  <a:spcPct val="50000"/>
                </a:spcBef>
              </a:pPr>
              <a:r>
                <a:rPr lang="zh-CN" altLang="en-US" sz="2400" b="1">
                  <a:latin typeface="Verdana" panose="020B0604030504040204" pitchFamily="34" charset="0"/>
                  <a:ea typeface="楷体_GB2312" panose="02010609030101010101" pitchFamily="1" charset="-122"/>
                </a:rPr>
                <a:t>急性支气管炎、支气管哮喘</a:t>
              </a:r>
              <a:endParaRPr lang="zh-CN" altLang="en-US" sz="2400" b="1">
                <a:latin typeface="Verdana" panose="020B0604030504040204" pitchFamily="34" charset="0"/>
                <a:ea typeface="楷体_GB2312" panose="02010609030101010101" pitchFamily="1" charset="-122"/>
              </a:endParaRPr>
            </a:p>
          </p:txBody>
        </p:sp>
        <p:sp>
          <p:nvSpPr>
            <p:cNvPr id="47112" name="文本框 47111"/>
            <p:cNvSpPr txBox="1"/>
            <p:nvPr/>
          </p:nvSpPr>
          <p:spPr>
            <a:xfrm>
              <a:off x="7540" y="4040"/>
              <a:ext cx="6805" cy="720"/>
            </a:xfrm>
            <a:prstGeom prst="rect">
              <a:avLst/>
            </a:prstGeom>
            <a:noFill/>
            <a:ln w="9525">
              <a:noFill/>
            </a:ln>
          </p:spPr>
          <p:txBody>
            <a:bodyPr wrap="square">
              <a:spAutoFit/>
            </a:bodyPr>
            <a:p>
              <a:pPr>
                <a:spcBef>
                  <a:spcPct val="50000"/>
                </a:spcBef>
              </a:pPr>
              <a:r>
                <a:rPr lang="zh-CN" altLang="en-US" sz="2400" b="1">
                  <a:latin typeface="Verdana" panose="020B0604030504040204" pitchFamily="34" charset="0"/>
                  <a:ea typeface="楷体_GB2312" panose="02010609030101010101" pitchFamily="1" charset="-122"/>
                </a:rPr>
                <a:t>化脓菌感染</a:t>
              </a:r>
              <a:endParaRPr lang="zh-CN" altLang="en-US" sz="2400" b="1">
                <a:latin typeface="Verdana" panose="020B0604030504040204" pitchFamily="34" charset="0"/>
                <a:ea typeface="楷体_GB2312" panose="02010609030101010101" pitchFamily="1" charset="-122"/>
              </a:endParaRPr>
            </a:p>
          </p:txBody>
        </p:sp>
        <p:sp>
          <p:nvSpPr>
            <p:cNvPr id="47113" name="文本框 47112"/>
            <p:cNvSpPr txBox="1"/>
            <p:nvPr/>
          </p:nvSpPr>
          <p:spPr>
            <a:xfrm>
              <a:off x="7315" y="5515"/>
              <a:ext cx="6235" cy="545"/>
            </a:xfrm>
            <a:prstGeom prst="rect">
              <a:avLst/>
            </a:prstGeom>
            <a:noFill/>
            <a:ln w="9525">
              <a:noFill/>
            </a:ln>
          </p:spPr>
          <p:txBody>
            <a:bodyPr wrap="square">
              <a:spAutoFit/>
            </a:bodyPr>
            <a:p>
              <a:pPr>
                <a:lnSpc>
                  <a:spcPct val="70000"/>
                </a:lnSpc>
                <a:spcBef>
                  <a:spcPct val="50000"/>
                </a:spcBef>
              </a:pPr>
              <a:r>
                <a:rPr lang="zh-CN" altLang="en-US" sz="2400" b="1">
                  <a:latin typeface="Verdana" panose="020B0604030504040204" pitchFamily="34" charset="0"/>
                  <a:ea typeface="楷体_GB2312" panose="02010609030101010101" pitchFamily="1" charset="-122"/>
                </a:rPr>
                <a:t>肺炎链球菌肺炎、肺梗死</a:t>
              </a:r>
              <a:endParaRPr lang="zh-CN" altLang="en-US" sz="2400" b="1">
                <a:latin typeface="Verdana" panose="020B0604030504040204" pitchFamily="34" charset="0"/>
                <a:ea typeface="楷体_GB2312" panose="02010609030101010101" pitchFamily="1" charset="-122"/>
              </a:endParaRPr>
            </a:p>
          </p:txBody>
        </p:sp>
        <p:sp>
          <p:nvSpPr>
            <p:cNvPr id="47114" name="文本框 47113"/>
            <p:cNvSpPr txBox="1"/>
            <p:nvPr/>
          </p:nvSpPr>
          <p:spPr>
            <a:xfrm>
              <a:off x="7540" y="6648"/>
              <a:ext cx="6350" cy="720"/>
            </a:xfrm>
            <a:prstGeom prst="rect">
              <a:avLst/>
            </a:prstGeom>
            <a:noFill/>
            <a:ln w="9525">
              <a:noFill/>
            </a:ln>
          </p:spPr>
          <p:txBody>
            <a:bodyPr wrap="square">
              <a:spAutoFit/>
            </a:bodyPr>
            <a:p>
              <a:pPr>
                <a:spcBef>
                  <a:spcPct val="50000"/>
                </a:spcBef>
              </a:pPr>
              <a:r>
                <a:rPr lang="zh-CN" altLang="en-US" sz="2400" b="1">
                  <a:latin typeface="Verdana" panose="020B0604030504040204" pitchFamily="34" charset="0"/>
                  <a:ea typeface="楷体_GB2312" panose="02010609030101010101" pitchFamily="1" charset="-122"/>
                </a:rPr>
                <a:t>支气管扩张、肺癌、肺结核</a:t>
              </a:r>
              <a:endParaRPr lang="zh-CN" altLang="en-US" sz="2400" b="1">
                <a:latin typeface="Verdana" panose="020B0604030504040204" pitchFamily="34" charset="0"/>
                <a:ea typeface="楷体_GB2312" panose="02010609030101010101" pitchFamily="1" charset="-122"/>
              </a:endParaRPr>
            </a:p>
          </p:txBody>
        </p:sp>
        <p:sp>
          <p:nvSpPr>
            <p:cNvPr id="47115" name="矩形 47114"/>
            <p:cNvSpPr/>
            <p:nvPr/>
          </p:nvSpPr>
          <p:spPr>
            <a:xfrm>
              <a:off x="945" y="7898"/>
              <a:ext cx="3648" cy="792"/>
            </a:xfrm>
            <a:prstGeom prst="rect">
              <a:avLst/>
            </a:prstGeom>
            <a:gradFill rotWithShape="1">
              <a:gsLst>
                <a:gs pos="0">
                  <a:schemeClr val="accent1"/>
                </a:gs>
                <a:gs pos="100000">
                  <a:schemeClr val="bg1"/>
                </a:gs>
              </a:gsLst>
              <a:lin ang="5400000" scaled="1"/>
              <a:tileRect/>
            </a:gradFill>
            <a:ln w="9525" cap="flat" cmpd="sng">
              <a:solidFill>
                <a:schemeClr val="bg1"/>
              </a:solidFill>
              <a:prstDash val="solid"/>
              <a:miter/>
              <a:headEnd type="none" w="med" len="med"/>
              <a:tailEnd type="none" w="med" len="med"/>
            </a:ln>
          </p:spPr>
          <p:txBody>
            <a:bodyPr wrap="none" anchor="ctr"/>
            <a:p>
              <a:pPr algn="ctr"/>
              <a:r>
                <a:rPr lang="zh-CN" altLang="en-US" sz="2800" b="1">
                  <a:solidFill>
                    <a:srgbClr val="FF00FF"/>
                  </a:solidFill>
                  <a:latin typeface="Arial" panose="020B0604020202020204" pitchFamily="34" charset="0"/>
                  <a:ea typeface="楷体_GB2312" panose="02010609030101010101" pitchFamily="1" charset="-122"/>
                </a:rPr>
                <a:t>粉红色痰</a:t>
              </a:r>
              <a:endParaRPr lang="zh-CN" altLang="en-US" sz="2800" b="1">
                <a:solidFill>
                  <a:srgbClr val="FF00FF"/>
                </a:solidFill>
                <a:latin typeface="Arial" panose="020B0604020202020204" pitchFamily="34" charset="0"/>
                <a:ea typeface="楷体_GB2312" panose="02010609030101010101" pitchFamily="1" charset="-122"/>
              </a:endParaRPr>
            </a:p>
          </p:txBody>
        </p:sp>
        <p:sp>
          <p:nvSpPr>
            <p:cNvPr id="47116" name="文本框 47115"/>
            <p:cNvSpPr txBox="1"/>
            <p:nvPr/>
          </p:nvSpPr>
          <p:spPr>
            <a:xfrm>
              <a:off x="7768" y="7783"/>
              <a:ext cx="6577" cy="720"/>
            </a:xfrm>
            <a:prstGeom prst="rect">
              <a:avLst/>
            </a:prstGeom>
            <a:noFill/>
            <a:ln w="9525">
              <a:noFill/>
            </a:ln>
          </p:spPr>
          <p:txBody>
            <a:bodyPr wrap="square">
              <a:spAutoFit/>
            </a:bodyPr>
            <a:p>
              <a:r>
                <a:rPr lang="zh-CN" altLang="en-US" sz="2400" b="1">
                  <a:latin typeface="Arial" panose="020B0604020202020204" pitchFamily="34" charset="0"/>
                  <a:ea typeface="楷体_GB2312" panose="02010609030101010101" pitchFamily="1" charset="-122"/>
                </a:rPr>
                <a:t>肺淤血</a:t>
              </a:r>
              <a:endParaRPr lang="zh-CN" altLang="en-US" sz="2400" b="1">
                <a:latin typeface="Arial" panose="020B0604020202020204" pitchFamily="34" charset="0"/>
                <a:ea typeface="楷体_GB2312" panose="02010609030101010101" pitchFamily="1" charset="-122"/>
              </a:endParaRPr>
            </a:p>
          </p:txBody>
        </p:sp>
        <p:sp>
          <p:nvSpPr>
            <p:cNvPr id="47118" name="右箭头 47117"/>
            <p:cNvSpPr/>
            <p:nvPr/>
          </p:nvSpPr>
          <p:spPr>
            <a:xfrm>
              <a:off x="5500" y="3020"/>
              <a:ext cx="1248" cy="225"/>
            </a:xfrm>
            <a:prstGeom prst="rightArrow">
              <a:avLst>
                <a:gd name="adj1" fmla="val 50000"/>
                <a:gd name="adj2" fmla="val 138611"/>
              </a:avLst>
            </a:prstGeom>
            <a:solidFill>
              <a:schemeClr val="accent1"/>
            </a:solidFill>
            <a:ln w="9525" cap="flat" cmpd="sng">
              <a:solidFill>
                <a:schemeClr val="tx1"/>
              </a:solidFill>
              <a:prstDash val="solid"/>
              <a:miter/>
              <a:headEnd type="none" w="med" len="med"/>
              <a:tailEnd type="none" w="med" len="med"/>
            </a:ln>
          </p:spPr>
          <p:txBody>
            <a:bodyPr/>
            <a:p>
              <a:endParaRPr lang="zh-CN" altLang="en-US"/>
            </a:p>
          </p:txBody>
        </p:sp>
        <p:sp>
          <p:nvSpPr>
            <p:cNvPr id="47119" name="右箭头 47118"/>
            <p:cNvSpPr/>
            <p:nvPr/>
          </p:nvSpPr>
          <p:spPr>
            <a:xfrm>
              <a:off x="5500" y="4380"/>
              <a:ext cx="1248" cy="228"/>
            </a:xfrm>
            <a:prstGeom prst="rightArrow">
              <a:avLst>
                <a:gd name="adj1" fmla="val 50000"/>
                <a:gd name="adj2" fmla="val 137087"/>
              </a:avLst>
            </a:prstGeom>
            <a:solidFill>
              <a:schemeClr val="accent1">
                <a:alpha val="100000"/>
              </a:schemeClr>
            </a:solidFill>
            <a:ln w="9525" cap="flat" cmpd="sng">
              <a:solidFill>
                <a:schemeClr val="tx1"/>
              </a:solidFill>
              <a:prstDash val="solid"/>
              <a:miter/>
              <a:headEnd type="none" w="med" len="med"/>
              <a:tailEnd type="none" w="med" len="med"/>
            </a:ln>
          </p:spPr>
          <p:txBody>
            <a:bodyPr/>
            <a:p>
              <a:endParaRPr lang="zh-CN" altLang="en-US"/>
            </a:p>
          </p:txBody>
        </p:sp>
        <p:sp>
          <p:nvSpPr>
            <p:cNvPr id="47120" name="右箭头 47119"/>
            <p:cNvSpPr/>
            <p:nvPr/>
          </p:nvSpPr>
          <p:spPr>
            <a:xfrm>
              <a:off x="5500" y="5740"/>
              <a:ext cx="1248" cy="228"/>
            </a:xfrm>
            <a:prstGeom prst="rightArrow">
              <a:avLst>
                <a:gd name="adj1" fmla="val 50000"/>
                <a:gd name="adj2" fmla="val 137087"/>
              </a:avLst>
            </a:prstGeom>
            <a:solidFill>
              <a:schemeClr val="accent1">
                <a:alpha val="100000"/>
              </a:schemeClr>
            </a:solidFill>
            <a:ln w="9525" cap="flat" cmpd="sng">
              <a:solidFill>
                <a:schemeClr val="tx1"/>
              </a:solidFill>
              <a:prstDash val="solid"/>
              <a:miter/>
              <a:headEnd type="none" w="med" len="med"/>
              <a:tailEnd type="none" w="med" len="med"/>
            </a:ln>
          </p:spPr>
          <p:txBody>
            <a:bodyPr/>
            <a:p>
              <a:endParaRPr lang="zh-CN" altLang="en-US"/>
            </a:p>
          </p:txBody>
        </p:sp>
        <p:sp>
          <p:nvSpPr>
            <p:cNvPr id="47121" name="右箭头 47120"/>
            <p:cNvSpPr/>
            <p:nvPr/>
          </p:nvSpPr>
          <p:spPr>
            <a:xfrm>
              <a:off x="5385" y="6988"/>
              <a:ext cx="1250" cy="227"/>
            </a:xfrm>
            <a:prstGeom prst="rightArrow">
              <a:avLst>
                <a:gd name="adj1" fmla="val 50000"/>
                <a:gd name="adj2" fmla="val 137363"/>
              </a:avLst>
            </a:prstGeom>
            <a:solidFill>
              <a:schemeClr val="accent1">
                <a:alpha val="100000"/>
              </a:schemeClr>
            </a:solidFill>
            <a:ln w="9525" cap="flat" cmpd="sng">
              <a:solidFill>
                <a:schemeClr val="tx1"/>
              </a:solidFill>
              <a:prstDash val="solid"/>
              <a:miter/>
              <a:headEnd type="none" w="med" len="med"/>
              <a:tailEnd type="none" w="med" len="med"/>
            </a:ln>
          </p:spPr>
          <p:txBody>
            <a:bodyPr/>
            <a:p>
              <a:endParaRPr lang="zh-CN" altLang="en-US"/>
            </a:p>
          </p:txBody>
        </p:sp>
        <p:sp>
          <p:nvSpPr>
            <p:cNvPr id="47122" name="右箭头 47121"/>
            <p:cNvSpPr/>
            <p:nvPr/>
          </p:nvSpPr>
          <p:spPr>
            <a:xfrm>
              <a:off x="5385" y="8123"/>
              <a:ext cx="1250" cy="227"/>
            </a:xfrm>
            <a:prstGeom prst="rightArrow">
              <a:avLst>
                <a:gd name="adj1" fmla="val 50000"/>
                <a:gd name="adj2" fmla="val 137363"/>
              </a:avLst>
            </a:prstGeom>
            <a:solidFill>
              <a:schemeClr val="accent1">
                <a:alpha val="100000"/>
              </a:schemeClr>
            </a:solidFill>
            <a:ln w="9525" cap="flat" cmpd="sng">
              <a:solidFill>
                <a:schemeClr val="tx1"/>
              </a:solidFill>
              <a:prstDash val="solid"/>
              <a:miter/>
              <a:headEnd type="none" w="med" len="med"/>
              <a:tailEnd type="none" w="med" len="med"/>
            </a:ln>
          </p:spPr>
          <p:txBody>
            <a:bodyPr/>
            <a:p>
              <a:endParaRPr lang="zh-CN" altLang="en-US"/>
            </a:p>
          </p:txBody>
        </p:sp>
      </p:grpSp>
      <p:sp>
        <p:nvSpPr>
          <p:cNvPr id="6" name="文本框 5"/>
          <p:cNvSpPr txBox="1"/>
          <p:nvPr/>
        </p:nvSpPr>
        <p:spPr>
          <a:xfrm>
            <a:off x="285750" y="5781675"/>
            <a:ext cx="10655300" cy="1322070"/>
          </a:xfrm>
          <a:prstGeom prst="rect">
            <a:avLst/>
          </a:prstGeom>
          <a:noFill/>
        </p:spPr>
        <p:txBody>
          <a:bodyPr wrap="square" rtlCol="0" anchor="t">
            <a:spAutoFit/>
          </a:bodyPr>
          <a:p>
            <a:r>
              <a:rPr lang="zh-CN" altLang="en-US" sz="3200" b="1">
                <a:latin typeface="Arial" panose="020B0604020202020204" pitchFamily="34" charset="0"/>
              </a:rPr>
              <a:t>4.痰的气味</a:t>
            </a:r>
            <a:r>
              <a:rPr lang="en-US" altLang="zh-CN" sz="2400"/>
              <a:t>   </a:t>
            </a:r>
            <a:r>
              <a:rPr lang="zh-CN" altLang="en-US" sz="2400" b="1">
                <a:latin typeface="Arial" panose="020B0604020202020204" pitchFamily="34" charset="0"/>
                <a:ea typeface="楷体_GB2312" panose="02010609030101010101" pitchFamily="1" charset="-122"/>
              </a:rPr>
              <a:t>恶臭痰提示有厌氧菌感染，腥臭痰提示肺癌晚期，</a:t>
            </a:r>
            <a:endParaRPr lang="zh-CN" altLang="en-US" sz="2400" b="1">
              <a:latin typeface="Arial" panose="020B0604020202020204" pitchFamily="34" charset="0"/>
              <a:ea typeface="楷体_GB2312" panose="02010609030101010101" pitchFamily="1" charset="-122"/>
            </a:endParaRPr>
          </a:p>
          <a:p>
            <a:r>
              <a:rPr lang="zh-CN" altLang="en-US" sz="2400" b="1">
                <a:latin typeface="Arial" panose="020B0604020202020204" pitchFamily="34" charset="0"/>
                <a:ea typeface="楷体_GB2312" panose="02010609030101010101" pitchFamily="1" charset="-122"/>
              </a:rPr>
              <a:t> </a:t>
            </a:r>
            <a:r>
              <a:rPr lang="en-US" altLang="zh-CN" sz="2400" b="1">
                <a:latin typeface="Arial" panose="020B0604020202020204" pitchFamily="34" charset="0"/>
                <a:ea typeface="楷体_GB2312" panose="02010609030101010101" pitchFamily="1" charset="-122"/>
              </a:rPr>
              <a:t>                            </a:t>
            </a:r>
            <a:r>
              <a:rPr lang="zh-CN" altLang="en-US" sz="2400" b="1">
                <a:latin typeface="Arial" panose="020B0604020202020204" pitchFamily="34" charset="0"/>
                <a:ea typeface="楷体_GB2312" panose="02010609030101010101" pitchFamily="1" charset="-122"/>
              </a:rPr>
              <a:t>粪臭痰提示膈下脓肿破溃形成支气管瘘。</a:t>
            </a:r>
            <a:endParaRPr lang="zh-CN" altLang="en-US" sz="2400" b="1">
              <a:latin typeface="Arial" panose="020B0604020202020204" pitchFamily="34" charset="0"/>
              <a:ea typeface="楷体_GB2312" panose="02010609030101010101" pitchFamily="1" charset="-122"/>
            </a:endParaRPr>
          </a:p>
          <a:p>
            <a:endParaRPr lang="zh-CN" altLang="en-US" sz="2400"/>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itle 6"/>
          <p:cNvSpPr txBox="1"/>
          <p:nvPr>
            <p:custDataLst>
              <p:tags r:id="rId1"/>
            </p:custDataLst>
          </p:nvPr>
        </p:nvSpPr>
        <p:spPr>
          <a:xfrm>
            <a:off x="231407" y="97384"/>
            <a:ext cx="297497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咳嗽与咳痰</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5" name="文本框 4"/>
          <p:cNvSpPr txBox="1"/>
          <p:nvPr/>
        </p:nvSpPr>
        <p:spPr>
          <a:xfrm>
            <a:off x="642620" y="920115"/>
            <a:ext cx="4197985" cy="460375"/>
          </a:xfrm>
          <a:prstGeom prst="rect">
            <a:avLst/>
          </a:prstGeom>
          <a:noFill/>
        </p:spPr>
        <p:txBody>
          <a:bodyPr wrap="square" rtlCol="0">
            <a:spAutoFit/>
          </a:bodyPr>
          <a:p>
            <a:r>
              <a:rPr lang="zh-CN" altLang="en-US" sz="2400"/>
              <a:t>（三）</a:t>
            </a:r>
            <a:r>
              <a:rPr lang="zh-CN" sz="2400"/>
              <a:t>伴随症状</a:t>
            </a:r>
            <a:endParaRPr lang="zh-CN" sz="2400"/>
          </a:p>
        </p:txBody>
      </p:sp>
      <p:sp>
        <p:nvSpPr>
          <p:cNvPr id="49155" name="椭圆 49154"/>
          <p:cNvSpPr/>
          <p:nvPr/>
        </p:nvSpPr>
        <p:spPr>
          <a:xfrm>
            <a:off x="2286000" y="1752600"/>
            <a:ext cx="1066800" cy="1066800"/>
          </a:xfrm>
          <a:prstGeom prst="ellipse">
            <a:avLst/>
          </a:prstGeom>
          <a:gradFill rotWithShape="1">
            <a:gsLst>
              <a:gs pos="0">
                <a:schemeClr val="accent1">
                  <a:gamma/>
                  <a:shade val="46275"/>
                  <a:invGamma/>
                </a:schemeClr>
              </a:gs>
              <a:gs pos="50000">
                <a:schemeClr val="accent1"/>
              </a:gs>
              <a:gs pos="100000">
                <a:schemeClr val="accent1">
                  <a:gamma/>
                  <a:shade val="46275"/>
                  <a:invGamma/>
                </a:schemeClr>
              </a:gs>
            </a:gsLst>
            <a:lin ang="5400000" scaled="1"/>
            <a:tileRect/>
          </a:gradFill>
          <a:ln w="9525" cap="flat" cmpd="sng">
            <a:solidFill>
              <a:schemeClr val="tx1"/>
            </a:solidFill>
            <a:prstDash val="solid"/>
            <a:headEnd type="none" w="med" len="med"/>
            <a:tailEnd type="none" w="med" len="med"/>
          </a:ln>
        </p:spPr>
        <p:txBody>
          <a:bodyPr wrap="none" anchor="ctr"/>
          <a:p>
            <a:pPr algn="ctr"/>
            <a:r>
              <a:rPr lang="zh-CN" altLang="en-US" sz="2400" b="1" dirty="0">
                <a:solidFill>
                  <a:schemeClr val="bg1"/>
                </a:solidFill>
                <a:latin typeface="Arial" panose="020B0604020202020204" pitchFamily="34" charset="0"/>
                <a:ea typeface="宋体" panose="02010600030101010101" pitchFamily="2" charset="-122"/>
              </a:rPr>
              <a:t>发热</a:t>
            </a:r>
            <a:endParaRPr lang="zh-CN" altLang="en-US" sz="2400" b="1" dirty="0">
              <a:solidFill>
                <a:schemeClr val="bg1"/>
              </a:solidFill>
              <a:latin typeface="Arial" panose="020B0604020202020204" pitchFamily="34" charset="0"/>
              <a:ea typeface="宋体" panose="02010600030101010101" pitchFamily="2" charset="-122"/>
            </a:endParaRPr>
          </a:p>
        </p:txBody>
      </p:sp>
      <p:grpSp>
        <p:nvGrpSpPr>
          <p:cNvPr id="2" name="组合 49155"/>
          <p:cNvGrpSpPr/>
          <p:nvPr/>
        </p:nvGrpSpPr>
        <p:grpSpPr>
          <a:xfrm>
            <a:off x="3733800" y="1752600"/>
            <a:ext cx="6400800" cy="914400"/>
            <a:chOff x="0" y="0"/>
            <a:chExt cx="4032" cy="576"/>
          </a:xfrm>
        </p:grpSpPr>
        <p:sp>
          <p:nvSpPr>
            <p:cNvPr id="49157" name="圆角矩形 49156"/>
            <p:cNvSpPr/>
            <p:nvPr/>
          </p:nvSpPr>
          <p:spPr>
            <a:xfrm>
              <a:off x="48" y="0"/>
              <a:ext cx="3984" cy="576"/>
            </a:xfrm>
            <a:prstGeom prst="roundRect">
              <a:avLst>
                <a:gd name="adj" fmla="val 16667"/>
              </a:avLst>
            </a:prstGeom>
            <a:pattFill prst="pct5">
              <a:fgClr>
                <a:schemeClr val="accent1"/>
              </a:fgClr>
              <a:bgClr>
                <a:schemeClr val="bg1"/>
              </a:bgClr>
            </a:pattFill>
            <a:ln w="9525" cap="flat" cmpd="sng">
              <a:solidFill>
                <a:schemeClr val="accent1"/>
              </a:solidFill>
              <a:prstDash val="solid"/>
              <a:headEnd type="none" w="med" len="med"/>
              <a:tailEnd type="none" w="med" len="med"/>
            </a:ln>
          </p:spPr>
          <p:txBody>
            <a:bodyPr/>
            <a:p>
              <a:endParaRPr lang="zh-CN" altLang="en-US"/>
            </a:p>
          </p:txBody>
        </p:sp>
        <p:sp>
          <p:nvSpPr>
            <p:cNvPr id="49158" name="文本框 49157"/>
            <p:cNvSpPr txBox="1"/>
            <p:nvPr/>
          </p:nvSpPr>
          <p:spPr>
            <a:xfrm>
              <a:off x="0" y="10"/>
              <a:ext cx="3936" cy="430"/>
            </a:xfrm>
            <a:prstGeom prst="rect">
              <a:avLst/>
            </a:prstGeom>
            <a:noFill/>
            <a:ln w="9525">
              <a:noFill/>
            </a:ln>
          </p:spPr>
          <p:txBody>
            <a:bodyPr>
              <a:spAutoFit/>
            </a:bodyPr>
            <a:p>
              <a:pPr algn="ctr">
                <a:lnSpc>
                  <a:spcPct val="160000"/>
                </a:lnSpc>
                <a:spcBef>
                  <a:spcPct val="50000"/>
                </a:spcBef>
              </a:pPr>
              <a:r>
                <a:rPr lang="zh-CN" altLang="en-US" sz="2400" dirty="0">
                  <a:latin typeface="Arial" panose="020B0604020202020204" pitchFamily="34" charset="0"/>
                  <a:ea typeface="宋体" panose="02010600030101010101" pitchFamily="2" charset="-122"/>
                </a:rPr>
                <a:t>急性上、下呼吸道感染、肺结核及胸膜炎等</a:t>
              </a:r>
              <a:endParaRPr lang="zh-CN" altLang="en-US" sz="2400" dirty="0">
                <a:latin typeface="Arial" panose="020B0604020202020204" pitchFamily="34" charset="0"/>
                <a:ea typeface="宋体" panose="02010600030101010101" pitchFamily="2" charset="-122"/>
              </a:endParaRPr>
            </a:p>
          </p:txBody>
        </p:sp>
      </p:grpSp>
      <p:sp>
        <p:nvSpPr>
          <p:cNvPr id="49159" name="椭圆 49158"/>
          <p:cNvSpPr/>
          <p:nvPr/>
        </p:nvSpPr>
        <p:spPr>
          <a:xfrm>
            <a:off x="2286000" y="2895600"/>
            <a:ext cx="1066800" cy="1066800"/>
          </a:xfrm>
          <a:prstGeom prst="ellipse">
            <a:avLst/>
          </a:prstGeom>
          <a:gradFill rotWithShape="1">
            <a:gsLst>
              <a:gs pos="0">
                <a:schemeClr val="accent1">
                  <a:gamma/>
                  <a:shade val="46275"/>
                  <a:invGamma/>
                </a:schemeClr>
              </a:gs>
              <a:gs pos="50000">
                <a:schemeClr val="accent1"/>
              </a:gs>
              <a:gs pos="100000">
                <a:schemeClr val="accent1">
                  <a:gamma/>
                  <a:shade val="46275"/>
                  <a:invGamma/>
                </a:schemeClr>
              </a:gs>
            </a:gsLst>
            <a:lin ang="5400000" scaled="1"/>
            <a:tileRect/>
          </a:gradFill>
          <a:ln w="9525" cap="flat" cmpd="sng">
            <a:solidFill>
              <a:schemeClr val="tx1"/>
            </a:solidFill>
            <a:prstDash val="solid"/>
            <a:headEnd type="none" w="med" len="med"/>
            <a:tailEnd type="none" w="med" len="med"/>
          </a:ln>
        </p:spPr>
        <p:txBody>
          <a:bodyPr wrap="none" anchor="ctr"/>
          <a:p>
            <a:pPr algn="ctr"/>
            <a:r>
              <a:rPr lang="zh-CN" altLang="en-US" sz="2400" b="1" dirty="0">
                <a:solidFill>
                  <a:schemeClr val="bg1"/>
                </a:solidFill>
                <a:latin typeface="Arial" panose="020B0604020202020204" pitchFamily="34" charset="0"/>
                <a:ea typeface="宋体" panose="02010600030101010101" pitchFamily="2" charset="-122"/>
              </a:rPr>
              <a:t>胸痛</a:t>
            </a:r>
            <a:endParaRPr lang="zh-CN" altLang="en-US" sz="2400" b="1" dirty="0">
              <a:solidFill>
                <a:schemeClr val="bg1"/>
              </a:solidFill>
              <a:latin typeface="Arial" panose="020B0604020202020204" pitchFamily="34" charset="0"/>
              <a:ea typeface="宋体" panose="02010600030101010101" pitchFamily="2" charset="-122"/>
            </a:endParaRPr>
          </a:p>
        </p:txBody>
      </p:sp>
      <p:sp>
        <p:nvSpPr>
          <p:cNvPr id="49160" name="椭圆 49159"/>
          <p:cNvSpPr/>
          <p:nvPr/>
        </p:nvSpPr>
        <p:spPr>
          <a:xfrm>
            <a:off x="2286000" y="4114800"/>
            <a:ext cx="1066800" cy="1066800"/>
          </a:xfrm>
          <a:prstGeom prst="ellipse">
            <a:avLst/>
          </a:prstGeom>
          <a:gradFill rotWithShape="1">
            <a:gsLst>
              <a:gs pos="0">
                <a:schemeClr val="accent1">
                  <a:gamma/>
                  <a:shade val="46275"/>
                  <a:invGamma/>
                </a:schemeClr>
              </a:gs>
              <a:gs pos="50000">
                <a:schemeClr val="accent1"/>
              </a:gs>
              <a:gs pos="100000">
                <a:schemeClr val="accent1">
                  <a:gamma/>
                  <a:shade val="46275"/>
                  <a:invGamma/>
                </a:schemeClr>
              </a:gs>
            </a:gsLst>
            <a:lin ang="5400000" scaled="1"/>
            <a:tileRect/>
          </a:gradFill>
          <a:ln w="9525" cap="flat" cmpd="sng">
            <a:solidFill>
              <a:schemeClr val="tx1"/>
            </a:solidFill>
            <a:prstDash val="solid"/>
            <a:headEnd type="none" w="med" len="med"/>
            <a:tailEnd type="none" w="med" len="med"/>
          </a:ln>
        </p:spPr>
        <p:txBody>
          <a:bodyPr wrap="none" anchor="ctr"/>
          <a:p>
            <a:pPr algn="ctr"/>
            <a:r>
              <a:rPr lang="zh-CN" altLang="en-US" sz="2400" b="1" dirty="0">
                <a:solidFill>
                  <a:schemeClr val="bg1"/>
                </a:solidFill>
                <a:latin typeface="Arial" panose="020B0604020202020204" pitchFamily="34" charset="0"/>
                <a:ea typeface="宋体" panose="02010600030101010101" pitchFamily="2" charset="-122"/>
              </a:rPr>
              <a:t>咯血</a:t>
            </a:r>
            <a:endParaRPr lang="zh-CN" altLang="en-US" sz="2400" b="1" dirty="0">
              <a:solidFill>
                <a:schemeClr val="bg1"/>
              </a:solidFill>
              <a:latin typeface="Arial" panose="020B0604020202020204" pitchFamily="34" charset="0"/>
              <a:ea typeface="宋体" panose="02010600030101010101" pitchFamily="2" charset="-122"/>
            </a:endParaRPr>
          </a:p>
        </p:txBody>
      </p:sp>
      <p:sp>
        <p:nvSpPr>
          <p:cNvPr id="49161" name="椭圆 49160"/>
          <p:cNvSpPr/>
          <p:nvPr/>
        </p:nvSpPr>
        <p:spPr>
          <a:xfrm>
            <a:off x="2286000" y="5257800"/>
            <a:ext cx="1066800" cy="1066800"/>
          </a:xfrm>
          <a:prstGeom prst="ellipse">
            <a:avLst/>
          </a:prstGeom>
          <a:gradFill rotWithShape="1">
            <a:gsLst>
              <a:gs pos="0">
                <a:schemeClr val="accent1">
                  <a:gamma/>
                  <a:shade val="46275"/>
                  <a:invGamma/>
                </a:schemeClr>
              </a:gs>
              <a:gs pos="50000">
                <a:schemeClr val="accent1"/>
              </a:gs>
              <a:gs pos="100000">
                <a:schemeClr val="accent1">
                  <a:gamma/>
                  <a:shade val="46275"/>
                  <a:invGamma/>
                </a:schemeClr>
              </a:gs>
            </a:gsLst>
            <a:lin ang="5400000" scaled="1"/>
            <a:tileRect/>
          </a:gradFill>
          <a:ln w="9525" cap="flat" cmpd="sng">
            <a:solidFill>
              <a:schemeClr val="tx1"/>
            </a:solidFill>
            <a:prstDash val="solid"/>
            <a:headEnd type="none" w="med" len="med"/>
            <a:tailEnd type="none" w="med" len="med"/>
          </a:ln>
        </p:spPr>
        <p:txBody>
          <a:bodyPr wrap="none" anchor="ctr"/>
          <a:p>
            <a:pPr algn="ctr"/>
            <a:r>
              <a:rPr lang="zh-CN" altLang="en-US" sz="2400" b="1" dirty="0">
                <a:solidFill>
                  <a:schemeClr val="bg1"/>
                </a:solidFill>
                <a:latin typeface="Arial" panose="020B0604020202020204" pitchFamily="34" charset="0"/>
                <a:ea typeface="宋体" panose="02010600030101010101" pitchFamily="2" charset="-122"/>
              </a:rPr>
              <a:t>哮鸣音</a:t>
            </a:r>
            <a:endParaRPr lang="zh-CN" altLang="en-US" sz="2400" b="1" dirty="0">
              <a:solidFill>
                <a:schemeClr val="bg1"/>
              </a:solidFill>
              <a:latin typeface="Arial" panose="020B0604020202020204" pitchFamily="34" charset="0"/>
              <a:ea typeface="宋体" panose="02010600030101010101" pitchFamily="2" charset="-122"/>
            </a:endParaRPr>
          </a:p>
        </p:txBody>
      </p:sp>
      <p:grpSp>
        <p:nvGrpSpPr>
          <p:cNvPr id="6" name="组合 49161"/>
          <p:cNvGrpSpPr/>
          <p:nvPr/>
        </p:nvGrpSpPr>
        <p:grpSpPr>
          <a:xfrm>
            <a:off x="3733800" y="2971800"/>
            <a:ext cx="6400800" cy="914400"/>
            <a:chOff x="0" y="0"/>
            <a:chExt cx="4032" cy="576"/>
          </a:xfrm>
        </p:grpSpPr>
        <p:sp>
          <p:nvSpPr>
            <p:cNvPr id="49163" name="圆角矩形 49162"/>
            <p:cNvSpPr/>
            <p:nvPr/>
          </p:nvSpPr>
          <p:spPr>
            <a:xfrm>
              <a:off x="48" y="0"/>
              <a:ext cx="3984" cy="576"/>
            </a:xfrm>
            <a:prstGeom prst="roundRect">
              <a:avLst>
                <a:gd name="adj" fmla="val 16667"/>
              </a:avLst>
            </a:prstGeom>
            <a:pattFill prst="pct5">
              <a:fgClr>
                <a:schemeClr val="accent1"/>
              </a:fgClr>
              <a:bgClr>
                <a:schemeClr val="bg1"/>
              </a:bgClr>
            </a:pattFill>
            <a:ln w="9525" cap="flat" cmpd="sng">
              <a:solidFill>
                <a:schemeClr val="accent1"/>
              </a:solidFill>
              <a:prstDash val="solid"/>
              <a:headEnd type="none" w="med" len="med"/>
              <a:tailEnd type="none" w="med" len="med"/>
            </a:ln>
          </p:spPr>
          <p:txBody>
            <a:bodyPr/>
            <a:p>
              <a:endParaRPr lang="zh-CN" altLang="en-US"/>
            </a:p>
          </p:txBody>
        </p:sp>
        <p:sp>
          <p:nvSpPr>
            <p:cNvPr id="49164" name="文本框 49163"/>
            <p:cNvSpPr txBox="1"/>
            <p:nvPr/>
          </p:nvSpPr>
          <p:spPr>
            <a:xfrm>
              <a:off x="0" y="10"/>
              <a:ext cx="3936" cy="546"/>
            </a:xfrm>
            <a:prstGeom prst="rect">
              <a:avLst/>
            </a:prstGeom>
            <a:noFill/>
            <a:ln w="9525">
              <a:noFill/>
            </a:ln>
          </p:spPr>
          <p:txBody>
            <a:bodyPr>
              <a:spAutoFit/>
            </a:bodyPr>
            <a:p>
              <a:pPr algn="ctr">
                <a:spcBef>
                  <a:spcPct val="50000"/>
                </a:spcBef>
              </a:pPr>
              <a:r>
                <a:rPr lang="zh-CN" altLang="en-US" sz="2400" dirty="0">
                  <a:latin typeface="Arial" panose="020B0604020202020204" pitchFamily="34" charset="0"/>
                  <a:ea typeface="宋体" panose="02010600030101010101" pitchFamily="2" charset="-122"/>
                </a:rPr>
                <a:t>肺炎、胸膜炎、肺栓塞</a:t>
              </a:r>
              <a:endParaRPr lang="zh-CN" altLang="en-US" sz="2400" dirty="0">
                <a:latin typeface="Arial" panose="020B0604020202020204" pitchFamily="34" charset="0"/>
                <a:ea typeface="宋体" panose="02010600030101010101" pitchFamily="2" charset="-122"/>
              </a:endParaRPr>
            </a:p>
            <a:p>
              <a:pPr algn="ctr">
                <a:lnSpc>
                  <a:spcPct val="60000"/>
                </a:lnSpc>
                <a:spcBef>
                  <a:spcPct val="50000"/>
                </a:spcBef>
              </a:pPr>
              <a:r>
                <a:rPr lang="zh-CN" altLang="en-US" sz="2400" dirty="0">
                  <a:latin typeface="Arial" panose="020B0604020202020204" pitchFamily="34" charset="0"/>
                  <a:ea typeface="宋体" panose="02010600030101010101" pitchFamily="2" charset="-122"/>
                </a:rPr>
                <a:t>支气管肺癌、自发性气胸等</a:t>
              </a:r>
              <a:endParaRPr lang="zh-CN" altLang="en-US" sz="2400" dirty="0">
                <a:latin typeface="Arial" panose="020B0604020202020204" pitchFamily="34" charset="0"/>
                <a:ea typeface="宋体" panose="02010600030101010101" pitchFamily="2" charset="-122"/>
              </a:endParaRPr>
            </a:p>
          </p:txBody>
        </p:sp>
      </p:grpSp>
      <p:grpSp>
        <p:nvGrpSpPr>
          <p:cNvPr id="7" name="组合 49164"/>
          <p:cNvGrpSpPr/>
          <p:nvPr/>
        </p:nvGrpSpPr>
        <p:grpSpPr>
          <a:xfrm>
            <a:off x="3733800" y="4191000"/>
            <a:ext cx="6400800" cy="914400"/>
            <a:chOff x="0" y="0"/>
            <a:chExt cx="4032" cy="576"/>
          </a:xfrm>
        </p:grpSpPr>
        <p:sp>
          <p:nvSpPr>
            <p:cNvPr id="49166" name="圆角矩形 49165"/>
            <p:cNvSpPr/>
            <p:nvPr/>
          </p:nvSpPr>
          <p:spPr>
            <a:xfrm>
              <a:off x="48" y="0"/>
              <a:ext cx="3984" cy="576"/>
            </a:xfrm>
            <a:prstGeom prst="roundRect">
              <a:avLst>
                <a:gd name="adj" fmla="val 16667"/>
              </a:avLst>
            </a:prstGeom>
            <a:pattFill prst="pct5">
              <a:fgClr>
                <a:schemeClr val="accent1"/>
              </a:fgClr>
              <a:bgClr>
                <a:schemeClr val="bg1"/>
              </a:bgClr>
            </a:pattFill>
            <a:ln w="9525" cap="flat" cmpd="sng">
              <a:solidFill>
                <a:schemeClr val="accent1"/>
              </a:solidFill>
              <a:prstDash val="solid"/>
              <a:headEnd type="none" w="med" len="med"/>
              <a:tailEnd type="none" w="med" len="med"/>
            </a:ln>
          </p:spPr>
          <p:txBody>
            <a:bodyPr/>
            <a:p>
              <a:endParaRPr lang="zh-CN" altLang="en-US"/>
            </a:p>
          </p:txBody>
        </p:sp>
        <p:sp>
          <p:nvSpPr>
            <p:cNvPr id="49167" name="文本框 49166"/>
            <p:cNvSpPr txBox="1"/>
            <p:nvPr/>
          </p:nvSpPr>
          <p:spPr>
            <a:xfrm>
              <a:off x="0" y="10"/>
              <a:ext cx="3936" cy="545"/>
            </a:xfrm>
            <a:prstGeom prst="rect">
              <a:avLst/>
            </a:prstGeom>
            <a:noFill/>
            <a:ln w="9525">
              <a:noFill/>
            </a:ln>
          </p:spPr>
          <p:txBody>
            <a:bodyPr>
              <a:spAutoFit/>
            </a:bodyPr>
            <a:p>
              <a:pPr algn="ctr">
                <a:lnSpc>
                  <a:spcPct val="80000"/>
                </a:lnSpc>
                <a:spcBef>
                  <a:spcPct val="50000"/>
                </a:spcBef>
              </a:pPr>
              <a:r>
                <a:rPr lang="zh-CN" altLang="en-US" sz="2400" dirty="0">
                  <a:latin typeface="Arial" panose="020B0604020202020204" pitchFamily="34" charset="0"/>
                  <a:ea typeface="宋体" panose="02010600030101010101" pitchFamily="2" charset="-122"/>
                </a:rPr>
                <a:t>支气管扩张、肺脓肿、肺结核</a:t>
              </a:r>
              <a:endParaRPr lang="zh-CN" altLang="en-US" sz="2400" dirty="0">
                <a:latin typeface="Arial" panose="020B0604020202020204" pitchFamily="34" charset="0"/>
                <a:ea typeface="宋体" panose="02010600030101010101" pitchFamily="2" charset="-122"/>
              </a:endParaRPr>
            </a:p>
            <a:p>
              <a:pPr algn="ctr">
                <a:lnSpc>
                  <a:spcPct val="80000"/>
                </a:lnSpc>
                <a:spcBef>
                  <a:spcPct val="50000"/>
                </a:spcBef>
              </a:pPr>
              <a:r>
                <a:rPr lang="zh-CN" altLang="en-US" sz="2400" dirty="0">
                  <a:latin typeface="Arial" panose="020B0604020202020204" pitchFamily="34" charset="0"/>
                  <a:ea typeface="宋体" panose="02010600030101010101" pitchFamily="2" charset="-122"/>
                </a:rPr>
                <a:t>支气管肺癌、二尖瓣狭窄等</a:t>
              </a:r>
              <a:endParaRPr lang="zh-CN" altLang="en-US" sz="2400" dirty="0">
                <a:latin typeface="Arial" panose="020B0604020202020204" pitchFamily="34" charset="0"/>
                <a:ea typeface="宋体" panose="02010600030101010101" pitchFamily="2" charset="-122"/>
              </a:endParaRPr>
            </a:p>
          </p:txBody>
        </p:sp>
      </p:grpSp>
      <p:grpSp>
        <p:nvGrpSpPr>
          <p:cNvPr id="8" name="组合 49167"/>
          <p:cNvGrpSpPr/>
          <p:nvPr/>
        </p:nvGrpSpPr>
        <p:grpSpPr>
          <a:xfrm>
            <a:off x="3733800" y="5410200"/>
            <a:ext cx="6400800" cy="914400"/>
            <a:chOff x="0" y="0"/>
            <a:chExt cx="4032" cy="576"/>
          </a:xfrm>
        </p:grpSpPr>
        <p:sp>
          <p:nvSpPr>
            <p:cNvPr id="49169" name="圆角矩形 49168"/>
            <p:cNvSpPr/>
            <p:nvPr/>
          </p:nvSpPr>
          <p:spPr>
            <a:xfrm>
              <a:off x="48" y="0"/>
              <a:ext cx="3984" cy="576"/>
            </a:xfrm>
            <a:prstGeom prst="roundRect">
              <a:avLst>
                <a:gd name="adj" fmla="val 16667"/>
              </a:avLst>
            </a:prstGeom>
            <a:pattFill prst="pct5">
              <a:fgClr>
                <a:schemeClr val="accent1"/>
              </a:fgClr>
              <a:bgClr>
                <a:schemeClr val="bg1"/>
              </a:bgClr>
            </a:pattFill>
            <a:ln w="9525" cap="flat" cmpd="sng">
              <a:solidFill>
                <a:schemeClr val="accent1"/>
              </a:solidFill>
              <a:prstDash val="solid"/>
              <a:headEnd type="none" w="med" len="med"/>
              <a:tailEnd type="none" w="med" len="med"/>
            </a:ln>
          </p:spPr>
          <p:txBody>
            <a:bodyPr/>
            <a:p>
              <a:endParaRPr lang="zh-CN" altLang="en-US"/>
            </a:p>
          </p:txBody>
        </p:sp>
        <p:sp>
          <p:nvSpPr>
            <p:cNvPr id="49170" name="文本框 49169"/>
            <p:cNvSpPr txBox="1"/>
            <p:nvPr/>
          </p:nvSpPr>
          <p:spPr>
            <a:xfrm>
              <a:off x="0" y="10"/>
              <a:ext cx="3936" cy="545"/>
            </a:xfrm>
            <a:prstGeom prst="rect">
              <a:avLst/>
            </a:prstGeom>
            <a:noFill/>
            <a:ln w="9525">
              <a:noFill/>
            </a:ln>
          </p:spPr>
          <p:txBody>
            <a:bodyPr>
              <a:spAutoFit/>
            </a:bodyPr>
            <a:p>
              <a:pPr algn="ctr">
                <a:lnSpc>
                  <a:spcPct val="80000"/>
                </a:lnSpc>
                <a:spcBef>
                  <a:spcPct val="50000"/>
                </a:spcBef>
              </a:pPr>
              <a:r>
                <a:rPr lang="zh-CN" altLang="en-US" sz="2400" dirty="0">
                  <a:latin typeface="Arial" panose="020B0604020202020204" pitchFamily="34" charset="0"/>
                  <a:ea typeface="宋体" panose="02010600030101010101" pitchFamily="2" charset="-122"/>
                </a:rPr>
                <a:t>支气管哮喘、慢性喘息性支气管炎</a:t>
              </a:r>
              <a:endParaRPr lang="zh-CN" altLang="en-US" sz="2400" dirty="0">
                <a:latin typeface="Arial" panose="020B0604020202020204" pitchFamily="34" charset="0"/>
                <a:ea typeface="宋体" panose="02010600030101010101" pitchFamily="2" charset="-122"/>
              </a:endParaRPr>
            </a:p>
            <a:p>
              <a:pPr algn="ctr">
                <a:lnSpc>
                  <a:spcPct val="80000"/>
                </a:lnSpc>
                <a:spcBef>
                  <a:spcPct val="50000"/>
                </a:spcBef>
              </a:pPr>
              <a:r>
                <a:rPr lang="zh-CN" altLang="en-US" sz="2400" dirty="0">
                  <a:latin typeface="Arial" panose="020B0604020202020204" pitchFamily="34" charset="0"/>
                  <a:ea typeface="宋体" panose="02010600030101010101" pitchFamily="2" charset="-122"/>
                </a:rPr>
                <a:t>心源性哮喘、气管与支气管异物等</a:t>
              </a:r>
              <a:endParaRPr lang="zh-CN" altLang="en-US" sz="2400" dirty="0">
                <a:latin typeface="Arial" panose="020B0604020202020204" pitchFamily="34" charset="0"/>
                <a:ea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itle 6"/>
          <p:cNvSpPr txBox="1"/>
          <p:nvPr>
            <p:custDataLst>
              <p:tags r:id="rId1"/>
            </p:custDataLst>
          </p:nvPr>
        </p:nvSpPr>
        <p:spPr>
          <a:xfrm>
            <a:off x="231407" y="97384"/>
            <a:ext cx="297497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咳嗽与咳痰</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5" name="文本框 4"/>
          <p:cNvSpPr txBox="1"/>
          <p:nvPr/>
        </p:nvSpPr>
        <p:spPr>
          <a:xfrm>
            <a:off x="642620" y="920115"/>
            <a:ext cx="4197985" cy="460375"/>
          </a:xfrm>
          <a:prstGeom prst="rect">
            <a:avLst/>
          </a:prstGeom>
          <a:noFill/>
        </p:spPr>
        <p:txBody>
          <a:bodyPr wrap="square" rtlCol="0">
            <a:spAutoFit/>
          </a:bodyPr>
          <a:p>
            <a:r>
              <a:rPr lang="zh-CN" altLang="en-US" sz="2400"/>
              <a:t>（四）问诊要点</a:t>
            </a:r>
            <a:endParaRPr lang="zh-CN" altLang="en-US" sz="2400"/>
          </a:p>
        </p:txBody>
      </p:sp>
      <p:sp>
        <p:nvSpPr>
          <p:cNvPr id="2" name="文本框 1"/>
          <p:cNvSpPr txBox="1"/>
          <p:nvPr/>
        </p:nvSpPr>
        <p:spPr>
          <a:xfrm>
            <a:off x="3048000" y="2196465"/>
            <a:ext cx="6096000" cy="3230245"/>
          </a:xfrm>
          <a:prstGeom prst="rect">
            <a:avLst/>
          </a:prstGeom>
          <a:noFill/>
        </p:spPr>
        <p:txBody>
          <a:bodyPr wrap="square" rtlCol="0" anchor="t">
            <a:spAutoFit/>
          </a:bodyPr>
          <a:p>
            <a:pPr>
              <a:lnSpc>
                <a:spcPct val="150000"/>
              </a:lnSpc>
            </a:pPr>
            <a:r>
              <a:rPr lang="en-US" altLang="zh-CN" sz="2400"/>
              <a:t>(1)</a:t>
            </a:r>
            <a:r>
              <a:rPr lang="zh-CN" altLang="en-US" sz="2400"/>
              <a:t>咳嗽的性质、程度及音色。</a:t>
            </a:r>
            <a:endParaRPr lang="zh-CN" altLang="en-US" sz="2400"/>
          </a:p>
          <a:p>
            <a:pPr>
              <a:lnSpc>
                <a:spcPct val="150000"/>
              </a:lnSpc>
            </a:pPr>
            <a:r>
              <a:rPr lang="en-US" altLang="zh-CN" sz="2400"/>
              <a:t>(2)</a:t>
            </a:r>
            <a:r>
              <a:rPr lang="zh-CN" altLang="en-US" sz="2400"/>
              <a:t>咳嗽发作的时间、急缓及规律。</a:t>
            </a:r>
            <a:endParaRPr lang="zh-CN" altLang="en-US" sz="2400"/>
          </a:p>
          <a:p>
            <a:pPr>
              <a:lnSpc>
                <a:spcPct val="150000"/>
              </a:lnSpc>
            </a:pPr>
            <a:r>
              <a:rPr lang="en-US" altLang="zh-CN" sz="2400"/>
              <a:t>(3)</a:t>
            </a:r>
            <a:r>
              <a:rPr lang="zh-CN" altLang="en-US" sz="2400"/>
              <a:t>咳痰的性状和痰量。</a:t>
            </a:r>
            <a:endParaRPr lang="zh-CN" altLang="en-US" sz="2400"/>
          </a:p>
          <a:p>
            <a:pPr>
              <a:lnSpc>
                <a:spcPct val="150000"/>
              </a:lnSpc>
            </a:pPr>
            <a:r>
              <a:rPr lang="en-US" altLang="zh-CN" sz="2400"/>
              <a:t>(4)</a:t>
            </a:r>
            <a:r>
              <a:rPr lang="zh-CN" altLang="en-US" sz="2400"/>
              <a:t>发病的年龄及性别。</a:t>
            </a:r>
            <a:endParaRPr lang="zh-CN" altLang="en-US" sz="2400"/>
          </a:p>
          <a:p>
            <a:pPr>
              <a:lnSpc>
                <a:spcPct val="150000"/>
              </a:lnSpc>
            </a:pPr>
            <a:r>
              <a:rPr lang="en-US" altLang="zh-CN" sz="2400"/>
              <a:t>(5)</a:t>
            </a:r>
            <a:r>
              <a:rPr lang="zh-CN" altLang="en-US" sz="2400"/>
              <a:t>咳嗽、咳痰的伴随症状。</a:t>
            </a:r>
            <a:endParaRPr lang="zh-CN" altLang="en-US" sz="2400"/>
          </a:p>
          <a:p>
            <a:endParaRPr lang="zh-CN" altLang="en-US" sz="2400"/>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itle 6"/>
          <p:cNvSpPr txBox="1"/>
          <p:nvPr>
            <p:custDataLst>
              <p:tags r:id="rId1"/>
            </p:custDataLst>
          </p:nvPr>
        </p:nvSpPr>
        <p:spPr>
          <a:xfrm>
            <a:off x="231407" y="97384"/>
            <a:ext cx="176149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四</a:t>
            </a: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咯血</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9224" name="文本框 66569"/>
          <p:cNvSpPr txBox="1"/>
          <p:nvPr/>
        </p:nvSpPr>
        <p:spPr>
          <a:xfrm>
            <a:off x="5444490" y="1955800"/>
            <a:ext cx="4565015" cy="1124585"/>
          </a:xfrm>
          <a:prstGeom prst="rect">
            <a:avLst/>
          </a:prstGeom>
          <a:noFill/>
          <a:ln w="9525">
            <a:noFill/>
          </a:ln>
        </p:spPr>
        <p:txBody>
          <a:bodyPr wrap="square" anchor="t">
            <a:spAutoFit/>
          </a:bodyPr>
          <a:p>
            <a:pPr>
              <a:lnSpc>
                <a:spcPct val="140000"/>
              </a:lnSpc>
              <a:spcBef>
                <a:spcPct val="50000"/>
              </a:spcBef>
            </a:pPr>
            <a:r>
              <a:rPr lang="zh-CN" altLang="en-US" sz="2400" b="1" dirty="0">
                <a:latin typeface="隶书" panose="02010509060101010101" pitchFamily="49" charset="-122"/>
                <a:ea typeface="楷体_GB2312" panose="02010609030101010101" pitchFamily="1" charset="-122"/>
                <a:sym typeface="+mn-ea"/>
              </a:rPr>
              <a:t>指喉部及喉部以下呼吸道及肺组织出血，经咳嗽由口排出的现象。</a:t>
            </a:r>
            <a:endParaRPr lang="zh-CN" altLang="en-US" sz="2400" b="1" dirty="0">
              <a:solidFill>
                <a:srgbClr val="000000"/>
              </a:solidFill>
              <a:latin typeface="隶书" panose="02010509060101010101" pitchFamily="49" charset="-122"/>
              <a:ea typeface="楷体_GB2312" panose="02010609030101010101" pitchFamily="1" charset="-122"/>
              <a:sym typeface="+mn-ea"/>
            </a:endParaRPr>
          </a:p>
        </p:txBody>
      </p:sp>
      <p:sp>
        <p:nvSpPr>
          <p:cNvPr id="3" name="文本框 66569"/>
          <p:cNvSpPr txBox="1"/>
          <p:nvPr/>
        </p:nvSpPr>
        <p:spPr>
          <a:xfrm>
            <a:off x="5444490" y="3670935"/>
            <a:ext cx="4617720" cy="1050290"/>
          </a:xfrm>
          <a:prstGeom prst="rect">
            <a:avLst/>
          </a:prstGeom>
          <a:noFill/>
          <a:ln w="9525">
            <a:noFill/>
          </a:ln>
        </p:spPr>
        <p:txBody>
          <a:bodyPr wrap="square" anchor="t">
            <a:spAutoFit/>
          </a:bodyPr>
          <a:p>
            <a:pPr>
              <a:lnSpc>
                <a:spcPct val="130000"/>
              </a:lnSpc>
              <a:spcBef>
                <a:spcPct val="50000"/>
              </a:spcBef>
            </a:pPr>
            <a:r>
              <a:rPr lang="zh-CN" altLang="en-US" sz="2400" b="1" dirty="0">
                <a:latin typeface="隶书" panose="02010509060101010101" pitchFamily="49" charset="-122"/>
                <a:ea typeface="楷体_GB2312" panose="02010609030101010101" pitchFamily="1" charset="-122"/>
                <a:sym typeface="+mn-ea"/>
              </a:rPr>
              <a:t>临床表现为大量咯血、血痰或痰中带血。</a:t>
            </a:r>
            <a:endParaRPr lang="zh-CN" altLang="en-US" sz="2400" b="1" dirty="0">
              <a:latin typeface="隶书" panose="02010509060101010101" pitchFamily="49" charset="-122"/>
              <a:ea typeface="楷体_GB2312" panose="02010609030101010101" pitchFamily="1" charset="-122"/>
              <a:sym typeface="+mn-ea"/>
            </a:endParaRPr>
          </a:p>
        </p:txBody>
      </p:sp>
      <p:pic>
        <p:nvPicPr>
          <p:cNvPr id="32771" name="Picture 5" descr="get"/>
          <p:cNvPicPr>
            <a:picLocks noChangeAspect="1"/>
          </p:cNvPicPr>
          <p:nvPr/>
        </p:nvPicPr>
        <p:blipFill>
          <a:blip r:embed="rId2"/>
          <a:stretch>
            <a:fillRect/>
          </a:stretch>
        </p:blipFill>
        <p:spPr>
          <a:xfrm>
            <a:off x="1925320" y="1748155"/>
            <a:ext cx="3300730" cy="379603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itle 6"/>
          <p:cNvSpPr txBox="1"/>
          <p:nvPr>
            <p:custDataLst>
              <p:tags r:id="rId1"/>
            </p:custDataLst>
          </p:nvPr>
        </p:nvSpPr>
        <p:spPr>
          <a:xfrm>
            <a:off x="231407" y="97384"/>
            <a:ext cx="176149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四</a:t>
            </a: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咯血</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5" name="文本框 4"/>
          <p:cNvSpPr txBox="1"/>
          <p:nvPr/>
        </p:nvSpPr>
        <p:spPr>
          <a:xfrm>
            <a:off x="642620" y="920115"/>
            <a:ext cx="4197985" cy="460375"/>
          </a:xfrm>
          <a:prstGeom prst="rect">
            <a:avLst/>
          </a:prstGeom>
          <a:noFill/>
        </p:spPr>
        <p:txBody>
          <a:bodyPr wrap="square" rtlCol="0">
            <a:spAutoFit/>
          </a:bodyPr>
          <a:p>
            <a:r>
              <a:rPr lang="zh-CN" altLang="en-US" sz="2400"/>
              <a:t>（一）病因</a:t>
            </a:r>
            <a:endParaRPr lang="zh-CN" altLang="en-US" sz="2400"/>
          </a:p>
        </p:txBody>
      </p:sp>
      <p:sp>
        <p:nvSpPr>
          <p:cNvPr id="33793" name="文本占位符 33793"/>
          <p:cNvSpPr>
            <a:spLocks noGrp="1"/>
          </p:cNvSpPr>
          <p:nvPr>
            <p:ph idx="1"/>
          </p:nvPr>
        </p:nvSpPr>
        <p:spPr>
          <a:xfrm>
            <a:off x="2218055" y="1380490"/>
            <a:ext cx="8070850" cy="4826000"/>
          </a:xfrm>
        </p:spPr>
        <p:txBody>
          <a:bodyPr anchor="t"/>
          <a:p>
            <a:pPr>
              <a:lnSpc>
                <a:spcPct val="150000"/>
              </a:lnSpc>
              <a:buNone/>
            </a:pPr>
            <a:endParaRPr lang="en-US" altLang="zh-CN" sz="2400" b="1" dirty="0">
              <a:latin typeface="隶书" panose="02010509060101010101" pitchFamily="49" charset="-122"/>
              <a:ea typeface="楷体_GB2312" panose="02010609030101010101" pitchFamily="1" charset="-122"/>
            </a:endParaRPr>
          </a:p>
          <a:p>
            <a:pPr>
              <a:lnSpc>
                <a:spcPct val="150000"/>
              </a:lnSpc>
              <a:buNone/>
            </a:pPr>
            <a:r>
              <a:rPr lang="en-US" altLang="zh-CN" sz="2400" b="1" dirty="0">
                <a:latin typeface="隶书" panose="02010509060101010101" pitchFamily="49" charset="-122"/>
                <a:ea typeface="楷体_GB2312" panose="02010609030101010101" pitchFamily="1" charset="-122"/>
              </a:rPr>
              <a:t>1.</a:t>
            </a:r>
            <a:r>
              <a:rPr lang="zh-CN" altLang="en-US" sz="2400" b="1" dirty="0">
                <a:latin typeface="隶书" panose="02010509060101010101" pitchFamily="49" charset="-122"/>
                <a:ea typeface="楷体_GB2312" panose="02010609030101010101" pitchFamily="1" charset="-122"/>
              </a:rPr>
              <a:t>支气管疾病</a:t>
            </a:r>
            <a:endParaRPr lang="zh-CN" altLang="en-US" sz="2400" b="1" dirty="0">
              <a:latin typeface="隶书" panose="02010509060101010101" pitchFamily="49" charset="-122"/>
              <a:ea typeface="楷体_GB2312" panose="02010609030101010101" pitchFamily="1" charset="-122"/>
            </a:endParaRPr>
          </a:p>
          <a:p>
            <a:pPr>
              <a:lnSpc>
                <a:spcPct val="150000"/>
              </a:lnSpc>
              <a:buNone/>
            </a:pPr>
            <a:r>
              <a:rPr lang="en-US" altLang="zh-CN" sz="2400" b="1" dirty="0">
                <a:latin typeface="隶书" panose="02010509060101010101" pitchFamily="49" charset="-122"/>
                <a:ea typeface="楷体_GB2312" panose="02010609030101010101" pitchFamily="1" charset="-122"/>
              </a:rPr>
              <a:t>2.</a:t>
            </a:r>
            <a:r>
              <a:rPr lang="zh-CN" altLang="en-US" sz="2400" b="1" dirty="0">
                <a:latin typeface="隶书" panose="02010509060101010101" pitchFamily="49" charset="-122"/>
                <a:ea typeface="楷体_GB2312" panose="02010609030101010101" pitchFamily="1" charset="-122"/>
              </a:rPr>
              <a:t>肺部疾病</a:t>
            </a:r>
            <a:endParaRPr lang="zh-CN" altLang="en-US" sz="2400" b="1" dirty="0">
              <a:latin typeface="隶书" panose="02010509060101010101" pitchFamily="49" charset="-122"/>
              <a:ea typeface="楷体_GB2312" panose="02010609030101010101" pitchFamily="1" charset="-122"/>
            </a:endParaRPr>
          </a:p>
          <a:p>
            <a:pPr>
              <a:lnSpc>
                <a:spcPct val="150000"/>
              </a:lnSpc>
              <a:buNone/>
            </a:pPr>
            <a:r>
              <a:rPr lang="en-US" altLang="zh-CN" sz="2400" b="1" dirty="0">
                <a:latin typeface="隶书" panose="02010509060101010101" pitchFamily="49" charset="-122"/>
                <a:ea typeface="楷体_GB2312" panose="02010609030101010101" pitchFamily="1" charset="-122"/>
              </a:rPr>
              <a:t>3.</a:t>
            </a:r>
            <a:r>
              <a:rPr lang="zh-CN" altLang="en-US" sz="2400" b="1" dirty="0">
                <a:latin typeface="隶书" panose="02010509060101010101" pitchFamily="49" charset="-122"/>
                <a:ea typeface="楷体_GB2312" panose="02010609030101010101" pitchFamily="1" charset="-122"/>
              </a:rPr>
              <a:t>心血管疾病</a:t>
            </a:r>
            <a:endParaRPr lang="zh-CN" altLang="en-US" sz="2400" b="1" dirty="0">
              <a:latin typeface="隶书" panose="02010509060101010101" pitchFamily="49" charset="-122"/>
              <a:ea typeface="楷体_GB2312" panose="02010609030101010101" pitchFamily="1" charset="-122"/>
            </a:endParaRPr>
          </a:p>
          <a:p>
            <a:pPr>
              <a:lnSpc>
                <a:spcPct val="150000"/>
              </a:lnSpc>
              <a:buNone/>
            </a:pPr>
            <a:r>
              <a:rPr lang="en-US" altLang="zh-CN" sz="2400" b="1" dirty="0">
                <a:latin typeface="隶书" panose="02010509060101010101" pitchFamily="49" charset="-122"/>
                <a:ea typeface="楷体_GB2312" panose="02010609030101010101" pitchFamily="1" charset="-122"/>
              </a:rPr>
              <a:t>4.</a:t>
            </a:r>
            <a:r>
              <a:rPr lang="zh-CN" altLang="en-US" sz="2400" b="1" dirty="0">
                <a:latin typeface="隶书" panose="02010509060101010101" pitchFamily="49" charset="-122"/>
                <a:ea typeface="楷体_GB2312" panose="02010609030101010101" pitchFamily="1" charset="-122"/>
              </a:rPr>
              <a:t>其他</a:t>
            </a:r>
            <a:endParaRPr lang="zh-CN" altLang="en-US" sz="2400" b="1" dirty="0">
              <a:latin typeface="隶书" panose="02010509060101010101" pitchFamily="49" charset="-122"/>
              <a:ea typeface="楷体_GB2312" panose="02010609030101010101" pitchFamily="1" charset="-122"/>
            </a:endParaRPr>
          </a:p>
        </p:txBody>
      </p:sp>
      <p:pic>
        <p:nvPicPr>
          <p:cNvPr id="33796" name="Picture 4" descr="20051226144821875"/>
          <p:cNvPicPr>
            <a:picLocks noChangeAspect="1"/>
          </p:cNvPicPr>
          <p:nvPr/>
        </p:nvPicPr>
        <p:blipFill>
          <a:blip r:embed="rId2"/>
          <a:stretch>
            <a:fillRect/>
          </a:stretch>
        </p:blipFill>
        <p:spPr>
          <a:xfrm>
            <a:off x="6673215" y="988060"/>
            <a:ext cx="4748530" cy="547306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33796"/>
                                        </p:tgtEl>
                                        <p:attrNameLst>
                                          <p:attrName>style.visibility</p:attrName>
                                        </p:attrNameLst>
                                      </p:cBhvr>
                                      <p:to>
                                        <p:strVal val="visible"/>
                                      </p:to>
                                    </p:set>
                                    <p:animEffect transition="in" filter="wipe(up)">
                                      <p:cBhvr>
                                        <p:cTn id="7" dur="500"/>
                                        <p:tgtEl>
                                          <p:spTgt spid="337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itle 6"/>
          <p:cNvSpPr txBox="1"/>
          <p:nvPr>
            <p:custDataLst>
              <p:tags r:id="rId1"/>
            </p:custDataLst>
          </p:nvPr>
        </p:nvSpPr>
        <p:spPr>
          <a:xfrm>
            <a:off x="231407" y="97384"/>
            <a:ext cx="176149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四</a:t>
            </a: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咯血</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5" name="文本框 4"/>
          <p:cNvSpPr txBox="1"/>
          <p:nvPr/>
        </p:nvSpPr>
        <p:spPr>
          <a:xfrm>
            <a:off x="642620" y="920115"/>
            <a:ext cx="4197985" cy="460375"/>
          </a:xfrm>
          <a:prstGeom prst="rect">
            <a:avLst/>
          </a:prstGeom>
          <a:noFill/>
        </p:spPr>
        <p:txBody>
          <a:bodyPr wrap="square" rtlCol="0">
            <a:spAutoFit/>
          </a:bodyPr>
          <a:p>
            <a:r>
              <a:rPr lang="zh-CN" altLang="en-US" sz="2400"/>
              <a:t>（一）病因</a:t>
            </a:r>
            <a:endParaRPr lang="zh-CN" altLang="en-US" sz="2400"/>
          </a:p>
        </p:txBody>
      </p:sp>
      <p:sp>
        <p:nvSpPr>
          <p:cNvPr id="33793" name="文本占位符 33793"/>
          <p:cNvSpPr>
            <a:spLocks noGrp="1"/>
          </p:cNvSpPr>
          <p:nvPr>
            <p:ph idx="1"/>
          </p:nvPr>
        </p:nvSpPr>
        <p:spPr>
          <a:xfrm>
            <a:off x="2218055" y="1380490"/>
            <a:ext cx="8070850" cy="4826000"/>
          </a:xfrm>
        </p:spPr>
        <p:txBody>
          <a:bodyPr anchor="t"/>
          <a:p>
            <a:pPr>
              <a:lnSpc>
                <a:spcPct val="150000"/>
              </a:lnSpc>
              <a:buNone/>
            </a:pPr>
            <a:endParaRPr lang="en-US" altLang="zh-CN" sz="2400" b="1" dirty="0">
              <a:latin typeface="隶书" panose="02010509060101010101" pitchFamily="49" charset="-122"/>
              <a:ea typeface="楷体_GB2312" panose="02010609030101010101" pitchFamily="1" charset="-122"/>
            </a:endParaRPr>
          </a:p>
          <a:p>
            <a:pPr>
              <a:lnSpc>
                <a:spcPct val="150000"/>
              </a:lnSpc>
              <a:buNone/>
            </a:pPr>
            <a:endParaRPr lang="zh-CN" altLang="en-US" sz="2400" b="1" dirty="0">
              <a:latin typeface="隶书" panose="02010509060101010101" pitchFamily="49" charset="-122"/>
              <a:ea typeface="楷体_GB2312" panose="02010609030101010101" pitchFamily="1" charset="-122"/>
            </a:endParaRPr>
          </a:p>
        </p:txBody>
      </p:sp>
      <p:sp>
        <p:nvSpPr>
          <p:cNvPr id="34817" name="文本占位符 34817"/>
          <p:cNvSpPr>
            <a:spLocks noGrp="1"/>
          </p:cNvSpPr>
          <p:nvPr/>
        </p:nvSpPr>
        <p:spPr>
          <a:xfrm>
            <a:off x="2132013" y="1836420"/>
            <a:ext cx="7777162" cy="4267200"/>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黑体" panose="02010609060101010101" charset="-122"/>
                <a:ea typeface="黑体" panose="02010609060101010101" charset="-122"/>
                <a:cs typeface="黑体" panose="0201060906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黑体" panose="02010609060101010101" charset="-122"/>
                <a:ea typeface="黑体" panose="02010609060101010101" charset="-122"/>
                <a:cs typeface="黑体" panose="02010609060101010101"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9060101010101" charset="-122"/>
                <a:ea typeface="黑体" panose="02010609060101010101" charset="-122"/>
                <a:cs typeface="黑体" panose="02010609060101010101"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buNone/>
            </a:pPr>
            <a:r>
              <a:rPr lang="en-US" altLang="zh-CN" sz="2800" b="1" dirty="0">
                <a:solidFill>
                  <a:srgbClr val="0033CC"/>
                </a:solidFill>
                <a:latin typeface="楷体_GB2312" panose="02010609030101010101" pitchFamily="1" charset="-122"/>
                <a:ea typeface="楷体_GB2312" panose="02010609030101010101" pitchFamily="1" charset="-122"/>
              </a:rPr>
              <a:t>1.</a:t>
            </a:r>
            <a:r>
              <a:rPr lang="zh-CN" altLang="en-US" sz="3200" b="1" dirty="0">
                <a:solidFill>
                  <a:srgbClr val="0033CC"/>
                </a:solidFill>
                <a:latin typeface="楷体_GB2312" panose="02010609030101010101" pitchFamily="1" charset="-122"/>
                <a:ea typeface="楷体_GB2312" panose="02010609030101010101" pitchFamily="1" charset="-122"/>
              </a:rPr>
              <a:t>支气管疾病：</a:t>
            </a:r>
            <a:endParaRPr lang="zh-CN" altLang="en-US" b="1" dirty="0">
              <a:solidFill>
                <a:srgbClr val="0033CC"/>
              </a:solidFill>
              <a:latin typeface="楷体_GB2312" panose="02010609030101010101" pitchFamily="1" charset="-122"/>
              <a:ea typeface="楷体_GB2312" panose="02010609030101010101" pitchFamily="1" charset="-122"/>
            </a:endParaRPr>
          </a:p>
          <a:p>
            <a:pPr>
              <a:lnSpc>
                <a:spcPct val="150000"/>
              </a:lnSpc>
              <a:buNone/>
            </a:pPr>
            <a:r>
              <a:rPr lang="zh-CN" altLang="en-US" b="1" dirty="0">
                <a:solidFill>
                  <a:srgbClr val="0033CC"/>
                </a:solidFill>
                <a:latin typeface="楷体_GB2312" panose="02010609030101010101" pitchFamily="1" charset="-122"/>
                <a:ea typeface="楷体_GB2312" panose="02010609030101010101" pitchFamily="1" charset="-122"/>
              </a:rPr>
              <a:t>（1）病因：</a:t>
            </a:r>
            <a:r>
              <a:rPr lang="zh-CN" altLang="en-US" b="1" dirty="0">
                <a:latin typeface="楷体_GB2312" panose="02010609030101010101" pitchFamily="1" charset="-122"/>
                <a:ea typeface="楷体_GB2312" panose="02010609030101010101" pitchFamily="1" charset="-122"/>
              </a:rPr>
              <a:t>支气管扩张、肺癌</a:t>
            </a:r>
            <a:endParaRPr lang="zh-CN" altLang="en-US" b="1" dirty="0">
              <a:latin typeface="楷体_GB2312" panose="02010609030101010101" pitchFamily="1" charset="-122"/>
              <a:ea typeface="楷体_GB2312" panose="02010609030101010101" pitchFamily="1" charset="-122"/>
            </a:endParaRPr>
          </a:p>
          <a:p>
            <a:pPr>
              <a:lnSpc>
                <a:spcPct val="150000"/>
              </a:lnSpc>
              <a:buNone/>
            </a:pPr>
            <a:r>
              <a:rPr lang="zh-CN" altLang="en-US" b="1" dirty="0">
                <a:solidFill>
                  <a:srgbClr val="0033CC"/>
                </a:solidFill>
                <a:latin typeface="楷体_GB2312" panose="02010609030101010101" pitchFamily="1" charset="-122"/>
                <a:ea typeface="楷体_GB2312" panose="02010609030101010101" pitchFamily="1" charset="-122"/>
              </a:rPr>
              <a:t>（2）病机：</a:t>
            </a:r>
            <a:endParaRPr lang="zh-CN" altLang="en-US" b="1" dirty="0">
              <a:solidFill>
                <a:srgbClr val="0033CC"/>
              </a:solidFill>
              <a:latin typeface="楷体_GB2312" panose="02010609030101010101" pitchFamily="1" charset="-122"/>
              <a:ea typeface="楷体_GB2312" panose="02010609030101010101" pitchFamily="1" charset="-122"/>
            </a:endParaRPr>
          </a:p>
          <a:p>
            <a:pPr lvl="2"/>
            <a:r>
              <a:rPr lang="zh-CN" altLang="en-US" sz="2400" b="1" dirty="0">
                <a:latin typeface="楷体_GB2312" panose="02010609030101010101" pitchFamily="1" charset="-122"/>
                <a:ea typeface="楷体_GB2312" panose="02010609030101010101" pitchFamily="1" charset="-122"/>
              </a:rPr>
              <a:t>炎症、肿瘤损伤支气管粘膜</a:t>
            </a:r>
            <a:endParaRPr lang="zh-CN" altLang="en-US" sz="2400" b="1" dirty="0">
              <a:latin typeface="楷体_GB2312" panose="02010609030101010101" pitchFamily="1" charset="-122"/>
              <a:ea typeface="楷体_GB2312" panose="02010609030101010101" pitchFamily="1" charset="-122"/>
            </a:endParaRPr>
          </a:p>
          <a:p>
            <a:pPr lvl="2"/>
            <a:r>
              <a:rPr lang="zh-CN" altLang="en-US" sz="2400" b="1" dirty="0">
                <a:latin typeface="楷体_GB2312" panose="02010609030101010101" pitchFamily="1" charset="-122"/>
                <a:ea typeface="楷体_GB2312" panose="02010609030101010101" pitchFamily="1" charset="-122"/>
              </a:rPr>
              <a:t>病灶处毛细血管通透性增加</a:t>
            </a:r>
            <a:endParaRPr lang="zh-CN" altLang="en-US" sz="2400" b="1" dirty="0">
              <a:latin typeface="楷体_GB2312" panose="02010609030101010101" pitchFamily="1" charset="-122"/>
              <a:ea typeface="楷体_GB2312" panose="02010609030101010101" pitchFamily="1" charset="-122"/>
            </a:endParaRPr>
          </a:p>
          <a:p>
            <a:pPr lvl="2"/>
            <a:r>
              <a:rPr lang="zh-CN" altLang="en-US" sz="2400" b="1" dirty="0">
                <a:latin typeface="楷体_GB2312" panose="02010609030101010101" pitchFamily="1" charset="-122"/>
                <a:ea typeface="楷体_GB2312" panose="02010609030101010101" pitchFamily="1" charset="-122"/>
              </a:rPr>
              <a:t>粘膜下血管破裂</a:t>
            </a:r>
            <a:endParaRPr lang="zh-CN" altLang="en-US" sz="2400" b="1" dirty="0">
              <a:latin typeface="楷体_GB2312" panose="02010609030101010101" pitchFamily="1" charset="-122"/>
              <a:ea typeface="楷体_GB2312" panose="02010609030101010101" pitchFamily="1" charset="-122"/>
            </a:endParaRPr>
          </a:p>
        </p:txBody>
      </p:sp>
      <p:pic>
        <p:nvPicPr>
          <p:cNvPr id="34819" name="图片 34819" descr="44"/>
          <p:cNvPicPr>
            <a:picLocks noChangeAspect="1"/>
          </p:cNvPicPr>
          <p:nvPr/>
        </p:nvPicPr>
        <p:blipFill>
          <a:blip r:embed="rId2">
            <a:lum bright="17999" contrast="-6000"/>
          </a:blip>
          <a:stretch>
            <a:fillRect/>
          </a:stretch>
        </p:blipFill>
        <p:spPr>
          <a:xfrm>
            <a:off x="7667943" y="3839210"/>
            <a:ext cx="2808287" cy="2809875"/>
          </a:xfrm>
          <a:prstGeom prst="rect">
            <a:avLst/>
          </a:prstGeom>
          <a:noFill/>
          <a:ln w="9525">
            <a:noFill/>
          </a:ln>
        </p:spPr>
      </p:pic>
      <p:sp>
        <p:nvSpPr>
          <p:cNvPr id="34820" name="椭圆形标注 34820"/>
          <p:cNvSpPr/>
          <p:nvPr/>
        </p:nvSpPr>
        <p:spPr>
          <a:xfrm>
            <a:off x="8460105" y="3264535"/>
            <a:ext cx="2552065" cy="576580"/>
          </a:xfrm>
          <a:prstGeom prst="wedgeEllipseCallout">
            <a:avLst>
              <a:gd name="adj1" fmla="val -4954"/>
              <a:gd name="adj2" fmla="val 214495"/>
            </a:avLst>
          </a:prstGeom>
          <a:solidFill>
            <a:schemeClr val="accent1"/>
          </a:solidFill>
          <a:ln w="9525" cap="flat" cmpd="sng">
            <a:solidFill>
              <a:schemeClr val="tx1"/>
            </a:solidFill>
            <a:prstDash val="solid"/>
            <a:miter/>
            <a:headEnd type="none" w="med" len="med"/>
            <a:tailEnd type="none" w="med" len="med"/>
          </a:ln>
        </p:spPr>
        <p:txBody>
          <a:bodyPr wrap="square" anchor="t"/>
          <a:lstStyle/>
          <a:p>
            <a:pPr algn="ctr"/>
            <a:r>
              <a:rPr lang="zh-CN" altLang="en-US" sz="2400" b="1">
                <a:latin typeface="Arial" panose="020B0604020202020204" pitchFamily="34" charset="0"/>
                <a:ea typeface="楷体_GB2312" panose="02010609030101010101" pitchFamily="1" charset="-122"/>
              </a:rPr>
              <a:t>支气管扩张</a:t>
            </a:r>
            <a:endParaRPr lang="zh-CN" altLang="en-US" sz="2400" b="1">
              <a:latin typeface="Arial" panose="020B0604020202020204" pitchFamily="34" charset="0"/>
              <a:ea typeface="楷体_GB2312" panose="02010609030101010101" pitchFamily="1"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itle 6"/>
          <p:cNvSpPr txBox="1"/>
          <p:nvPr>
            <p:custDataLst>
              <p:tags r:id="rId1"/>
            </p:custDataLst>
          </p:nvPr>
        </p:nvSpPr>
        <p:spPr>
          <a:xfrm>
            <a:off x="231407" y="97384"/>
            <a:ext cx="176149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四</a:t>
            </a: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咯血</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5" name="文本框 4"/>
          <p:cNvSpPr txBox="1"/>
          <p:nvPr/>
        </p:nvSpPr>
        <p:spPr>
          <a:xfrm>
            <a:off x="642620" y="920115"/>
            <a:ext cx="4197985" cy="460375"/>
          </a:xfrm>
          <a:prstGeom prst="rect">
            <a:avLst/>
          </a:prstGeom>
          <a:noFill/>
        </p:spPr>
        <p:txBody>
          <a:bodyPr wrap="square" rtlCol="0">
            <a:spAutoFit/>
          </a:bodyPr>
          <a:p>
            <a:r>
              <a:rPr lang="zh-CN" altLang="en-US" sz="2400"/>
              <a:t>（一）病因</a:t>
            </a:r>
            <a:endParaRPr lang="zh-CN" altLang="en-US" sz="2400"/>
          </a:p>
        </p:txBody>
      </p:sp>
      <p:sp>
        <p:nvSpPr>
          <p:cNvPr id="33793" name="文本占位符 33793"/>
          <p:cNvSpPr>
            <a:spLocks noGrp="1"/>
          </p:cNvSpPr>
          <p:nvPr>
            <p:ph idx="1"/>
          </p:nvPr>
        </p:nvSpPr>
        <p:spPr>
          <a:xfrm>
            <a:off x="2218055" y="1380490"/>
            <a:ext cx="8070850" cy="4826000"/>
          </a:xfrm>
        </p:spPr>
        <p:txBody>
          <a:bodyPr anchor="t"/>
          <a:p>
            <a:pPr>
              <a:lnSpc>
                <a:spcPct val="150000"/>
              </a:lnSpc>
              <a:buNone/>
            </a:pPr>
            <a:endParaRPr lang="en-US" altLang="zh-CN" sz="2400" b="1" dirty="0">
              <a:latin typeface="隶书" panose="02010509060101010101" pitchFamily="49" charset="-122"/>
              <a:ea typeface="楷体_GB2312" panose="02010609030101010101" pitchFamily="1" charset="-122"/>
            </a:endParaRPr>
          </a:p>
          <a:p>
            <a:pPr>
              <a:lnSpc>
                <a:spcPct val="150000"/>
              </a:lnSpc>
              <a:buNone/>
            </a:pPr>
            <a:endParaRPr lang="zh-CN" altLang="en-US" sz="2400" b="1" dirty="0">
              <a:latin typeface="隶书" panose="02010509060101010101" pitchFamily="49" charset="-122"/>
              <a:ea typeface="楷体_GB2312" panose="02010609030101010101" pitchFamily="1" charset="-122"/>
            </a:endParaRPr>
          </a:p>
        </p:txBody>
      </p:sp>
      <p:pic>
        <p:nvPicPr>
          <p:cNvPr id="35847" name="图片 35846" descr="支气管扩张"/>
          <p:cNvPicPr>
            <a:picLocks noChangeAspect="1"/>
          </p:cNvPicPr>
          <p:nvPr/>
        </p:nvPicPr>
        <p:blipFill>
          <a:blip r:embed="rId2"/>
          <a:srcRect b="4283"/>
          <a:stretch>
            <a:fillRect/>
          </a:stretch>
        </p:blipFill>
        <p:spPr>
          <a:xfrm>
            <a:off x="4765675" y="2119630"/>
            <a:ext cx="2588260" cy="3649345"/>
          </a:xfrm>
          <a:prstGeom prst="rect">
            <a:avLst/>
          </a:prstGeom>
          <a:noFill/>
          <a:ln w="9525">
            <a:noFill/>
          </a:ln>
        </p:spPr>
      </p:pic>
      <p:pic>
        <p:nvPicPr>
          <p:cNvPr id="35848" name="图片 35847" descr="支气管扩张2"/>
          <p:cNvPicPr>
            <a:picLocks noChangeAspect="1"/>
          </p:cNvPicPr>
          <p:nvPr/>
        </p:nvPicPr>
        <p:blipFill>
          <a:blip r:embed="rId3"/>
          <a:srcRect b="14747"/>
          <a:stretch>
            <a:fillRect/>
          </a:stretch>
        </p:blipFill>
        <p:spPr>
          <a:xfrm>
            <a:off x="290195" y="2120265"/>
            <a:ext cx="4103370" cy="3648710"/>
          </a:xfrm>
          <a:prstGeom prst="rect">
            <a:avLst/>
          </a:prstGeom>
          <a:noFill/>
          <a:ln w="9525">
            <a:noFill/>
          </a:ln>
        </p:spPr>
      </p:pic>
      <p:pic>
        <p:nvPicPr>
          <p:cNvPr id="35846" name="图片 35845" descr="支气管扩张1"/>
          <p:cNvPicPr>
            <a:picLocks noChangeAspect="1"/>
          </p:cNvPicPr>
          <p:nvPr/>
        </p:nvPicPr>
        <p:blipFill>
          <a:blip r:embed="rId4"/>
          <a:srcRect b="9347"/>
          <a:stretch>
            <a:fillRect/>
          </a:stretch>
        </p:blipFill>
        <p:spPr>
          <a:xfrm>
            <a:off x="7675245" y="2130425"/>
            <a:ext cx="4421505" cy="363855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2" fill="hold" nodeType="withEffect">
                                  <p:stCondLst>
                                    <p:cond delay="0"/>
                                  </p:stCondLst>
                                  <p:childTnLst>
                                    <p:set>
                                      <p:cBhvr>
                                        <p:cTn id="6" dur="1" fill="hold">
                                          <p:stCondLst>
                                            <p:cond delay="0"/>
                                          </p:stCondLst>
                                        </p:cTn>
                                        <p:tgtEl>
                                          <p:spTgt spid="35847"/>
                                        </p:tgtEl>
                                        <p:attrNameLst>
                                          <p:attrName>style.visibility</p:attrName>
                                        </p:attrNameLst>
                                      </p:cBhvr>
                                      <p:to>
                                        <p:strVal val="visible"/>
                                      </p:to>
                                    </p:set>
                                    <p:animEffect transition="in" filter="slide(fromRight)">
                                      <p:cBhvr>
                                        <p:cTn id="7" dur="500"/>
                                        <p:tgtEl>
                                          <p:spTgt spid="35847"/>
                                        </p:tgtEl>
                                      </p:cBhvr>
                                    </p:animEffect>
                                  </p:childTnLst>
                                </p:cTn>
                              </p:par>
                            </p:childTnLst>
                          </p:cTn>
                        </p:par>
                      </p:childTnLst>
                    </p:cTn>
                  </p:par>
                  <p:par>
                    <p:cTn id="8" fill="hold">
                      <p:stCondLst>
                        <p:cond delay="indefinite"/>
                      </p:stCondLst>
                      <p:childTnLst>
                        <p:par>
                          <p:cTn id="9" fill="hold">
                            <p:stCondLst>
                              <p:cond delay="0"/>
                            </p:stCondLst>
                            <p:childTnLst>
                              <p:par>
                                <p:cTn id="10" presetID="54" presetClass="entr" presetSubtype="0" accel="100000" fill="hold" nodeType="clickEffect">
                                  <p:stCondLst>
                                    <p:cond delay="0"/>
                                  </p:stCondLst>
                                  <p:childTnLst>
                                    <p:set>
                                      <p:cBhvr>
                                        <p:cTn id="11" dur="1" fill="hold">
                                          <p:stCondLst>
                                            <p:cond delay="0"/>
                                          </p:stCondLst>
                                        </p:cTn>
                                        <p:tgtEl>
                                          <p:spTgt spid="35848"/>
                                        </p:tgtEl>
                                        <p:attrNameLst>
                                          <p:attrName>style.visibility</p:attrName>
                                        </p:attrNameLst>
                                      </p:cBhvr>
                                      <p:to>
                                        <p:strVal val="visible"/>
                                      </p:to>
                                    </p:set>
                                    <p:anim calcmode="lin" valueType="num">
                                      <p:cBhvr>
                                        <p:cTn id="12" dur="500" fill="hold"/>
                                        <p:tgtEl>
                                          <p:spTgt spid="35848"/>
                                        </p:tgtEl>
                                        <p:attrNameLst>
                                          <p:attrName>ppt_w</p:attrName>
                                        </p:attrNameLst>
                                      </p:cBhvr>
                                      <p:tavLst>
                                        <p:tav tm="0">
                                          <p:val>
                                            <p:strVal val="#ppt_w*0.05"/>
                                          </p:val>
                                        </p:tav>
                                        <p:tav tm="100000">
                                          <p:val>
                                            <p:strVal val="#ppt_w"/>
                                          </p:val>
                                        </p:tav>
                                      </p:tavLst>
                                    </p:anim>
                                    <p:anim calcmode="lin" valueType="num">
                                      <p:cBhvr>
                                        <p:cTn id="13" dur="500" fill="hold"/>
                                        <p:tgtEl>
                                          <p:spTgt spid="35848"/>
                                        </p:tgtEl>
                                        <p:attrNameLst>
                                          <p:attrName>ppt_h</p:attrName>
                                        </p:attrNameLst>
                                      </p:cBhvr>
                                      <p:tavLst>
                                        <p:tav tm="0">
                                          <p:val>
                                            <p:strVal val="#ppt_h"/>
                                          </p:val>
                                        </p:tav>
                                        <p:tav tm="100000">
                                          <p:val>
                                            <p:strVal val="#ppt_h"/>
                                          </p:val>
                                        </p:tav>
                                      </p:tavLst>
                                    </p:anim>
                                    <p:anim calcmode="lin" valueType="num">
                                      <p:cBhvr>
                                        <p:cTn id="14" dur="500" fill="hold"/>
                                        <p:tgtEl>
                                          <p:spTgt spid="35848"/>
                                        </p:tgtEl>
                                        <p:attrNameLst>
                                          <p:attrName>ppt_x</p:attrName>
                                        </p:attrNameLst>
                                      </p:cBhvr>
                                      <p:tavLst>
                                        <p:tav tm="0">
                                          <p:val>
                                            <p:strVal val="#ppt_x-.2"/>
                                          </p:val>
                                        </p:tav>
                                        <p:tav tm="100000">
                                          <p:val>
                                            <p:strVal val="#ppt_x"/>
                                          </p:val>
                                        </p:tav>
                                      </p:tavLst>
                                    </p:anim>
                                    <p:anim calcmode="lin" valueType="num">
                                      <p:cBhvr>
                                        <p:cTn id="15" dur="500" fill="hold"/>
                                        <p:tgtEl>
                                          <p:spTgt spid="35848"/>
                                        </p:tgtEl>
                                        <p:attrNameLst>
                                          <p:attrName>ppt_y</p:attrName>
                                        </p:attrNameLst>
                                      </p:cBhvr>
                                      <p:tavLst>
                                        <p:tav tm="0">
                                          <p:val>
                                            <p:strVal val="#ppt_y"/>
                                          </p:val>
                                        </p:tav>
                                        <p:tav tm="100000">
                                          <p:val>
                                            <p:strVal val="#ppt_y"/>
                                          </p:val>
                                        </p:tav>
                                      </p:tavLst>
                                    </p:anim>
                                    <p:animEffect transition="in" filter="fade">
                                      <p:cBhvr>
                                        <p:cTn id="16" dur="500"/>
                                        <p:tgtEl>
                                          <p:spTgt spid="35848"/>
                                        </p:tgtEl>
                                      </p:cBhvr>
                                    </p:animEffect>
                                  </p:childTnLst>
                                </p:cTn>
                              </p:par>
                            </p:childTnLst>
                          </p:cTn>
                        </p:par>
                      </p:childTnLst>
                    </p:cTn>
                  </p:par>
                  <p:par>
                    <p:cTn id="17" fill="hold">
                      <p:stCondLst>
                        <p:cond delay="indefinite"/>
                      </p:stCondLst>
                      <p:childTnLst>
                        <p:par>
                          <p:cTn id="18" fill="hold">
                            <p:stCondLst>
                              <p:cond delay="0"/>
                            </p:stCondLst>
                            <p:childTnLst>
                              <p:par>
                                <p:cTn id="19" presetID="17" presetClass="entr" presetSubtype="10" fill="hold" nodeType="clickEffect">
                                  <p:stCondLst>
                                    <p:cond delay="0"/>
                                  </p:stCondLst>
                                  <p:childTnLst>
                                    <p:set>
                                      <p:cBhvr>
                                        <p:cTn id="20" dur="1" fill="hold">
                                          <p:stCondLst>
                                            <p:cond delay="0"/>
                                          </p:stCondLst>
                                        </p:cTn>
                                        <p:tgtEl>
                                          <p:spTgt spid="35846"/>
                                        </p:tgtEl>
                                        <p:attrNameLst>
                                          <p:attrName>style.visibility</p:attrName>
                                        </p:attrNameLst>
                                      </p:cBhvr>
                                      <p:to>
                                        <p:strVal val="visible"/>
                                      </p:to>
                                    </p:set>
                                    <p:anim calcmode="lin" valueType="num">
                                      <p:cBhvr>
                                        <p:cTn id="21" dur="500" fill="hold"/>
                                        <p:tgtEl>
                                          <p:spTgt spid="35846"/>
                                        </p:tgtEl>
                                        <p:attrNameLst>
                                          <p:attrName>ppt_w</p:attrName>
                                        </p:attrNameLst>
                                      </p:cBhvr>
                                      <p:tavLst>
                                        <p:tav tm="0">
                                          <p:val>
                                            <p:fltVal val="0"/>
                                          </p:val>
                                        </p:tav>
                                        <p:tav tm="100000">
                                          <p:val>
                                            <p:strVal val="#ppt_w"/>
                                          </p:val>
                                        </p:tav>
                                      </p:tavLst>
                                    </p:anim>
                                    <p:anim calcmode="lin" valueType="num">
                                      <p:cBhvr>
                                        <p:cTn id="22" dur="500" fill="hold"/>
                                        <p:tgtEl>
                                          <p:spTgt spid="35846"/>
                                        </p:tgtEl>
                                        <p:attrNameLst>
                                          <p:attrName>ppt_h</p:attrName>
                                        </p:attrNameLst>
                                      </p:cBhvr>
                                      <p:tavLst>
                                        <p:tav tm="0">
                                          <p:val>
                                            <p:strVal val="#ppt_h"/>
                                          </p:val>
                                        </p:tav>
                                        <p:tav tm="100000">
                                          <p:val>
                                            <p:strVal val="#ppt_h"/>
                                          </p:val>
                                        </p:tav>
                                      </p:tavLst>
                                    </p:anim>
                                  </p:childTnLst>
                                </p:cTn>
                              </p:par>
                            </p:childTnLst>
                          </p:cTn>
                        </p:par>
                      </p:childTnLst>
                    </p:cTn>
                  </p:par>
                  <p:par>
                    <p:cTn id="23" fill="hold">
                      <p:stCondLst>
                        <p:cond delay="indefinite"/>
                      </p:stCondLst>
                      <p:childTnLst>
                        <p:par>
                          <p:cTn id="24" fill="hold">
                            <p:stCondLst>
                              <p:cond delay="0"/>
                            </p:stCondLst>
                            <p:childTnLst>
                              <p:par>
                                <p:cTn id="25" presetID="12" presetClass="entr" presetSubtype="2" fill="hold" nodeType="clickEffect">
                                  <p:stCondLst>
                                    <p:cond delay="0"/>
                                  </p:stCondLst>
                                  <p:childTnLst>
                                    <p:set>
                                      <p:cBhvr>
                                        <p:cTn id="26" dur="1" fill="hold">
                                          <p:stCondLst>
                                            <p:cond delay="0"/>
                                          </p:stCondLst>
                                        </p:cTn>
                                        <p:tgtEl>
                                          <p:spTgt spid="35846"/>
                                        </p:tgtEl>
                                        <p:attrNameLst>
                                          <p:attrName>style.visibility</p:attrName>
                                        </p:attrNameLst>
                                      </p:cBhvr>
                                      <p:to>
                                        <p:strVal val="visible"/>
                                      </p:to>
                                    </p:set>
                                    <p:animEffect transition="in" filter="slide(fromRight)">
                                      <p:cBhvr>
                                        <p:cTn id="27" dur="500"/>
                                        <p:tgtEl>
                                          <p:spTgt spid="358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itle 6"/>
          <p:cNvSpPr txBox="1"/>
          <p:nvPr>
            <p:custDataLst>
              <p:tags r:id="rId1"/>
            </p:custDataLst>
          </p:nvPr>
        </p:nvSpPr>
        <p:spPr>
          <a:xfrm>
            <a:off x="231407" y="97384"/>
            <a:ext cx="176149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四</a:t>
            </a: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咯血</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5" name="文本框 4"/>
          <p:cNvSpPr txBox="1"/>
          <p:nvPr/>
        </p:nvSpPr>
        <p:spPr>
          <a:xfrm>
            <a:off x="642620" y="920115"/>
            <a:ext cx="4197985" cy="460375"/>
          </a:xfrm>
          <a:prstGeom prst="rect">
            <a:avLst/>
          </a:prstGeom>
          <a:noFill/>
        </p:spPr>
        <p:txBody>
          <a:bodyPr wrap="square" rtlCol="0">
            <a:spAutoFit/>
          </a:bodyPr>
          <a:p>
            <a:r>
              <a:rPr lang="zh-CN" altLang="en-US" sz="2400"/>
              <a:t>（一）病因</a:t>
            </a:r>
            <a:endParaRPr lang="zh-CN" altLang="en-US" sz="2400"/>
          </a:p>
        </p:txBody>
      </p:sp>
      <p:sp>
        <p:nvSpPr>
          <p:cNvPr id="33793" name="文本占位符 33793"/>
          <p:cNvSpPr>
            <a:spLocks noGrp="1"/>
          </p:cNvSpPr>
          <p:nvPr>
            <p:ph idx="1"/>
          </p:nvPr>
        </p:nvSpPr>
        <p:spPr>
          <a:xfrm>
            <a:off x="1764030" y="1424940"/>
            <a:ext cx="8070850" cy="4826000"/>
          </a:xfrm>
        </p:spPr>
        <p:txBody>
          <a:bodyPr anchor="t"/>
          <a:p>
            <a:pPr>
              <a:lnSpc>
                <a:spcPct val="150000"/>
              </a:lnSpc>
              <a:buNone/>
            </a:pPr>
            <a:endParaRPr lang="en-US" altLang="zh-CN" sz="2400" b="1" dirty="0">
              <a:latin typeface="隶书" panose="02010509060101010101" pitchFamily="49" charset="-122"/>
              <a:ea typeface="楷体_GB2312" panose="02010609030101010101" pitchFamily="1" charset="-122"/>
            </a:endParaRPr>
          </a:p>
          <a:p>
            <a:pPr>
              <a:lnSpc>
                <a:spcPct val="150000"/>
              </a:lnSpc>
              <a:buNone/>
            </a:pPr>
            <a:endParaRPr lang="zh-CN" altLang="en-US" sz="2400" b="1" dirty="0">
              <a:latin typeface="隶书" panose="02010509060101010101" pitchFamily="49" charset="-122"/>
              <a:ea typeface="楷体_GB2312" panose="02010609030101010101" pitchFamily="1" charset="-122"/>
            </a:endParaRPr>
          </a:p>
        </p:txBody>
      </p:sp>
      <p:sp>
        <p:nvSpPr>
          <p:cNvPr id="36865" name="文本占位符 36865"/>
          <p:cNvSpPr>
            <a:spLocks noGrp="1"/>
          </p:cNvSpPr>
          <p:nvPr/>
        </p:nvSpPr>
        <p:spPr>
          <a:xfrm>
            <a:off x="1763713" y="1525588"/>
            <a:ext cx="6132512" cy="4267200"/>
          </a:xfrm>
          <a:prstGeom prst="rect">
            <a:avLst/>
          </a:prstGeom>
        </p:spPr>
        <p:txBody>
          <a:bodyPr vert="horz" lIns="91440" tIns="45720" rIns="91440" bIns="45720" rtlCol="0" anchor="t">
            <a:normAutofit fontScale="7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黑体" panose="02010609060101010101" charset="-122"/>
                <a:ea typeface="黑体" panose="02010609060101010101" charset="-122"/>
                <a:cs typeface="黑体" panose="0201060906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黑体" panose="02010609060101010101" charset="-122"/>
                <a:ea typeface="黑体" panose="02010609060101010101" charset="-122"/>
                <a:cs typeface="黑体" panose="02010609060101010101"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9060101010101" charset="-122"/>
                <a:ea typeface="黑体" panose="02010609060101010101" charset="-122"/>
                <a:cs typeface="黑体" panose="02010609060101010101"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buNone/>
            </a:pPr>
            <a:r>
              <a:rPr lang="en-US" altLang="zh-CN" sz="3200" dirty="0">
                <a:solidFill>
                  <a:srgbClr val="0033CC"/>
                </a:solidFill>
                <a:latin typeface="微软雅黑" panose="020B0503020204020204" charset="-122"/>
                <a:ea typeface="微软雅黑" panose="020B0503020204020204" charset="-122"/>
                <a:cs typeface="微软雅黑" panose="020B0503020204020204" charset="-122"/>
              </a:rPr>
              <a:t>2.</a:t>
            </a:r>
            <a:r>
              <a:rPr lang="zh-CN" altLang="en-US" sz="3200" dirty="0">
                <a:solidFill>
                  <a:srgbClr val="0033CC"/>
                </a:solidFill>
                <a:latin typeface="微软雅黑" panose="020B0503020204020204" charset="-122"/>
                <a:ea typeface="微软雅黑" panose="020B0503020204020204" charset="-122"/>
                <a:cs typeface="微软雅黑" panose="020B0503020204020204" charset="-122"/>
              </a:rPr>
              <a:t>肺部疾病：</a:t>
            </a:r>
            <a:endParaRPr lang="zh-CN" altLang="en-US" sz="2800" dirty="0">
              <a:solidFill>
                <a:srgbClr val="0033CC"/>
              </a:solidFill>
              <a:latin typeface="微软雅黑" panose="020B0503020204020204" charset="-122"/>
              <a:ea typeface="微软雅黑" panose="020B0503020204020204" charset="-122"/>
              <a:cs typeface="微软雅黑" panose="020B0503020204020204" charset="-122"/>
            </a:endParaRPr>
          </a:p>
          <a:p>
            <a:pPr marL="0" indent="0" fontAlgn="auto">
              <a:lnSpc>
                <a:spcPct val="150000"/>
              </a:lnSpc>
              <a:spcBef>
                <a:spcPts val="0"/>
              </a:spcBef>
              <a:buNone/>
            </a:pPr>
            <a:r>
              <a:rPr lang="zh-CN" altLang="en-US" sz="2800" dirty="0">
                <a:solidFill>
                  <a:srgbClr val="0033CC"/>
                </a:solidFill>
                <a:latin typeface="微软雅黑" panose="020B0503020204020204" charset="-122"/>
                <a:ea typeface="微软雅黑" panose="020B0503020204020204" charset="-122"/>
                <a:cs typeface="微软雅黑" panose="020B0503020204020204" charset="-122"/>
              </a:rPr>
              <a:t>（1）病因：</a:t>
            </a:r>
            <a:r>
              <a:rPr lang="zh-CN" altLang="en-US" sz="2800" dirty="0">
                <a:latin typeface="微软雅黑" panose="020B0503020204020204" charset="-122"/>
                <a:ea typeface="微软雅黑" panose="020B0503020204020204" charset="-122"/>
                <a:cs typeface="微软雅黑" panose="020B0503020204020204" charset="-122"/>
              </a:rPr>
              <a:t>肺结核、肺炎、肺脓肿</a:t>
            </a:r>
            <a:endParaRPr lang="zh-CN" altLang="en-US" sz="2800" dirty="0">
              <a:latin typeface="微软雅黑" panose="020B0503020204020204" charset="-122"/>
              <a:ea typeface="微软雅黑" panose="020B0503020204020204" charset="-122"/>
              <a:cs typeface="微软雅黑" panose="020B0503020204020204" charset="-122"/>
            </a:endParaRPr>
          </a:p>
          <a:p>
            <a:pPr marL="0" indent="0" fontAlgn="auto">
              <a:lnSpc>
                <a:spcPct val="150000"/>
              </a:lnSpc>
              <a:spcBef>
                <a:spcPts val="0"/>
              </a:spcBef>
              <a:buNone/>
            </a:pPr>
            <a:r>
              <a:rPr lang="zh-CN" altLang="en-US" sz="2800" dirty="0">
                <a:solidFill>
                  <a:srgbClr val="0033CC"/>
                </a:solidFill>
                <a:latin typeface="微软雅黑" panose="020B0503020204020204" charset="-122"/>
                <a:ea typeface="微软雅黑" panose="020B0503020204020204" charset="-122"/>
                <a:cs typeface="微软雅黑" panose="020B0503020204020204" charset="-122"/>
              </a:rPr>
              <a:t>（2）发病机制：</a:t>
            </a:r>
            <a:endParaRPr lang="zh-CN" altLang="en-US" sz="2800" dirty="0">
              <a:solidFill>
                <a:srgbClr val="0033CC"/>
              </a:solidFill>
              <a:latin typeface="微软雅黑" panose="020B0503020204020204" charset="-122"/>
              <a:ea typeface="微软雅黑" panose="020B0503020204020204" charset="-122"/>
              <a:cs typeface="微软雅黑" panose="020B0503020204020204" charset="-122"/>
            </a:endParaRPr>
          </a:p>
          <a:p>
            <a:pPr marL="0" lvl="2" indent="0" fontAlgn="auto">
              <a:lnSpc>
                <a:spcPct val="150000"/>
              </a:lnSpc>
              <a:spcBef>
                <a:spcPts val="0"/>
              </a:spcBef>
            </a:pPr>
            <a:r>
              <a:rPr lang="zh-CN" altLang="en-US" sz="2400" dirty="0">
                <a:latin typeface="微软雅黑" panose="020B0503020204020204" charset="-122"/>
                <a:ea typeface="微软雅黑" panose="020B0503020204020204" charset="-122"/>
                <a:cs typeface="微软雅黑" panose="020B0503020204020204" charset="-122"/>
              </a:rPr>
              <a:t>毛细血管通透性增高，血液渗出</a:t>
            </a:r>
            <a:endParaRPr lang="zh-CN" altLang="en-US" sz="2400" dirty="0">
              <a:latin typeface="微软雅黑" panose="020B0503020204020204" charset="-122"/>
              <a:ea typeface="微软雅黑" panose="020B0503020204020204" charset="-122"/>
              <a:cs typeface="微软雅黑" panose="020B0503020204020204" charset="-122"/>
            </a:endParaRPr>
          </a:p>
          <a:p>
            <a:pPr marL="0" lvl="2" indent="0" fontAlgn="auto">
              <a:lnSpc>
                <a:spcPct val="150000"/>
              </a:lnSpc>
              <a:spcBef>
                <a:spcPts val="0"/>
              </a:spcBef>
              <a:buNone/>
            </a:pPr>
            <a:r>
              <a:rPr lang="zh-CN" altLang="en-US" sz="2400" dirty="0">
                <a:latin typeface="微软雅黑" panose="020B0503020204020204" charset="-122"/>
                <a:ea typeface="微软雅黑" panose="020B0503020204020204" charset="-122"/>
                <a:cs typeface="微软雅黑" panose="020B0503020204020204" charset="-122"/>
              </a:rPr>
              <a:t>  ----痰中带血丝</a:t>
            </a:r>
            <a:endParaRPr lang="zh-CN" altLang="en-US" sz="2400" dirty="0">
              <a:latin typeface="微软雅黑" panose="020B0503020204020204" charset="-122"/>
              <a:ea typeface="微软雅黑" panose="020B0503020204020204" charset="-122"/>
              <a:cs typeface="微软雅黑" panose="020B0503020204020204" charset="-122"/>
            </a:endParaRPr>
          </a:p>
          <a:p>
            <a:pPr marL="0" lvl="2" indent="0" fontAlgn="auto">
              <a:lnSpc>
                <a:spcPct val="150000"/>
              </a:lnSpc>
              <a:spcBef>
                <a:spcPts val="0"/>
              </a:spcBef>
            </a:pPr>
            <a:r>
              <a:rPr lang="zh-CN" altLang="en-US" sz="2400" dirty="0">
                <a:latin typeface="微软雅黑" panose="020B0503020204020204" charset="-122"/>
                <a:ea typeface="微软雅黑" panose="020B0503020204020204" charset="-122"/>
                <a:cs typeface="微软雅黑" panose="020B0503020204020204" charset="-122"/>
              </a:rPr>
              <a:t>小血管因病变侵蚀破裂</a:t>
            </a:r>
            <a:endParaRPr lang="zh-CN" altLang="en-US" sz="2400" dirty="0">
              <a:latin typeface="微软雅黑" panose="020B0503020204020204" charset="-122"/>
              <a:ea typeface="微软雅黑" panose="020B0503020204020204" charset="-122"/>
              <a:cs typeface="微软雅黑" panose="020B0503020204020204" charset="-122"/>
            </a:endParaRPr>
          </a:p>
          <a:p>
            <a:pPr marL="0" lvl="2" indent="0" fontAlgn="auto">
              <a:lnSpc>
                <a:spcPct val="150000"/>
              </a:lnSpc>
              <a:spcBef>
                <a:spcPts val="0"/>
              </a:spcBef>
              <a:buNone/>
            </a:pPr>
            <a:r>
              <a:rPr lang="zh-CN" altLang="en-US" sz="2400" dirty="0">
                <a:latin typeface="微软雅黑" panose="020B0503020204020204" charset="-122"/>
                <a:ea typeface="微软雅黑" panose="020B0503020204020204" charset="-122"/>
                <a:cs typeface="微软雅黑" panose="020B0503020204020204" charset="-122"/>
              </a:rPr>
              <a:t>  ----中等量出血</a:t>
            </a:r>
            <a:endParaRPr lang="zh-CN" altLang="en-US" sz="2400" dirty="0">
              <a:latin typeface="微软雅黑" panose="020B0503020204020204" charset="-122"/>
              <a:ea typeface="微软雅黑" panose="020B0503020204020204" charset="-122"/>
              <a:cs typeface="微软雅黑" panose="020B0503020204020204" charset="-122"/>
            </a:endParaRPr>
          </a:p>
          <a:p>
            <a:pPr marL="0" lvl="2" indent="0" fontAlgn="auto">
              <a:lnSpc>
                <a:spcPct val="150000"/>
              </a:lnSpc>
              <a:spcBef>
                <a:spcPts val="0"/>
              </a:spcBef>
            </a:pPr>
            <a:r>
              <a:rPr lang="zh-CN" altLang="en-US" sz="2400" dirty="0">
                <a:latin typeface="微软雅黑" panose="020B0503020204020204" charset="-122"/>
                <a:ea typeface="微软雅黑" panose="020B0503020204020204" charset="-122"/>
                <a:cs typeface="微软雅黑" panose="020B0503020204020204" charset="-122"/>
              </a:rPr>
              <a:t>空洞壁小动脉瘤破裂，或继发性支扩形成的动静脉瘘破裂-----大量咯血</a:t>
            </a:r>
            <a:endParaRPr lang="zh-CN" altLang="en-US" sz="2400" dirty="0">
              <a:latin typeface="微软雅黑" panose="020B0503020204020204" charset="-122"/>
              <a:ea typeface="微软雅黑" panose="020B0503020204020204" charset="-122"/>
              <a:cs typeface="微软雅黑" panose="020B0503020204020204" charset="-122"/>
            </a:endParaRPr>
          </a:p>
          <a:p>
            <a:pPr>
              <a:lnSpc>
                <a:spcPct val="150000"/>
              </a:lnSpc>
              <a:buNone/>
            </a:pPr>
            <a:endParaRPr lang="zh-CN" altLang="en-US" sz="2800" b="1" dirty="0">
              <a:latin typeface="楷体_GB2312" panose="02010609030101010101" pitchFamily="1" charset="-122"/>
              <a:ea typeface="楷体_GB2312" panose="02010609030101010101" pitchFamily="1" charset="-122"/>
            </a:endParaRPr>
          </a:p>
          <a:p>
            <a:pPr>
              <a:lnSpc>
                <a:spcPct val="150000"/>
              </a:lnSpc>
              <a:buNone/>
            </a:pPr>
            <a:endParaRPr lang="zh-CN" altLang="en-US" sz="2800" b="1" dirty="0">
              <a:latin typeface="宋体" panose="02010600030101010101" pitchFamily="2" charset="-122"/>
              <a:ea typeface="楷体_GB2312" panose="02010609030101010101" pitchFamily="1" charset="-122"/>
            </a:endParaRPr>
          </a:p>
        </p:txBody>
      </p:sp>
      <p:sp>
        <p:nvSpPr>
          <p:cNvPr id="36868" name="云形标注 36868"/>
          <p:cNvSpPr/>
          <p:nvPr/>
        </p:nvSpPr>
        <p:spPr>
          <a:xfrm>
            <a:off x="8543925" y="1341438"/>
            <a:ext cx="2016125" cy="647700"/>
          </a:xfrm>
          <a:prstGeom prst="cloudCallout">
            <a:avLst>
              <a:gd name="adj1" fmla="val -43778"/>
              <a:gd name="adj2" fmla="val 150000"/>
            </a:avLst>
          </a:prstGeom>
          <a:solidFill>
            <a:schemeClr val="accent1"/>
          </a:solidFill>
          <a:ln w="9525" cap="flat" cmpd="sng">
            <a:solidFill>
              <a:schemeClr val="tx1"/>
            </a:solidFill>
            <a:prstDash val="solid"/>
            <a:round/>
            <a:headEnd type="none" w="med" len="med"/>
            <a:tailEnd type="none" w="med" len="med"/>
          </a:ln>
        </p:spPr>
        <p:txBody>
          <a:bodyPr wrap="square" anchor="t"/>
          <a:lstStyle/>
          <a:p>
            <a:pPr algn="ctr"/>
            <a:r>
              <a:rPr lang="zh-CN" altLang="en-US" sz="2400" b="1">
                <a:latin typeface="Arial" panose="020B0604020202020204" pitchFamily="34" charset="0"/>
                <a:ea typeface="楷体_GB2312" panose="02010609030101010101" pitchFamily="1" charset="-122"/>
              </a:rPr>
              <a:t>肺结核</a:t>
            </a:r>
            <a:endParaRPr lang="zh-CN" altLang="en-US" sz="2400" b="1">
              <a:latin typeface="Arial" panose="020B0604020202020204" pitchFamily="34" charset="0"/>
              <a:ea typeface="楷体_GB2312" panose="02010609030101010101" pitchFamily="1" charset="-122"/>
            </a:endParaRPr>
          </a:p>
        </p:txBody>
      </p:sp>
      <p:pic>
        <p:nvPicPr>
          <p:cNvPr id="36867" name="图片 36867" descr="88"/>
          <p:cNvPicPr>
            <a:picLocks noChangeAspect="1"/>
          </p:cNvPicPr>
          <p:nvPr/>
        </p:nvPicPr>
        <p:blipFill>
          <a:blip r:embed="rId2">
            <a:lum bright="6000"/>
          </a:blip>
          <a:stretch>
            <a:fillRect/>
          </a:stretch>
        </p:blipFill>
        <p:spPr>
          <a:xfrm>
            <a:off x="7896225" y="2060575"/>
            <a:ext cx="2663825" cy="2808288"/>
          </a:xfrm>
          <a:prstGeom prst="rect">
            <a:avLst/>
          </a:prstGeom>
          <a:noFill/>
          <a:ln w="25400" cap="flat" cmpd="sng">
            <a:solidFill>
              <a:schemeClr val="bg1"/>
            </a:solidFill>
            <a:prstDash val="solid"/>
            <a:miter/>
            <a:headEnd type="none" w="med" len="med"/>
            <a:tailEnd type="none" w="med" len="med"/>
          </a:ln>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itle 6"/>
          <p:cNvSpPr txBox="1"/>
          <p:nvPr>
            <p:custDataLst>
              <p:tags r:id="rId1"/>
            </p:custDataLst>
          </p:nvPr>
        </p:nvSpPr>
        <p:spPr>
          <a:xfrm>
            <a:off x="164732" y="1069569"/>
            <a:ext cx="165227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algn="ctr" eaLnBrk="1" hangingPunct="1">
              <a:lnSpc>
                <a:spcPct val="100000"/>
              </a:lnSpc>
              <a:buClrTx/>
              <a:buSzTx/>
              <a:buNone/>
            </a:pPr>
            <a:r>
              <a:rPr lang="zh-CN" altLang="en-US" sz="3000" b="1">
                <a:solidFill>
                  <a:srgbClr val="FFFFFF"/>
                </a:solidFill>
                <a:sym typeface="+mn-ea"/>
              </a:rPr>
              <a:t>案例导入</a:t>
            </a:r>
            <a:endParaRPr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8" name="TextBox 8"/>
          <p:cNvSpPr txBox="1"/>
          <p:nvPr/>
        </p:nvSpPr>
        <p:spPr>
          <a:xfrm>
            <a:off x="2747010" y="162243"/>
            <a:ext cx="3892550" cy="430530"/>
          </a:xfrm>
          <a:prstGeom prst="rect">
            <a:avLst/>
          </a:prstGeom>
          <a:noFill/>
        </p:spPr>
        <p:txBody>
          <a:bodyPr wrap="square" lIns="0" tIns="0" rIns="0" bIns="0" rtlCol="0" anchor="ctr">
            <a:spAutoFit/>
          </a:bodyPr>
          <a:p>
            <a:pPr algn="ctr"/>
            <a:r>
              <a:rPr lang="zh-CN" sz="2800" dirty="0" smtClean="0">
                <a:solidFill>
                  <a:schemeClr val="tx1"/>
                </a:solidFill>
                <a:latin typeface="Arial" panose="020B0604020202020204" pitchFamily="34" charset="0"/>
                <a:ea typeface="微软雅黑" panose="020B0503020204020204" charset="-122"/>
                <a:sym typeface="Arial" panose="020B0604020202020204" pitchFamily="34" charset="0"/>
              </a:rPr>
              <a:t>任务一   问诊</a:t>
            </a:r>
            <a:endParaRPr lang="zh-CN" sz="2800" dirty="0" smtClean="0">
              <a:solidFill>
                <a:schemeClr val="tx1"/>
              </a:solidFill>
              <a:latin typeface="Arial" panose="020B0604020202020204" pitchFamily="34" charset="0"/>
              <a:ea typeface="微软雅黑" panose="020B0503020204020204" charset="-122"/>
              <a:sym typeface="Arial" panose="020B0604020202020204" pitchFamily="34" charset="0"/>
            </a:endParaRPr>
          </a:p>
        </p:txBody>
      </p:sp>
      <p:grpSp>
        <p:nvGrpSpPr>
          <p:cNvPr id="4" name="组合 3"/>
          <p:cNvGrpSpPr/>
          <p:nvPr/>
        </p:nvGrpSpPr>
        <p:grpSpPr>
          <a:xfrm>
            <a:off x="478155" y="981075"/>
            <a:ext cx="3989070" cy="496570"/>
            <a:chOff x="905" y="2226"/>
            <a:chExt cx="6282" cy="782"/>
          </a:xfrm>
        </p:grpSpPr>
        <p:grpSp>
          <p:nvGrpSpPr>
            <p:cNvPr id="13328" name="组合 24"/>
            <p:cNvGrpSpPr/>
            <p:nvPr/>
          </p:nvGrpSpPr>
          <p:grpSpPr>
            <a:xfrm>
              <a:off x="905" y="2226"/>
              <a:ext cx="6283" cy="783"/>
              <a:chOff x="0" y="0"/>
              <a:chExt cx="3988895" cy="496711"/>
            </a:xfrm>
          </p:grpSpPr>
          <p:sp>
            <p:nvSpPr>
              <p:cNvPr id="13329" name="矩形 25"/>
              <p:cNvSpPr/>
              <p:nvPr/>
            </p:nvSpPr>
            <p:spPr>
              <a:xfrm>
                <a:off x="0" y="0"/>
                <a:ext cx="677332" cy="496711"/>
              </a:xfrm>
              <a:prstGeom prst="rect">
                <a:avLst/>
              </a:prstGeom>
              <a:solidFill>
                <a:schemeClr val="accent5">
                  <a:lumMod val="75000"/>
                </a:schemeClr>
              </a:solidFill>
              <a:ln w="9525">
                <a:noFill/>
              </a:ln>
            </p:spPr>
            <p:txBody>
              <a:bodyPr anchor="ctr">
                <a:no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algn="ctr" eaLnBrk="1" hangingPunct="1">
                  <a:lnSpc>
                    <a:spcPct val="100000"/>
                  </a:lnSpc>
                  <a:buClrTx/>
                  <a:buSzTx/>
                  <a:buNone/>
                </a:pPr>
                <a:endParaRPr lang="zh-CN" altLang="en-US" sz="1800" dirty="0">
                  <a:solidFill>
                    <a:srgbClr val="FFFFFF"/>
                  </a:solidFill>
                  <a:sym typeface="+mn-ea"/>
                </a:endParaRPr>
              </a:p>
            </p:txBody>
          </p:sp>
          <p:sp>
            <p:nvSpPr>
              <p:cNvPr id="13330" name="十字形 26"/>
              <p:cNvSpPr/>
              <p:nvPr/>
            </p:nvSpPr>
            <p:spPr>
              <a:xfrm>
                <a:off x="125272" y="34960"/>
                <a:ext cx="426789" cy="426789"/>
              </a:xfrm>
              <a:prstGeom prst="plus">
                <a:avLst>
                  <a:gd name="adj" fmla="val 36931"/>
                </a:avLst>
              </a:prstGeom>
              <a:solidFill>
                <a:schemeClr val="accent5">
                  <a:lumMod val="75000"/>
                </a:schemeClr>
              </a:solidFill>
              <a:ln w="9525">
                <a:noFill/>
              </a:ln>
            </p:spPr>
            <p:txBody>
              <a:bodyPr anchor="ctr">
                <a:no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algn="ctr" eaLnBrk="1" hangingPunct="1">
                  <a:lnSpc>
                    <a:spcPct val="100000"/>
                  </a:lnSpc>
                  <a:buClrTx/>
                  <a:buSzTx/>
                  <a:buNone/>
                </a:pPr>
                <a:endParaRPr lang="zh-CN" altLang="en-US" sz="1800" dirty="0">
                  <a:solidFill>
                    <a:srgbClr val="FFFFFF"/>
                  </a:solidFill>
                  <a:sym typeface="+mn-ea"/>
                </a:endParaRPr>
              </a:p>
            </p:txBody>
          </p:sp>
          <p:sp>
            <p:nvSpPr>
              <p:cNvPr id="2" name="矩形 27"/>
              <p:cNvSpPr/>
              <p:nvPr/>
            </p:nvSpPr>
            <p:spPr>
              <a:xfrm>
                <a:off x="750649" y="0"/>
                <a:ext cx="3238246" cy="496711"/>
              </a:xfrm>
              <a:prstGeom prst="rect">
                <a:avLst/>
              </a:prstGeom>
              <a:solidFill>
                <a:schemeClr val="accent5">
                  <a:lumMod val="75000"/>
                </a:schemeClr>
              </a:solidFill>
              <a:ln w="9525">
                <a:noFill/>
              </a:ln>
            </p:spPr>
            <p:txBody>
              <a:bodyPr anchor="ctr">
                <a:no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algn="ctr" eaLnBrk="1" hangingPunct="1">
                  <a:lnSpc>
                    <a:spcPct val="100000"/>
                  </a:lnSpc>
                  <a:buClrTx/>
                  <a:buSzTx/>
                  <a:buNone/>
                </a:pPr>
                <a:endParaRPr lang="zh-CN" altLang="en-US" sz="1800" dirty="0">
                  <a:solidFill>
                    <a:srgbClr val="FFFFFF"/>
                  </a:solidFill>
                  <a:sym typeface="+mn-ea"/>
                </a:endParaRPr>
              </a:p>
            </p:txBody>
          </p:sp>
          <p:sp>
            <p:nvSpPr>
              <p:cNvPr id="13332" name="文本框 28"/>
              <p:cNvSpPr/>
              <p:nvPr/>
            </p:nvSpPr>
            <p:spPr>
              <a:xfrm>
                <a:off x="847360" y="64270"/>
                <a:ext cx="3044424" cy="368169"/>
              </a:xfrm>
              <a:prstGeom prst="rect">
                <a:avLst/>
              </a:prstGeom>
              <a:solidFill>
                <a:schemeClr val="accent5">
                  <a:lumMod val="75000"/>
                </a:schemeClr>
              </a:solidFill>
              <a:ln w="9525">
                <a:noFill/>
              </a:ln>
            </p:spPr>
            <p:txBody>
              <a:bodyPr anchor="ctr">
                <a:no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algn="ctr" eaLnBrk="1" hangingPunct="1">
                  <a:lnSpc>
                    <a:spcPct val="100000"/>
                  </a:lnSpc>
                  <a:buClrTx/>
                  <a:buSzTx/>
                  <a:buNone/>
                </a:pPr>
                <a:r>
                  <a:rPr lang="zh-CN" altLang="en-US" sz="2000" b="1" dirty="0">
                    <a:solidFill>
                      <a:srgbClr val="FFFFFF"/>
                    </a:solidFill>
                    <a:sym typeface="+mn-ea"/>
                  </a:rPr>
                  <a:t>案例导入</a:t>
                </a:r>
                <a:endParaRPr lang="zh-CN" altLang="en-US" sz="2000" b="1" dirty="0">
                  <a:solidFill>
                    <a:srgbClr val="FFFFFF"/>
                  </a:solidFill>
                  <a:sym typeface="+mn-ea"/>
                </a:endParaRPr>
              </a:p>
            </p:txBody>
          </p:sp>
        </p:grpSp>
        <p:sp>
          <p:nvSpPr>
            <p:cNvPr id="3" name="十字形 26"/>
            <p:cNvSpPr/>
            <p:nvPr/>
          </p:nvSpPr>
          <p:spPr>
            <a:xfrm>
              <a:off x="1102" y="2282"/>
              <a:ext cx="672" cy="672"/>
            </a:xfrm>
            <a:prstGeom prst="plus">
              <a:avLst>
                <a:gd name="adj" fmla="val 36931"/>
              </a:avLst>
            </a:prstGeom>
            <a:solidFill>
              <a:schemeClr val="bg1"/>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endParaRPr lang="zh-CN" altLang="en-US" sz="1800" dirty="0">
                <a:solidFill>
                  <a:srgbClr val="FFFFFF"/>
                </a:solidFill>
              </a:endParaRPr>
            </a:p>
          </p:txBody>
        </p:sp>
      </p:grpSp>
      <p:sp>
        <p:nvSpPr>
          <p:cNvPr id="21506" name="AutoShape 5"/>
          <p:cNvSpPr/>
          <p:nvPr/>
        </p:nvSpPr>
        <p:spPr>
          <a:xfrm>
            <a:off x="1522095" y="1866265"/>
            <a:ext cx="8123555" cy="3076575"/>
          </a:xfrm>
          <a:prstGeom prst="roundRect">
            <a:avLst>
              <a:gd name="adj" fmla="val 14810"/>
            </a:avLst>
          </a:prstGeom>
          <a:solidFill>
            <a:schemeClr val="bg1"/>
          </a:solidFill>
          <a:ln w="12700" cap="flat" cmpd="sng">
            <a:solidFill>
              <a:srgbClr val="ADBACA"/>
            </a:solidFill>
            <a:prstDash val="solid"/>
            <a:headEnd type="none" w="med" len="med"/>
            <a:tailEnd type="none" w="med" len="med"/>
          </a:ln>
        </p:spPr>
        <p:txBody>
          <a:bodyPr wrap="none"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defTabSz="685800" eaLnBrk="1" hangingPunct="1">
              <a:lnSpc>
                <a:spcPct val="100000"/>
              </a:lnSpc>
              <a:spcBef>
                <a:spcPct val="0"/>
              </a:spcBef>
              <a:buNone/>
            </a:pPr>
            <a:endParaRPr lang="zh-CN" altLang="en-US" sz="1300" dirty="0">
              <a:solidFill>
                <a:srgbClr val="000000"/>
              </a:solidFill>
              <a:latin typeface="Arial" panose="020B0604020202020204" pitchFamily="34" charset="0"/>
              <a:ea typeface="微软雅黑" panose="020B0503020204020204" charset="-122"/>
              <a:sym typeface="Arial" panose="020B0604020202020204" pitchFamily="34" charset="0"/>
            </a:endParaRPr>
          </a:p>
        </p:txBody>
      </p:sp>
      <p:sp>
        <p:nvSpPr>
          <p:cNvPr id="21511" name="矩形 10"/>
          <p:cNvSpPr/>
          <p:nvPr/>
        </p:nvSpPr>
        <p:spPr>
          <a:xfrm>
            <a:off x="1725930" y="2087880"/>
            <a:ext cx="7378065" cy="2682875"/>
          </a:xfrm>
          <a:prstGeom prst="rect">
            <a:avLst/>
          </a:prstGeom>
          <a:noFill/>
          <a:ln w="9525">
            <a:noFill/>
          </a:ln>
        </p:spPr>
        <p:txBody>
          <a:bodyPr wrap="square" lIns="0" tIns="0" rIns="0" bIns="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defTabSz="911225" eaLnBrk="1" hangingPunct="1">
              <a:lnSpc>
                <a:spcPct val="150000"/>
              </a:lnSpc>
              <a:spcBef>
                <a:spcPct val="20000"/>
              </a:spcBef>
              <a:buNone/>
            </a:pPr>
            <a:r>
              <a:rPr lang="zh-CN" altLang="en-US" sz="1600" dirty="0">
                <a:solidFill>
                  <a:srgbClr val="000000"/>
                </a:solidFill>
                <a:latin typeface="Arial" panose="020B0604020202020204" pitchFamily="34" charset="0"/>
                <a:ea typeface="微软雅黑" panose="020B0503020204020204" charset="-122"/>
                <a:sym typeface="Arial" panose="020B0604020202020204" pitchFamily="34" charset="0"/>
              </a:rPr>
              <a:t>李某，男，18岁。3天前放学路途中淋雨后出现咽痒、鼻塞，次日中午出现发热，自测体温为39.1℃，伴右胸局部疼痛，咳嗽时加剧，未予重视，自服维C银翘片。近三天来体温持续升高，维持在39.1～40.1℃之间，下午2点体温最高，且咳嗽日益加重，有铁锈色痰，自觉疲惫、精神欠佳。患者开始担心，遂来院就诊。既往体健，无结核病等传染病接触史、无药物过敏史。</a:t>
            </a:r>
            <a:endParaRPr lang="zh-CN" altLang="en-US" sz="1600" dirty="0">
              <a:solidFill>
                <a:srgbClr val="000000"/>
              </a:solidFill>
              <a:latin typeface="Arial" panose="020B0604020202020204" pitchFamily="34" charset="0"/>
              <a:ea typeface="微软雅黑" panose="020B0503020204020204" charset="-122"/>
              <a:sym typeface="Arial" panose="020B0604020202020204" pitchFamily="34" charset="0"/>
            </a:endParaRPr>
          </a:p>
          <a:p>
            <a:pPr marL="0" lvl="0" indent="0" defTabSz="911225" eaLnBrk="1" hangingPunct="1">
              <a:lnSpc>
                <a:spcPct val="150000"/>
              </a:lnSpc>
              <a:spcBef>
                <a:spcPct val="20000"/>
              </a:spcBef>
              <a:buNone/>
            </a:pPr>
            <a:r>
              <a:rPr lang="zh-CN" altLang="en-US" sz="1600" dirty="0">
                <a:solidFill>
                  <a:srgbClr val="000000"/>
                </a:solidFill>
                <a:latin typeface="Arial" panose="020B0604020202020204" pitchFamily="34" charset="0"/>
                <a:ea typeface="微软雅黑" panose="020B0503020204020204" charset="-122"/>
                <a:sym typeface="Arial" panose="020B0604020202020204" pitchFamily="34" charset="0"/>
              </a:rPr>
              <a:t>思考：1.接诊患者后，我们需要从哪些方面对患者开展问诊？</a:t>
            </a:r>
            <a:endParaRPr lang="zh-CN" altLang="en-US" sz="1600" dirty="0">
              <a:solidFill>
                <a:srgbClr val="000000"/>
              </a:solidFill>
              <a:latin typeface="Arial" panose="020B0604020202020204" pitchFamily="34" charset="0"/>
              <a:ea typeface="微软雅黑" panose="020B0503020204020204" charset="-122"/>
              <a:sym typeface="Arial" panose="020B0604020202020204" pitchFamily="34" charset="0"/>
            </a:endParaRPr>
          </a:p>
          <a:p>
            <a:pPr marL="0" lvl="0" indent="0" defTabSz="911225" eaLnBrk="1" hangingPunct="1">
              <a:lnSpc>
                <a:spcPct val="150000"/>
              </a:lnSpc>
              <a:spcBef>
                <a:spcPct val="20000"/>
              </a:spcBef>
              <a:buNone/>
            </a:pPr>
            <a:r>
              <a:rPr lang="zh-CN" altLang="en-US" sz="1600" dirty="0">
                <a:solidFill>
                  <a:srgbClr val="000000"/>
                </a:solidFill>
                <a:latin typeface="Arial" panose="020B0604020202020204" pitchFamily="34" charset="0"/>
                <a:ea typeface="微软雅黑" panose="020B0503020204020204" charset="-122"/>
                <a:sym typeface="Arial" panose="020B0604020202020204" pitchFamily="34" charset="0"/>
              </a:rPr>
              <a:t>           2.该患者的初步诊断是什么？</a:t>
            </a:r>
            <a:endParaRPr lang="zh-CN" altLang="en-US" sz="1600" dirty="0">
              <a:solidFill>
                <a:srgbClr val="000000"/>
              </a:solidFill>
              <a:latin typeface="Arial" panose="020B0604020202020204" pitchFamily="34" charset="0"/>
              <a:ea typeface="微软雅黑" panose="020B0503020204020204" charset="-122"/>
              <a:sym typeface="Arial" panose="020B0604020202020204" pitchFamily="34" charset="0"/>
            </a:endParaRPr>
          </a:p>
        </p:txBody>
      </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itle 6"/>
          <p:cNvSpPr txBox="1"/>
          <p:nvPr>
            <p:custDataLst>
              <p:tags r:id="rId1"/>
            </p:custDataLst>
          </p:nvPr>
        </p:nvSpPr>
        <p:spPr>
          <a:xfrm>
            <a:off x="231407" y="97384"/>
            <a:ext cx="176149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四</a:t>
            </a: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咯血</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5" name="文本框 4"/>
          <p:cNvSpPr txBox="1"/>
          <p:nvPr/>
        </p:nvSpPr>
        <p:spPr>
          <a:xfrm>
            <a:off x="642620" y="920115"/>
            <a:ext cx="4197985" cy="460375"/>
          </a:xfrm>
          <a:prstGeom prst="rect">
            <a:avLst/>
          </a:prstGeom>
          <a:noFill/>
        </p:spPr>
        <p:txBody>
          <a:bodyPr wrap="square" rtlCol="0">
            <a:spAutoFit/>
          </a:bodyPr>
          <a:p>
            <a:r>
              <a:rPr lang="zh-CN" altLang="en-US" sz="2400"/>
              <a:t>（一）病因</a:t>
            </a:r>
            <a:endParaRPr lang="zh-CN" altLang="en-US" sz="2400"/>
          </a:p>
        </p:txBody>
      </p:sp>
      <p:sp>
        <p:nvSpPr>
          <p:cNvPr id="33793" name="文本占位符 33793"/>
          <p:cNvSpPr>
            <a:spLocks noGrp="1"/>
          </p:cNvSpPr>
          <p:nvPr>
            <p:ph idx="1"/>
          </p:nvPr>
        </p:nvSpPr>
        <p:spPr>
          <a:xfrm>
            <a:off x="1764030" y="1424940"/>
            <a:ext cx="8070850" cy="4826000"/>
          </a:xfrm>
        </p:spPr>
        <p:txBody>
          <a:bodyPr anchor="t"/>
          <a:p>
            <a:pPr>
              <a:lnSpc>
                <a:spcPct val="150000"/>
              </a:lnSpc>
              <a:buNone/>
            </a:pPr>
            <a:endParaRPr lang="en-US" altLang="zh-CN" sz="2400" b="1" dirty="0">
              <a:latin typeface="隶书" panose="02010509060101010101" pitchFamily="49" charset="-122"/>
              <a:ea typeface="楷体_GB2312" panose="02010609030101010101" pitchFamily="1" charset="-122"/>
            </a:endParaRPr>
          </a:p>
          <a:p>
            <a:pPr>
              <a:lnSpc>
                <a:spcPct val="150000"/>
              </a:lnSpc>
              <a:buNone/>
            </a:pPr>
            <a:endParaRPr lang="zh-CN" altLang="en-US" sz="2400" b="1" dirty="0">
              <a:latin typeface="隶书" panose="02010509060101010101" pitchFamily="49" charset="-122"/>
              <a:ea typeface="楷体_GB2312" panose="02010609030101010101" pitchFamily="1" charset="-122"/>
            </a:endParaRPr>
          </a:p>
        </p:txBody>
      </p:sp>
      <p:sp>
        <p:nvSpPr>
          <p:cNvPr id="37889" name="文本占位符 37889"/>
          <p:cNvSpPr>
            <a:spLocks noGrp="1"/>
          </p:cNvSpPr>
          <p:nvPr/>
        </p:nvSpPr>
        <p:spPr>
          <a:xfrm>
            <a:off x="1896428" y="1983423"/>
            <a:ext cx="8229600" cy="4267200"/>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黑体" panose="02010609060101010101" charset="-122"/>
                <a:ea typeface="黑体" panose="02010609060101010101" charset="-122"/>
                <a:cs typeface="黑体" panose="0201060906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黑体" panose="02010609060101010101" charset="-122"/>
                <a:ea typeface="黑体" panose="02010609060101010101" charset="-122"/>
                <a:cs typeface="黑体" panose="02010609060101010101"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9060101010101" charset="-122"/>
                <a:ea typeface="黑体" panose="02010609060101010101" charset="-122"/>
                <a:cs typeface="黑体" panose="02010609060101010101"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30000"/>
              </a:lnSpc>
              <a:buNone/>
            </a:pPr>
            <a:r>
              <a:rPr lang="en-US" altLang="zh-CN" sz="2400" dirty="0">
                <a:solidFill>
                  <a:srgbClr val="0033CC"/>
                </a:solidFill>
                <a:latin typeface="微软雅黑" panose="020B0503020204020204" charset="-122"/>
                <a:ea typeface="微软雅黑" panose="020B0503020204020204" charset="-122"/>
                <a:cs typeface="微软雅黑" panose="020B0503020204020204" charset="-122"/>
              </a:rPr>
              <a:t>3.</a:t>
            </a:r>
            <a:r>
              <a:rPr lang="zh-CN" altLang="en-US" sz="2400" dirty="0">
                <a:solidFill>
                  <a:srgbClr val="0033CC"/>
                </a:solidFill>
                <a:latin typeface="微软雅黑" panose="020B0503020204020204" charset="-122"/>
                <a:ea typeface="微软雅黑" panose="020B0503020204020204" charset="-122"/>
                <a:cs typeface="微软雅黑" panose="020B0503020204020204" charset="-122"/>
              </a:rPr>
              <a:t>心血管疾病</a:t>
            </a:r>
            <a:endParaRPr lang="zh-CN" altLang="en-US" sz="2400" dirty="0">
              <a:solidFill>
                <a:srgbClr val="0033CC"/>
              </a:solidFill>
              <a:latin typeface="微软雅黑" panose="020B0503020204020204" charset="-122"/>
              <a:ea typeface="微软雅黑" panose="020B0503020204020204" charset="-122"/>
              <a:cs typeface="微软雅黑" panose="020B0503020204020204" charset="-122"/>
            </a:endParaRPr>
          </a:p>
          <a:p>
            <a:pPr lvl="1">
              <a:lnSpc>
                <a:spcPct val="130000"/>
              </a:lnSpc>
              <a:buNone/>
            </a:pPr>
            <a:r>
              <a:rPr lang="zh-CN" altLang="en-US" sz="2400" dirty="0">
                <a:solidFill>
                  <a:srgbClr val="0033CC"/>
                </a:solidFill>
                <a:latin typeface="微软雅黑" panose="020B0503020204020204" charset="-122"/>
                <a:ea typeface="微软雅黑" panose="020B0503020204020204" charset="-122"/>
                <a:cs typeface="微软雅黑" panose="020B0503020204020204" charset="-122"/>
              </a:rPr>
              <a:t>（1）病因：</a:t>
            </a:r>
            <a:r>
              <a:rPr lang="zh-CN" altLang="en-US" sz="2400" dirty="0">
                <a:latin typeface="微软雅黑" panose="020B0503020204020204" charset="-122"/>
                <a:ea typeface="微软雅黑" panose="020B0503020204020204" charset="-122"/>
                <a:cs typeface="微软雅黑" panose="020B0503020204020204" charset="-122"/>
              </a:rPr>
              <a:t>二尖瓣狭窄、原发性肺动脉高压症、高血压性心脏病、肺梗死</a:t>
            </a:r>
            <a:endParaRPr lang="zh-CN" altLang="en-US" sz="2400" dirty="0">
              <a:latin typeface="微软雅黑" panose="020B0503020204020204" charset="-122"/>
              <a:ea typeface="微软雅黑" panose="020B0503020204020204" charset="-122"/>
              <a:cs typeface="微软雅黑" panose="020B0503020204020204" charset="-122"/>
            </a:endParaRPr>
          </a:p>
          <a:p>
            <a:pPr lvl="1">
              <a:lnSpc>
                <a:spcPct val="130000"/>
              </a:lnSpc>
              <a:buNone/>
            </a:pPr>
            <a:r>
              <a:rPr lang="zh-CN" altLang="en-US" sz="2400" dirty="0">
                <a:solidFill>
                  <a:srgbClr val="0033CC"/>
                </a:solidFill>
                <a:latin typeface="微软雅黑" panose="020B0503020204020204" charset="-122"/>
                <a:ea typeface="微软雅黑" panose="020B0503020204020204" charset="-122"/>
                <a:cs typeface="微软雅黑" panose="020B0503020204020204" charset="-122"/>
              </a:rPr>
              <a:t>（2）病机：</a:t>
            </a:r>
            <a:endParaRPr lang="zh-CN" altLang="en-US" sz="2400" dirty="0">
              <a:solidFill>
                <a:srgbClr val="0033CC"/>
              </a:solidFill>
              <a:latin typeface="微软雅黑" panose="020B0503020204020204" charset="-122"/>
              <a:ea typeface="微软雅黑" panose="020B0503020204020204" charset="-122"/>
              <a:cs typeface="微软雅黑" panose="020B0503020204020204" charset="-122"/>
            </a:endParaRPr>
          </a:p>
          <a:p>
            <a:pPr lvl="2">
              <a:lnSpc>
                <a:spcPct val="130000"/>
              </a:lnSpc>
            </a:pPr>
            <a:r>
              <a:rPr lang="zh-CN" altLang="en-US" sz="2400" dirty="0">
                <a:latin typeface="微软雅黑" panose="020B0503020204020204" charset="-122"/>
                <a:ea typeface="微软雅黑" panose="020B0503020204020204" charset="-122"/>
                <a:cs typeface="微软雅黑" panose="020B0503020204020204" charset="-122"/>
              </a:rPr>
              <a:t>肺淤血致肺泡壁或支气管内膜毛细血管破裂出血</a:t>
            </a:r>
            <a:endParaRPr lang="zh-CN" altLang="en-US" sz="2400" dirty="0">
              <a:latin typeface="微软雅黑" panose="020B0503020204020204" charset="-122"/>
              <a:ea typeface="微软雅黑" panose="020B0503020204020204" charset="-122"/>
              <a:cs typeface="微软雅黑" panose="020B0503020204020204" charset="-122"/>
            </a:endParaRPr>
          </a:p>
          <a:p>
            <a:pPr lvl="2">
              <a:lnSpc>
                <a:spcPct val="130000"/>
              </a:lnSpc>
            </a:pPr>
            <a:r>
              <a:rPr lang="zh-CN" altLang="en-US" sz="2400" dirty="0">
                <a:latin typeface="微软雅黑" panose="020B0503020204020204" charset="-122"/>
                <a:ea typeface="微软雅黑" panose="020B0503020204020204" charset="-122"/>
                <a:cs typeface="微软雅黑" panose="020B0503020204020204" charset="-122"/>
              </a:rPr>
              <a:t>支气管粘膜下层支气管静脉曲张破裂出血</a:t>
            </a:r>
            <a:endParaRPr lang="zh-CN" altLang="en-US" sz="2400" dirty="0">
              <a:latin typeface="微软雅黑" panose="020B0503020204020204" charset="-122"/>
              <a:ea typeface="微软雅黑" panose="020B0503020204020204" charset="-122"/>
              <a:cs typeface="微软雅黑" panose="020B0503020204020204" charset="-122"/>
            </a:endParaRPr>
          </a:p>
          <a:p>
            <a:pPr lvl="2">
              <a:lnSpc>
                <a:spcPct val="130000"/>
              </a:lnSpc>
            </a:pPr>
            <a:r>
              <a:rPr lang="zh-CN" altLang="en-US" sz="2400" dirty="0">
                <a:latin typeface="微软雅黑" panose="020B0503020204020204" charset="-122"/>
                <a:ea typeface="微软雅黑" panose="020B0503020204020204" charset="-122"/>
                <a:cs typeface="微软雅黑" panose="020B0503020204020204" charset="-122"/>
              </a:rPr>
              <a:t>急性肺水肿或急性左心衰竭时，咳浆液性粉红色泡沫样血痰</a:t>
            </a:r>
            <a:endParaRPr lang="zh-CN" altLang="en-US" sz="2400" dirty="0">
              <a:latin typeface="微软雅黑" panose="020B0503020204020204" charset="-122"/>
              <a:ea typeface="微软雅黑" panose="020B0503020204020204" charset="-122"/>
              <a:cs typeface="微软雅黑" panose="020B0503020204020204" charset="-122"/>
            </a:endParaRPr>
          </a:p>
          <a:p>
            <a:pPr>
              <a:lnSpc>
                <a:spcPct val="150000"/>
              </a:lnSpc>
            </a:pPr>
            <a:endParaRPr lang="zh-CN" altLang="en-US" sz="2400" dirty="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itle 6"/>
          <p:cNvSpPr txBox="1"/>
          <p:nvPr>
            <p:custDataLst>
              <p:tags r:id="rId1"/>
            </p:custDataLst>
          </p:nvPr>
        </p:nvSpPr>
        <p:spPr>
          <a:xfrm>
            <a:off x="231407" y="97384"/>
            <a:ext cx="176149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四</a:t>
            </a: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咯血</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5" name="文本框 4"/>
          <p:cNvSpPr txBox="1"/>
          <p:nvPr/>
        </p:nvSpPr>
        <p:spPr>
          <a:xfrm>
            <a:off x="642620" y="920115"/>
            <a:ext cx="4197985" cy="460375"/>
          </a:xfrm>
          <a:prstGeom prst="rect">
            <a:avLst/>
          </a:prstGeom>
          <a:noFill/>
        </p:spPr>
        <p:txBody>
          <a:bodyPr wrap="square" rtlCol="0">
            <a:spAutoFit/>
          </a:bodyPr>
          <a:p>
            <a:r>
              <a:rPr lang="zh-CN" altLang="en-US" sz="2400"/>
              <a:t>（一）病因</a:t>
            </a:r>
            <a:endParaRPr lang="zh-CN" altLang="en-US" sz="2400"/>
          </a:p>
        </p:txBody>
      </p:sp>
      <p:sp>
        <p:nvSpPr>
          <p:cNvPr id="33793" name="文本占位符 33793"/>
          <p:cNvSpPr>
            <a:spLocks noGrp="1"/>
          </p:cNvSpPr>
          <p:nvPr>
            <p:ph idx="1"/>
          </p:nvPr>
        </p:nvSpPr>
        <p:spPr>
          <a:xfrm>
            <a:off x="1764030" y="1424940"/>
            <a:ext cx="8070850" cy="4826000"/>
          </a:xfrm>
        </p:spPr>
        <p:txBody>
          <a:bodyPr anchor="t"/>
          <a:p>
            <a:pPr>
              <a:lnSpc>
                <a:spcPct val="150000"/>
              </a:lnSpc>
              <a:buNone/>
            </a:pPr>
            <a:endParaRPr lang="en-US" altLang="zh-CN" sz="2400" b="1" dirty="0">
              <a:latin typeface="隶书" panose="02010509060101010101" pitchFamily="49" charset="-122"/>
              <a:ea typeface="楷体_GB2312" panose="02010609030101010101" pitchFamily="1" charset="-122"/>
            </a:endParaRPr>
          </a:p>
          <a:p>
            <a:pPr>
              <a:lnSpc>
                <a:spcPct val="150000"/>
              </a:lnSpc>
              <a:buNone/>
            </a:pPr>
            <a:endParaRPr lang="zh-CN" altLang="en-US" sz="2400" b="1" dirty="0">
              <a:latin typeface="隶书" panose="02010509060101010101" pitchFamily="49" charset="-122"/>
              <a:ea typeface="楷体_GB2312" panose="02010609030101010101" pitchFamily="1" charset="-122"/>
            </a:endParaRPr>
          </a:p>
        </p:txBody>
      </p:sp>
      <p:sp>
        <p:nvSpPr>
          <p:cNvPr id="38914" name="内容占位符 38913"/>
          <p:cNvSpPr>
            <a:spLocks noGrp="1"/>
          </p:cNvSpPr>
          <p:nvPr/>
        </p:nvSpPr>
        <p:spPr>
          <a:xfrm>
            <a:off x="1692275" y="1515110"/>
            <a:ext cx="9669780" cy="4526280"/>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黑体" panose="02010609060101010101" charset="-122"/>
                <a:ea typeface="黑体" panose="02010609060101010101" charset="-122"/>
                <a:cs typeface="黑体" panose="0201060906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黑体" panose="02010609060101010101" charset="-122"/>
                <a:ea typeface="黑体" panose="02010609060101010101" charset="-122"/>
                <a:cs typeface="黑体" panose="02010609060101010101"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9060101010101" charset="-122"/>
                <a:ea typeface="黑体" panose="02010609060101010101" charset="-122"/>
                <a:cs typeface="黑体" panose="02010609060101010101"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30000"/>
              </a:lnSpc>
              <a:spcBef>
                <a:spcPct val="0"/>
              </a:spcBef>
              <a:spcAft>
                <a:spcPts val="0"/>
              </a:spcAft>
              <a:buNone/>
            </a:pPr>
            <a:r>
              <a:rPr lang="en-US" altLang="zh-CN" sz="2300" dirty="0">
                <a:solidFill>
                  <a:srgbClr val="0033CC"/>
                </a:solidFill>
                <a:latin typeface="微软雅黑" panose="020B0503020204020204" charset="-122"/>
                <a:ea typeface="微软雅黑" panose="020B0503020204020204" charset="-122"/>
                <a:cs typeface="微软雅黑" panose="020B0503020204020204" charset="-122"/>
              </a:rPr>
              <a:t>4.</a:t>
            </a:r>
            <a:r>
              <a:rPr lang="zh-CN" altLang="en-US" sz="2300" dirty="0">
                <a:solidFill>
                  <a:srgbClr val="0033CC"/>
                </a:solidFill>
                <a:latin typeface="微软雅黑" panose="020B0503020204020204" charset="-122"/>
                <a:ea typeface="微软雅黑" panose="020B0503020204020204" charset="-122"/>
                <a:cs typeface="微软雅黑" panose="020B0503020204020204" charset="-122"/>
              </a:rPr>
              <a:t>其他疾病</a:t>
            </a:r>
            <a:endParaRPr lang="zh-CN" altLang="en-US" sz="2300" dirty="0">
              <a:solidFill>
                <a:srgbClr val="0033CC"/>
              </a:solidFill>
              <a:latin typeface="微软雅黑" panose="020B0503020204020204" charset="-122"/>
              <a:ea typeface="微软雅黑" panose="020B0503020204020204" charset="-122"/>
              <a:cs typeface="微软雅黑" panose="020B0503020204020204" charset="-122"/>
            </a:endParaRPr>
          </a:p>
          <a:p>
            <a:pPr lvl="1">
              <a:lnSpc>
                <a:spcPct val="130000"/>
              </a:lnSpc>
              <a:spcBef>
                <a:spcPct val="0"/>
              </a:spcBef>
              <a:spcAft>
                <a:spcPts val="0"/>
              </a:spcAft>
              <a:buNone/>
            </a:pPr>
            <a:r>
              <a:rPr lang="zh-CN" altLang="en-US" sz="2300" dirty="0">
                <a:solidFill>
                  <a:srgbClr val="0033CC"/>
                </a:solidFill>
                <a:latin typeface="微软雅黑" panose="020B0503020204020204" charset="-122"/>
                <a:ea typeface="微软雅黑" panose="020B0503020204020204" charset="-122"/>
                <a:cs typeface="微软雅黑" panose="020B0503020204020204" charset="-122"/>
                <a:sym typeface="+mn-ea"/>
              </a:rPr>
              <a:t>（1）</a:t>
            </a:r>
            <a:r>
              <a:rPr lang="zh-CN" altLang="en-US" sz="2300" dirty="0">
                <a:solidFill>
                  <a:srgbClr val="0033CC"/>
                </a:solidFill>
                <a:latin typeface="微软雅黑" panose="020B0503020204020204" charset="-122"/>
                <a:ea typeface="微软雅黑" panose="020B0503020204020204" charset="-122"/>
                <a:cs typeface="微软雅黑" panose="020B0503020204020204" charset="-122"/>
              </a:rPr>
              <a:t>血液病</a:t>
            </a:r>
            <a:endParaRPr lang="zh-CN" altLang="en-US" sz="2300" dirty="0">
              <a:solidFill>
                <a:srgbClr val="0033CC"/>
              </a:solidFill>
              <a:latin typeface="微软雅黑" panose="020B0503020204020204" charset="-122"/>
              <a:ea typeface="微软雅黑" panose="020B0503020204020204" charset="-122"/>
              <a:cs typeface="微软雅黑" panose="020B0503020204020204" charset="-122"/>
            </a:endParaRPr>
          </a:p>
          <a:p>
            <a:pPr marL="914400" lvl="2" indent="0">
              <a:lnSpc>
                <a:spcPct val="130000"/>
              </a:lnSpc>
              <a:spcBef>
                <a:spcPct val="0"/>
              </a:spcBef>
              <a:spcAft>
                <a:spcPts val="0"/>
              </a:spcAft>
              <a:buNone/>
            </a:pPr>
            <a:r>
              <a:rPr lang="zh-CN" altLang="en-US" sz="2300" dirty="0">
                <a:latin typeface="微软雅黑" panose="020B0503020204020204" charset="-122"/>
                <a:ea typeface="微软雅黑" panose="020B0503020204020204" charset="-122"/>
                <a:cs typeface="微软雅黑" panose="020B0503020204020204" charset="-122"/>
              </a:rPr>
              <a:t>  白血病、血小板减少性紫癜、再生障碍性贫血</a:t>
            </a:r>
            <a:endParaRPr lang="zh-CN" altLang="en-US" sz="2300" dirty="0">
              <a:latin typeface="微软雅黑" panose="020B0503020204020204" charset="-122"/>
              <a:ea typeface="微软雅黑" panose="020B0503020204020204" charset="-122"/>
              <a:cs typeface="微软雅黑" panose="020B0503020204020204" charset="-122"/>
            </a:endParaRPr>
          </a:p>
          <a:p>
            <a:pPr lvl="1">
              <a:lnSpc>
                <a:spcPct val="130000"/>
              </a:lnSpc>
              <a:spcBef>
                <a:spcPct val="0"/>
              </a:spcBef>
              <a:spcAft>
                <a:spcPts val="0"/>
              </a:spcAft>
              <a:buNone/>
            </a:pPr>
            <a:r>
              <a:rPr lang="zh-CN" altLang="en-US" sz="2300" dirty="0">
                <a:solidFill>
                  <a:srgbClr val="0033CC"/>
                </a:solidFill>
                <a:latin typeface="微软雅黑" panose="020B0503020204020204" charset="-122"/>
                <a:ea typeface="微软雅黑" panose="020B0503020204020204" charset="-122"/>
                <a:cs typeface="微软雅黑" panose="020B0503020204020204" charset="-122"/>
              </a:rPr>
              <a:t>（</a:t>
            </a:r>
            <a:r>
              <a:rPr lang="en-US" altLang="zh-CN" sz="2300" dirty="0">
                <a:solidFill>
                  <a:srgbClr val="0033CC"/>
                </a:solidFill>
                <a:latin typeface="微软雅黑" panose="020B0503020204020204" charset="-122"/>
                <a:ea typeface="微软雅黑" panose="020B0503020204020204" charset="-122"/>
                <a:cs typeface="微软雅黑" panose="020B0503020204020204" charset="-122"/>
              </a:rPr>
              <a:t>2</a:t>
            </a:r>
            <a:r>
              <a:rPr lang="zh-CN" altLang="en-US" sz="2300" dirty="0">
                <a:solidFill>
                  <a:srgbClr val="0033CC"/>
                </a:solidFill>
                <a:latin typeface="微软雅黑" panose="020B0503020204020204" charset="-122"/>
                <a:ea typeface="微软雅黑" panose="020B0503020204020204" charset="-122"/>
                <a:cs typeface="微软雅黑" panose="020B0503020204020204" charset="-122"/>
              </a:rPr>
              <a:t>）急性传染病</a:t>
            </a:r>
            <a:endParaRPr lang="zh-CN" altLang="en-US" sz="2300" dirty="0">
              <a:solidFill>
                <a:srgbClr val="0033CC"/>
              </a:solidFill>
              <a:latin typeface="微软雅黑" panose="020B0503020204020204" charset="-122"/>
              <a:ea typeface="微软雅黑" panose="020B0503020204020204" charset="-122"/>
              <a:cs typeface="微软雅黑" panose="020B0503020204020204" charset="-122"/>
            </a:endParaRPr>
          </a:p>
          <a:p>
            <a:pPr marL="914400" lvl="2" indent="0">
              <a:lnSpc>
                <a:spcPct val="130000"/>
              </a:lnSpc>
              <a:spcBef>
                <a:spcPct val="0"/>
              </a:spcBef>
              <a:spcAft>
                <a:spcPts val="0"/>
              </a:spcAft>
              <a:buNone/>
            </a:pPr>
            <a:r>
              <a:rPr lang="zh-CN" altLang="en-US" sz="2300" dirty="0">
                <a:latin typeface="微软雅黑" panose="020B0503020204020204" charset="-122"/>
                <a:ea typeface="微软雅黑" panose="020B0503020204020204" charset="-122"/>
                <a:cs typeface="微软雅黑" panose="020B0503020204020204" charset="-122"/>
              </a:rPr>
              <a:t>  流行性出血热、肺出血性钩端螺旋体病</a:t>
            </a:r>
            <a:endParaRPr lang="zh-CN" altLang="en-US" sz="2300" dirty="0">
              <a:latin typeface="微软雅黑" panose="020B0503020204020204" charset="-122"/>
              <a:ea typeface="微软雅黑" panose="020B0503020204020204" charset="-122"/>
              <a:cs typeface="微软雅黑" panose="020B0503020204020204" charset="-122"/>
            </a:endParaRPr>
          </a:p>
          <a:p>
            <a:pPr lvl="1">
              <a:lnSpc>
                <a:spcPct val="130000"/>
              </a:lnSpc>
              <a:spcBef>
                <a:spcPct val="0"/>
              </a:spcBef>
              <a:spcAft>
                <a:spcPts val="0"/>
              </a:spcAft>
              <a:buNone/>
            </a:pPr>
            <a:r>
              <a:rPr lang="zh-CN" altLang="en-US" sz="2300" dirty="0">
                <a:solidFill>
                  <a:srgbClr val="0033CC"/>
                </a:solidFill>
                <a:latin typeface="微软雅黑" panose="020B0503020204020204" charset="-122"/>
                <a:ea typeface="微软雅黑" panose="020B0503020204020204" charset="-122"/>
                <a:cs typeface="微软雅黑" panose="020B0503020204020204" charset="-122"/>
              </a:rPr>
              <a:t>（</a:t>
            </a:r>
            <a:r>
              <a:rPr lang="en-US" altLang="zh-CN" sz="2300" dirty="0">
                <a:solidFill>
                  <a:srgbClr val="0033CC"/>
                </a:solidFill>
                <a:latin typeface="微软雅黑" panose="020B0503020204020204" charset="-122"/>
                <a:ea typeface="微软雅黑" panose="020B0503020204020204" charset="-122"/>
                <a:cs typeface="微软雅黑" panose="020B0503020204020204" charset="-122"/>
              </a:rPr>
              <a:t>3</a:t>
            </a:r>
            <a:r>
              <a:rPr lang="zh-CN" altLang="en-US" sz="2300" dirty="0">
                <a:solidFill>
                  <a:srgbClr val="0033CC"/>
                </a:solidFill>
                <a:latin typeface="微软雅黑" panose="020B0503020204020204" charset="-122"/>
                <a:ea typeface="微软雅黑" panose="020B0503020204020204" charset="-122"/>
                <a:cs typeface="微软雅黑" panose="020B0503020204020204" charset="-122"/>
              </a:rPr>
              <a:t>）风湿性疾病 </a:t>
            </a:r>
            <a:endParaRPr lang="zh-CN" altLang="en-US" sz="2300" dirty="0">
              <a:solidFill>
                <a:srgbClr val="0033CC"/>
              </a:solidFill>
              <a:latin typeface="微软雅黑" panose="020B0503020204020204" charset="-122"/>
              <a:ea typeface="微软雅黑" panose="020B0503020204020204" charset="-122"/>
              <a:cs typeface="微软雅黑" panose="020B0503020204020204" charset="-122"/>
            </a:endParaRPr>
          </a:p>
          <a:p>
            <a:pPr lvl="1">
              <a:lnSpc>
                <a:spcPct val="130000"/>
              </a:lnSpc>
              <a:spcBef>
                <a:spcPct val="0"/>
              </a:spcBef>
              <a:spcAft>
                <a:spcPts val="0"/>
              </a:spcAft>
              <a:buNone/>
            </a:pPr>
            <a:r>
              <a:rPr lang="zh-CN" altLang="en-US" sz="2300" dirty="0">
                <a:solidFill>
                  <a:srgbClr val="0033CC"/>
                </a:solidFill>
                <a:latin typeface="微软雅黑" panose="020B0503020204020204" charset="-122"/>
                <a:ea typeface="微软雅黑" panose="020B0503020204020204" charset="-122"/>
                <a:cs typeface="微软雅黑" panose="020B0503020204020204" charset="-122"/>
              </a:rPr>
              <a:t>     </a:t>
            </a:r>
            <a:r>
              <a:rPr lang="zh-CN" altLang="en-US" sz="2300" dirty="0">
                <a:latin typeface="微软雅黑" panose="020B0503020204020204" charset="-122"/>
                <a:ea typeface="微软雅黑" panose="020B0503020204020204" charset="-122"/>
                <a:cs typeface="微软雅黑" panose="020B0503020204020204" charset="-122"/>
              </a:rPr>
              <a:t>系统性红斑狼疮</a:t>
            </a:r>
            <a:endParaRPr lang="zh-CN" altLang="en-US" sz="2300" dirty="0">
              <a:latin typeface="微软雅黑" panose="020B0503020204020204" charset="-122"/>
              <a:ea typeface="微软雅黑" panose="020B0503020204020204" charset="-122"/>
              <a:cs typeface="微软雅黑" panose="020B0503020204020204" charset="-122"/>
            </a:endParaRPr>
          </a:p>
          <a:p>
            <a:pPr lvl="1">
              <a:lnSpc>
                <a:spcPct val="130000"/>
              </a:lnSpc>
              <a:spcBef>
                <a:spcPct val="0"/>
              </a:spcBef>
              <a:spcAft>
                <a:spcPts val="0"/>
              </a:spcAft>
              <a:buNone/>
            </a:pPr>
            <a:r>
              <a:rPr lang="zh-CN" altLang="en-US" sz="2300" dirty="0">
                <a:solidFill>
                  <a:srgbClr val="0033CC"/>
                </a:solidFill>
                <a:latin typeface="微软雅黑" panose="020B0503020204020204" charset="-122"/>
                <a:ea typeface="微软雅黑" panose="020B0503020204020204" charset="-122"/>
                <a:cs typeface="微软雅黑" panose="020B0503020204020204" charset="-122"/>
              </a:rPr>
              <a:t>（</a:t>
            </a:r>
            <a:r>
              <a:rPr lang="en-US" altLang="zh-CN" sz="2300" dirty="0">
                <a:solidFill>
                  <a:srgbClr val="0033CC"/>
                </a:solidFill>
                <a:latin typeface="微软雅黑" panose="020B0503020204020204" charset="-122"/>
                <a:ea typeface="微软雅黑" panose="020B0503020204020204" charset="-122"/>
                <a:cs typeface="微软雅黑" panose="020B0503020204020204" charset="-122"/>
              </a:rPr>
              <a:t>4</a:t>
            </a:r>
            <a:r>
              <a:rPr lang="zh-CN" altLang="en-US" sz="2300" dirty="0">
                <a:solidFill>
                  <a:srgbClr val="0033CC"/>
                </a:solidFill>
                <a:latin typeface="微软雅黑" panose="020B0503020204020204" charset="-122"/>
                <a:ea typeface="微软雅黑" panose="020B0503020204020204" charset="-122"/>
                <a:cs typeface="微软雅黑" panose="020B0503020204020204" charset="-122"/>
              </a:rPr>
              <a:t>）其他</a:t>
            </a:r>
            <a:endParaRPr lang="zh-CN" altLang="en-US" sz="2300" dirty="0">
              <a:solidFill>
                <a:srgbClr val="0033CC"/>
              </a:solidFill>
              <a:latin typeface="微软雅黑" panose="020B0503020204020204" charset="-122"/>
              <a:ea typeface="微软雅黑" panose="020B0503020204020204" charset="-122"/>
              <a:cs typeface="微软雅黑" panose="020B0503020204020204" charset="-122"/>
            </a:endParaRPr>
          </a:p>
          <a:p>
            <a:pPr marL="914400" lvl="2" indent="0">
              <a:lnSpc>
                <a:spcPct val="130000"/>
              </a:lnSpc>
              <a:spcBef>
                <a:spcPct val="0"/>
              </a:spcBef>
              <a:spcAft>
                <a:spcPts val="0"/>
              </a:spcAft>
              <a:buNone/>
            </a:pPr>
            <a:r>
              <a:rPr lang="zh-CN" altLang="en-US" sz="2300" dirty="0">
                <a:latin typeface="微软雅黑" panose="020B0503020204020204" charset="-122"/>
                <a:ea typeface="微软雅黑" panose="020B0503020204020204" charset="-122"/>
                <a:cs typeface="微软雅黑" panose="020B0503020204020204" charset="-122"/>
              </a:rPr>
              <a:t>   气管或支气管子宫内膜异位症</a:t>
            </a:r>
            <a:endParaRPr lang="zh-CN" altLang="en-US" sz="2300" dirty="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38914">
                                            <p:txEl>
                                              <p:charRg st="7" end="13"/>
                                            </p:txEl>
                                          </p:spTgt>
                                        </p:tgtEl>
                                        <p:attrNameLst>
                                          <p:attrName>style.visibility</p:attrName>
                                        </p:attrNameLst>
                                      </p:cBhvr>
                                      <p:to>
                                        <p:strVal val="visible"/>
                                      </p:to>
                                    </p:set>
                                    <p:animEffect transition="in" filter="wipe(up)">
                                      <p:cBhvr>
                                        <p:cTn id="7" dur="500"/>
                                        <p:tgtEl>
                                          <p:spTgt spid="38914">
                                            <p:txEl>
                                              <p:charRg st="7" end="13"/>
                                            </p:txEl>
                                          </p:spTgt>
                                        </p:tgtEl>
                                      </p:cBhvr>
                                    </p:animEffect>
                                  </p:childTnLst>
                                </p:cTn>
                              </p:par>
                              <p:par>
                                <p:cTn id="8" presetID="22" presetClass="entr" presetSubtype="1" fill="hold" nodeType="withEffect">
                                  <p:stCondLst>
                                    <p:cond delay="0"/>
                                  </p:stCondLst>
                                  <p:childTnLst>
                                    <p:set>
                                      <p:cBhvr>
                                        <p:cTn id="9" dur="1" fill="hold">
                                          <p:stCondLst>
                                            <p:cond delay="0"/>
                                          </p:stCondLst>
                                        </p:cTn>
                                        <p:tgtEl>
                                          <p:spTgt spid="38914">
                                            <p:txEl>
                                              <p:charRg st="34" end="42"/>
                                            </p:txEl>
                                          </p:spTgt>
                                        </p:tgtEl>
                                        <p:attrNameLst>
                                          <p:attrName>style.visibility</p:attrName>
                                        </p:attrNameLst>
                                      </p:cBhvr>
                                      <p:to>
                                        <p:strVal val="visible"/>
                                      </p:to>
                                    </p:set>
                                    <p:animEffect transition="in" filter="wipe(up)">
                                      <p:cBhvr>
                                        <p:cTn id="10" dur="500"/>
                                        <p:tgtEl>
                                          <p:spTgt spid="38914">
                                            <p:txEl>
                                              <p:charRg st="34" end="42"/>
                                            </p:txEl>
                                          </p:spTgt>
                                        </p:tgtEl>
                                      </p:cBhvr>
                                    </p:animEffect>
                                  </p:childTnLst>
                                </p:cTn>
                              </p:par>
                              <p:par>
                                <p:cTn id="11" presetID="22" presetClass="entr" presetSubtype="1" fill="hold" nodeType="withEffect">
                                  <p:stCondLst>
                                    <p:cond delay="0"/>
                                  </p:stCondLst>
                                  <p:childTnLst>
                                    <p:set>
                                      <p:cBhvr>
                                        <p:cTn id="12" dur="1" fill="hold">
                                          <p:stCondLst>
                                            <p:cond delay="0"/>
                                          </p:stCondLst>
                                        </p:cTn>
                                        <p:tgtEl>
                                          <p:spTgt spid="38914">
                                            <p:txEl>
                                              <p:charRg st="60" end="68"/>
                                            </p:txEl>
                                          </p:spTgt>
                                        </p:tgtEl>
                                        <p:attrNameLst>
                                          <p:attrName>style.visibility</p:attrName>
                                        </p:attrNameLst>
                                      </p:cBhvr>
                                      <p:to>
                                        <p:strVal val="visible"/>
                                      </p:to>
                                    </p:set>
                                    <p:animEffect transition="in" filter="wipe(up)">
                                      <p:cBhvr>
                                        <p:cTn id="13" dur="500"/>
                                        <p:tgtEl>
                                          <p:spTgt spid="38914">
                                            <p:txEl>
                                              <p:charRg st="60" end="68"/>
                                            </p:txEl>
                                          </p:spTgt>
                                        </p:tgtEl>
                                      </p:cBhvr>
                                    </p:animEffect>
                                  </p:childTnLst>
                                </p:cTn>
                              </p:par>
                              <p:par>
                                <p:cTn id="14" presetID="22" presetClass="entr" presetSubtype="1" fill="hold" nodeType="withEffect">
                                  <p:stCondLst>
                                    <p:cond delay="0"/>
                                  </p:stCondLst>
                                  <p:childTnLst>
                                    <p:set>
                                      <p:cBhvr>
                                        <p:cTn id="15" dur="1" fill="hold">
                                          <p:stCondLst>
                                            <p:cond delay="0"/>
                                          </p:stCondLst>
                                        </p:cTn>
                                        <p:tgtEl>
                                          <p:spTgt spid="38914">
                                            <p:txEl>
                                              <p:charRg st="6" end="6"/>
                                            </p:txEl>
                                          </p:spTgt>
                                        </p:tgtEl>
                                        <p:attrNameLst>
                                          <p:attrName>style.visibility</p:attrName>
                                        </p:attrNameLst>
                                      </p:cBhvr>
                                      <p:to>
                                        <p:strVal val="visible"/>
                                      </p:to>
                                    </p:set>
                                    <p:animEffect transition="in" filter="wipe(up)">
                                      <p:cBhvr>
                                        <p:cTn id="16" dur="500"/>
                                        <p:tgtEl>
                                          <p:spTgt spid="38914">
                                            <p:txEl>
                                              <p:charRg st="6" end="6"/>
                                            </p:txEl>
                                          </p:spTgt>
                                        </p:tgtEl>
                                      </p:cBhvr>
                                    </p:animEffect>
                                  </p:childTnLst>
                                </p:cTn>
                              </p:par>
                              <p:par>
                                <p:cTn id="17" presetID="22" presetClass="entr" presetSubtype="1" fill="hold" nodeType="withEffect">
                                  <p:stCondLst>
                                    <p:cond delay="0"/>
                                  </p:stCondLst>
                                  <p:childTnLst>
                                    <p:set>
                                      <p:cBhvr>
                                        <p:cTn id="18" dur="1" fill="hold">
                                          <p:stCondLst>
                                            <p:cond delay="0"/>
                                          </p:stCondLst>
                                        </p:cTn>
                                        <p:tgtEl>
                                          <p:spTgt spid="38914">
                                            <p:txEl>
                                              <p:charRg st="76" end="81"/>
                                            </p:txEl>
                                          </p:spTgt>
                                        </p:tgtEl>
                                        <p:attrNameLst>
                                          <p:attrName>style.visibility</p:attrName>
                                        </p:attrNameLst>
                                      </p:cBhvr>
                                      <p:to>
                                        <p:strVal val="visible"/>
                                      </p:to>
                                    </p:set>
                                    <p:animEffect transition="in" filter="wipe(up)">
                                      <p:cBhvr>
                                        <p:cTn id="19" dur="500"/>
                                        <p:tgtEl>
                                          <p:spTgt spid="38914">
                                            <p:txEl>
                                              <p:charRg st="76" end="81"/>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1" fill="hold" nodeType="clickEffect">
                                  <p:stCondLst>
                                    <p:cond delay="0"/>
                                  </p:stCondLst>
                                  <p:childTnLst>
                                    <p:set>
                                      <p:cBhvr>
                                        <p:cTn id="23" dur="1" fill="hold">
                                          <p:stCondLst>
                                            <p:cond delay="0"/>
                                          </p:stCondLst>
                                        </p:cTn>
                                        <p:tgtEl>
                                          <p:spTgt spid="38914">
                                            <p:txEl>
                                              <p:charRg st="13" end="34"/>
                                            </p:txEl>
                                          </p:spTgt>
                                        </p:tgtEl>
                                        <p:attrNameLst>
                                          <p:attrName>style.visibility</p:attrName>
                                        </p:attrNameLst>
                                      </p:cBhvr>
                                      <p:to>
                                        <p:strVal val="visible"/>
                                      </p:to>
                                    </p:set>
                                    <p:animEffect transition="in" filter="wipe(up)">
                                      <p:cBhvr>
                                        <p:cTn id="24" dur="500"/>
                                        <p:tgtEl>
                                          <p:spTgt spid="38914">
                                            <p:txEl>
                                              <p:charRg st="13" end="34"/>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1" fill="hold" nodeType="clickEffect">
                                  <p:stCondLst>
                                    <p:cond delay="0"/>
                                  </p:stCondLst>
                                  <p:childTnLst>
                                    <p:set>
                                      <p:cBhvr>
                                        <p:cTn id="28" dur="1" fill="hold">
                                          <p:stCondLst>
                                            <p:cond delay="0"/>
                                          </p:stCondLst>
                                        </p:cTn>
                                        <p:tgtEl>
                                          <p:spTgt spid="38914">
                                            <p:txEl>
                                              <p:charRg st="42" end="60"/>
                                            </p:txEl>
                                          </p:spTgt>
                                        </p:tgtEl>
                                        <p:attrNameLst>
                                          <p:attrName>style.visibility</p:attrName>
                                        </p:attrNameLst>
                                      </p:cBhvr>
                                      <p:to>
                                        <p:strVal val="visible"/>
                                      </p:to>
                                    </p:set>
                                    <p:animEffect transition="in" filter="wipe(up)">
                                      <p:cBhvr>
                                        <p:cTn id="29" dur="500"/>
                                        <p:tgtEl>
                                          <p:spTgt spid="38914">
                                            <p:txEl>
                                              <p:charRg st="42" end="60"/>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1" fill="hold" nodeType="clickEffect">
                                  <p:stCondLst>
                                    <p:cond delay="0"/>
                                  </p:stCondLst>
                                  <p:childTnLst>
                                    <p:set>
                                      <p:cBhvr>
                                        <p:cTn id="33" dur="1" fill="hold">
                                          <p:stCondLst>
                                            <p:cond delay="0"/>
                                          </p:stCondLst>
                                        </p:cTn>
                                        <p:tgtEl>
                                          <p:spTgt spid="38914">
                                            <p:txEl>
                                              <p:charRg st="81" end="95"/>
                                            </p:txEl>
                                          </p:spTgt>
                                        </p:tgtEl>
                                        <p:attrNameLst>
                                          <p:attrName>style.visibility</p:attrName>
                                        </p:attrNameLst>
                                      </p:cBhvr>
                                      <p:to>
                                        <p:strVal val="visible"/>
                                      </p:to>
                                    </p:set>
                                    <p:animEffect transition="in" filter="wipe(up)">
                                      <p:cBhvr>
                                        <p:cTn id="34" dur="500"/>
                                        <p:tgtEl>
                                          <p:spTgt spid="38914">
                                            <p:txEl>
                                              <p:charRg st="81" end="9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itle 6"/>
          <p:cNvSpPr txBox="1"/>
          <p:nvPr>
            <p:custDataLst>
              <p:tags r:id="rId1"/>
            </p:custDataLst>
          </p:nvPr>
        </p:nvSpPr>
        <p:spPr>
          <a:xfrm>
            <a:off x="231407" y="97384"/>
            <a:ext cx="176149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四</a:t>
            </a: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咯血</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5" name="文本框 4"/>
          <p:cNvSpPr txBox="1"/>
          <p:nvPr/>
        </p:nvSpPr>
        <p:spPr>
          <a:xfrm>
            <a:off x="642620" y="920115"/>
            <a:ext cx="4197985" cy="460375"/>
          </a:xfrm>
          <a:prstGeom prst="rect">
            <a:avLst/>
          </a:prstGeom>
          <a:noFill/>
        </p:spPr>
        <p:txBody>
          <a:bodyPr wrap="square" rtlCol="0">
            <a:spAutoFit/>
          </a:bodyPr>
          <a:p>
            <a:r>
              <a:rPr lang="zh-CN" altLang="en-US" sz="2400"/>
              <a:t>（二）临床表现</a:t>
            </a:r>
            <a:endParaRPr lang="zh-CN" altLang="en-US" sz="2400"/>
          </a:p>
        </p:txBody>
      </p:sp>
      <p:sp>
        <p:nvSpPr>
          <p:cNvPr id="33793" name="文本占位符 33793"/>
          <p:cNvSpPr>
            <a:spLocks noGrp="1"/>
          </p:cNvSpPr>
          <p:nvPr>
            <p:ph idx="1"/>
          </p:nvPr>
        </p:nvSpPr>
        <p:spPr>
          <a:xfrm>
            <a:off x="1764030" y="1424940"/>
            <a:ext cx="8070850" cy="4826000"/>
          </a:xfrm>
        </p:spPr>
        <p:txBody>
          <a:bodyPr anchor="t"/>
          <a:p>
            <a:pPr>
              <a:lnSpc>
                <a:spcPct val="150000"/>
              </a:lnSpc>
              <a:buNone/>
            </a:pPr>
            <a:endParaRPr lang="en-US" altLang="zh-CN" sz="2400" b="1" dirty="0">
              <a:latin typeface="隶书" panose="02010509060101010101" pitchFamily="49" charset="-122"/>
              <a:ea typeface="楷体_GB2312" panose="02010609030101010101" pitchFamily="1" charset="-122"/>
            </a:endParaRPr>
          </a:p>
          <a:p>
            <a:pPr>
              <a:lnSpc>
                <a:spcPct val="150000"/>
              </a:lnSpc>
              <a:buNone/>
            </a:pPr>
            <a:endParaRPr lang="zh-CN" altLang="en-US" sz="2400" b="1" dirty="0">
              <a:latin typeface="隶书" panose="02010509060101010101" pitchFamily="49" charset="-122"/>
              <a:ea typeface="楷体_GB2312" panose="02010609030101010101" pitchFamily="1" charset="-122"/>
            </a:endParaRPr>
          </a:p>
        </p:txBody>
      </p:sp>
      <p:sp>
        <p:nvSpPr>
          <p:cNvPr id="39937" name="文本占位符 39937"/>
          <p:cNvSpPr>
            <a:spLocks noGrp="1"/>
          </p:cNvSpPr>
          <p:nvPr/>
        </p:nvSpPr>
        <p:spPr>
          <a:xfrm>
            <a:off x="1873250" y="1410970"/>
            <a:ext cx="8229600" cy="4267200"/>
          </a:xfrm>
          <a:prstGeom prst="rect">
            <a:avLst/>
          </a:prstGeom>
        </p:spPr>
        <p:txBody>
          <a:bodyPr vert="horz" lIns="91440" tIns="45720" rIns="91440" bIns="45720" rtlCol="0" anchor="t">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黑体" panose="02010609060101010101" charset="-122"/>
                <a:ea typeface="黑体" panose="02010609060101010101" charset="-122"/>
                <a:cs typeface="黑体" panose="0201060906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黑体" panose="02010609060101010101" charset="-122"/>
                <a:ea typeface="黑体" panose="02010609060101010101" charset="-122"/>
                <a:cs typeface="黑体" panose="02010609060101010101"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9060101010101" charset="-122"/>
                <a:ea typeface="黑体" panose="02010609060101010101" charset="-122"/>
                <a:cs typeface="黑体" panose="02010609060101010101"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spcBef>
                <a:spcPct val="0"/>
              </a:spcBef>
              <a:buNone/>
            </a:pPr>
            <a:r>
              <a:rPr lang="zh-CN" altLang="en-US" sz="2400" dirty="0">
                <a:solidFill>
                  <a:srgbClr val="0033CC"/>
                </a:solidFill>
                <a:latin typeface="微软雅黑" panose="020B0503020204020204" charset="-122"/>
                <a:ea typeface="微软雅黑" panose="020B0503020204020204" charset="-122"/>
                <a:cs typeface="微软雅黑" panose="020B0503020204020204" charset="-122"/>
              </a:rPr>
              <a:t>1、年龄：</a:t>
            </a:r>
            <a:r>
              <a:rPr lang="en-US" altLang="zh-CN" sz="2400" dirty="0">
                <a:latin typeface="微软雅黑" panose="020B0503020204020204" charset="-122"/>
                <a:ea typeface="微软雅黑" panose="020B0503020204020204" charset="-122"/>
                <a:cs typeface="微软雅黑" panose="020B0503020204020204" charset="-122"/>
              </a:rPr>
              <a:t>  </a:t>
            </a:r>
            <a:endParaRPr lang="en-US" altLang="zh-CN" sz="2400" dirty="0">
              <a:latin typeface="微软雅黑" panose="020B0503020204020204" charset="-122"/>
              <a:ea typeface="微软雅黑" panose="020B0503020204020204" charset="-122"/>
              <a:cs typeface="微软雅黑" panose="020B0503020204020204" charset="-122"/>
            </a:endParaRPr>
          </a:p>
          <a:p>
            <a:pPr>
              <a:lnSpc>
                <a:spcPct val="150000"/>
              </a:lnSpc>
              <a:spcBef>
                <a:spcPct val="0"/>
              </a:spcBef>
              <a:buNone/>
            </a:pPr>
            <a:r>
              <a:rPr lang="en-US" altLang="zh-CN" sz="2400" dirty="0">
                <a:latin typeface="微软雅黑" panose="020B0503020204020204" charset="-122"/>
                <a:ea typeface="微软雅黑" panose="020B0503020204020204" charset="-122"/>
                <a:cs typeface="微软雅黑" panose="020B0503020204020204" charset="-122"/>
              </a:rPr>
              <a:t>   </a:t>
            </a:r>
            <a:r>
              <a:rPr lang="zh-CN" altLang="en-US" sz="2400" dirty="0">
                <a:latin typeface="微软雅黑" panose="020B0503020204020204" charset="-122"/>
                <a:ea typeface="微软雅黑" panose="020B0503020204020204" charset="-122"/>
                <a:cs typeface="微软雅黑" panose="020B0503020204020204" charset="-122"/>
              </a:rPr>
              <a:t>青壮年咯血常见于肺结核、支气管扩张和二尖瓣狭窄等。</a:t>
            </a:r>
            <a:r>
              <a:rPr lang="en-US" altLang="zh-CN" sz="2400" dirty="0">
                <a:latin typeface="微软雅黑" panose="020B0503020204020204" charset="-122"/>
                <a:ea typeface="微软雅黑" panose="020B0503020204020204" charset="-122"/>
                <a:cs typeface="微软雅黑" panose="020B0503020204020204" charset="-122"/>
              </a:rPr>
              <a:t>40</a:t>
            </a:r>
            <a:r>
              <a:rPr lang="zh-CN" altLang="en-US" sz="2400" dirty="0">
                <a:latin typeface="微软雅黑" panose="020B0503020204020204" charset="-122"/>
                <a:ea typeface="微软雅黑" panose="020B0503020204020204" charset="-122"/>
                <a:cs typeface="微软雅黑" panose="020B0503020204020204" charset="-122"/>
              </a:rPr>
              <a:t>岁以上的长期吸烟者应高度警惕是否为支气管肺癌。</a:t>
            </a:r>
            <a:endParaRPr lang="zh-CN" altLang="en-US" sz="2400" dirty="0">
              <a:latin typeface="微软雅黑" panose="020B0503020204020204" charset="-122"/>
              <a:ea typeface="微软雅黑" panose="020B0503020204020204" charset="-122"/>
              <a:cs typeface="微软雅黑" panose="020B0503020204020204" charset="-122"/>
            </a:endParaRPr>
          </a:p>
          <a:p>
            <a:pPr>
              <a:lnSpc>
                <a:spcPct val="150000"/>
              </a:lnSpc>
              <a:spcBef>
                <a:spcPct val="0"/>
              </a:spcBef>
              <a:buNone/>
            </a:pPr>
            <a:r>
              <a:rPr lang="zh-CN" altLang="en-US" sz="2400" dirty="0">
                <a:solidFill>
                  <a:srgbClr val="0033CC"/>
                </a:solidFill>
                <a:latin typeface="微软雅黑" panose="020B0503020204020204" charset="-122"/>
                <a:ea typeface="微软雅黑" panose="020B0503020204020204" charset="-122"/>
                <a:cs typeface="微软雅黑" panose="020B0503020204020204" charset="-122"/>
              </a:rPr>
              <a:t>2、大咯血</a:t>
            </a:r>
            <a:endParaRPr lang="zh-CN" altLang="en-US" sz="2400" dirty="0">
              <a:solidFill>
                <a:srgbClr val="0033CC"/>
              </a:solidFill>
              <a:latin typeface="微软雅黑" panose="020B0503020204020204" charset="-122"/>
              <a:ea typeface="微软雅黑" panose="020B0503020204020204" charset="-122"/>
              <a:cs typeface="微软雅黑" panose="020B0503020204020204" charset="-122"/>
            </a:endParaRPr>
          </a:p>
          <a:p>
            <a:pPr lvl="2">
              <a:lnSpc>
                <a:spcPct val="150000"/>
              </a:lnSpc>
              <a:spcBef>
                <a:spcPct val="0"/>
              </a:spcBef>
            </a:pPr>
            <a:r>
              <a:rPr lang="zh-CN" altLang="en-US" sz="2400" dirty="0">
                <a:latin typeface="微软雅黑" panose="020B0503020204020204" charset="-122"/>
                <a:ea typeface="微软雅黑" panose="020B0503020204020204" charset="-122"/>
                <a:cs typeface="微软雅黑" panose="020B0503020204020204" charset="-122"/>
              </a:rPr>
              <a:t>咯出满口血液或短时间内咯血不止</a:t>
            </a:r>
            <a:endParaRPr lang="zh-CN" altLang="en-US" sz="2400" dirty="0">
              <a:latin typeface="微软雅黑" panose="020B0503020204020204" charset="-122"/>
              <a:ea typeface="微软雅黑" panose="020B0503020204020204" charset="-122"/>
              <a:cs typeface="微软雅黑" panose="020B0503020204020204" charset="-122"/>
            </a:endParaRPr>
          </a:p>
          <a:p>
            <a:pPr lvl="2">
              <a:lnSpc>
                <a:spcPct val="150000"/>
              </a:lnSpc>
              <a:spcBef>
                <a:spcPct val="0"/>
              </a:spcBef>
            </a:pPr>
            <a:r>
              <a:rPr lang="zh-CN" altLang="en-US" sz="2400" dirty="0">
                <a:latin typeface="微软雅黑" panose="020B0503020204020204" charset="-122"/>
                <a:ea typeface="微软雅黑" panose="020B0503020204020204" charset="-122"/>
                <a:cs typeface="微软雅黑" panose="020B0503020204020204" charset="-122"/>
              </a:rPr>
              <a:t>伴呛咳、脉速、出冷汗、呼吸急促、面色苍白、紧张不安、恐惧</a:t>
            </a:r>
            <a:endParaRPr lang="zh-CN" altLang="en-US" sz="2400" dirty="0">
              <a:latin typeface="微软雅黑" panose="020B0503020204020204" charset="-122"/>
              <a:ea typeface="微软雅黑" panose="020B0503020204020204" charset="-122"/>
              <a:cs typeface="微软雅黑" panose="020B0503020204020204" charset="-122"/>
            </a:endParaRPr>
          </a:p>
          <a:p>
            <a:pPr>
              <a:lnSpc>
                <a:spcPct val="150000"/>
              </a:lnSpc>
            </a:pPr>
            <a:endParaRPr lang="zh-CN" altLang="en-US" sz="2400" dirty="0">
              <a:latin typeface="微软雅黑" panose="020B0503020204020204" charset="-122"/>
              <a:ea typeface="微软雅黑" panose="020B0503020204020204" charset="-122"/>
              <a:cs typeface="微软雅黑" panose="020B0503020204020204" charset="-122"/>
            </a:endParaRPr>
          </a:p>
        </p:txBody>
      </p:sp>
      <p:pic>
        <p:nvPicPr>
          <p:cNvPr id="39940" name="Picture 4" descr="get (1)"/>
          <p:cNvPicPr>
            <a:picLocks noChangeAspect="1"/>
          </p:cNvPicPr>
          <p:nvPr/>
        </p:nvPicPr>
        <p:blipFill>
          <a:blip r:embed="rId2"/>
          <a:stretch>
            <a:fillRect/>
          </a:stretch>
        </p:blipFill>
        <p:spPr>
          <a:xfrm>
            <a:off x="8574405" y="4662805"/>
            <a:ext cx="2865755" cy="196342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9940"/>
                                        </p:tgtEl>
                                        <p:attrNameLst>
                                          <p:attrName>style.visibility</p:attrName>
                                        </p:attrNameLst>
                                      </p:cBhvr>
                                      <p:to>
                                        <p:strVal val="visible"/>
                                      </p:to>
                                    </p:set>
                                    <p:anim calcmode="lin" valueType="num">
                                      <p:cBhvr additive="base">
                                        <p:cTn id="7" dur="500" fill="hold"/>
                                        <p:tgtEl>
                                          <p:spTgt spid="39940"/>
                                        </p:tgtEl>
                                        <p:attrNameLst>
                                          <p:attrName>ppt_x</p:attrName>
                                        </p:attrNameLst>
                                      </p:cBhvr>
                                      <p:tavLst>
                                        <p:tav tm="0">
                                          <p:val>
                                            <p:strVal val="#ppt_x"/>
                                          </p:val>
                                        </p:tav>
                                        <p:tav tm="100000">
                                          <p:val>
                                            <p:strVal val="#ppt_x"/>
                                          </p:val>
                                        </p:tav>
                                      </p:tavLst>
                                    </p:anim>
                                    <p:anim calcmode="lin" valueType="num">
                                      <p:cBhvr additive="base">
                                        <p:cTn id="8" dur="500" fill="hold"/>
                                        <p:tgtEl>
                                          <p:spTgt spid="3994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itle 6"/>
          <p:cNvSpPr txBox="1"/>
          <p:nvPr>
            <p:custDataLst>
              <p:tags r:id="rId1"/>
            </p:custDataLst>
          </p:nvPr>
        </p:nvSpPr>
        <p:spPr>
          <a:xfrm>
            <a:off x="231407" y="97384"/>
            <a:ext cx="176149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四</a:t>
            </a: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咯血</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5" name="文本框 4"/>
          <p:cNvSpPr txBox="1"/>
          <p:nvPr/>
        </p:nvSpPr>
        <p:spPr>
          <a:xfrm>
            <a:off x="642620" y="920115"/>
            <a:ext cx="4197985" cy="460375"/>
          </a:xfrm>
          <a:prstGeom prst="rect">
            <a:avLst/>
          </a:prstGeom>
          <a:noFill/>
        </p:spPr>
        <p:txBody>
          <a:bodyPr wrap="square" rtlCol="0">
            <a:spAutoFit/>
          </a:bodyPr>
          <a:p>
            <a:r>
              <a:rPr lang="zh-CN" altLang="en-US" sz="2400"/>
              <a:t>（二）临床表现</a:t>
            </a:r>
            <a:endParaRPr lang="zh-CN" altLang="en-US" sz="2400"/>
          </a:p>
        </p:txBody>
      </p:sp>
      <p:sp>
        <p:nvSpPr>
          <p:cNvPr id="33793" name="文本占位符 33793"/>
          <p:cNvSpPr>
            <a:spLocks noGrp="1"/>
          </p:cNvSpPr>
          <p:nvPr>
            <p:ph idx="1"/>
          </p:nvPr>
        </p:nvSpPr>
        <p:spPr>
          <a:xfrm>
            <a:off x="1764030" y="1424940"/>
            <a:ext cx="8070850" cy="4826000"/>
          </a:xfrm>
        </p:spPr>
        <p:txBody>
          <a:bodyPr anchor="t"/>
          <a:p>
            <a:pPr>
              <a:lnSpc>
                <a:spcPct val="150000"/>
              </a:lnSpc>
              <a:buNone/>
            </a:pPr>
            <a:endParaRPr lang="en-US" altLang="zh-CN" sz="2400" b="1" dirty="0">
              <a:latin typeface="隶书" panose="02010509060101010101" pitchFamily="49" charset="-122"/>
              <a:ea typeface="楷体_GB2312" panose="02010609030101010101" pitchFamily="1" charset="-122"/>
            </a:endParaRPr>
          </a:p>
          <a:p>
            <a:pPr>
              <a:lnSpc>
                <a:spcPct val="150000"/>
              </a:lnSpc>
              <a:buNone/>
            </a:pPr>
            <a:endParaRPr lang="zh-CN" altLang="en-US" sz="2400" b="1" dirty="0">
              <a:latin typeface="隶书" panose="02010509060101010101" pitchFamily="49" charset="-122"/>
              <a:ea typeface="楷体_GB2312" panose="02010609030101010101" pitchFamily="1" charset="-122"/>
            </a:endParaRPr>
          </a:p>
        </p:txBody>
      </p:sp>
      <p:sp>
        <p:nvSpPr>
          <p:cNvPr id="40961" name="文本占位符 40961"/>
          <p:cNvSpPr>
            <a:spLocks noGrp="1"/>
          </p:cNvSpPr>
          <p:nvPr/>
        </p:nvSpPr>
        <p:spPr>
          <a:xfrm>
            <a:off x="1684338" y="2059623"/>
            <a:ext cx="8229600" cy="4267200"/>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黑体" panose="02010609060101010101" charset="-122"/>
                <a:ea typeface="黑体" panose="02010609060101010101" charset="-122"/>
                <a:cs typeface="黑体" panose="0201060906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黑体" panose="02010609060101010101" charset="-122"/>
                <a:ea typeface="黑体" panose="02010609060101010101" charset="-122"/>
                <a:cs typeface="黑体" panose="02010609060101010101"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9060101010101" charset="-122"/>
                <a:ea typeface="黑体" panose="02010609060101010101" charset="-122"/>
                <a:cs typeface="黑体" panose="02010609060101010101"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spcBef>
                <a:spcPct val="0"/>
              </a:spcBef>
              <a:buNone/>
            </a:pPr>
            <a:r>
              <a:rPr lang="en-US" altLang="zh-CN" sz="2400" dirty="0">
                <a:solidFill>
                  <a:srgbClr val="0033CC"/>
                </a:solidFill>
                <a:latin typeface="微软雅黑" panose="020B0503020204020204" charset="-122"/>
                <a:ea typeface="微软雅黑" panose="020B0503020204020204" charset="-122"/>
                <a:cs typeface="微软雅黑" panose="020B0503020204020204" charset="-122"/>
              </a:rPr>
              <a:t>3</a:t>
            </a:r>
            <a:r>
              <a:rPr lang="zh-CN" altLang="en-US" sz="2400" dirty="0">
                <a:solidFill>
                  <a:srgbClr val="0033CC"/>
                </a:solidFill>
                <a:latin typeface="微软雅黑" panose="020B0503020204020204" charset="-122"/>
                <a:ea typeface="微软雅黑" panose="020B0503020204020204" charset="-122"/>
                <a:cs typeface="微软雅黑" panose="020B0503020204020204" charset="-122"/>
              </a:rPr>
              <a:t>、咯血的量</a:t>
            </a:r>
            <a:endParaRPr lang="zh-CN" altLang="en-US" sz="2400" dirty="0">
              <a:solidFill>
                <a:srgbClr val="0033CC"/>
              </a:solidFill>
              <a:latin typeface="微软雅黑" panose="020B0503020204020204" charset="-122"/>
              <a:ea typeface="微软雅黑" panose="020B0503020204020204" charset="-122"/>
              <a:cs typeface="微软雅黑" panose="020B0503020204020204" charset="-122"/>
            </a:endParaRPr>
          </a:p>
          <a:p>
            <a:pPr lvl="1">
              <a:buNone/>
            </a:pPr>
            <a:r>
              <a:rPr lang="zh-CN" altLang="en-US" sz="2400" dirty="0">
                <a:solidFill>
                  <a:srgbClr val="0033CC"/>
                </a:solidFill>
                <a:latin typeface="微软雅黑" panose="020B0503020204020204" charset="-122"/>
                <a:ea typeface="微软雅黑" panose="020B0503020204020204" charset="-122"/>
                <a:cs typeface="微软雅黑" panose="020B0503020204020204" charset="-122"/>
              </a:rPr>
              <a:t>1、少量咯血</a:t>
            </a:r>
            <a:endParaRPr lang="zh-CN" altLang="en-US" sz="2400" dirty="0">
              <a:solidFill>
                <a:srgbClr val="0033CC"/>
              </a:solidFill>
              <a:latin typeface="微软雅黑" panose="020B0503020204020204" charset="-122"/>
              <a:ea typeface="微软雅黑" panose="020B0503020204020204" charset="-122"/>
              <a:cs typeface="微软雅黑" panose="020B0503020204020204" charset="-122"/>
            </a:endParaRPr>
          </a:p>
          <a:p>
            <a:pPr lvl="2">
              <a:lnSpc>
                <a:spcPct val="110000"/>
              </a:lnSpc>
              <a:spcBef>
                <a:spcPct val="0"/>
              </a:spcBef>
            </a:pPr>
            <a:r>
              <a:rPr lang="zh-CN" altLang="en-US" sz="2400" dirty="0">
                <a:latin typeface="微软雅黑" panose="020B0503020204020204" charset="-122"/>
                <a:ea typeface="微软雅黑" panose="020B0503020204020204" charset="-122"/>
                <a:cs typeface="微软雅黑" panose="020B0503020204020204" charset="-122"/>
              </a:rPr>
              <a:t>痰中带血、&lt;100ml/天</a:t>
            </a:r>
            <a:endParaRPr lang="zh-CN" altLang="en-US" sz="2400" dirty="0">
              <a:latin typeface="微软雅黑" panose="020B0503020204020204" charset="-122"/>
              <a:ea typeface="微软雅黑" panose="020B0503020204020204" charset="-122"/>
              <a:cs typeface="微软雅黑" panose="020B0503020204020204" charset="-122"/>
            </a:endParaRPr>
          </a:p>
          <a:p>
            <a:pPr lvl="1">
              <a:buNone/>
            </a:pPr>
            <a:r>
              <a:rPr lang="zh-CN" altLang="en-US" sz="2400" dirty="0">
                <a:solidFill>
                  <a:srgbClr val="0033CC"/>
                </a:solidFill>
                <a:latin typeface="微软雅黑" panose="020B0503020204020204" charset="-122"/>
                <a:ea typeface="微软雅黑" panose="020B0503020204020204" charset="-122"/>
                <a:cs typeface="微软雅黑" panose="020B0503020204020204" charset="-122"/>
              </a:rPr>
              <a:t>2、中等量咯血</a:t>
            </a:r>
            <a:endParaRPr lang="zh-CN" altLang="en-US" sz="2400" dirty="0">
              <a:solidFill>
                <a:srgbClr val="0033CC"/>
              </a:solidFill>
              <a:latin typeface="微软雅黑" panose="020B0503020204020204" charset="-122"/>
              <a:ea typeface="微软雅黑" panose="020B0503020204020204" charset="-122"/>
              <a:cs typeface="微软雅黑" panose="020B0503020204020204" charset="-122"/>
            </a:endParaRPr>
          </a:p>
          <a:p>
            <a:pPr lvl="2">
              <a:lnSpc>
                <a:spcPct val="110000"/>
              </a:lnSpc>
              <a:spcBef>
                <a:spcPct val="0"/>
              </a:spcBef>
            </a:pPr>
            <a:r>
              <a:rPr lang="zh-CN" altLang="en-US" sz="2400" dirty="0">
                <a:latin typeface="微软雅黑" panose="020B0503020204020204" charset="-122"/>
                <a:ea typeface="微软雅黑" panose="020B0503020204020204" charset="-122"/>
                <a:cs typeface="微软雅黑" panose="020B0503020204020204" charset="-122"/>
              </a:rPr>
              <a:t>100—500ml/天</a:t>
            </a:r>
            <a:endParaRPr lang="zh-CN" altLang="en-US" sz="2400" dirty="0">
              <a:latin typeface="微软雅黑" panose="020B0503020204020204" charset="-122"/>
              <a:ea typeface="微软雅黑" panose="020B0503020204020204" charset="-122"/>
              <a:cs typeface="微软雅黑" panose="020B0503020204020204" charset="-122"/>
            </a:endParaRPr>
          </a:p>
          <a:p>
            <a:pPr lvl="1">
              <a:buNone/>
            </a:pPr>
            <a:r>
              <a:rPr lang="zh-CN" altLang="en-US" sz="2400" dirty="0">
                <a:solidFill>
                  <a:srgbClr val="0033CC"/>
                </a:solidFill>
                <a:latin typeface="微软雅黑" panose="020B0503020204020204" charset="-122"/>
                <a:ea typeface="微软雅黑" panose="020B0503020204020204" charset="-122"/>
                <a:cs typeface="微软雅黑" panose="020B0503020204020204" charset="-122"/>
              </a:rPr>
              <a:t>3、大咯血</a:t>
            </a:r>
            <a:endParaRPr lang="zh-CN" altLang="en-US" sz="2400" dirty="0">
              <a:solidFill>
                <a:srgbClr val="0033CC"/>
              </a:solidFill>
              <a:latin typeface="微软雅黑" panose="020B0503020204020204" charset="-122"/>
              <a:ea typeface="微软雅黑" panose="020B0503020204020204" charset="-122"/>
              <a:cs typeface="微软雅黑" panose="020B0503020204020204" charset="-122"/>
            </a:endParaRPr>
          </a:p>
          <a:p>
            <a:pPr lvl="2">
              <a:lnSpc>
                <a:spcPct val="110000"/>
              </a:lnSpc>
              <a:spcBef>
                <a:spcPct val="0"/>
              </a:spcBef>
            </a:pPr>
            <a:r>
              <a:rPr lang="zh-CN" altLang="en-US" sz="2400" dirty="0">
                <a:latin typeface="微软雅黑" panose="020B0503020204020204" charset="-122"/>
                <a:ea typeface="微软雅黑" panose="020B0503020204020204" charset="-122"/>
                <a:cs typeface="微软雅黑" panose="020B0503020204020204" charset="-122"/>
              </a:rPr>
              <a:t>&gt;500ml/天，或100—500ml/次</a:t>
            </a:r>
            <a:endParaRPr lang="zh-CN" altLang="en-US" sz="2400" dirty="0">
              <a:latin typeface="微软雅黑" panose="020B0503020204020204" charset="-122"/>
              <a:ea typeface="微软雅黑" panose="020B0503020204020204" charset="-122"/>
              <a:cs typeface="微软雅黑" panose="020B0503020204020204" charset="-122"/>
            </a:endParaRPr>
          </a:p>
          <a:p>
            <a:pPr>
              <a:lnSpc>
                <a:spcPct val="150000"/>
              </a:lnSpc>
              <a:buNone/>
            </a:pPr>
            <a:endParaRPr lang="zh-CN" altLang="en-US" sz="2400" dirty="0">
              <a:latin typeface="微软雅黑" panose="020B0503020204020204" charset="-122"/>
              <a:ea typeface="微软雅黑" panose="020B0503020204020204" charset="-122"/>
              <a:cs typeface="微软雅黑" panose="020B0503020204020204" charset="-122"/>
            </a:endParaRPr>
          </a:p>
        </p:txBody>
      </p:sp>
      <p:pic>
        <p:nvPicPr>
          <p:cNvPr id="40963" name="图片 40963" descr="IU]RVTXBIF_GVJ}DBKWNBBG"/>
          <p:cNvPicPr>
            <a:picLocks noChangeAspect="1"/>
          </p:cNvPicPr>
          <p:nvPr/>
        </p:nvPicPr>
        <p:blipFill>
          <a:blip r:embed="rId2"/>
          <a:srcRect l="8931" t="6277" r="10319" b="19676"/>
          <a:stretch>
            <a:fillRect/>
          </a:stretch>
        </p:blipFill>
        <p:spPr>
          <a:xfrm>
            <a:off x="8110220" y="1968500"/>
            <a:ext cx="2733040" cy="267398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itle 6"/>
          <p:cNvSpPr txBox="1"/>
          <p:nvPr>
            <p:custDataLst>
              <p:tags r:id="rId1"/>
            </p:custDataLst>
          </p:nvPr>
        </p:nvSpPr>
        <p:spPr>
          <a:xfrm>
            <a:off x="231407" y="97384"/>
            <a:ext cx="176149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四</a:t>
            </a: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咯血</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5" name="文本框 4"/>
          <p:cNvSpPr txBox="1"/>
          <p:nvPr/>
        </p:nvSpPr>
        <p:spPr>
          <a:xfrm>
            <a:off x="642620" y="920115"/>
            <a:ext cx="4197985" cy="460375"/>
          </a:xfrm>
          <a:prstGeom prst="rect">
            <a:avLst/>
          </a:prstGeom>
          <a:noFill/>
        </p:spPr>
        <p:txBody>
          <a:bodyPr wrap="square" rtlCol="0">
            <a:spAutoFit/>
          </a:bodyPr>
          <a:p>
            <a:r>
              <a:rPr lang="zh-CN" altLang="en-US" sz="2400"/>
              <a:t>（二）临床表现</a:t>
            </a:r>
            <a:endParaRPr lang="zh-CN" altLang="en-US" sz="2400"/>
          </a:p>
        </p:txBody>
      </p:sp>
      <p:sp>
        <p:nvSpPr>
          <p:cNvPr id="40961" name="文本占位符 40961"/>
          <p:cNvSpPr>
            <a:spLocks noGrp="1"/>
          </p:cNvSpPr>
          <p:nvPr/>
        </p:nvSpPr>
        <p:spPr>
          <a:xfrm>
            <a:off x="536258" y="2659063"/>
            <a:ext cx="8229600" cy="4267200"/>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黑体" panose="02010609060101010101" charset="-122"/>
                <a:ea typeface="黑体" panose="02010609060101010101" charset="-122"/>
                <a:cs typeface="黑体" panose="0201060906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黑体" panose="02010609060101010101" charset="-122"/>
                <a:ea typeface="黑体" panose="02010609060101010101" charset="-122"/>
                <a:cs typeface="黑体" panose="02010609060101010101"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9060101010101" charset="-122"/>
                <a:ea typeface="黑体" panose="02010609060101010101" charset="-122"/>
                <a:cs typeface="黑体" panose="02010609060101010101"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spcBef>
                <a:spcPct val="0"/>
              </a:spcBef>
              <a:buNone/>
            </a:pPr>
            <a:r>
              <a:rPr lang="en-US" altLang="zh-CN" sz="2400" dirty="0">
                <a:solidFill>
                  <a:srgbClr val="0033CC"/>
                </a:solidFill>
                <a:latin typeface="微软雅黑" panose="020B0503020204020204" charset="-122"/>
                <a:ea typeface="微软雅黑" panose="020B0503020204020204" charset="-122"/>
                <a:cs typeface="微软雅黑" panose="020B0503020204020204" charset="-122"/>
              </a:rPr>
              <a:t>4</a:t>
            </a:r>
            <a:r>
              <a:rPr lang="zh-CN" altLang="en-US" sz="2400" dirty="0">
                <a:solidFill>
                  <a:srgbClr val="0033CC"/>
                </a:solidFill>
                <a:latin typeface="微软雅黑" panose="020B0503020204020204" charset="-122"/>
                <a:ea typeface="微软雅黑" panose="020B0503020204020204" charset="-122"/>
                <a:cs typeface="微软雅黑" panose="020B0503020204020204" charset="-122"/>
              </a:rPr>
              <a:t>、颜色和性状</a:t>
            </a:r>
            <a:endParaRPr lang="zh-CN" altLang="en-US" sz="2400" dirty="0">
              <a:latin typeface="微软雅黑" panose="020B0503020204020204" charset="-122"/>
              <a:ea typeface="微软雅黑" panose="020B0503020204020204" charset="-122"/>
              <a:cs typeface="微软雅黑" panose="020B0503020204020204" charset="-122"/>
            </a:endParaRPr>
          </a:p>
        </p:txBody>
      </p:sp>
      <p:grpSp>
        <p:nvGrpSpPr>
          <p:cNvPr id="6" name="组合 5"/>
          <p:cNvGrpSpPr/>
          <p:nvPr/>
        </p:nvGrpSpPr>
        <p:grpSpPr>
          <a:xfrm>
            <a:off x="3246755" y="1380490"/>
            <a:ext cx="8662035" cy="4979670"/>
            <a:chOff x="704" y="2453"/>
            <a:chExt cx="13641" cy="7842"/>
          </a:xfrm>
        </p:grpSpPr>
        <p:sp>
          <p:nvSpPr>
            <p:cNvPr id="43015" name="文本框 43015"/>
            <p:cNvSpPr txBox="1"/>
            <p:nvPr/>
          </p:nvSpPr>
          <p:spPr>
            <a:xfrm>
              <a:off x="7540" y="4040"/>
              <a:ext cx="6805" cy="720"/>
            </a:xfrm>
            <a:prstGeom prst="rect">
              <a:avLst/>
            </a:prstGeom>
            <a:noFill/>
            <a:ln w="9525">
              <a:noFill/>
            </a:ln>
          </p:spPr>
          <p:txBody>
            <a:bodyPr wrap="square" anchor="t">
              <a:spAutoFit/>
            </a:bodyPr>
            <a:p>
              <a:pPr>
                <a:spcBef>
                  <a:spcPct val="50000"/>
                </a:spcBef>
              </a:pPr>
              <a:r>
                <a:rPr lang="zh-CN" altLang="en-US" sz="2400" b="1">
                  <a:latin typeface="Verdana" panose="020B0604030504040204" pitchFamily="34" charset="0"/>
                  <a:ea typeface="楷体_GB2312" panose="02010609030101010101" pitchFamily="1" charset="-122"/>
                </a:rPr>
                <a:t>肺炎链球菌肺炎</a:t>
              </a:r>
              <a:endParaRPr lang="zh-CN" altLang="en-US" sz="2400" b="1">
                <a:latin typeface="Verdana" panose="020B0604030504040204" pitchFamily="34" charset="0"/>
                <a:ea typeface="楷体_GB2312" panose="02010609030101010101" pitchFamily="1" charset="-122"/>
              </a:endParaRPr>
            </a:p>
          </p:txBody>
        </p:sp>
        <p:grpSp>
          <p:nvGrpSpPr>
            <p:cNvPr id="4" name="组合 3"/>
            <p:cNvGrpSpPr/>
            <p:nvPr/>
          </p:nvGrpSpPr>
          <p:grpSpPr>
            <a:xfrm>
              <a:off x="704" y="2453"/>
              <a:ext cx="13501" cy="7842"/>
              <a:chOff x="704" y="2453"/>
              <a:chExt cx="13501" cy="7842"/>
            </a:xfrm>
          </p:grpSpPr>
          <p:sp>
            <p:nvSpPr>
              <p:cNvPr id="7" name="矩形 43010"/>
              <p:cNvSpPr/>
              <p:nvPr/>
            </p:nvSpPr>
            <p:spPr>
              <a:xfrm>
                <a:off x="705" y="2908"/>
                <a:ext cx="3888" cy="792"/>
              </a:xfrm>
              <a:prstGeom prst="rect">
                <a:avLst/>
              </a:prstGeom>
              <a:gradFill rotWithShape="1">
                <a:gsLst>
                  <a:gs pos="0">
                    <a:schemeClr val="accent1"/>
                  </a:gs>
                  <a:gs pos="100000">
                    <a:schemeClr val="bg1"/>
                  </a:gs>
                </a:gsLst>
                <a:lin ang="5400000" scaled="1"/>
                <a:tileRect/>
              </a:gradFill>
              <a:ln w="9525" cap="flat" cmpd="sng">
                <a:solidFill>
                  <a:schemeClr val="bg1"/>
                </a:solidFill>
                <a:prstDash val="solid"/>
                <a:miter/>
                <a:headEnd type="none" w="med" len="med"/>
                <a:tailEnd type="none" w="med" len="med"/>
              </a:ln>
            </p:spPr>
            <p:txBody>
              <a:bodyPr wrap="none" anchor="ctr"/>
              <a:p>
                <a:pPr algn="ctr"/>
                <a:r>
                  <a:rPr lang="zh-CN" altLang="en-US" sz="2800" b="1">
                    <a:solidFill>
                      <a:srgbClr val="D60093"/>
                    </a:solidFill>
                    <a:latin typeface="Verdana" panose="020B0604030504040204" pitchFamily="34" charset="0"/>
                    <a:ea typeface="楷体_GB2312" panose="02010609030101010101" pitchFamily="1" charset="-122"/>
                  </a:rPr>
                  <a:t>鲜红色</a:t>
                </a:r>
                <a:endParaRPr lang="zh-CN" altLang="en-US" sz="2800" b="1">
                  <a:solidFill>
                    <a:srgbClr val="D60093"/>
                  </a:solidFill>
                  <a:latin typeface="Verdana" panose="020B0604030504040204" pitchFamily="34" charset="0"/>
                  <a:ea typeface="楷体_GB2312" panose="02010609030101010101" pitchFamily="1" charset="-122"/>
                </a:endParaRPr>
              </a:p>
            </p:txBody>
          </p:sp>
          <p:sp>
            <p:nvSpPr>
              <p:cNvPr id="8" name="矩形 43011"/>
              <p:cNvSpPr/>
              <p:nvPr/>
            </p:nvSpPr>
            <p:spPr>
              <a:xfrm>
                <a:off x="704" y="4155"/>
                <a:ext cx="3891" cy="905"/>
              </a:xfrm>
              <a:prstGeom prst="rect">
                <a:avLst/>
              </a:prstGeom>
              <a:gradFill rotWithShape="1">
                <a:gsLst>
                  <a:gs pos="0">
                    <a:schemeClr val="accent1"/>
                  </a:gs>
                  <a:gs pos="100000">
                    <a:schemeClr val="bg1"/>
                  </a:gs>
                </a:gsLst>
                <a:lin ang="5400000" scaled="1"/>
                <a:tileRect/>
              </a:gradFill>
              <a:ln w="9525" cap="flat" cmpd="sng">
                <a:solidFill>
                  <a:schemeClr val="bg1"/>
                </a:solidFill>
                <a:prstDash val="solid"/>
                <a:miter/>
                <a:headEnd type="none" w="med" len="med"/>
                <a:tailEnd type="none" w="med" len="med"/>
              </a:ln>
            </p:spPr>
            <p:txBody>
              <a:bodyPr wrap="none" anchor="ctr"/>
              <a:p>
                <a:pPr algn="ctr"/>
                <a:r>
                  <a:rPr lang="zh-CN" altLang="en-US" sz="2800" b="1" dirty="0">
                    <a:solidFill>
                      <a:srgbClr val="D60093"/>
                    </a:solidFill>
                    <a:latin typeface="Verdana" panose="020B0604030504040204" pitchFamily="34" charset="0"/>
                    <a:ea typeface="楷体_GB2312" panose="02010609030101010101" pitchFamily="1" charset="-122"/>
                  </a:rPr>
                  <a:t>铁锈色</a:t>
                </a:r>
                <a:endParaRPr lang="zh-CN" altLang="en-US" sz="2800" b="1" dirty="0">
                  <a:solidFill>
                    <a:srgbClr val="D60093"/>
                  </a:solidFill>
                  <a:latin typeface="Verdana" panose="020B0604030504040204" pitchFamily="34" charset="0"/>
                  <a:ea typeface="楷体_GB2312" panose="02010609030101010101" pitchFamily="1" charset="-122"/>
                </a:endParaRPr>
              </a:p>
            </p:txBody>
          </p:sp>
          <p:sp>
            <p:nvSpPr>
              <p:cNvPr id="9" name="矩形 43012"/>
              <p:cNvSpPr/>
              <p:nvPr/>
            </p:nvSpPr>
            <p:spPr>
              <a:xfrm>
                <a:off x="706" y="5400"/>
                <a:ext cx="3887" cy="1025"/>
              </a:xfrm>
              <a:prstGeom prst="rect">
                <a:avLst/>
              </a:prstGeom>
              <a:gradFill rotWithShape="1">
                <a:gsLst>
                  <a:gs pos="0">
                    <a:schemeClr val="accent1"/>
                  </a:gs>
                  <a:gs pos="100000">
                    <a:schemeClr val="bg1"/>
                  </a:gs>
                </a:gsLst>
                <a:lin ang="5400000" scaled="1"/>
                <a:tileRect/>
              </a:gradFill>
              <a:ln w="9525" cap="flat" cmpd="sng">
                <a:solidFill>
                  <a:schemeClr val="bg1"/>
                </a:solidFill>
                <a:prstDash val="solid"/>
                <a:miter/>
                <a:headEnd type="none" w="med" len="med"/>
                <a:tailEnd type="none" w="med" len="med"/>
              </a:ln>
            </p:spPr>
            <p:txBody>
              <a:bodyPr wrap="none" anchor="ctr"/>
              <a:p>
                <a:pPr algn="ctr"/>
                <a:r>
                  <a:rPr lang="zh-CN" altLang="en-US" sz="2800" b="1">
                    <a:solidFill>
                      <a:srgbClr val="D60093"/>
                    </a:solidFill>
                    <a:latin typeface="Verdana" panose="020B0604030504040204" pitchFamily="34" charset="0"/>
                    <a:ea typeface="楷体_GB2312" panose="02010609030101010101" pitchFamily="1" charset="-122"/>
                  </a:rPr>
                  <a:t>粉红色泡沫痰</a:t>
                </a:r>
                <a:endParaRPr lang="zh-CN" altLang="en-US" sz="2800" b="1">
                  <a:solidFill>
                    <a:srgbClr val="D60093"/>
                  </a:solidFill>
                  <a:latin typeface="Verdana" panose="020B0604030504040204" pitchFamily="34" charset="0"/>
                  <a:ea typeface="楷体_GB2312" panose="02010609030101010101" pitchFamily="1" charset="-122"/>
                </a:endParaRPr>
              </a:p>
            </p:txBody>
          </p:sp>
          <p:sp>
            <p:nvSpPr>
              <p:cNvPr id="10" name="矩形 43013"/>
              <p:cNvSpPr/>
              <p:nvPr/>
            </p:nvSpPr>
            <p:spPr>
              <a:xfrm>
                <a:off x="706" y="6650"/>
                <a:ext cx="3888" cy="905"/>
              </a:xfrm>
              <a:prstGeom prst="rect">
                <a:avLst/>
              </a:prstGeom>
              <a:gradFill rotWithShape="1">
                <a:gsLst>
                  <a:gs pos="0">
                    <a:schemeClr val="accent1"/>
                  </a:gs>
                  <a:gs pos="100000">
                    <a:schemeClr val="bg1"/>
                  </a:gs>
                </a:gsLst>
                <a:lin ang="5400000" scaled="1"/>
                <a:tileRect/>
              </a:gradFill>
              <a:ln w="9525" cap="flat" cmpd="sng">
                <a:solidFill>
                  <a:schemeClr val="bg1"/>
                </a:solidFill>
                <a:prstDash val="solid"/>
                <a:miter/>
                <a:headEnd type="none" w="med" len="med"/>
                <a:tailEnd type="none" w="med" len="med"/>
              </a:ln>
            </p:spPr>
            <p:txBody>
              <a:bodyPr wrap="none" anchor="ctr"/>
              <a:p>
                <a:pPr algn="ctr"/>
                <a:r>
                  <a:rPr lang="zh-CN" altLang="en-US" sz="2800" b="1">
                    <a:solidFill>
                      <a:srgbClr val="D60093"/>
                    </a:solidFill>
                    <a:latin typeface="Verdana" panose="020B0604030504040204" pitchFamily="34" charset="0"/>
                    <a:ea typeface="楷体_GB2312" panose="02010609030101010101" pitchFamily="1" charset="-122"/>
                  </a:rPr>
                  <a:t>粘稠暗红色</a:t>
                </a:r>
                <a:endParaRPr lang="zh-CN" altLang="en-US" sz="2800" b="1">
                  <a:solidFill>
                    <a:srgbClr val="D60093"/>
                  </a:solidFill>
                  <a:latin typeface="Verdana" panose="020B0604030504040204" pitchFamily="34" charset="0"/>
                  <a:ea typeface="楷体_GB2312" panose="02010609030101010101" pitchFamily="1" charset="-122"/>
                </a:endParaRPr>
              </a:p>
            </p:txBody>
          </p:sp>
          <p:sp>
            <p:nvSpPr>
              <p:cNvPr id="11" name="文本框 43014"/>
              <p:cNvSpPr txBox="1"/>
              <p:nvPr/>
            </p:nvSpPr>
            <p:spPr>
              <a:xfrm>
                <a:off x="7540" y="2453"/>
                <a:ext cx="6465" cy="1295"/>
              </a:xfrm>
              <a:prstGeom prst="rect">
                <a:avLst/>
              </a:prstGeom>
              <a:noFill/>
              <a:ln w="9525">
                <a:noFill/>
              </a:ln>
            </p:spPr>
            <p:txBody>
              <a:bodyPr wrap="square" anchor="t">
                <a:spAutoFit/>
              </a:bodyPr>
              <a:p>
                <a:pPr>
                  <a:spcBef>
                    <a:spcPct val="50000"/>
                  </a:spcBef>
                </a:pPr>
                <a:r>
                  <a:rPr lang="zh-CN" altLang="en-US" sz="2400" b="1">
                    <a:latin typeface="Verdana" panose="020B0604030504040204" pitchFamily="34" charset="0"/>
                    <a:ea typeface="楷体_GB2312" panose="02010609030101010101" pitchFamily="1" charset="-122"/>
                  </a:rPr>
                  <a:t>肺结核、支气管扩张、出血性疾病</a:t>
                </a:r>
                <a:endParaRPr lang="zh-CN" altLang="en-US" sz="2400" b="1">
                  <a:latin typeface="Verdana" panose="020B0604030504040204" pitchFamily="34" charset="0"/>
                  <a:ea typeface="楷体_GB2312" panose="02010609030101010101" pitchFamily="1" charset="-122"/>
                </a:endParaRPr>
              </a:p>
            </p:txBody>
          </p:sp>
          <p:sp>
            <p:nvSpPr>
              <p:cNvPr id="12" name="文本框 43016"/>
              <p:cNvSpPr txBox="1"/>
              <p:nvPr/>
            </p:nvSpPr>
            <p:spPr>
              <a:xfrm>
                <a:off x="7315" y="5515"/>
                <a:ext cx="6235" cy="548"/>
              </a:xfrm>
              <a:prstGeom prst="rect">
                <a:avLst/>
              </a:prstGeom>
              <a:noFill/>
              <a:ln w="9525">
                <a:noFill/>
              </a:ln>
            </p:spPr>
            <p:txBody>
              <a:bodyPr wrap="square" anchor="t">
                <a:spAutoFit/>
              </a:bodyPr>
              <a:p>
                <a:pPr>
                  <a:lnSpc>
                    <a:spcPct val="70000"/>
                  </a:lnSpc>
                  <a:spcBef>
                    <a:spcPct val="50000"/>
                  </a:spcBef>
                </a:pPr>
                <a:r>
                  <a:rPr lang="zh-CN" altLang="en-US" sz="2400" b="1">
                    <a:latin typeface="Verdana" panose="020B0604030504040204" pitchFamily="34" charset="0"/>
                    <a:ea typeface="楷体_GB2312" panose="02010609030101010101" pitchFamily="1" charset="-122"/>
                  </a:rPr>
                  <a:t>左心衰所致肺水肿</a:t>
                </a:r>
                <a:endParaRPr lang="zh-CN" altLang="en-US" sz="2400" b="1">
                  <a:latin typeface="Verdana" panose="020B0604030504040204" pitchFamily="34" charset="0"/>
                  <a:ea typeface="楷体_GB2312" panose="02010609030101010101" pitchFamily="1" charset="-122"/>
                </a:endParaRPr>
              </a:p>
            </p:txBody>
          </p:sp>
          <p:sp>
            <p:nvSpPr>
              <p:cNvPr id="13" name="文本框 43017"/>
              <p:cNvSpPr txBox="1"/>
              <p:nvPr/>
            </p:nvSpPr>
            <p:spPr>
              <a:xfrm>
                <a:off x="7540" y="6648"/>
                <a:ext cx="6350" cy="720"/>
              </a:xfrm>
              <a:prstGeom prst="rect">
                <a:avLst/>
              </a:prstGeom>
              <a:noFill/>
              <a:ln w="9525">
                <a:noFill/>
              </a:ln>
            </p:spPr>
            <p:txBody>
              <a:bodyPr wrap="square" anchor="t">
                <a:spAutoFit/>
              </a:bodyPr>
              <a:p>
                <a:pPr>
                  <a:spcBef>
                    <a:spcPct val="50000"/>
                  </a:spcBef>
                </a:pPr>
                <a:r>
                  <a:rPr lang="zh-CN" altLang="en-US" sz="2400" b="1" dirty="0">
                    <a:latin typeface="Verdana" panose="020B0604030504040204" pitchFamily="34" charset="0"/>
                    <a:ea typeface="楷体_GB2312" panose="02010609030101010101" pitchFamily="1" charset="-122"/>
                  </a:rPr>
                  <a:t>肺栓塞</a:t>
                </a:r>
                <a:endParaRPr lang="zh-CN" altLang="en-US" sz="2400" b="1" dirty="0">
                  <a:latin typeface="Verdana" panose="020B0604030504040204" pitchFamily="34" charset="0"/>
                  <a:ea typeface="楷体_GB2312" panose="02010609030101010101" pitchFamily="1" charset="-122"/>
                </a:endParaRPr>
              </a:p>
            </p:txBody>
          </p:sp>
          <p:sp>
            <p:nvSpPr>
              <p:cNvPr id="14" name="右箭头 43019"/>
              <p:cNvSpPr/>
              <p:nvPr/>
            </p:nvSpPr>
            <p:spPr>
              <a:xfrm>
                <a:off x="5500" y="3020"/>
                <a:ext cx="1248" cy="225"/>
              </a:xfrm>
              <a:prstGeom prst="rightArrow">
                <a:avLst>
                  <a:gd name="adj1" fmla="val 50000"/>
                  <a:gd name="adj2" fmla="val 138585"/>
                </a:avLst>
              </a:prstGeom>
              <a:solidFill>
                <a:schemeClr val="accent1"/>
              </a:solidFill>
              <a:ln w="9525" cap="flat" cmpd="sng">
                <a:solidFill>
                  <a:schemeClr val="tx1"/>
                </a:solidFill>
                <a:prstDash val="solid"/>
                <a:miter/>
                <a:headEnd type="none" w="med" len="med"/>
                <a:tailEnd type="none" w="med" len="med"/>
              </a:ln>
            </p:spPr>
            <p:txBody>
              <a:bodyPr anchor="t"/>
              <a:p>
                <a:endParaRPr lang="zh-CN" altLang="en-US">
                  <a:latin typeface="Arial" panose="020B0604020202020204" pitchFamily="34" charset="0"/>
                  <a:ea typeface="宋体" panose="02010600030101010101" pitchFamily="2" charset="-122"/>
                </a:endParaRPr>
              </a:p>
            </p:txBody>
          </p:sp>
          <p:sp>
            <p:nvSpPr>
              <p:cNvPr id="15" name="右箭头 43020"/>
              <p:cNvSpPr/>
              <p:nvPr/>
            </p:nvSpPr>
            <p:spPr>
              <a:xfrm>
                <a:off x="5500" y="4380"/>
                <a:ext cx="1248" cy="228"/>
              </a:xfrm>
              <a:prstGeom prst="rightArrow">
                <a:avLst>
                  <a:gd name="adj1" fmla="val 50000"/>
                  <a:gd name="adj2" fmla="val 137062"/>
                </a:avLst>
              </a:prstGeom>
              <a:solidFill>
                <a:schemeClr val="accent1"/>
              </a:solidFill>
              <a:ln w="9525" cap="flat" cmpd="sng">
                <a:solidFill>
                  <a:schemeClr val="tx1"/>
                </a:solidFill>
                <a:prstDash val="solid"/>
                <a:miter/>
                <a:headEnd type="none" w="med" len="med"/>
                <a:tailEnd type="none" w="med" len="med"/>
              </a:ln>
            </p:spPr>
            <p:txBody>
              <a:bodyPr anchor="t"/>
              <a:p>
                <a:endParaRPr lang="zh-CN" altLang="en-US">
                  <a:latin typeface="Arial" panose="020B0604020202020204" pitchFamily="34" charset="0"/>
                  <a:ea typeface="宋体" panose="02010600030101010101" pitchFamily="2" charset="-122"/>
                </a:endParaRPr>
              </a:p>
            </p:txBody>
          </p:sp>
          <p:sp>
            <p:nvSpPr>
              <p:cNvPr id="16" name="右箭头 43021"/>
              <p:cNvSpPr/>
              <p:nvPr/>
            </p:nvSpPr>
            <p:spPr>
              <a:xfrm>
                <a:off x="5500" y="5740"/>
                <a:ext cx="1248" cy="228"/>
              </a:xfrm>
              <a:prstGeom prst="rightArrow">
                <a:avLst>
                  <a:gd name="adj1" fmla="val 50000"/>
                  <a:gd name="adj2" fmla="val 137062"/>
                </a:avLst>
              </a:prstGeom>
              <a:solidFill>
                <a:schemeClr val="accent1"/>
              </a:solidFill>
              <a:ln w="9525" cap="flat" cmpd="sng">
                <a:solidFill>
                  <a:schemeClr val="tx1"/>
                </a:solidFill>
                <a:prstDash val="solid"/>
                <a:miter/>
                <a:headEnd type="none" w="med" len="med"/>
                <a:tailEnd type="none" w="med" len="med"/>
              </a:ln>
            </p:spPr>
            <p:txBody>
              <a:bodyPr anchor="t"/>
              <a:p>
                <a:endParaRPr lang="zh-CN" altLang="en-US">
                  <a:latin typeface="Arial" panose="020B0604020202020204" pitchFamily="34" charset="0"/>
                  <a:ea typeface="宋体" panose="02010600030101010101" pitchFamily="2" charset="-122"/>
                </a:endParaRPr>
              </a:p>
            </p:txBody>
          </p:sp>
          <p:sp>
            <p:nvSpPr>
              <p:cNvPr id="17" name="右箭头 43022"/>
              <p:cNvSpPr/>
              <p:nvPr/>
            </p:nvSpPr>
            <p:spPr>
              <a:xfrm>
                <a:off x="5505" y="6988"/>
                <a:ext cx="1250" cy="227"/>
              </a:xfrm>
              <a:prstGeom prst="rightArrow">
                <a:avLst>
                  <a:gd name="adj1" fmla="val 50000"/>
                  <a:gd name="adj2" fmla="val 137337"/>
                </a:avLst>
              </a:prstGeom>
              <a:solidFill>
                <a:schemeClr val="accent1"/>
              </a:solidFill>
              <a:ln w="9525" cap="flat" cmpd="sng">
                <a:solidFill>
                  <a:schemeClr val="tx1"/>
                </a:solidFill>
                <a:prstDash val="solid"/>
                <a:miter/>
                <a:headEnd type="none" w="med" len="med"/>
                <a:tailEnd type="none" w="med" len="med"/>
              </a:ln>
            </p:spPr>
            <p:txBody>
              <a:bodyPr anchor="t"/>
              <a:p>
                <a:endParaRPr lang="zh-CN" altLang="en-US">
                  <a:latin typeface="Arial" panose="020B0604020202020204" pitchFamily="34" charset="0"/>
                  <a:ea typeface="宋体" panose="02010600030101010101" pitchFamily="2" charset="-122"/>
                </a:endParaRPr>
              </a:p>
            </p:txBody>
          </p:sp>
          <p:pic>
            <p:nvPicPr>
              <p:cNvPr id="18" name="图片 3" descr="ae1615dff423946af09d8399629cd296.jpg"/>
              <p:cNvPicPr>
                <a:picLocks noChangeAspect="1"/>
              </p:cNvPicPr>
              <p:nvPr/>
            </p:nvPicPr>
            <p:blipFill>
              <a:blip r:embed="rId2"/>
              <a:stretch>
                <a:fillRect/>
              </a:stretch>
            </p:blipFill>
            <p:spPr>
              <a:xfrm>
                <a:off x="9683" y="6690"/>
                <a:ext cx="4522" cy="3605"/>
              </a:xfrm>
              <a:prstGeom prst="rect">
                <a:avLst/>
              </a:prstGeom>
              <a:noFill/>
              <a:ln w="9525">
                <a:noFill/>
              </a:ln>
            </p:spPr>
          </p:pic>
          <p:sp>
            <p:nvSpPr>
              <p:cNvPr id="19" name="矩形 43024"/>
              <p:cNvSpPr/>
              <p:nvPr/>
            </p:nvSpPr>
            <p:spPr>
              <a:xfrm>
                <a:off x="706" y="8098"/>
                <a:ext cx="3889" cy="1168"/>
              </a:xfrm>
              <a:prstGeom prst="rect">
                <a:avLst/>
              </a:prstGeom>
              <a:gradFill rotWithShape="1">
                <a:gsLst>
                  <a:gs pos="0">
                    <a:schemeClr val="accent1"/>
                  </a:gs>
                  <a:gs pos="100000">
                    <a:schemeClr val="bg1"/>
                  </a:gs>
                </a:gsLst>
                <a:lin ang="5400000" scaled="1"/>
                <a:tileRect/>
              </a:gradFill>
              <a:ln w="9525" cap="flat" cmpd="sng">
                <a:solidFill>
                  <a:schemeClr val="bg1"/>
                </a:solidFill>
                <a:prstDash val="solid"/>
                <a:miter/>
                <a:headEnd type="none" w="med" len="med"/>
                <a:tailEnd type="none" w="med" len="med"/>
              </a:ln>
            </p:spPr>
            <p:txBody>
              <a:bodyPr wrap="none" anchor="ctr"/>
              <a:p>
                <a:pPr algn="ctr"/>
                <a:r>
                  <a:rPr lang="zh-CN" altLang="en-US" sz="2800" b="1" dirty="0">
                    <a:solidFill>
                      <a:srgbClr val="D60093"/>
                    </a:solidFill>
                    <a:latin typeface="Verdana" panose="020B0604030504040204" pitchFamily="34" charset="0"/>
                    <a:ea typeface="楷体_GB2312" panose="02010609030101010101" pitchFamily="1" charset="-122"/>
                  </a:rPr>
                  <a:t>砖红色胶冻样痰</a:t>
                </a:r>
                <a:endParaRPr lang="zh-CN" altLang="en-US" sz="2800" b="1" dirty="0">
                  <a:solidFill>
                    <a:srgbClr val="D60093"/>
                  </a:solidFill>
                  <a:latin typeface="Verdana" panose="020B0604030504040204" pitchFamily="34" charset="0"/>
                  <a:ea typeface="楷体_GB2312" panose="02010609030101010101" pitchFamily="1" charset="-122"/>
                </a:endParaRPr>
              </a:p>
            </p:txBody>
          </p:sp>
          <p:sp>
            <p:nvSpPr>
              <p:cNvPr id="20" name="右箭头 43025"/>
              <p:cNvSpPr/>
              <p:nvPr/>
            </p:nvSpPr>
            <p:spPr>
              <a:xfrm>
                <a:off x="5505" y="8380"/>
                <a:ext cx="1250" cy="228"/>
              </a:xfrm>
              <a:prstGeom prst="rightArrow">
                <a:avLst>
                  <a:gd name="adj1" fmla="val 50000"/>
                  <a:gd name="adj2" fmla="val 137336"/>
                </a:avLst>
              </a:prstGeom>
              <a:solidFill>
                <a:schemeClr val="accent1"/>
              </a:solidFill>
              <a:ln w="9525" cap="flat" cmpd="sng">
                <a:solidFill>
                  <a:schemeClr val="tx1"/>
                </a:solidFill>
                <a:prstDash val="solid"/>
                <a:miter/>
                <a:headEnd type="none" w="med" len="med"/>
                <a:tailEnd type="none" w="med" len="med"/>
              </a:ln>
            </p:spPr>
            <p:txBody>
              <a:bodyPr anchor="t"/>
              <a:p>
                <a:endParaRPr lang="zh-CN" altLang="en-US">
                  <a:latin typeface="Arial" panose="020B0604020202020204" pitchFamily="34" charset="0"/>
                  <a:ea typeface="宋体" panose="02010600030101010101" pitchFamily="2" charset="-122"/>
                </a:endParaRPr>
              </a:p>
            </p:txBody>
          </p:sp>
        </p:grpSp>
        <p:sp>
          <p:nvSpPr>
            <p:cNvPr id="43026" name="文本框 43026"/>
            <p:cNvSpPr txBox="1"/>
            <p:nvPr/>
          </p:nvSpPr>
          <p:spPr>
            <a:xfrm>
              <a:off x="7540" y="8133"/>
              <a:ext cx="6805" cy="720"/>
            </a:xfrm>
            <a:prstGeom prst="rect">
              <a:avLst/>
            </a:prstGeom>
            <a:noFill/>
            <a:ln w="9525">
              <a:noFill/>
            </a:ln>
          </p:spPr>
          <p:txBody>
            <a:bodyPr wrap="square" anchor="t">
              <a:spAutoFit/>
            </a:bodyPr>
            <a:p>
              <a:pPr>
                <a:spcBef>
                  <a:spcPct val="50000"/>
                </a:spcBef>
              </a:pPr>
              <a:r>
                <a:rPr lang="zh-CN" altLang="en-US" sz="2400" b="1" dirty="0">
                  <a:latin typeface="Verdana" panose="020B0604030504040204" pitchFamily="34" charset="0"/>
                  <a:ea typeface="楷体_GB2312" panose="02010609030101010101" pitchFamily="1" charset="-122"/>
                </a:rPr>
                <a:t>肺炎克雷伯杆菌肺炎</a:t>
              </a:r>
              <a:endParaRPr lang="zh-CN" altLang="en-US" sz="2400" b="1" dirty="0">
                <a:latin typeface="Verdana" panose="020B0604030504040204" pitchFamily="34" charset="0"/>
                <a:ea typeface="楷体_GB2312" panose="02010609030101010101" pitchFamily="1"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itle 6"/>
          <p:cNvSpPr txBox="1"/>
          <p:nvPr>
            <p:custDataLst>
              <p:tags r:id="rId1"/>
            </p:custDataLst>
          </p:nvPr>
        </p:nvSpPr>
        <p:spPr>
          <a:xfrm>
            <a:off x="231407" y="97384"/>
            <a:ext cx="176149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四</a:t>
            </a: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咯血</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5" name="文本框 4"/>
          <p:cNvSpPr txBox="1"/>
          <p:nvPr/>
        </p:nvSpPr>
        <p:spPr>
          <a:xfrm>
            <a:off x="642620" y="920115"/>
            <a:ext cx="4197985" cy="460375"/>
          </a:xfrm>
          <a:prstGeom prst="rect">
            <a:avLst/>
          </a:prstGeom>
          <a:noFill/>
        </p:spPr>
        <p:txBody>
          <a:bodyPr wrap="square" rtlCol="0">
            <a:spAutoFit/>
          </a:bodyPr>
          <a:p>
            <a:r>
              <a:rPr lang="zh-CN" altLang="en-US" sz="2400"/>
              <a:t>（三）伴随症状</a:t>
            </a:r>
            <a:endParaRPr lang="zh-CN" altLang="en-US" sz="2400"/>
          </a:p>
        </p:txBody>
      </p:sp>
      <p:grpSp>
        <p:nvGrpSpPr>
          <p:cNvPr id="2" name="组合 1"/>
          <p:cNvGrpSpPr/>
          <p:nvPr/>
        </p:nvGrpSpPr>
        <p:grpSpPr>
          <a:xfrm>
            <a:off x="1905000" y="2087880"/>
            <a:ext cx="8382000" cy="3429000"/>
            <a:chOff x="3000" y="3288"/>
            <a:chExt cx="13200" cy="5400"/>
          </a:xfrm>
        </p:grpSpPr>
        <p:sp>
          <p:nvSpPr>
            <p:cNvPr id="45057" name="流程图: 终止 45057"/>
            <p:cNvSpPr/>
            <p:nvPr/>
          </p:nvSpPr>
          <p:spPr>
            <a:xfrm>
              <a:off x="3000" y="3528"/>
              <a:ext cx="3840" cy="960"/>
            </a:xfrm>
            <a:prstGeom prst="flowChartTerminator">
              <a:avLst/>
            </a:prstGeom>
            <a:pattFill prst="plaid">
              <a:fgClr>
                <a:schemeClr val="accent1">
                  <a:alpha val="42000"/>
                </a:schemeClr>
              </a:fgClr>
              <a:bgClr>
                <a:schemeClr val="bg1">
                  <a:alpha val="42000"/>
                </a:schemeClr>
              </a:bgClr>
            </a:pattFill>
            <a:ln w="9525" cap="flat" cmpd="sng">
              <a:solidFill>
                <a:schemeClr val="accent1"/>
              </a:solidFill>
              <a:prstDash val="solid"/>
              <a:miter/>
              <a:headEnd type="none" w="med" len="med"/>
              <a:tailEnd type="none" w="med" len="med"/>
            </a:ln>
          </p:spPr>
          <p:txBody>
            <a:bodyPr wrap="none" lIns="90170" tIns="46990" rIns="90170" bIns="46990" anchor="ctr"/>
            <a:p>
              <a:pPr algn="ctr"/>
              <a:r>
                <a:rPr lang="zh-CN" altLang="en-US" sz="2800" b="1" dirty="0">
                  <a:latin typeface="Arial" panose="020B0604020202020204" pitchFamily="34" charset="0"/>
                  <a:ea typeface="宋体" panose="02010600030101010101" pitchFamily="2" charset="-122"/>
                </a:rPr>
                <a:t>发   热</a:t>
              </a:r>
              <a:endParaRPr lang="zh-CN" altLang="en-US" sz="2800" b="1" dirty="0">
                <a:latin typeface="Arial" panose="020B0604020202020204" pitchFamily="34" charset="0"/>
                <a:ea typeface="宋体" panose="02010600030101010101" pitchFamily="2" charset="-122"/>
              </a:endParaRPr>
            </a:p>
          </p:txBody>
        </p:sp>
        <p:sp>
          <p:nvSpPr>
            <p:cNvPr id="45058" name="流程图: 终止 45058"/>
            <p:cNvSpPr/>
            <p:nvPr/>
          </p:nvSpPr>
          <p:spPr>
            <a:xfrm>
              <a:off x="3000" y="5568"/>
              <a:ext cx="3840" cy="960"/>
            </a:xfrm>
            <a:prstGeom prst="flowChartTerminator">
              <a:avLst/>
            </a:prstGeom>
            <a:pattFill prst="plaid">
              <a:fgClr>
                <a:schemeClr val="accent1">
                  <a:alpha val="42000"/>
                </a:schemeClr>
              </a:fgClr>
              <a:bgClr>
                <a:schemeClr val="bg1">
                  <a:alpha val="42000"/>
                </a:schemeClr>
              </a:bgClr>
            </a:pattFill>
            <a:ln w="9525" cap="flat" cmpd="sng">
              <a:solidFill>
                <a:schemeClr val="accent1"/>
              </a:solidFill>
              <a:prstDash val="solid"/>
              <a:miter/>
              <a:headEnd type="none" w="med" len="med"/>
              <a:tailEnd type="none" w="med" len="med"/>
            </a:ln>
          </p:spPr>
          <p:txBody>
            <a:bodyPr wrap="none" lIns="90170" tIns="46990" rIns="90170" bIns="46990" anchor="ctr"/>
            <a:p>
              <a:pPr algn="ctr"/>
              <a:r>
                <a:rPr lang="zh-CN" altLang="en-US" sz="2800" b="1" dirty="0">
                  <a:latin typeface="Arial" panose="020B0604020202020204" pitchFamily="34" charset="0"/>
                  <a:ea typeface="宋体" panose="02010600030101010101" pitchFamily="2" charset="-122"/>
                </a:rPr>
                <a:t>胸   痛</a:t>
              </a:r>
              <a:endParaRPr lang="zh-CN" altLang="en-US" sz="2800" b="1" dirty="0">
                <a:latin typeface="Arial" panose="020B0604020202020204" pitchFamily="34" charset="0"/>
                <a:ea typeface="宋体" panose="02010600030101010101" pitchFamily="2" charset="-122"/>
              </a:endParaRPr>
            </a:p>
          </p:txBody>
        </p:sp>
        <p:sp>
          <p:nvSpPr>
            <p:cNvPr id="45059" name="流程图: 终止 45059"/>
            <p:cNvSpPr/>
            <p:nvPr/>
          </p:nvSpPr>
          <p:spPr>
            <a:xfrm>
              <a:off x="3000" y="7608"/>
              <a:ext cx="3840" cy="960"/>
            </a:xfrm>
            <a:prstGeom prst="flowChartTerminator">
              <a:avLst/>
            </a:prstGeom>
            <a:pattFill prst="plaid">
              <a:fgClr>
                <a:schemeClr val="accent1">
                  <a:alpha val="42000"/>
                </a:schemeClr>
              </a:fgClr>
              <a:bgClr>
                <a:schemeClr val="bg1">
                  <a:alpha val="42000"/>
                </a:schemeClr>
              </a:bgClr>
            </a:pattFill>
            <a:ln w="9525" cap="flat" cmpd="sng">
              <a:solidFill>
                <a:schemeClr val="accent1"/>
              </a:solidFill>
              <a:prstDash val="solid"/>
              <a:miter/>
              <a:headEnd type="none" w="med" len="med"/>
              <a:tailEnd type="none" w="med" len="med"/>
            </a:ln>
          </p:spPr>
          <p:txBody>
            <a:bodyPr wrap="none" lIns="90170" tIns="46990" rIns="90170" bIns="46990" anchor="ctr"/>
            <a:p>
              <a:pPr algn="ctr"/>
              <a:r>
                <a:rPr lang="zh-CN" altLang="en-US" sz="2800" b="1" dirty="0">
                  <a:latin typeface="Arial" panose="020B0604020202020204" pitchFamily="34" charset="0"/>
                  <a:ea typeface="宋体" panose="02010600030101010101" pitchFamily="2" charset="-122"/>
                </a:rPr>
                <a:t>咳   嗽</a:t>
              </a:r>
              <a:endParaRPr lang="zh-CN" altLang="en-US" sz="2800" b="1" dirty="0">
                <a:latin typeface="Arial" panose="020B0604020202020204" pitchFamily="34" charset="0"/>
                <a:ea typeface="宋体" panose="02010600030101010101" pitchFamily="2" charset="-122"/>
              </a:endParaRPr>
            </a:p>
          </p:txBody>
        </p:sp>
        <p:sp>
          <p:nvSpPr>
            <p:cNvPr id="45060" name="文本框 45060"/>
            <p:cNvSpPr txBox="1"/>
            <p:nvPr/>
          </p:nvSpPr>
          <p:spPr>
            <a:xfrm>
              <a:off x="7680" y="3288"/>
              <a:ext cx="8520" cy="1539"/>
            </a:xfrm>
            <a:prstGeom prst="rect">
              <a:avLst/>
            </a:prstGeom>
            <a:noFill/>
            <a:ln w="9525">
              <a:noFill/>
            </a:ln>
          </p:spPr>
          <p:txBody>
            <a:bodyPr anchor="t">
              <a:spAutoFit/>
            </a:bodyPr>
            <a:p>
              <a:pPr algn="ctr">
                <a:lnSpc>
                  <a:spcPct val="120000"/>
                </a:lnSpc>
                <a:spcBef>
                  <a:spcPct val="50000"/>
                </a:spcBef>
              </a:pPr>
              <a:r>
                <a:rPr lang="zh-CN" altLang="en-US" sz="2400" dirty="0">
                  <a:latin typeface="Arial" panose="020B0604020202020204" pitchFamily="34" charset="0"/>
                  <a:ea typeface="宋体" panose="02010600030101010101" pitchFamily="2" charset="-122"/>
                </a:rPr>
                <a:t>肺结核、肺炎、肺脓肿，或流行性</a:t>
              </a:r>
              <a:endParaRPr lang="zh-CN" altLang="en-US" sz="2400" dirty="0">
                <a:latin typeface="Arial" panose="020B0604020202020204" pitchFamily="34" charset="0"/>
                <a:ea typeface="宋体" panose="02010600030101010101" pitchFamily="2" charset="-122"/>
              </a:endParaRPr>
            </a:p>
            <a:p>
              <a:pPr algn="ctr">
                <a:lnSpc>
                  <a:spcPct val="70000"/>
                </a:lnSpc>
                <a:spcBef>
                  <a:spcPct val="50000"/>
                </a:spcBef>
              </a:pPr>
              <a:r>
                <a:rPr lang="zh-CN" altLang="en-US" sz="2400" dirty="0">
                  <a:latin typeface="Arial" panose="020B0604020202020204" pitchFamily="34" charset="0"/>
                  <a:ea typeface="宋体" panose="02010600030101010101" pitchFamily="2" charset="-122"/>
                </a:rPr>
                <a:t>出血热、支气管肺癌</a:t>
              </a:r>
              <a:endParaRPr lang="zh-CN" altLang="en-US" sz="2400" dirty="0">
                <a:latin typeface="Arial" panose="020B0604020202020204" pitchFamily="34" charset="0"/>
                <a:ea typeface="宋体" panose="02010600030101010101" pitchFamily="2" charset="-122"/>
              </a:endParaRPr>
            </a:p>
          </p:txBody>
        </p:sp>
        <p:sp>
          <p:nvSpPr>
            <p:cNvPr id="45061" name="文本框 45061"/>
            <p:cNvSpPr txBox="1"/>
            <p:nvPr/>
          </p:nvSpPr>
          <p:spPr>
            <a:xfrm>
              <a:off x="8040" y="5208"/>
              <a:ext cx="7680" cy="1480"/>
            </a:xfrm>
            <a:prstGeom prst="rect">
              <a:avLst/>
            </a:prstGeom>
            <a:noFill/>
            <a:ln w="9525">
              <a:noFill/>
            </a:ln>
          </p:spPr>
          <p:txBody>
            <a:bodyPr anchor="t">
              <a:spAutoFit/>
            </a:bodyPr>
            <a:p>
              <a:pPr algn="ctr">
                <a:lnSpc>
                  <a:spcPct val="80000"/>
                </a:lnSpc>
                <a:spcBef>
                  <a:spcPct val="50000"/>
                </a:spcBef>
              </a:pPr>
              <a:r>
                <a:rPr lang="zh-CN" altLang="en-US" sz="2400" dirty="0">
                  <a:latin typeface="Arial" panose="020B0604020202020204" pitchFamily="34" charset="0"/>
                  <a:ea typeface="宋体" panose="02010600030101010101" pitchFamily="2" charset="-122"/>
                </a:rPr>
                <a:t>肺炎球菌肺炎、肺结核</a:t>
              </a:r>
              <a:endParaRPr lang="zh-CN" altLang="en-US" sz="2400" dirty="0">
                <a:latin typeface="Arial" panose="020B0604020202020204" pitchFamily="34" charset="0"/>
                <a:ea typeface="宋体" panose="02010600030101010101" pitchFamily="2" charset="-122"/>
              </a:endParaRPr>
            </a:p>
            <a:p>
              <a:pPr algn="ctr">
                <a:spcBef>
                  <a:spcPct val="50000"/>
                </a:spcBef>
              </a:pPr>
              <a:r>
                <a:rPr lang="zh-CN" altLang="en-US" sz="2400" dirty="0">
                  <a:latin typeface="Arial" panose="020B0604020202020204" pitchFamily="34" charset="0"/>
                  <a:ea typeface="宋体" panose="02010600030101010101" pitchFamily="2" charset="-122"/>
                </a:rPr>
                <a:t>肺栓塞以及支气管肺癌</a:t>
              </a:r>
              <a:endParaRPr lang="zh-CN" altLang="en-US" sz="2400" dirty="0">
                <a:latin typeface="Arial" panose="020B0604020202020204" pitchFamily="34" charset="0"/>
                <a:ea typeface="宋体" panose="02010600030101010101" pitchFamily="2" charset="-122"/>
              </a:endParaRPr>
            </a:p>
          </p:txBody>
        </p:sp>
        <p:sp>
          <p:nvSpPr>
            <p:cNvPr id="45062" name="文本框 45062"/>
            <p:cNvSpPr txBox="1"/>
            <p:nvPr/>
          </p:nvSpPr>
          <p:spPr>
            <a:xfrm>
              <a:off x="7560" y="7248"/>
              <a:ext cx="8040" cy="1423"/>
            </a:xfrm>
            <a:prstGeom prst="rect">
              <a:avLst/>
            </a:prstGeom>
            <a:noFill/>
            <a:ln w="9525">
              <a:noFill/>
            </a:ln>
          </p:spPr>
          <p:txBody>
            <a:bodyPr anchor="t">
              <a:spAutoFit/>
            </a:bodyPr>
            <a:p>
              <a:pPr algn="ctr">
                <a:spcBef>
                  <a:spcPct val="50000"/>
                </a:spcBef>
              </a:pPr>
              <a:r>
                <a:rPr lang="zh-CN" altLang="en-US" sz="2400" dirty="0">
                  <a:latin typeface="Arial" panose="020B0604020202020204" pitchFamily="34" charset="0"/>
                  <a:ea typeface="宋体" panose="02010600030101010101" pitchFamily="2" charset="-122"/>
                </a:rPr>
                <a:t>慢性支气管炎，支气管肺癌</a:t>
              </a:r>
              <a:endParaRPr lang="zh-CN" altLang="en-US" sz="2400" dirty="0">
                <a:latin typeface="Arial" panose="020B0604020202020204" pitchFamily="34" charset="0"/>
                <a:ea typeface="宋体" panose="02010600030101010101" pitchFamily="2" charset="-122"/>
              </a:endParaRPr>
            </a:p>
            <a:p>
              <a:pPr algn="ctr">
                <a:lnSpc>
                  <a:spcPct val="70000"/>
                </a:lnSpc>
                <a:spcBef>
                  <a:spcPct val="50000"/>
                </a:spcBef>
              </a:pPr>
              <a:r>
                <a:rPr lang="zh-CN" altLang="en-US" sz="2400" dirty="0">
                  <a:latin typeface="Arial" panose="020B0604020202020204" pitchFamily="34" charset="0"/>
                  <a:ea typeface="宋体" panose="02010600030101010101" pitchFamily="2" charset="-122"/>
                </a:rPr>
                <a:t>支原体肺炎</a:t>
              </a:r>
              <a:endParaRPr lang="zh-CN" altLang="en-US" sz="2400" dirty="0">
                <a:latin typeface="Arial" panose="020B0604020202020204" pitchFamily="34" charset="0"/>
                <a:ea typeface="宋体" panose="02010600030101010101" pitchFamily="2" charset="-122"/>
              </a:endParaRPr>
            </a:p>
          </p:txBody>
        </p:sp>
        <p:sp>
          <p:nvSpPr>
            <p:cNvPr id="45063" name="直接连接符 45063"/>
            <p:cNvSpPr/>
            <p:nvPr/>
          </p:nvSpPr>
          <p:spPr>
            <a:xfrm>
              <a:off x="7800" y="4848"/>
              <a:ext cx="7680" cy="0"/>
            </a:xfrm>
            <a:prstGeom prst="line">
              <a:avLst/>
            </a:prstGeom>
            <a:ln w="28575" cap="flat" cmpd="sng">
              <a:solidFill>
                <a:schemeClr val="hlink"/>
              </a:solidFill>
              <a:prstDash val="lgDashDotDot"/>
              <a:round/>
              <a:headEnd type="triangle" w="med" len="med"/>
              <a:tailEnd type="triangle" w="med" len="med"/>
            </a:ln>
          </p:spPr>
        </p:sp>
        <p:sp>
          <p:nvSpPr>
            <p:cNvPr id="45064" name="直接连接符 45064"/>
            <p:cNvSpPr/>
            <p:nvPr/>
          </p:nvSpPr>
          <p:spPr>
            <a:xfrm>
              <a:off x="7800" y="6648"/>
              <a:ext cx="7680" cy="0"/>
            </a:xfrm>
            <a:prstGeom prst="line">
              <a:avLst/>
            </a:prstGeom>
            <a:ln w="28575" cap="flat" cmpd="sng">
              <a:solidFill>
                <a:schemeClr val="hlink"/>
              </a:solidFill>
              <a:prstDash val="lgDashDotDot"/>
              <a:round/>
              <a:headEnd type="triangle" w="med" len="med"/>
              <a:tailEnd type="triangle" w="med" len="med"/>
            </a:ln>
          </p:spPr>
        </p:sp>
        <p:sp>
          <p:nvSpPr>
            <p:cNvPr id="45065" name="直接连接符 45065"/>
            <p:cNvSpPr/>
            <p:nvPr/>
          </p:nvSpPr>
          <p:spPr>
            <a:xfrm>
              <a:off x="7800" y="8688"/>
              <a:ext cx="7680" cy="0"/>
            </a:xfrm>
            <a:prstGeom prst="line">
              <a:avLst/>
            </a:prstGeom>
            <a:ln w="28575" cap="flat" cmpd="sng">
              <a:solidFill>
                <a:schemeClr val="hlink"/>
              </a:solidFill>
              <a:prstDash val="lgDashDotDot"/>
              <a:round/>
              <a:headEnd type="triangle" w="med" len="med"/>
              <a:tailEnd type="triangle" w="med" len="med"/>
            </a:ln>
          </p:spPr>
        </p:sp>
      </p:gr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itle 6"/>
          <p:cNvSpPr txBox="1"/>
          <p:nvPr>
            <p:custDataLst>
              <p:tags r:id="rId1"/>
            </p:custDataLst>
          </p:nvPr>
        </p:nvSpPr>
        <p:spPr>
          <a:xfrm>
            <a:off x="231407" y="97384"/>
            <a:ext cx="176149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四</a:t>
            </a: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咯血</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5" name="文本框 4"/>
          <p:cNvSpPr txBox="1"/>
          <p:nvPr/>
        </p:nvSpPr>
        <p:spPr>
          <a:xfrm>
            <a:off x="642620" y="920115"/>
            <a:ext cx="4197985" cy="460375"/>
          </a:xfrm>
          <a:prstGeom prst="rect">
            <a:avLst/>
          </a:prstGeom>
          <a:noFill/>
        </p:spPr>
        <p:txBody>
          <a:bodyPr wrap="square" rtlCol="0">
            <a:spAutoFit/>
          </a:bodyPr>
          <a:p>
            <a:r>
              <a:rPr lang="zh-CN" altLang="en-US" sz="2400"/>
              <a:t>（三）伴随症状</a:t>
            </a:r>
            <a:endParaRPr lang="zh-CN" altLang="en-US" sz="2400"/>
          </a:p>
        </p:txBody>
      </p:sp>
      <p:sp>
        <p:nvSpPr>
          <p:cNvPr id="46081" name="流程图: 终止 46081"/>
          <p:cNvSpPr/>
          <p:nvPr/>
        </p:nvSpPr>
        <p:spPr>
          <a:xfrm>
            <a:off x="1905000" y="2336800"/>
            <a:ext cx="2438400" cy="609600"/>
          </a:xfrm>
          <a:prstGeom prst="flowChartTerminator">
            <a:avLst/>
          </a:prstGeom>
          <a:pattFill prst="plaid">
            <a:fgClr>
              <a:schemeClr val="accent1">
                <a:alpha val="42000"/>
              </a:schemeClr>
            </a:fgClr>
            <a:bgClr>
              <a:schemeClr val="bg1">
                <a:alpha val="42000"/>
              </a:schemeClr>
            </a:bgClr>
          </a:pattFill>
          <a:ln w="9525" cap="flat" cmpd="sng">
            <a:solidFill>
              <a:schemeClr val="accent1"/>
            </a:solidFill>
            <a:prstDash val="solid"/>
            <a:miter/>
            <a:headEnd type="none" w="med" len="med"/>
            <a:tailEnd type="none" w="med" len="med"/>
          </a:ln>
        </p:spPr>
        <p:txBody>
          <a:bodyPr wrap="none" lIns="90170" tIns="46990" rIns="90170" bIns="46990" anchor="ctr"/>
          <a:p>
            <a:pPr algn="ctr"/>
            <a:r>
              <a:rPr lang="zh-CN" altLang="en-US" sz="2800" b="1" dirty="0">
                <a:latin typeface="Arial" panose="020B0604020202020204" pitchFamily="34" charset="0"/>
                <a:ea typeface="宋体" panose="02010600030101010101" pitchFamily="2" charset="-122"/>
              </a:rPr>
              <a:t>脓   痰</a:t>
            </a:r>
            <a:endParaRPr lang="zh-CN" altLang="en-US" sz="2800" b="1" dirty="0">
              <a:latin typeface="Arial" panose="020B0604020202020204" pitchFamily="34" charset="0"/>
              <a:ea typeface="宋体" panose="02010600030101010101" pitchFamily="2" charset="-122"/>
            </a:endParaRPr>
          </a:p>
        </p:txBody>
      </p:sp>
      <p:sp>
        <p:nvSpPr>
          <p:cNvPr id="46082" name="流程图: 终止 46082"/>
          <p:cNvSpPr/>
          <p:nvPr/>
        </p:nvSpPr>
        <p:spPr>
          <a:xfrm>
            <a:off x="1905000" y="4241800"/>
            <a:ext cx="2438400" cy="609600"/>
          </a:xfrm>
          <a:prstGeom prst="flowChartTerminator">
            <a:avLst/>
          </a:prstGeom>
          <a:pattFill prst="plaid">
            <a:fgClr>
              <a:schemeClr val="accent1">
                <a:alpha val="42000"/>
              </a:schemeClr>
            </a:fgClr>
            <a:bgClr>
              <a:schemeClr val="bg1">
                <a:alpha val="42000"/>
              </a:schemeClr>
            </a:bgClr>
          </a:pattFill>
          <a:ln w="9525" cap="flat" cmpd="sng">
            <a:solidFill>
              <a:schemeClr val="accent1"/>
            </a:solidFill>
            <a:prstDash val="solid"/>
            <a:miter/>
            <a:headEnd type="none" w="med" len="med"/>
            <a:tailEnd type="none" w="med" len="med"/>
          </a:ln>
        </p:spPr>
        <p:txBody>
          <a:bodyPr wrap="none" lIns="90170" tIns="46990" rIns="90170" bIns="46990" anchor="ctr"/>
          <a:p>
            <a:pPr algn="ctr"/>
            <a:r>
              <a:rPr lang="zh-CN" altLang="en-US" sz="2800" b="1" dirty="0">
                <a:latin typeface="Arial" panose="020B0604020202020204" pitchFamily="34" charset="0"/>
                <a:ea typeface="宋体" panose="02010600030101010101" pitchFamily="2" charset="-122"/>
              </a:rPr>
              <a:t>皮肤黏膜出血</a:t>
            </a:r>
            <a:endParaRPr lang="zh-CN" altLang="en-US" sz="2800" b="1" dirty="0">
              <a:latin typeface="Arial" panose="020B0604020202020204" pitchFamily="34" charset="0"/>
              <a:ea typeface="宋体" panose="02010600030101010101" pitchFamily="2" charset="-122"/>
            </a:endParaRPr>
          </a:p>
        </p:txBody>
      </p:sp>
      <p:sp>
        <p:nvSpPr>
          <p:cNvPr id="46083" name="文本框 46083"/>
          <p:cNvSpPr txBox="1"/>
          <p:nvPr/>
        </p:nvSpPr>
        <p:spPr>
          <a:xfrm>
            <a:off x="4876800" y="2184400"/>
            <a:ext cx="5410200" cy="1162050"/>
          </a:xfrm>
          <a:prstGeom prst="rect">
            <a:avLst/>
          </a:prstGeom>
          <a:noFill/>
          <a:ln w="9525">
            <a:noFill/>
          </a:ln>
        </p:spPr>
        <p:txBody>
          <a:bodyPr anchor="t">
            <a:spAutoFit/>
          </a:bodyPr>
          <a:p>
            <a:pPr algn="ctr">
              <a:lnSpc>
                <a:spcPct val="120000"/>
              </a:lnSpc>
              <a:spcBef>
                <a:spcPct val="50000"/>
              </a:spcBef>
            </a:pPr>
            <a:r>
              <a:rPr lang="zh-CN" altLang="en-US" sz="2400" dirty="0">
                <a:latin typeface="Arial" panose="020B0604020202020204" pitchFamily="34" charset="0"/>
                <a:ea typeface="宋体" panose="02010600030101010101" pitchFamily="2" charset="-122"/>
              </a:rPr>
              <a:t>支气管扩张、肺脓肿，或空洞型</a:t>
            </a:r>
            <a:endParaRPr lang="zh-CN" altLang="en-US" sz="2400" dirty="0">
              <a:latin typeface="Arial" panose="020B0604020202020204" pitchFamily="34" charset="0"/>
              <a:ea typeface="宋体" panose="02010600030101010101" pitchFamily="2" charset="-122"/>
            </a:endParaRPr>
          </a:p>
          <a:p>
            <a:pPr algn="ctr">
              <a:lnSpc>
                <a:spcPct val="120000"/>
              </a:lnSpc>
              <a:spcBef>
                <a:spcPct val="50000"/>
              </a:spcBef>
            </a:pPr>
            <a:r>
              <a:rPr lang="zh-CN" altLang="en-US" sz="2400" dirty="0">
                <a:latin typeface="Arial" panose="020B0604020202020204" pitchFamily="34" charset="0"/>
                <a:ea typeface="宋体" panose="02010600030101010101" pitchFamily="2" charset="-122"/>
              </a:rPr>
              <a:t>肺结核继发的细菌感染</a:t>
            </a:r>
            <a:endParaRPr lang="zh-CN" altLang="en-US" sz="2400" dirty="0">
              <a:latin typeface="Arial" panose="020B0604020202020204" pitchFamily="34" charset="0"/>
              <a:ea typeface="宋体" panose="02010600030101010101" pitchFamily="2" charset="-122"/>
            </a:endParaRPr>
          </a:p>
        </p:txBody>
      </p:sp>
      <p:sp>
        <p:nvSpPr>
          <p:cNvPr id="46084" name="文本框 46084"/>
          <p:cNvSpPr txBox="1"/>
          <p:nvPr/>
        </p:nvSpPr>
        <p:spPr>
          <a:xfrm>
            <a:off x="5105400" y="4013200"/>
            <a:ext cx="4876800" cy="1272540"/>
          </a:xfrm>
          <a:prstGeom prst="rect">
            <a:avLst/>
          </a:prstGeom>
          <a:noFill/>
          <a:ln w="9525">
            <a:noFill/>
          </a:ln>
        </p:spPr>
        <p:txBody>
          <a:bodyPr anchor="t">
            <a:spAutoFit/>
          </a:bodyPr>
          <a:p>
            <a:pPr algn="ctr">
              <a:lnSpc>
                <a:spcPct val="160000"/>
              </a:lnSpc>
              <a:spcBef>
                <a:spcPct val="50000"/>
              </a:spcBef>
            </a:pPr>
            <a:r>
              <a:rPr lang="zh-CN" altLang="en-US" sz="2400" dirty="0">
                <a:latin typeface="Arial" panose="020B0604020202020204" pitchFamily="34" charset="0"/>
                <a:ea typeface="宋体" panose="02010600030101010101" pitchFamily="2" charset="-122"/>
              </a:rPr>
              <a:t>血液病，风湿性疾病，流行性出血热及肺出血型钩端螺旋体病</a:t>
            </a:r>
            <a:endParaRPr lang="zh-CN" altLang="en-US" sz="2400" dirty="0">
              <a:latin typeface="Arial" panose="020B0604020202020204" pitchFamily="34" charset="0"/>
              <a:ea typeface="宋体" panose="02010600030101010101" pitchFamily="2" charset="-122"/>
            </a:endParaRPr>
          </a:p>
        </p:txBody>
      </p:sp>
      <p:sp>
        <p:nvSpPr>
          <p:cNvPr id="46085" name="直接连接符 46085"/>
          <p:cNvSpPr/>
          <p:nvPr/>
        </p:nvSpPr>
        <p:spPr>
          <a:xfrm>
            <a:off x="5029200" y="3403600"/>
            <a:ext cx="4876800" cy="0"/>
          </a:xfrm>
          <a:prstGeom prst="line">
            <a:avLst/>
          </a:prstGeom>
          <a:ln w="28575" cap="flat" cmpd="sng">
            <a:solidFill>
              <a:schemeClr val="hlink"/>
            </a:solidFill>
            <a:prstDash val="lgDashDotDot"/>
            <a:round/>
            <a:headEnd type="triangle" w="med" len="med"/>
            <a:tailEnd type="triangle" w="med" len="med"/>
          </a:ln>
        </p:spPr>
      </p:sp>
      <p:sp>
        <p:nvSpPr>
          <p:cNvPr id="46086" name="直接连接符 46086"/>
          <p:cNvSpPr/>
          <p:nvPr/>
        </p:nvSpPr>
        <p:spPr>
          <a:xfrm>
            <a:off x="5029200" y="5308600"/>
            <a:ext cx="4876800" cy="0"/>
          </a:xfrm>
          <a:prstGeom prst="line">
            <a:avLst/>
          </a:prstGeom>
          <a:ln w="28575" cap="flat" cmpd="sng">
            <a:solidFill>
              <a:schemeClr val="hlink"/>
            </a:solidFill>
            <a:prstDash val="lgDashDotDot"/>
            <a:round/>
            <a:headEnd type="triangle" w="med" len="med"/>
            <a:tailEnd type="triangle" w="med" len="med"/>
          </a:ln>
        </p:spPr>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itle 6"/>
          <p:cNvSpPr txBox="1"/>
          <p:nvPr>
            <p:custDataLst>
              <p:tags r:id="rId1"/>
            </p:custDataLst>
          </p:nvPr>
        </p:nvSpPr>
        <p:spPr>
          <a:xfrm>
            <a:off x="231407" y="97384"/>
            <a:ext cx="176149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四</a:t>
            </a: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咯血</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5" name="文本框 4"/>
          <p:cNvSpPr txBox="1"/>
          <p:nvPr/>
        </p:nvSpPr>
        <p:spPr>
          <a:xfrm>
            <a:off x="642620" y="920115"/>
            <a:ext cx="4197985" cy="460375"/>
          </a:xfrm>
          <a:prstGeom prst="rect">
            <a:avLst/>
          </a:prstGeom>
          <a:noFill/>
        </p:spPr>
        <p:txBody>
          <a:bodyPr wrap="square" rtlCol="0">
            <a:spAutoFit/>
          </a:bodyPr>
          <a:p>
            <a:r>
              <a:rPr lang="zh-CN" altLang="en-US" sz="2400"/>
              <a:t>（四）问诊要点</a:t>
            </a:r>
            <a:endParaRPr lang="zh-CN" altLang="en-US" sz="2400"/>
          </a:p>
        </p:txBody>
      </p:sp>
      <p:sp>
        <p:nvSpPr>
          <p:cNvPr id="3" name="文本框 2"/>
          <p:cNvSpPr txBox="1"/>
          <p:nvPr/>
        </p:nvSpPr>
        <p:spPr>
          <a:xfrm>
            <a:off x="2847975" y="2201545"/>
            <a:ext cx="6096000" cy="3230245"/>
          </a:xfrm>
          <a:prstGeom prst="rect">
            <a:avLst/>
          </a:prstGeom>
          <a:noFill/>
        </p:spPr>
        <p:txBody>
          <a:bodyPr wrap="square" rtlCol="0" anchor="t">
            <a:spAutoFit/>
          </a:bodyPr>
          <a:p>
            <a:pPr>
              <a:lnSpc>
                <a:spcPct val="150000"/>
              </a:lnSpc>
            </a:pPr>
            <a:r>
              <a:rPr lang="en-US" altLang="zh-CN" sz="2400">
                <a:latin typeface="微软雅黑" panose="020B0503020204020204" charset="-122"/>
                <a:ea typeface="微软雅黑" panose="020B0503020204020204" charset="-122"/>
                <a:cs typeface="微软雅黑" panose="020B0503020204020204" charset="-122"/>
              </a:rPr>
              <a:t>(1)</a:t>
            </a:r>
            <a:r>
              <a:rPr lang="zh-CN" altLang="en-US" sz="2400">
                <a:latin typeface="微软雅黑" panose="020B0503020204020204" charset="-122"/>
                <a:ea typeface="微软雅黑" panose="020B0503020204020204" charset="-122"/>
                <a:cs typeface="微软雅黑" panose="020B0503020204020204" charset="-122"/>
              </a:rPr>
              <a:t>咯血的量、性状、持续时间。</a:t>
            </a:r>
            <a:endParaRPr lang="zh-CN" altLang="en-US" sz="2400">
              <a:latin typeface="微软雅黑" panose="020B0503020204020204" charset="-122"/>
              <a:ea typeface="微软雅黑" panose="020B0503020204020204" charset="-122"/>
              <a:cs typeface="微软雅黑" panose="020B0503020204020204" charset="-122"/>
            </a:endParaRPr>
          </a:p>
          <a:p>
            <a:pPr>
              <a:lnSpc>
                <a:spcPct val="150000"/>
              </a:lnSpc>
            </a:pPr>
            <a:r>
              <a:rPr lang="en-US" altLang="zh-CN" sz="2400">
                <a:latin typeface="微软雅黑" panose="020B0503020204020204" charset="-122"/>
                <a:ea typeface="微软雅黑" panose="020B0503020204020204" charset="-122"/>
                <a:cs typeface="微软雅黑" panose="020B0503020204020204" charset="-122"/>
              </a:rPr>
              <a:t>(2)</a:t>
            </a:r>
            <a:r>
              <a:rPr lang="zh-CN" altLang="en-US" sz="2400">
                <a:latin typeface="微软雅黑" panose="020B0503020204020204" charset="-122"/>
                <a:ea typeface="微软雅黑" panose="020B0503020204020204" charset="-122"/>
                <a:cs typeface="微软雅黑" panose="020B0503020204020204" charset="-122"/>
              </a:rPr>
              <a:t>性别、年龄、既往病史、结核病接触史。</a:t>
            </a:r>
            <a:endParaRPr lang="zh-CN" altLang="en-US" sz="2400">
              <a:latin typeface="微软雅黑" panose="020B0503020204020204" charset="-122"/>
              <a:ea typeface="微软雅黑" panose="020B0503020204020204" charset="-122"/>
              <a:cs typeface="微软雅黑" panose="020B0503020204020204" charset="-122"/>
            </a:endParaRPr>
          </a:p>
          <a:p>
            <a:pPr>
              <a:lnSpc>
                <a:spcPct val="150000"/>
              </a:lnSpc>
            </a:pPr>
            <a:r>
              <a:rPr lang="en-US" altLang="zh-CN" sz="2400">
                <a:latin typeface="微软雅黑" panose="020B0503020204020204" charset="-122"/>
                <a:ea typeface="微软雅黑" panose="020B0503020204020204" charset="-122"/>
                <a:cs typeface="微软雅黑" panose="020B0503020204020204" charset="-122"/>
              </a:rPr>
              <a:t>(3)</a:t>
            </a:r>
            <a:r>
              <a:rPr lang="zh-CN" altLang="en-US" sz="2400">
                <a:latin typeface="微软雅黑" panose="020B0503020204020204" charset="-122"/>
                <a:ea typeface="微软雅黑" panose="020B0503020204020204" charset="-122"/>
                <a:cs typeface="微软雅黑" panose="020B0503020204020204" charset="-122"/>
              </a:rPr>
              <a:t>个人史包括职业、饮食习惯、居住地、月经史等。</a:t>
            </a:r>
            <a:endParaRPr lang="zh-CN" altLang="en-US" sz="2400">
              <a:latin typeface="微软雅黑" panose="020B0503020204020204" charset="-122"/>
              <a:ea typeface="微软雅黑" panose="020B0503020204020204" charset="-122"/>
              <a:cs typeface="微软雅黑" panose="020B0503020204020204" charset="-122"/>
            </a:endParaRPr>
          </a:p>
          <a:p>
            <a:pPr>
              <a:lnSpc>
                <a:spcPct val="150000"/>
              </a:lnSpc>
            </a:pPr>
            <a:r>
              <a:rPr lang="en-US" altLang="zh-CN" sz="2400">
                <a:latin typeface="微软雅黑" panose="020B0503020204020204" charset="-122"/>
                <a:ea typeface="微软雅黑" panose="020B0503020204020204" charset="-122"/>
                <a:cs typeface="微软雅黑" panose="020B0503020204020204" charset="-122"/>
              </a:rPr>
              <a:t>(4)</a:t>
            </a:r>
            <a:r>
              <a:rPr lang="zh-CN" altLang="en-US" sz="2400">
                <a:latin typeface="微软雅黑" panose="020B0503020204020204" charset="-122"/>
                <a:ea typeface="微软雅黑" panose="020B0503020204020204" charset="-122"/>
                <a:cs typeface="微软雅黑" panose="020B0503020204020204" charset="-122"/>
              </a:rPr>
              <a:t>咯血的伴随症状。</a:t>
            </a:r>
            <a:endParaRPr lang="zh-CN" altLang="en-US" sz="2400">
              <a:latin typeface="微软雅黑" panose="020B0503020204020204" charset="-122"/>
              <a:ea typeface="微软雅黑" panose="020B0503020204020204" charset="-122"/>
              <a:cs typeface="微软雅黑" panose="020B0503020204020204" charset="-122"/>
            </a:endParaRPr>
          </a:p>
          <a:p>
            <a:endParaRPr lang="zh-CN" altLang="en-US" sz="24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9154" name="表格 49153"/>
          <p:cNvGraphicFramePr/>
          <p:nvPr/>
        </p:nvGraphicFramePr>
        <p:xfrm>
          <a:off x="1745615" y="1217930"/>
          <a:ext cx="8701405" cy="5351145"/>
        </p:xfrm>
        <a:graphic>
          <a:graphicData uri="http://schemas.openxmlformats.org/drawingml/2006/table">
            <a:tbl>
              <a:tblPr/>
              <a:tblGrid>
                <a:gridCol w="1948815"/>
                <a:gridCol w="3222625"/>
                <a:gridCol w="3529965"/>
              </a:tblGrid>
              <a:tr h="537845">
                <a:tc>
                  <a:txBody>
                    <a:bodyPr/>
                    <a:lstStyle>
                      <a:lvl1pPr marL="357505" lvl="0" indent="-357505" algn="l" defTabSz="914400" eaLnBrk="1" fontAlgn="base" latinLnBrk="0" hangingPunct="1">
                        <a:lnSpc>
                          <a:spcPct val="90000"/>
                        </a:lnSpc>
                        <a:spcBef>
                          <a:spcPts val="1800"/>
                        </a:spcBef>
                        <a:spcAft>
                          <a:spcPct val="0"/>
                        </a:spcAft>
                        <a:buClr>
                          <a:schemeClr val="accent1"/>
                        </a:buClr>
                        <a:buSzPct val="60000"/>
                        <a:buFont typeface="Wingdings" panose="05000000000000000000" pitchFamily="2" charset="2"/>
                        <a:buChar char=""/>
                        <a:defRPr sz="2000" u="none" kern="1200" baseline="0">
                          <a:solidFill>
                            <a:schemeClr val="accent1"/>
                          </a:solidFill>
                          <a:latin typeface="Calibri" panose="020F0502020204030204" charset="0"/>
                          <a:ea typeface="幼圆" panose="02010509060101010101" pitchFamily="1" charset="-122"/>
                        </a:defRPr>
                      </a:lvl1pPr>
                      <a:lvl2pPr marL="357505" lvl="1" indent="-357505" algn="l" defTabSz="914400" eaLnBrk="1" fontAlgn="base" latinLnBrk="0" hangingPunct="1">
                        <a:lnSpc>
                          <a:spcPct val="130000"/>
                        </a:lnSpc>
                        <a:spcBef>
                          <a:spcPct val="0"/>
                        </a:spcBef>
                        <a:spcAft>
                          <a:spcPct val="0"/>
                        </a:spcAft>
                        <a:buFont typeface="Calibri" panose="020F0502020204030204" charset="0"/>
                        <a:buChar char=" "/>
                        <a:defRPr sz="1400" b="0" i="0" u="none" kern="1200" baseline="0">
                          <a:solidFill>
                            <a:schemeClr val="tx1"/>
                          </a:solidFill>
                          <a:latin typeface="Calibri" panose="020F0502020204030204" charset="0"/>
                          <a:ea typeface="幼圆" panose="02010509060101010101" pitchFamily="1" charset="-122"/>
                        </a:defRPr>
                      </a:lvl2pPr>
                      <a:lvl3pPr marL="1143000" lvl="2" indent="-228600" algn="l" defTabSz="914400" eaLnBrk="1" fontAlgn="base" latinLnBrk="0" hangingPunct="1">
                        <a:lnSpc>
                          <a:spcPct val="90000"/>
                        </a:lnSpc>
                        <a:spcBef>
                          <a:spcPts val="500"/>
                        </a:spcBef>
                        <a:spcAft>
                          <a:spcPct val="0"/>
                        </a:spcAft>
                        <a:buFont typeface="Calibri" panose="020F0502020204030204" charset="0"/>
                        <a:buChar char="•"/>
                        <a:defRPr sz="1800" b="0" i="0" u="none" kern="1200" baseline="0">
                          <a:solidFill>
                            <a:srgbClr val="7F7F7F"/>
                          </a:solidFill>
                          <a:latin typeface="Calibri" panose="020F0502020204030204" charset="0"/>
                          <a:ea typeface="幼圆" panose="02010509060101010101" pitchFamily="1" charset="-122"/>
                        </a:defRPr>
                      </a:lvl3pPr>
                      <a:lvl4pPr marL="1600200" lvl="3" indent="-228600" algn="l" defTabSz="914400" eaLnBrk="1" fontAlgn="base" latinLnBrk="0" hangingPunct="1">
                        <a:lnSpc>
                          <a:spcPct val="90000"/>
                        </a:lnSpc>
                        <a:spcBef>
                          <a:spcPts val="500"/>
                        </a:spcBef>
                        <a:spcAft>
                          <a:spcPct val="0"/>
                        </a:spcAft>
                        <a:buFont typeface="Calibri" panose="020F0502020204030204" charset="0"/>
                        <a:buChar char="•"/>
                        <a:defRPr sz="1600" b="0" i="0" u="none" kern="1200" baseline="0">
                          <a:solidFill>
                            <a:srgbClr val="7F7F7F"/>
                          </a:solidFill>
                          <a:latin typeface="Calibri" panose="020F0502020204030204" charset="0"/>
                          <a:ea typeface="幼圆" panose="02010509060101010101" pitchFamily="1" charset="-122"/>
                        </a:defRPr>
                      </a:lvl4pPr>
                      <a:lvl5pPr marL="2057400" lvl="4" indent="-228600" algn="l" defTabSz="914400" eaLnBrk="1" fontAlgn="base" latinLnBrk="0" hangingPunct="1">
                        <a:lnSpc>
                          <a:spcPct val="90000"/>
                        </a:lnSpc>
                        <a:spcBef>
                          <a:spcPts val="500"/>
                        </a:spcBef>
                        <a:spcAft>
                          <a:spcPct val="0"/>
                        </a:spcAft>
                        <a:buFont typeface="Calibri" panose="020F0502020204030204" charset="0"/>
                        <a:buChar char="•"/>
                        <a:defRPr sz="1600" b="0" i="0" u="none" kern="1200" baseline="0">
                          <a:solidFill>
                            <a:srgbClr val="7F7F7F"/>
                          </a:solidFill>
                          <a:latin typeface="Calibri" panose="020F0502020204030204" charset="0"/>
                          <a:ea typeface="幼圆" panose="02010509060101010101" pitchFamily="1" charset="-122"/>
                        </a:defRPr>
                      </a:lvl5pPr>
                    </a:lstStyle>
                    <a:p>
                      <a:pPr marL="0" lvl="0" indent="0">
                        <a:buNone/>
                      </a:pPr>
                      <a:endParaRPr lang="zh-CN" altLang="en-US" sz="2400" b="1">
                        <a:latin typeface="楷体_GB2312" panose="02010609030101010101" pitchFamily="1" charset="-122"/>
                        <a:ea typeface="楷体_GB2312" panose="02010609030101010101" pitchFamily="1" charset="-122"/>
                      </a:endParaRPr>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57505" lvl="0" indent="-357505" algn="l" defTabSz="914400" eaLnBrk="1" fontAlgn="base" latinLnBrk="0" hangingPunct="1">
                        <a:lnSpc>
                          <a:spcPct val="90000"/>
                        </a:lnSpc>
                        <a:spcBef>
                          <a:spcPts val="1800"/>
                        </a:spcBef>
                        <a:spcAft>
                          <a:spcPct val="0"/>
                        </a:spcAft>
                        <a:buClr>
                          <a:schemeClr val="accent1"/>
                        </a:buClr>
                        <a:buSzPct val="60000"/>
                        <a:buFont typeface="Wingdings" panose="05000000000000000000" pitchFamily="2" charset="2"/>
                        <a:buChar char=""/>
                        <a:defRPr sz="2000" u="none" kern="1200" baseline="0">
                          <a:solidFill>
                            <a:schemeClr val="accent1"/>
                          </a:solidFill>
                          <a:latin typeface="Calibri" panose="020F0502020204030204" charset="0"/>
                          <a:ea typeface="幼圆" panose="02010509060101010101" pitchFamily="1" charset="-122"/>
                        </a:defRPr>
                      </a:lvl1pPr>
                      <a:lvl2pPr marL="357505" lvl="1" indent="-357505" algn="l" defTabSz="914400" eaLnBrk="1" fontAlgn="base" latinLnBrk="0" hangingPunct="1">
                        <a:lnSpc>
                          <a:spcPct val="130000"/>
                        </a:lnSpc>
                        <a:spcBef>
                          <a:spcPct val="0"/>
                        </a:spcBef>
                        <a:spcAft>
                          <a:spcPct val="0"/>
                        </a:spcAft>
                        <a:buFont typeface="Calibri" panose="020F0502020204030204" charset="0"/>
                        <a:buChar char=" "/>
                        <a:defRPr sz="1400" b="0" i="0" u="none" kern="1200" baseline="0">
                          <a:solidFill>
                            <a:schemeClr val="tx1"/>
                          </a:solidFill>
                          <a:latin typeface="Calibri" panose="020F0502020204030204" charset="0"/>
                          <a:ea typeface="幼圆" panose="02010509060101010101" pitchFamily="1" charset="-122"/>
                        </a:defRPr>
                      </a:lvl2pPr>
                      <a:lvl3pPr marL="1143000" lvl="2" indent="-228600" algn="l" defTabSz="914400" eaLnBrk="1" fontAlgn="base" latinLnBrk="0" hangingPunct="1">
                        <a:lnSpc>
                          <a:spcPct val="90000"/>
                        </a:lnSpc>
                        <a:spcBef>
                          <a:spcPts val="500"/>
                        </a:spcBef>
                        <a:spcAft>
                          <a:spcPct val="0"/>
                        </a:spcAft>
                        <a:buFont typeface="Calibri" panose="020F0502020204030204" charset="0"/>
                        <a:buChar char="•"/>
                        <a:defRPr sz="1800" b="0" i="0" u="none" kern="1200" baseline="0">
                          <a:solidFill>
                            <a:srgbClr val="7F7F7F"/>
                          </a:solidFill>
                          <a:latin typeface="Calibri" panose="020F0502020204030204" charset="0"/>
                          <a:ea typeface="幼圆" panose="02010509060101010101" pitchFamily="1" charset="-122"/>
                        </a:defRPr>
                      </a:lvl3pPr>
                      <a:lvl4pPr marL="1600200" lvl="3" indent="-228600" algn="l" defTabSz="914400" eaLnBrk="1" fontAlgn="base" latinLnBrk="0" hangingPunct="1">
                        <a:lnSpc>
                          <a:spcPct val="90000"/>
                        </a:lnSpc>
                        <a:spcBef>
                          <a:spcPts val="500"/>
                        </a:spcBef>
                        <a:spcAft>
                          <a:spcPct val="0"/>
                        </a:spcAft>
                        <a:buFont typeface="Calibri" panose="020F0502020204030204" charset="0"/>
                        <a:buChar char="•"/>
                        <a:defRPr sz="1600" b="0" i="0" u="none" kern="1200" baseline="0">
                          <a:solidFill>
                            <a:srgbClr val="7F7F7F"/>
                          </a:solidFill>
                          <a:latin typeface="Calibri" panose="020F0502020204030204" charset="0"/>
                          <a:ea typeface="幼圆" panose="02010509060101010101" pitchFamily="1" charset="-122"/>
                        </a:defRPr>
                      </a:lvl4pPr>
                      <a:lvl5pPr marL="2057400" lvl="4" indent="-228600" algn="l" defTabSz="914400" eaLnBrk="1" fontAlgn="base" latinLnBrk="0" hangingPunct="1">
                        <a:lnSpc>
                          <a:spcPct val="90000"/>
                        </a:lnSpc>
                        <a:spcBef>
                          <a:spcPts val="500"/>
                        </a:spcBef>
                        <a:spcAft>
                          <a:spcPct val="0"/>
                        </a:spcAft>
                        <a:buFont typeface="Calibri" panose="020F0502020204030204" charset="0"/>
                        <a:buChar char="•"/>
                        <a:defRPr sz="1600" b="0" i="0" u="none" kern="1200" baseline="0">
                          <a:solidFill>
                            <a:srgbClr val="7F7F7F"/>
                          </a:solidFill>
                          <a:latin typeface="Calibri" panose="020F0502020204030204" charset="0"/>
                          <a:ea typeface="幼圆" panose="02010509060101010101" pitchFamily="1" charset="-122"/>
                        </a:defRPr>
                      </a:lvl5pPr>
                    </a:lstStyle>
                    <a:p>
                      <a:pPr marL="0" lvl="0" indent="0" algn="ctr">
                        <a:buNone/>
                      </a:pPr>
                      <a:r>
                        <a:rPr lang="zh-CN" altLang="en-US" sz="2400" b="1">
                          <a:solidFill>
                            <a:srgbClr val="FF0000"/>
                          </a:solidFill>
                          <a:ea typeface="楷体_GB2312" panose="02010609030101010101" pitchFamily="1" charset="-122"/>
                        </a:rPr>
                        <a:t>咯血</a:t>
                      </a:r>
                      <a:endParaRPr lang="zh-CN" altLang="en-US" sz="2400" b="1">
                        <a:solidFill>
                          <a:srgbClr val="FF0000"/>
                        </a:solidFill>
                        <a:ea typeface="楷体_GB2312" panose="02010609030101010101" pitchFamily="1" charset="-122"/>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57505" lvl="0" indent="-357505" algn="l" defTabSz="914400" eaLnBrk="1" fontAlgn="base" latinLnBrk="0" hangingPunct="1">
                        <a:lnSpc>
                          <a:spcPct val="90000"/>
                        </a:lnSpc>
                        <a:spcBef>
                          <a:spcPts val="1800"/>
                        </a:spcBef>
                        <a:spcAft>
                          <a:spcPct val="0"/>
                        </a:spcAft>
                        <a:buClr>
                          <a:schemeClr val="accent1"/>
                        </a:buClr>
                        <a:buSzPct val="60000"/>
                        <a:buFont typeface="Wingdings" panose="05000000000000000000" pitchFamily="2" charset="2"/>
                        <a:buChar char=""/>
                        <a:defRPr sz="2000" u="none" kern="1200" baseline="0">
                          <a:solidFill>
                            <a:schemeClr val="accent1"/>
                          </a:solidFill>
                          <a:latin typeface="Calibri" panose="020F0502020204030204" charset="0"/>
                          <a:ea typeface="幼圆" panose="02010509060101010101" pitchFamily="1" charset="-122"/>
                        </a:defRPr>
                      </a:lvl1pPr>
                      <a:lvl2pPr marL="357505" lvl="1" indent="-357505" algn="l" defTabSz="914400" eaLnBrk="1" fontAlgn="base" latinLnBrk="0" hangingPunct="1">
                        <a:lnSpc>
                          <a:spcPct val="130000"/>
                        </a:lnSpc>
                        <a:spcBef>
                          <a:spcPct val="0"/>
                        </a:spcBef>
                        <a:spcAft>
                          <a:spcPct val="0"/>
                        </a:spcAft>
                        <a:buFont typeface="Calibri" panose="020F0502020204030204" charset="0"/>
                        <a:buChar char=" "/>
                        <a:defRPr sz="1400" b="0" i="0" u="none" kern="1200" baseline="0">
                          <a:solidFill>
                            <a:schemeClr val="tx1"/>
                          </a:solidFill>
                          <a:latin typeface="Calibri" panose="020F0502020204030204" charset="0"/>
                          <a:ea typeface="幼圆" panose="02010509060101010101" pitchFamily="1" charset="-122"/>
                        </a:defRPr>
                      </a:lvl2pPr>
                      <a:lvl3pPr marL="1143000" lvl="2" indent="-228600" algn="l" defTabSz="914400" eaLnBrk="1" fontAlgn="base" latinLnBrk="0" hangingPunct="1">
                        <a:lnSpc>
                          <a:spcPct val="90000"/>
                        </a:lnSpc>
                        <a:spcBef>
                          <a:spcPts val="500"/>
                        </a:spcBef>
                        <a:spcAft>
                          <a:spcPct val="0"/>
                        </a:spcAft>
                        <a:buFont typeface="Calibri" panose="020F0502020204030204" charset="0"/>
                        <a:buChar char="•"/>
                        <a:defRPr sz="1800" b="0" i="0" u="none" kern="1200" baseline="0">
                          <a:solidFill>
                            <a:srgbClr val="7F7F7F"/>
                          </a:solidFill>
                          <a:latin typeface="Calibri" panose="020F0502020204030204" charset="0"/>
                          <a:ea typeface="幼圆" panose="02010509060101010101" pitchFamily="1" charset="-122"/>
                        </a:defRPr>
                      </a:lvl3pPr>
                      <a:lvl4pPr marL="1600200" lvl="3" indent="-228600" algn="l" defTabSz="914400" eaLnBrk="1" fontAlgn="base" latinLnBrk="0" hangingPunct="1">
                        <a:lnSpc>
                          <a:spcPct val="90000"/>
                        </a:lnSpc>
                        <a:spcBef>
                          <a:spcPts val="500"/>
                        </a:spcBef>
                        <a:spcAft>
                          <a:spcPct val="0"/>
                        </a:spcAft>
                        <a:buFont typeface="Calibri" panose="020F0502020204030204" charset="0"/>
                        <a:buChar char="•"/>
                        <a:defRPr sz="1600" b="0" i="0" u="none" kern="1200" baseline="0">
                          <a:solidFill>
                            <a:srgbClr val="7F7F7F"/>
                          </a:solidFill>
                          <a:latin typeface="Calibri" panose="020F0502020204030204" charset="0"/>
                          <a:ea typeface="幼圆" panose="02010509060101010101" pitchFamily="1" charset="-122"/>
                        </a:defRPr>
                      </a:lvl4pPr>
                      <a:lvl5pPr marL="2057400" lvl="4" indent="-228600" algn="l" defTabSz="914400" eaLnBrk="1" fontAlgn="base" latinLnBrk="0" hangingPunct="1">
                        <a:lnSpc>
                          <a:spcPct val="90000"/>
                        </a:lnSpc>
                        <a:spcBef>
                          <a:spcPts val="500"/>
                        </a:spcBef>
                        <a:spcAft>
                          <a:spcPct val="0"/>
                        </a:spcAft>
                        <a:buFont typeface="Calibri" panose="020F0502020204030204" charset="0"/>
                        <a:buChar char="•"/>
                        <a:defRPr sz="1600" b="0" i="0" u="none" kern="1200" baseline="0">
                          <a:solidFill>
                            <a:srgbClr val="7F7F7F"/>
                          </a:solidFill>
                          <a:latin typeface="Calibri" panose="020F0502020204030204" charset="0"/>
                          <a:ea typeface="幼圆" panose="02010509060101010101" pitchFamily="1" charset="-122"/>
                        </a:defRPr>
                      </a:lvl5pPr>
                    </a:lstStyle>
                    <a:p>
                      <a:pPr marL="0" lvl="0" indent="0" algn="ctr">
                        <a:buNone/>
                      </a:pPr>
                      <a:r>
                        <a:rPr lang="zh-CN" altLang="en-US" sz="2400" b="1">
                          <a:ea typeface="楷体_GB2312" panose="02010609030101010101" pitchFamily="1" charset="-122"/>
                        </a:rPr>
                        <a:t>呕血</a:t>
                      </a:r>
                      <a:endParaRPr lang="zh-CN" altLang="en-US" sz="2400" b="1">
                        <a:ea typeface="楷体_GB2312" panose="02010609030101010101" pitchFamily="1" charset="-122"/>
                      </a:endParaRPr>
                    </a:p>
                  </a:txBody>
                  <a:tcP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846455">
                <a:tc>
                  <a:txBody>
                    <a:bodyPr/>
                    <a:lstStyle>
                      <a:lvl1pPr marL="357505" lvl="0" indent="-357505" algn="l" defTabSz="914400" eaLnBrk="1" fontAlgn="base" latinLnBrk="0" hangingPunct="1">
                        <a:lnSpc>
                          <a:spcPct val="90000"/>
                        </a:lnSpc>
                        <a:spcBef>
                          <a:spcPts val="1800"/>
                        </a:spcBef>
                        <a:spcAft>
                          <a:spcPct val="0"/>
                        </a:spcAft>
                        <a:buClr>
                          <a:schemeClr val="accent1"/>
                        </a:buClr>
                        <a:buSzPct val="60000"/>
                        <a:buFont typeface="Wingdings" panose="05000000000000000000" pitchFamily="2" charset="2"/>
                        <a:buChar char=""/>
                        <a:defRPr sz="2000" u="none" kern="1200" baseline="0">
                          <a:solidFill>
                            <a:schemeClr val="accent1"/>
                          </a:solidFill>
                          <a:latin typeface="Calibri" panose="020F0502020204030204" charset="0"/>
                          <a:ea typeface="幼圆" panose="02010509060101010101" pitchFamily="1" charset="-122"/>
                        </a:defRPr>
                      </a:lvl1pPr>
                      <a:lvl2pPr marL="357505" lvl="1" indent="-357505" algn="l" defTabSz="914400" eaLnBrk="1" fontAlgn="base" latinLnBrk="0" hangingPunct="1">
                        <a:lnSpc>
                          <a:spcPct val="130000"/>
                        </a:lnSpc>
                        <a:spcBef>
                          <a:spcPct val="0"/>
                        </a:spcBef>
                        <a:spcAft>
                          <a:spcPct val="0"/>
                        </a:spcAft>
                        <a:buFont typeface="Calibri" panose="020F0502020204030204" charset="0"/>
                        <a:buChar char=" "/>
                        <a:defRPr sz="1400" b="0" i="0" u="none" kern="1200" baseline="0">
                          <a:solidFill>
                            <a:schemeClr val="tx1"/>
                          </a:solidFill>
                          <a:latin typeface="Calibri" panose="020F0502020204030204" charset="0"/>
                          <a:ea typeface="幼圆" panose="02010509060101010101" pitchFamily="1" charset="-122"/>
                        </a:defRPr>
                      </a:lvl2pPr>
                      <a:lvl3pPr marL="1143000" lvl="2" indent="-228600" algn="l" defTabSz="914400" eaLnBrk="1" fontAlgn="base" latinLnBrk="0" hangingPunct="1">
                        <a:lnSpc>
                          <a:spcPct val="90000"/>
                        </a:lnSpc>
                        <a:spcBef>
                          <a:spcPts val="500"/>
                        </a:spcBef>
                        <a:spcAft>
                          <a:spcPct val="0"/>
                        </a:spcAft>
                        <a:buFont typeface="Calibri" panose="020F0502020204030204" charset="0"/>
                        <a:buChar char="•"/>
                        <a:defRPr sz="1800" b="0" i="0" u="none" kern="1200" baseline="0">
                          <a:solidFill>
                            <a:srgbClr val="7F7F7F"/>
                          </a:solidFill>
                          <a:latin typeface="Calibri" panose="020F0502020204030204" charset="0"/>
                          <a:ea typeface="幼圆" panose="02010509060101010101" pitchFamily="1" charset="-122"/>
                        </a:defRPr>
                      </a:lvl3pPr>
                      <a:lvl4pPr marL="1600200" lvl="3" indent="-228600" algn="l" defTabSz="914400" eaLnBrk="1" fontAlgn="base" latinLnBrk="0" hangingPunct="1">
                        <a:lnSpc>
                          <a:spcPct val="90000"/>
                        </a:lnSpc>
                        <a:spcBef>
                          <a:spcPts val="500"/>
                        </a:spcBef>
                        <a:spcAft>
                          <a:spcPct val="0"/>
                        </a:spcAft>
                        <a:buFont typeface="Calibri" panose="020F0502020204030204" charset="0"/>
                        <a:buChar char="•"/>
                        <a:defRPr sz="1600" b="0" i="0" u="none" kern="1200" baseline="0">
                          <a:solidFill>
                            <a:srgbClr val="7F7F7F"/>
                          </a:solidFill>
                          <a:latin typeface="Calibri" panose="020F0502020204030204" charset="0"/>
                          <a:ea typeface="幼圆" panose="02010509060101010101" pitchFamily="1" charset="-122"/>
                        </a:defRPr>
                      </a:lvl4pPr>
                      <a:lvl5pPr marL="2057400" lvl="4" indent="-228600" algn="l" defTabSz="914400" eaLnBrk="1" fontAlgn="base" latinLnBrk="0" hangingPunct="1">
                        <a:lnSpc>
                          <a:spcPct val="90000"/>
                        </a:lnSpc>
                        <a:spcBef>
                          <a:spcPts val="500"/>
                        </a:spcBef>
                        <a:spcAft>
                          <a:spcPct val="0"/>
                        </a:spcAft>
                        <a:buFont typeface="Calibri" panose="020F0502020204030204" charset="0"/>
                        <a:buChar char="•"/>
                        <a:defRPr sz="1600" b="0" i="0" u="none" kern="1200" baseline="0">
                          <a:solidFill>
                            <a:srgbClr val="7F7F7F"/>
                          </a:solidFill>
                          <a:latin typeface="Calibri" panose="020F0502020204030204" charset="0"/>
                          <a:ea typeface="幼圆" panose="02010509060101010101" pitchFamily="1" charset="-122"/>
                        </a:defRPr>
                      </a:lvl5pPr>
                    </a:lstStyle>
                    <a:p>
                      <a:pPr marL="0" lvl="0" indent="0">
                        <a:buNone/>
                      </a:pPr>
                      <a:r>
                        <a:rPr lang="zh-CN" altLang="en-US" sz="2000" b="1">
                          <a:solidFill>
                            <a:schemeClr val="bg1"/>
                          </a:solidFill>
                          <a:ea typeface="楷体_GB2312" panose="02010609030101010101" pitchFamily="1" charset="-122"/>
                        </a:rPr>
                        <a:t>病因</a:t>
                      </a:r>
                      <a:endParaRPr lang="zh-CN" altLang="en-US" sz="2000" b="1">
                        <a:solidFill>
                          <a:schemeClr val="bg1"/>
                        </a:solidFill>
                        <a:ea typeface="楷体_GB2312" panose="02010609030101010101" pitchFamily="1" charset="-122"/>
                      </a:endParaRPr>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accent1">
                        <a:alpha val="100000"/>
                      </a:schemeClr>
                    </a:solidFill>
                  </a:tcPr>
                </a:tc>
                <a:tc>
                  <a:txBody>
                    <a:bodyPr/>
                    <a:lstStyle>
                      <a:lvl1pPr marL="357505" lvl="0" indent="-357505" algn="l" defTabSz="914400" eaLnBrk="1" fontAlgn="base" latinLnBrk="0" hangingPunct="1">
                        <a:lnSpc>
                          <a:spcPct val="90000"/>
                        </a:lnSpc>
                        <a:spcBef>
                          <a:spcPts val="1800"/>
                        </a:spcBef>
                        <a:spcAft>
                          <a:spcPct val="0"/>
                        </a:spcAft>
                        <a:buClr>
                          <a:schemeClr val="accent1"/>
                        </a:buClr>
                        <a:buSzPct val="60000"/>
                        <a:buFont typeface="Wingdings" panose="05000000000000000000" pitchFamily="2" charset="2"/>
                        <a:buChar char=""/>
                        <a:defRPr sz="2000" u="none" kern="1200" baseline="0">
                          <a:solidFill>
                            <a:schemeClr val="accent1"/>
                          </a:solidFill>
                          <a:latin typeface="Calibri" panose="020F0502020204030204" charset="0"/>
                          <a:ea typeface="幼圆" panose="02010509060101010101" pitchFamily="1" charset="-122"/>
                        </a:defRPr>
                      </a:lvl1pPr>
                      <a:lvl2pPr marL="357505" lvl="1" indent="-357505" algn="l" defTabSz="914400" eaLnBrk="1" fontAlgn="base" latinLnBrk="0" hangingPunct="1">
                        <a:lnSpc>
                          <a:spcPct val="130000"/>
                        </a:lnSpc>
                        <a:spcBef>
                          <a:spcPct val="0"/>
                        </a:spcBef>
                        <a:spcAft>
                          <a:spcPct val="0"/>
                        </a:spcAft>
                        <a:buFont typeface="Calibri" panose="020F0502020204030204" charset="0"/>
                        <a:buChar char=" "/>
                        <a:defRPr sz="1400" b="0" i="0" u="none" kern="1200" baseline="0">
                          <a:solidFill>
                            <a:schemeClr val="tx1"/>
                          </a:solidFill>
                          <a:latin typeface="Calibri" panose="020F0502020204030204" charset="0"/>
                          <a:ea typeface="幼圆" panose="02010509060101010101" pitchFamily="1" charset="-122"/>
                        </a:defRPr>
                      </a:lvl2pPr>
                      <a:lvl3pPr marL="1143000" lvl="2" indent="-228600" algn="l" defTabSz="914400" eaLnBrk="1" fontAlgn="base" latinLnBrk="0" hangingPunct="1">
                        <a:lnSpc>
                          <a:spcPct val="90000"/>
                        </a:lnSpc>
                        <a:spcBef>
                          <a:spcPts val="500"/>
                        </a:spcBef>
                        <a:spcAft>
                          <a:spcPct val="0"/>
                        </a:spcAft>
                        <a:buFont typeface="Calibri" panose="020F0502020204030204" charset="0"/>
                        <a:buChar char="•"/>
                        <a:defRPr sz="1800" b="0" i="0" u="none" kern="1200" baseline="0">
                          <a:solidFill>
                            <a:srgbClr val="7F7F7F"/>
                          </a:solidFill>
                          <a:latin typeface="Calibri" panose="020F0502020204030204" charset="0"/>
                          <a:ea typeface="幼圆" panose="02010509060101010101" pitchFamily="1" charset="-122"/>
                        </a:defRPr>
                      </a:lvl3pPr>
                      <a:lvl4pPr marL="1600200" lvl="3" indent="-228600" algn="l" defTabSz="914400" eaLnBrk="1" fontAlgn="base" latinLnBrk="0" hangingPunct="1">
                        <a:lnSpc>
                          <a:spcPct val="90000"/>
                        </a:lnSpc>
                        <a:spcBef>
                          <a:spcPts val="500"/>
                        </a:spcBef>
                        <a:spcAft>
                          <a:spcPct val="0"/>
                        </a:spcAft>
                        <a:buFont typeface="Calibri" panose="020F0502020204030204" charset="0"/>
                        <a:buChar char="•"/>
                        <a:defRPr sz="1600" b="0" i="0" u="none" kern="1200" baseline="0">
                          <a:solidFill>
                            <a:srgbClr val="7F7F7F"/>
                          </a:solidFill>
                          <a:latin typeface="Calibri" panose="020F0502020204030204" charset="0"/>
                          <a:ea typeface="幼圆" panose="02010509060101010101" pitchFamily="1" charset="-122"/>
                        </a:defRPr>
                      </a:lvl4pPr>
                      <a:lvl5pPr marL="2057400" lvl="4" indent="-228600" algn="l" defTabSz="914400" eaLnBrk="1" fontAlgn="base" latinLnBrk="0" hangingPunct="1">
                        <a:lnSpc>
                          <a:spcPct val="90000"/>
                        </a:lnSpc>
                        <a:spcBef>
                          <a:spcPts val="500"/>
                        </a:spcBef>
                        <a:spcAft>
                          <a:spcPct val="0"/>
                        </a:spcAft>
                        <a:buFont typeface="Calibri" panose="020F0502020204030204" charset="0"/>
                        <a:buChar char="•"/>
                        <a:defRPr sz="1600" b="0" i="0" u="none" kern="1200" baseline="0">
                          <a:solidFill>
                            <a:srgbClr val="7F7F7F"/>
                          </a:solidFill>
                          <a:latin typeface="Calibri" panose="020F0502020204030204" charset="0"/>
                          <a:ea typeface="幼圆" panose="02010509060101010101" pitchFamily="1" charset="-122"/>
                        </a:defRPr>
                      </a:lvl5pPr>
                    </a:lstStyle>
                    <a:p>
                      <a:pPr marL="0" lvl="0" indent="0">
                        <a:buNone/>
                      </a:pPr>
                      <a:r>
                        <a:rPr lang="zh-CN" altLang="en-US" sz="2000" b="1">
                          <a:solidFill>
                            <a:srgbClr val="3F3F3F"/>
                          </a:solidFill>
                          <a:latin typeface="楷体_GB2312" panose="02010609030101010101" pitchFamily="1" charset="-122"/>
                          <a:ea typeface="楷体_GB2312" panose="02010609030101010101" pitchFamily="1" charset="-122"/>
                        </a:rPr>
                        <a:t>肺</a:t>
                      </a:r>
                      <a:r>
                        <a:rPr lang="en-US" altLang="zh-CN" sz="2000" b="1">
                          <a:solidFill>
                            <a:srgbClr val="3F3F3F"/>
                          </a:solidFill>
                          <a:latin typeface="楷体_GB2312" panose="02010609030101010101" pitchFamily="1" charset="-122"/>
                          <a:ea typeface="楷体_GB2312" panose="02010609030101010101" pitchFamily="1" charset="-122"/>
                        </a:rPr>
                        <a:t>TB</a:t>
                      </a:r>
                      <a:r>
                        <a:rPr lang="zh-CN" altLang="en-US" sz="2000" b="1">
                          <a:solidFill>
                            <a:srgbClr val="3F3F3F"/>
                          </a:solidFill>
                          <a:latin typeface="楷体_GB2312" panose="02010609030101010101" pitchFamily="1" charset="-122"/>
                          <a:ea typeface="楷体_GB2312" panose="02010609030101010101" pitchFamily="1" charset="-122"/>
                        </a:rPr>
                        <a:t>、肺癌、支扩、肺炎、肺脓肿、心脏病</a:t>
                      </a:r>
                      <a:endParaRPr lang="zh-CN" altLang="en-US" sz="2000" b="1">
                        <a:solidFill>
                          <a:srgbClr val="3F3F3F"/>
                        </a:solidFill>
                        <a:latin typeface="楷体_GB2312" panose="02010609030101010101" pitchFamily="1" charset="-122"/>
                        <a:ea typeface="楷体_GB2312" panose="02010609030101010101" pitchFamily="1" charset="-122"/>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accent1">
                        <a:alpha val="100000"/>
                      </a:schemeClr>
                    </a:solidFill>
                  </a:tcPr>
                </a:tc>
                <a:tc>
                  <a:txBody>
                    <a:bodyPr/>
                    <a:lstStyle>
                      <a:lvl1pPr marL="357505" lvl="0" indent="-357505" algn="l" defTabSz="914400" eaLnBrk="1" fontAlgn="base" latinLnBrk="0" hangingPunct="1">
                        <a:lnSpc>
                          <a:spcPct val="90000"/>
                        </a:lnSpc>
                        <a:spcBef>
                          <a:spcPts val="1800"/>
                        </a:spcBef>
                        <a:spcAft>
                          <a:spcPct val="0"/>
                        </a:spcAft>
                        <a:buClr>
                          <a:schemeClr val="accent1"/>
                        </a:buClr>
                        <a:buSzPct val="60000"/>
                        <a:buFont typeface="Wingdings" panose="05000000000000000000" pitchFamily="2" charset="2"/>
                        <a:buChar char=""/>
                        <a:defRPr sz="2000" u="none" kern="1200" baseline="0">
                          <a:solidFill>
                            <a:schemeClr val="accent1"/>
                          </a:solidFill>
                          <a:latin typeface="Calibri" panose="020F0502020204030204" charset="0"/>
                          <a:ea typeface="幼圆" panose="02010509060101010101" pitchFamily="1" charset="-122"/>
                        </a:defRPr>
                      </a:lvl1pPr>
                      <a:lvl2pPr marL="357505" lvl="1" indent="-357505" algn="l" defTabSz="914400" eaLnBrk="1" fontAlgn="base" latinLnBrk="0" hangingPunct="1">
                        <a:lnSpc>
                          <a:spcPct val="130000"/>
                        </a:lnSpc>
                        <a:spcBef>
                          <a:spcPct val="0"/>
                        </a:spcBef>
                        <a:spcAft>
                          <a:spcPct val="0"/>
                        </a:spcAft>
                        <a:buFont typeface="Calibri" panose="020F0502020204030204" charset="0"/>
                        <a:buChar char=" "/>
                        <a:defRPr sz="1400" b="0" i="0" u="none" kern="1200" baseline="0">
                          <a:solidFill>
                            <a:schemeClr val="tx1"/>
                          </a:solidFill>
                          <a:latin typeface="Calibri" panose="020F0502020204030204" charset="0"/>
                          <a:ea typeface="幼圆" panose="02010509060101010101" pitchFamily="1" charset="-122"/>
                        </a:defRPr>
                      </a:lvl2pPr>
                      <a:lvl3pPr marL="1143000" lvl="2" indent="-228600" algn="l" defTabSz="914400" eaLnBrk="1" fontAlgn="base" latinLnBrk="0" hangingPunct="1">
                        <a:lnSpc>
                          <a:spcPct val="90000"/>
                        </a:lnSpc>
                        <a:spcBef>
                          <a:spcPts val="500"/>
                        </a:spcBef>
                        <a:spcAft>
                          <a:spcPct val="0"/>
                        </a:spcAft>
                        <a:buFont typeface="Calibri" panose="020F0502020204030204" charset="0"/>
                        <a:buChar char="•"/>
                        <a:defRPr sz="1800" b="0" i="0" u="none" kern="1200" baseline="0">
                          <a:solidFill>
                            <a:srgbClr val="7F7F7F"/>
                          </a:solidFill>
                          <a:latin typeface="Calibri" panose="020F0502020204030204" charset="0"/>
                          <a:ea typeface="幼圆" panose="02010509060101010101" pitchFamily="1" charset="-122"/>
                        </a:defRPr>
                      </a:lvl3pPr>
                      <a:lvl4pPr marL="1600200" lvl="3" indent="-228600" algn="l" defTabSz="914400" eaLnBrk="1" fontAlgn="base" latinLnBrk="0" hangingPunct="1">
                        <a:lnSpc>
                          <a:spcPct val="90000"/>
                        </a:lnSpc>
                        <a:spcBef>
                          <a:spcPts val="500"/>
                        </a:spcBef>
                        <a:spcAft>
                          <a:spcPct val="0"/>
                        </a:spcAft>
                        <a:buFont typeface="Calibri" panose="020F0502020204030204" charset="0"/>
                        <a:buChar char="•"/>
                        <a:defRPr sz="1600" b="0" i="0" u="none" kern="1200" baseline="0">
                          <a:solidFill>
                            <a:srgbClr val="7F7F7F"/>
                          </a:solidFill>
                          <a:latin typeface="Calibri" panose="020F0502020204030204" charset="0"/>
                          <a:ea typeface="幼圆" panose="02010509060101010101" pitchFamily="1" charset="-122"/>
                        </a:defRPr>
                      </a:lvl4pPr>
                      <a:lvl5pPr marL="2057400" lvl="4" indent="-228600" algn="l" defTabSz="914400" eaLnBrk="1" fontAlgn="base" latinLnBrk="0" hangingPunct="1">
                        <a:lnSpc>
                          <a:spcPct val="90000"/>
                        </a:lnSpc>
                        <a:spcBef>
                          <a:spcPts val="500"/>
                        </a:spcBef>
                        <a:spcAft>
                          <a:spcPct val="0"/>
                        </a:spcAft>
                        <a:buFont typeface="Calibri" panose="020F0502020204030204" charset="0"/>
                        <a:buChar char="•"/>
                        <a:defRPr sz="1600" b="0" i="0" u="none" kern="1200" baseline="0">
                          <a:solidFill>
                            <a:srgbClr val="7F7F7F"/>
                          </a:solidFill>
                          <a:latin typeface="Calibri" panose="020F0502020204030204" charset="0"/>
                          <a:ea typeface="幼圆" panose="02010509060101010101" pitchFamily="1" charset="-122"/>
                        </a:defRPr>
                      </a:lvl5pPr>
                    </a:lstStyle>
                    <a:p>
                      <a:pPr marL="0" lvl="0" indent="0">
                        <a:buNone/>
                      </a:pPr>
                      <a:r>
                        <a:rPr lang="zh-CN" altLang="en-US" sz="2000" b="1">
                          <a:solidFill>
                            <a:srgbClr val="3F3F3F"/>
                          </a:solidFill>
                          <a:ea typeface="楷体_GB2312" panose="02010609030101010101" pitchFamily="1" charset="-122"/>
                        </a:rPr>
                        <a:t>消化性溃疡、肝硬化、出血性胃炎、胃癌</a:t>
                      </a:r>
                      <a:endParaRPr lang="zh-CN" altLang="en-US" sz="2000" b="1">
                        <a:solidFill>
                          <a:srgbClr val="3F3F3F"/>
                        </a:solidFill>
                        <a:ea typeface="楷体_GB2312" panose="02010609030101010101" pitchFamily="1" charset="-122"/>
                      </a:endParaRPr>
                    </a:p>
                  </a:txBody>
                  <a:tcP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accent1">
                        <a:alpha val="100000"/>
                      </a:schemeClr>
                    </a:solidFill>
                  </a:tcPr>
                </a:tc>
              </a:tr>
              <a:tr h="623570">
                <a:tc>
                  <a:txBody>
                    <a:bodyPr/>
                    <a:lstStyle>
                      <a:lvl1pPr marL="357505" lvl="0" indent="-357505" algn="l" defTabSz="914400" eaLnBrk="1" fontAlgn="base" latinLnBrk="0" hangingPunct="1">
                        <a:lnSpc>
                          <a:spcPct val="90000"/>
                        </a:lnSpc>
                        <a:spcBef>
                          <a:spcPts val="1800"/>
                        </a:spcBef>
                        <a:spcAft>
                          <a:spcPct val="0"/>
                        </a:spcAft>
                        <a:buClr>
                          <a:schemeClr val="accent1"/>
                        </a:buClr>
                        <a:buSzPct val="60000"/>
                        <a:buFont typeface="Wingdings" panose="05000000000000000000" pitchFamily="2" charset="2"/>
                        <a:buChar char=""/>
                        <a:defRPr sz="2000" u="none" kern="1200" baseline="0">
                          <a:solidFill>
                            <a:schemeClr val="accent1"/>
                          </a:solidFill>
                          <a:latin typeface="Calibri" panose="020F0502020204030204" charset="0"/>
                          <a:ea typeface="幼圆" panose="02010509060101010101" pitchFamily="1" charset="-122"/>
                        </a:defRPr>
                      </a:lvl1pPr>
                      <a:lvl2pPr marL="357505" lvl="1" indent="-357505" algn="l" defTabSz="914400" eaLnBrk="1" fontAlgn="base" latinLnBrk="0" hangingPunct="1">
                        <a:lnSpc>
                          <a:spcPct val="130000"/>
                        </a:lnSpc>
                        <a:spcBef>
                          <a:spcPct val="0"/>
                        </a:spcBef>
                        <a:spcAft>
                          <a:spcPct val="0"/>
                        </a:spcAft>
                        <a:buFont typeface="Calibri" panose="020F0502020204030204" charset="0"/>
                        <a:buChar char=" "/>
                        <a:defRPr sz="1400" b="0" i="0" u="none" kern="1200" baseline="0">
                          <a:solidFill>
                            <a:schemeClr val="tx1"/>
                          </a:solidFill>
                          <a:latin typeface="Calibri" panose="020F0502020204030204" charset="0"/>
                          <a:ea typeface="幼圆" panose="02010509060101010101" pitchFamily="1" charset="-122"/>
                        </a:defRPr>
                      </a:lvl2pPr>
                      <a:lvl3pPr marL="1143000" lvl="2" indent="-228600" algn="l" defTabSz="914400" eaLnBrk="1" fontAlgn="base" latinLnBrk="0" hangingPunct="1">
                        <a:lnSpc>
                          <a:spcPct val="90000"/>
                        </a:lnSpc>
                        <a:spcBef>
                          <a:spcPts val="500"/>
                        </a:spcBef>
                        <a:spcAft>
                          <a:spcPct val="0"/>
                        </a:spcAft>
                        <a:buFont typeface="Calibri" panose="020F0502020204030204" charset="0"/>
                        <a:buChar char="•"/>
                        <a:defRPr sz="1800" b="0" i="0" u="none" kern="1200" baseline="0">
                          <a:solidFill>
                            <a:srgbClr val="7F7F7F"/>
                          </a:solidFill>
                          <a:latin typeface="Calibri" panose="020F0502020204030204" charset="0"/>
                          <a:ea typeface="幼圆" panose="02010509060101010101" pitchFamily="1" charset="-122"/>
                        </a:defRPr>
                      </a:lvl3pPr>
                      <a:lvl4pPr marL="1600200" lvl="3" indent="-228600" algn="l" defTabSz="914400" eaLnBrk="1" fontAlgn="base" latinLnBrk="0" hangingPunct="1">
                        <a:lnSpc>
                          <a:spcPct val="90000"/>
                        </a:lnSpc>
                        <a:spcBef>
                          <a:spcPts val="500"/>
                        </a:spcBef>
                        <a:spcAft>
                          <a:spcPct val="0"/>
                        </a:spcAft>
                        <a:buFont typeface="Calibri" panose="020F0502020204030204" charset="0"/>
                        <a:buChar char="•"/>
                        <a:defRPr sz="1600" b="0" i="0" u="none" kern="1200" baseline="0">
                          <a:solidFill>
                            <a:srgbClr val="7F7F7F"/>
                          </a:solidFill>
                          <a:latin typeface="Calibri" panose="020F0502020204030204" charset="0"/>
                          <a:ea typeface="幼圆" panose="02010509060101010101" pitchFamily="1" charset="-122"/>
                        </a:defRPr>
                      </a:lvl4pPr>
                      <a:lvl5pPr marL="2057400" lvl="4" indent="-228600" algn="l" defTabSz="914400" eaLnBrk="1" fontAlgn="base" latinLnBrk="0" hangingPunct="1">
                        <a:lnSpc>
                          <a:spcPct val="90000"/>
                        </a:lnSpc>
                        <a:spcBef>
                          <a:spcPts val="500"/>
                        </a:spcBef>
                        <a:spcAft>
                          <a:spcPct val="0"/>
                        </a:spcAft>
                        <a:buFont typeface="Calibri" panose="020F0502020204030204" charset="0"/>
                        <a:buChar char="•"/>
                        <a:defRPr sz="1600" b="0" i="0" u="none" kern="1200" baseline="0">
                          <a:solidFill>
                            <a:srgbClr val="7F7F7F"/>
                          </a:solidFill>
                          <a:latin typeface="Calibri" panose="020F0502020204030204" charset="0"/>
                          <a:ea typeface="幼圆" panose="02010509060101010101" pitchFamily="1" charset="-122"/>
                        </a:defRPr>
                      </a:lvl5pPr>
                    </a:lstStyle>
                    <a:p>
                      <a:pPr marL="0" lvl="0" indent="0">
                        <a:buNone/>
                      </a:pPr>
                      <a:r>
                        <a:rPr lang="zh-CN" altLang="en-US" sz="2000" b="1">
                          <a:ea typeface="楷体_GB2312" panose="02010609030101010101" pitchFamily="1" charset="-122"/>
                        </a:rPr>
                        <a:t>出血前症状</a:t>
                      </a:r>
                      <a:endParaRPr lang="zh-CN" altLang="en-US" sz="2000" b="1">
                        <a:ea typeface="楷体_GB2312" panose="02010609030101010101" pitchFamily="1" charset="-122"/>
                      </a:endParaRPr>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57505" lvl="0" indent="-357505" algn="l" defTabSz="914400" eaLnBrk="1" fontAlgn="base" latinLnBrk="0" hangingPunct="1">
                        <a:lnSpc>
                          <a:spcPct val="90000"/>
                        </a:lnSpc>
                        <a:spcBef>
                          <a:spcPts val="1800"/>
                        </a:spcBef>
                        <a:spcAft>
                          <a:spcPct val="0"/>
                        </a:spcAft>
                        <a:buClr>
                          <a:schemeClr val="accent1"/>
                        </a:buClr>
                        <a:buSzPct val="60000"/>
                        <a:buFont typeface="Wingdings" panose="05000000000000000000" pitchFamily="2" charset="2"/>
                        <a:buChar char=""/>
                        <a:defRPr sz="2000" u="none" kern="1200" baseline="0">
                          <a:solidFill>
                            <a:schemeClr val="accent1"/>
                          </a:solidFill>
                          <a:latin typeface="Calibri" panose="020F0502020204030204" charset="0"/>
                          <a:ea typeface="幼圆" panose="02010509060101010101" pitchFamily="1" charset="-122"/>
                        </a:defRPr>
                      </a:lvl1pPr>
                      <a:lvl2pPr marL="357505" lvl="1" indent="-357505" algn="l" defTabSz="914400" eaLnBrk="1" fontAlgn="base" latinLnBrk="0" hangingPunct="1">
                        <a:lnSpc>
                          <a:spcPct val="130000"/>
                        </a:lnSpc>
                        <a:spcBef>
                          <a:spcPct val="0"/>
                        </a:spcBef>
                        <a:spcAft>
                          <a:spcPct val="0"/>
                        </a:spcAft>
                        <a:buFont typeface="Calibri" panose="020F0502020204030204" charset="0"/>
                        <a:buChar char=" "/>
                        <a:defRPr sz="1400" b="0" i="0" u="none" kern="1200" baseline="0">
                          <a:solidFill>
                            <a:schemeClr val="tx1"/>
                          </a:solidFill>
                          <a:latin typeface="Calibri" panose="020F0502020204030204" charset="0"/>
                          <a:ea typeface="幼圆" panose="02010509060101010101" pitchFamily="1" charset="-122"/>
                        </a:defRPr>
                      </a:lvl2pPr>
                      <a:lvl3pPr marL="1143000" lvl="2" indent="-228600" algn="l" defTabSz="914400" eaLnBrk="1" fontAlgn="base" latinLnBrk="0" hangingPunct="1">
                        <a:lnSpc>
                          <a:spcPct val="90000"/>
                        </a:lnSpc>
                        <a:spcBef>
                          <a:spcPts val="500"/>
                        </a:spcBef>
                        <a:spcAft>
                          <a:spcPct val="0"/>
                        </a:spcAft>
                        <a:buFont typeface="Calibri" panose="020F0502020204030204" charset="0"/>
                        <a:buChar char="•"/>
                        <a:defRPr sz="1800" b="0" i="0" u="none" kern="1200" baseline="0">
                          <a:solidFill>
                            <a:srgbClr val="7F7F7F"/>
                          </a:solidFill>
                          <a:latin typeface="Calibri" panose="020F0502020204030204" charset="0"/>
                          <a:ea typeface="幼圆" panose="02010509060101010101" pitchFamily="1" charset="-122"/>
                        </a:defRPr>
                      </a:lvl3pPr>
                      <a:lvl4pPr marL="1600200" lvl="3" indent="-228600" algn="l" defTabSz="914400" eaLnBrk="1" fontAlgn="base" latinLnBrk="0" hangingPunct="1">
                        <a:lnSpc>
                          <a:spcPct val="90000"/>
                        </a:lnSpc>
                        <a:spcBef>
                          <a:spcPts val="500"/>
                        </a:spcBef>
                        <a:spcAft>
                          <a:spcPct val="0"/>
                        </a:spcAft>
                        <a:buFont typeface="Calibri" panose="020F0502020204030204" charset="0"/>
                        <a:buChar char="•"/>
                        <a:defRPr sz="1600" b="0" i="0" u="none" kern="1200" baseline="0">
                          <a:solidFill>
                            <a:srgbClr val="7F7F7F"/>
                          </a:solidFill>
                          <a:latin typeface="Calibri" panose="020F0502020204030204" charset="0"/>
                          <a:ea typeface="幼圆" panose="02010509060101010101" pitchFamily="1" charset="-122"/>
                        </a:defRPr>
                      </a:lvl4pPr>
                      <a:lvl5pPr marL="2057400" lvl="4" indent="-228600" algn="l" defTabSz="914400" eaLnBrk="1" fontAlgn="base" latinLnBrk="0" hangingPunct="1">
                        <a:lnSpc>
                          <a:spcPct val="90000"/>
                        </a:lnSpc>
                        <a:spcBef>
                          <a:spcPts val="500"/>
                        </a:spcBef>
                        <a:spcAft>
                          <a:spcPct val="0"/>
                        </a:spcAft>
                        <a:buFont typeface="Calibri" panose="020F0502020204030204" charset="0"/>
                        <a:buChar char="•"/>
                        <a:defRPr sz="1600" b="0" i="0" u="none" kern="1200" baseline="0">
                          <a:solidFill>
                            <a:srgbClr val="7F7F7F"/>
                          </a:solidFill>
                          <a:latin typeface="Calibri" panose="020F0502020204030204" charset="0"/>
                          <a:ea typeface="幼圆" panose="02010509060101010101" pitchFamily="1" charset="-122"/>
                        </a:defRPr>
                      </a:lvl5pPr>
                    </a:lstStyle>
                    <a:p>
                      <a:pPr marL="0" lvl="0" indent="0">
                        <a:buNone/>
                      </a:pPr>
                      <a:r>
                        <a:rPr lang="zh-CN" altLang="en-US" sz="2000" b="1">
                          <a:solidFill>
                            <a:srgbClr val="FF0000"/>
                          </a:solidFill>
                          <a:ea typeface="楷体_GB2312" panose="02010609030101010101" pitchFamily="1" charset="-122"/>
                        </a:rPr>
                        <a:t>喉部痒感、胸闷、咳嗽</a:t>
                      </a:r>
                      <a:endParaRPr lang="zh-CN" altLang="en-US" sz="2000" b="1">
                        <a:solidFill>
                          <a:srgbClr val="FF0000"/>
                        </a:solidFill>
                        <a:ea typeface="楷体_GB2312" panose="02010609030101010101" pitchFamily="1" charset="-122"/>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57505" lvl="0" indent="-357505" algn="l" defTabSz="914400" eaLnBrk="1" fontAlgn="base" latinLnBrk="0" hangingPunct="1">
                        <a:lnSpc>
                          <a:spcPct val="90000"/>
                        </a:lnSpc>
                        <a:spcBef>
                          <a:spcPts val="1800"/>
                        </a:spcBef>
                        <a:spcAft>
                          <a:spcPct val="0"/>
                        </a:spcAft>
                        <a:buClr>
                          <a:schemeClr val="accent1"/>
                        </a:buClr>
                        <a:buSzPct val="60000"/>
                        <a:buFont typeface="Wingdings" panose="05000000000000000000" pitchFamily="2" charset="2"/>
                        <a:buChar char=""/>
                        <a:defRPr sz="2000" u="none" kern="1200" baseline="0">
                          <a:solidFill>
                            <a:schemeClr val="accent1"/>
                          </a:solidFill>
                          <a:latin typeface="Calibri" panose="020F0502020204030204" charset="0"/>
                          <a:ea typeface="幼圆" panose="02010509060101010101" pitchFamily="1" charset="-122"/>
                        </a:defRPr>
                      </a:lvl1pPr>
                      <a:lvl2pPr marL="357505" lvl="1" indent="-357505" algn="l" defTabSz="914400" eaLnBrk="1" fontAlgn="base" latinLnBrk="0" hangingPunct="1">
                        <a:lnSpc>
                          <a:spcPct val="130000"/>
                        </a:lnSpc>
                        <a:spcBef>
                          <a:spcPct val="0"/>
                        </a:spcBef>
                        <a:spcAft>
                          <a:spcPct val="0"/>
                        </a:spcAft>
                        <a:buFont typeface="Calibri" panose="020F0502020204030204" charset="0"/>
                        <a:buChar char=" "/>
                        <a:defRPr sz="1400" b="0" i="0" u="none" kern="1200" baseline="0">
                          <a:solidFill>
                            <a:schemeClr val="tx1"/>
                          </a:solidFill>
                          <a:latin typeface="Calibri" panose="020F0502020204030204" charset="0"/>
                          <a:ea typeface="幼圆" panose="02010509060101010101" pitchFamily="1" charset="-122"/>
                        </a:defRPr>
                      </a:lvl2pPr>
                      <a:lvl3pPr marL="1143000" lvl="2" indent="-228600" algn="l" defTabSz="914400" eaLnBrk="1" fontAlgn="base" latinLnBrk="0" hangingPunct="1">
                        <a:lnSpc>
                          <a:spcPct val="90000"/>
                        </a:lnSpc>
                        <a:spcBef>
                          <a:spcPts val="500"/>
                        </a:spcBef>
                        <a:spcAft>
                          <a:spcPct val="0"/>
                        </a:spcAft>
                        <a:buFont typeface="Calibri" panose="020F0502020204030204" charset="0"/>
                        <a:buChar char="•"/>
                        <a:defRPr sz="1800" b="0" i="0" u="none" kern="1200" baseline="0">
                          <a:solidFill>
                            <a:srgbClr val="7F7F7F"/>
                          </a:solidFill>
                          <a:latin typeface="Calibri" panose="020F0502020204030204" charset="0"/>
                          <a:ea typeface="幼圆" panose="02010509060101010101" pitchFamily="1" charset="-122"/>
                        </a:defRPr>
                      </a:lvl3pPr>
                      <a:lvl4pPr marL="1600200" lvl="3" indent="-228600" algn="l" defTabSz="914400" eaLnBrk="1" fontAlgn="base" latinLnBrk="0" hangingPunct="1">
                        <a:lnSpc>
                          <a:spcPct val="90000"/>
                        </a:lnSpc>
                        <a:spcBef>
                          <a:spcPts val="500"/>
                        </a:spcBef>
                        <a:spcAft>
                          <a:spcPct val="0"/>
                        </a:spcAft>
                        <a:buFont typeface="Calibri" panose="020F0502020204030204" charset="0"/>
                        <a:buChar char="•"/>
                        <a:defRPr sz="1600" b="0" i="0" u="none" kern="1200" baseline="0">
                          <a:solidFill>
                            <a:srgbClr val="7F7F7F"/>
                          </a:solidFill>
                          <a:latin typeface="Calibri" panose="020F0502020204030204" charset="0"/>
                          <a:ea typeface="幼圆" panose="02010509060101010101" pitchFamily="1" charset="-122"/>
                        </a:defRPr>
                      </a:lvl4pPr>
                      <a:lvl5pPr marL="2057400" lvl="4" indent="-228600" algn="l" defTabSz="914400" eaLnBrk="1" fontAlgn="base" latinLnBrk="0" hangingPunct="1">
                        <a:lnSpc>
                          <a:spcPct val="90000"/>
                        </a:lnSpc>
                        <a:spcBef>
                          <a:spcPts val="500"/>
                        </a:spcBef>
                        <a:spcAft>
                          <a:spcPct val="0"/>
                        </a:spcAft>
                        <a:buFont typeface="Calibri" panose="020F0502020204030204" charset="0"/>
                        <a:buChar char="•"/>
                        <a:defRPr sz="1600" b="0" i="0" u="none" kern="1200" baseline="0">
                          <a:solidFill>
                            <a:srgbClr val="7F7F7F"/>
                          </a:solidFill>
                          <a:latin typeface="Calibri" panose="020F0502020204030204" charset="0"/>
                          <a:ea typeface="幼圆" panose="02010509060101010101" pitchFamily="1" charset="-122"/>
                        </a:defRPr>
                      </a:lvl5pPr>
                    </a:lstStyle>
                    <a:p>
                      <a:pPr marL="0" lvl="0" indent="0">
                        <a:buNone/>
                      </a:pPr>
                      <a:r>
                        <a:rPr lang="zh-CN" altLang="en-US" sz="2000" b="1">
                          <a:solidFill>
                            <a:srgbClr val="3F3F3F"/>
                          </a:solidFill>
                          <a:ea typeface="楷体_GB2312" panose="02010609030101010101" pitchFamily="1" charset="-122"/>
                          <a:sym typeface="Arial" panose="020B0604020202020204" pitchFamily="34" charset="0"/>
                        </a:rPr>
                        <a:t>上腹部不适、恶心、呕吐</a:t>
                      </a:r>
                      <a:endParaRPr lang="zh-CN" altLang="en-US" sz="2000" b="1">
                        <a:solidFill>
                          <a:srgbClr val="3F3F3F"/>
                        </a:solidFill>
                        <a:ea typeface="楷体_GB2312" panose="02010609030101010101" pitchFamily="1" charset="-122"/>
                        <a:sym typeface="Arial" panose="020B0604020202020204" pitchFamily="34" charset="0"/>
                      </a:endParaRPr>
                    </a:p>
                  </a:txBody>
                  <a:tcP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530860">
                <a:tc>
                  <a:txBody>
                    <a:bodyPr/>
                    <a:lstStyle>
                      <a:lvl1pPr marL="357505" lvl="0" indent="-357505" algn="l" defTabSz="914400" eaLnBrk="1" fontAlgn="base" latinLnBrk="0" hangingPunct="1">
                        <a:lnSpc>
                          <a:spcPct val="90000"/>
                        </a:lnSpc>
                        <a:spcBef>
                          <a:spcPts val="1800"/>
                        </a:spcBef>
                        <a:spcAft>
                          <a:spcPct val="0"/>
                        </a:spcAft>
                        <a:buClr>
                          <a:schemeClr val="accent1"/>
                        </a:buClr>
                        <a:buSzPct val="60000"/>
                        <a:buFont typeface="Wingdings" panose="05000000000000000000" pitchFamily="2" charset="2"/>
                        <a:buChar char=""/>
                        <a:defRPr sz="2000" u="none" kern="1200" baseline="0">
                          <a:solidFill>
                            <a:schemeClr val="accent1"/>
                          </a:solidFill>
                          <a:latin typeface="Calibri" panose="020F0502020204030204" charset="0"/>
                          <a:ea typeface="幼圆" panose="02010509060101010101" pitchFamily="1" charset="-122"/>
                        </a:defRPr>
                      </a:lvl1pPr>
                      <a:lvl2pPr marL="357505" lvl="1" indent="-357505" algn="l" defTabSz="914400" eaLnBrk="1" fontAlgn="base" latinLnBrk="0" hangingPunct="1">
                        <a:lnSpc>
                          <a:spcPct val="130000"/>
                        </a:lnSpc>
                        <a:spcBef>
                          <a:spcPct val="0"/>
                        </a:spcBef>
                        <a:spcAft>
                          <a:spcPct val="0"/>
                        </a:spcAft>
                        <a:buFont typeface="Calibri" panose="020F0502020204030204" charset="0"/>
                        <a:buChar char=" "/>
                        <a:defRPr sz="1400" b="0" i="0" u="none" kern="1200" baseline="0">
                          <a:solidFill>
                            <a:schemeClr val="tx1"/>
                          </a:solidFill>
                          <a:latin typeface="Calibri" panose="020F0502020204030204" charset="0"/>
                          <a:ea typeface="幼圆" panose="02010509060101010101" pitchFamily="1" charset="-122"/>
                        </a:defRPr>
                      </a:lvl2pPr>
                      <a:lvl3pPr marL="1143000" lvl="2" indent="-228600" algn="l" defTabSz="914400" eaLnBrk="1" fontAlgn="base" latinLnBrk="0" hangingPunct="1">
                        <a:lnSpc>
                          <a:spcPct val="90000"/>
                        </a:lnSpc>
                        <a:spcBef>
                          <a:spcPts val="500"/>
                        </a:spcBef>
                        <a:spcAft>
                          <a:spcPct val="0"/>
                        </a:spcAft>
                        <a:buFont typeface="Calibri" panose="020F0502020204030204" charset="0"/>
                        <a:buChar char="•"/>
                        <a:defRPr sz="1800" b="0" i="0" u="none" kern="1200" baseline="0">
                          <a:solidFill>
                            <a:srgbClr val="7F7F7F"/>
                          </a:solidFill>
                          <a:latin typeface="Calibri" panose="020F0502020204030204" charset="0"/>
                          <a:ea typeface="幼圆" panose="02010509060101010101" pitchFamily="1" charset="-122"/>
                        </a:defRPr>
                      </a:lvl3pPr>
                      <a:lvl4pPr marL="1600200" lvl="3" indent="-228600" algn="l" defTabSz="914400" eaLnBrk="1" fontAlgn="base" latinLnBrk="0" hangingPunct="1">
                        <a:lnSpc>
                          <a:spcPct val="90000"/>
                        </a:lnSpc>
                        <a:spcBef>
                          <a:spcPts val="500"/>
                        </a:spcBef>
                        <a:spcAft>
                          <a:spcPct val="0"/>
                        </a:spcAft>
                        <a:buFont typeface="Calibri" panose="020F0502020204030204" charset="0"/>
                        <a:buChar char="•"/>
                        <a:defRPr sz="1600" b="0" i="0" u="none" kern="1200" baseline="0">
                          <a:solidFill>
                            <a:srgbClr val="7F7F7F"/>
                          </a:solidFill>
                          <a:latin typeface="Calibri" panose="020F0502020204030204" charset="0"/>
                          <a:ea typeface="幼圆" panose="02010509060101010101" pitchFamily="1" charset="-122"/>
                        </a:defRPr>
                      </a:lvl4pPr>
                      <a:lvl5pPr marL="2057400" lvl="4" indent="-228600" algn="l" defTabSz="914400" eaLnBrk="1" fontAlgn="base" latinLnBrk="0" hangingPunct="1">
                        <a:lnSpc>
                          <a:spcPct val="90000"/>
                        </a:lnSpc>
                        <a:spcBef>
                          <a:spcPts val="500"/>
                        </a:spcBef>
                        <a:spcAft>
                          <a:spcPct val="0"/>
                        </a:spcAft>
                        <a:buFont typeface="Calibri" panose="020F0502020204030204" charset="0"/>
                        <a:buChar char="•"/>
                        <a:defRPr sz="1600" b="0" i="0" u="none" kern="1200" baseline="0">
                          <a:solidFill>
                            <a:srgbClr val="7F7F7F"/>
                          </a:solidFill>
                          <a:latin typeface="Calibri" panose="020F0502020204030204" charset="0"/>
                          <a:ea typeface="幼圆" panose="02010509060101010101" pitchFamily="1" charset="-122"/>
                        </a:defRPr>
                      </a:lvl5pPr>
                    </a:lstStyle>
                    <a:p>
                      <a:pPr marL="0" lvl="0" indent="0">
                        <a:buNone/>
                      </a:pPr>
                      <a:r>
                        <a:rPr lang="zh-CN" altLang="en-US" sz="2000" b="1">
                          <a:solidFill>
                            <a:schemeClr val="bg1"/>
                          </a:solidFill>
                          <a:ea typeface="楷体_GB2312" panose="02010609030101010101" pitchFamily="1" charset="-122"/>
                        </a:rPr>
                        <a:t>出血方式</a:t>
                      </a:r>
                      <a:endParaRPr lang="zh-CN" altLang="en-US" sz="2000" b="1">
                        <a:solidFill>
                          <a:schemeClr val="bg1"/>
                        </a:solidFill>
                        <a:ea typeface="楷体_GB2312" panose="02010609030101010101" pitchFamily="1" charset="-122"/>
                      </a:endParaRPr>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accent1">
                        <a:alpha val="100000"/>
                      </a:schemeClr>
                    </a:solidFill>
                  </a:tcPr>
                </a:tc>
                <a:tc>
                  <a:txBody>
                    <a:bodyPr/>
                    <a:lstStyle>
                      <a:lvl1pPr marL="357505" lvl="0" indent="-357505" algn="l" defTabSz="914400" eaLnBrk="1" fontAlgn="base" latinLnBrk="0" hangingPunct="1">
                        <a:lnSpc>
                          <a:spcPct val="90000"/>
                        </a:lnSpc>
                        <a:spcBef>
                          <a:spcPts val="1800"/>
                        </a:spcBef>
                        <a:spcAft>
                          <a:spcPct val="0"/>
                        </a:spcAft>
                        <a:buClr>
                          <a:schemeClr val="accent1"/>
                        </a:buClr>
                        <a:buSzPct val="60000"/>
                        <a:buFont typeface="Wingdings" panose="05000000000000000000" pitchFamily="2" charset="2"/>
                        <a:buChar char=""/>
                        <a:defRPr sz="2000" u="none" kern="1200" baseline="0">
                          <a:solidFill>
                            <a:schemeClr val="accent1"/>
                          </a:solidFill>
                          <a:latin typeface="Calibri" panose="020F0502020204030204" charset="0"/>
                          <a:ea typeface="幼圆" panose="02010509060101010101" pitchFamily="1" charset="-122"/>
                        </a:defRPr>
                      </a:lvl1pPr>
                      <a:lvl2pPr marL="357505" lvl="1" indent="-357505" algn="l" defTabSz="914400" eaLnBrk="1" fontAlgn="base" latinLnBrk="0" hangingPunct="1">
                        <a:lnSpc>
                          <a:spcPct val="130000"/>
                        </a:lnSpc>
                        <a:spcBef>
                          <a:spcPct val="0"/>
                        </a:spcBef>
                        <a:spcAft>
                          <a:spcPct val="0"/>
                        </a:spcAft>
                        <a:buFont typeface="Calibri" panose="020F0502020204030204" charset="0"/>
                        <a:buChar char=" "/>
                        <a:defRPr sz="1400" b="0" i="0" u="none" kern="1200" baseline="0">
                          <a:solidFill>
                            <a:schemeClr val="tx1"/>
                          </a:solidFill>
                          <a:latin typeface="Calibri" panose="020F0502020204030204" charset="0"/>
                          <a:ea typeface="幼圆" panose="02010509060101010101" pitchFamily="1" charset="-122"/>
                        </a:defRPr>
                      </a:lvl2pPr>
                      <a:lvl3pPr marL="1143000" lvl="2" indent="-228600" algn="l" defTabSz="914400" eaLnBrk="1" fontAlgn="base" latinLnBrk="0" hangingPunct="1">
                        <a:lnSpc>
                          <a:spcPct val="90000"/>
                        </a:lnSpc>
                        <a:spcBef>
                          <a:spcPts val="500"/>
                        </a:spcBef>
                        <a:spcAft>
                          <a:spcPct val="0"/>
                        </a:spcAft>
                        <a:buFont typeface="Calibri" panose="020F0502020204030204" charset="0"/>
                        <a:buChar char="•"/>
                        <a:defRPr sz="1800" b="0" i="0" u="none" kern="1200" baseline="0">
                          <a:solidFill>
                            <a:srgbClr val="7F7F7F"/>
                          </a:solidFill>
                          <a:latin typeface="Calibri" panose="020F0502020204030204" charset="0"/>
                          <a:ea typeface="幼圆" panose="02010509060101010101" pitchFamily="1" charset="-122"/>
                        </a:defRPr>
                      </a:lvl3pPr>
                      <a:lvl4pPr marL="1600200" lvl="3" indent="-228600" algn="l" defTabSz="914400" eaLnBrk="1" fontAlgn="base" latinLnBrk="0" hangingPunct="1">
                        <a:lnSpc>
                          <a:spcPct val="90000"/>
                        </a:lnSpc>
                        <a:spcBef>
                          <a:spcPts val="500"/>
                        </a:spcBef>
                        <a:spcAft>
                          <a:spcPct val="0"/>
                        </a:spcAft>
                        <a:buFont typeface="Calibri" panose="020F0502020204030204" charset="0"/>
                        <a:buChar char="•"/>
                        <a:defRPr sz="1600" b="0" i="0" u="none" kern="1200" baseline="0">
                          <a:solidFill>
                            <a:srgbClr val="7F7F7F"/>
                          </a:solidFill>
                          <a:latin typeface="Calibri" panose="020F0502020204030204" charset="0"/>
                          <a:ea typeface="幼圆" panose="02010509060101010101" pitchFamily="1" charset="-122"/>
                        </a:defRPr>
                      </a:lvl4pPr>
                      <a:lvl5pPr marL="2057400" lvl="4" indent="-228600" algn="l" defTabSz="914400" eaLnBrk="1" fontAlgn="base" latinLnBrk="0" hangingPunct="1">
                        <a:lnSpc>
                          <a:spcPct val="90000"/>
                        </a:lnSpc>
                        <a:spcBef>
                          <a:spcPts val="500"/>
                        </a:spcBef>
                        <a:spcAft>
                          <a:spcPct val="0"/>
                        </a:spcAft>
                        <a:buFont typeface="Calibri" panose="020F0502020204030204" charset="0"/>
                        <a:buChar char="•"/>
                        <a:defRPr sz="1600" b="0" i="0" u="none" kern="1200" baseline="0">
                          <a:solidFill>
                            <a:srgbClr val="7F7F7F"/>
                          </a:solidFill>
                          <a:latin typeface="Calibri" panose="020F0502020204030204" charset="0"/>
                          <a:ea typeface="幼圆" panose="02010509060101010101" pitchFamily="1" charset="-122"/>
                        </a:defRPr>
                      </a:lvl5pPr>
                    </a:lstStyle>
                    <a:p>
                      <a:pPr marL="0" lvl="0" indent="0">
                        <a:buNone/>
                      </a:pPr>
                      <a:r>
                        <a:rPr lang="zh-CN" altLang="en-US" sz="2000" b="1">
                          <a:solidFill>
                            <a:srgbClr val="FF0000"/>
                          </a:solidFill>
                          <a:ea typeface="楷体_GB2312" panose="02010609030101010101" pitchFamily="1" charset="-122"/>
                        </a:rPr>
                        <a:t>咯出</a:t>
                      </a:r>
                      <a:endParaRPr lang="zh-CN" altLang="en-US" sz="2000" b="1">
                        <a:solidFill>
                          <a:srgbClr val="FF0000"/>
                        </a:solidFill>
                        <a:ea typeface="楷体_GB2312" panose="02010609030101010101" pitchFamily="1" charset="-122"/>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accent1">
                        <a:alpha val="100000"/>
                      </a:schemeClr>
                    </a:solidFill>
                  </a:tcPr>
                </a:tc>
                <a:tc>
                  <a:txBody>
                    <a:bodyPr/>
                    <a:lstStyle>
                      <a:lvl1pPr marL="357505" lvl="0" indent="-357505" algn="l" defTabSz="914400" eaLnBrk="1" fontAlgn="base" latinLnBrk="0" hangingPunct="1">
                        <a:lnSpc>
                          <a:spcPct val="90000"/>
                        </a:lnSpc>
                        <a:spcBef>
                          <a:spcPts val="1800"/>
                        </a:spcBef>
                        <a:spcAft>
                          <a:spcPct val="0"/>
                        </a:spcAft>
                        <a:buClr>
                          <a:schemeClr val="accent1"/>
                        </a:buClr>
                        <a:buSzPct val="60000"/>
                        <a:buFont typeface="Wingdings" panose="05000000000000000000" pitchFamily="2" charset="2"/>
                        <a:buChar char=""/>
                        <a:defRPr sz="2000" u="none" kern="1200" baseline="0">
                          <a:solidFill>
                            <a:schemeClr val="accent1"/>
                          </a:solidFill>
                          <a:latin typeface="Calibri" panose="020F0502020204030204" charset="0"/>
                          <a:ea typeface="幼圆" panose="02010509060101010101" pitchFamily="1" charset="-122"/>
                        </a:defRPr>
                      </a:lvl1pPr>
                      <a:lvl2pPr marL="357505" lvl="1" indent="-357505" algn="l" defTabSz="914400" eaLnBrk="1" fontAlgn="base" latinLnBrk="0" hangingPunct="1">
                        <a:lnSpc>
                          <a:spcPct val="130000"/>
                        </a:lnSpc>
                        <a:spcBef>
                          <a:spcPct val="0"/>
                        </a:spcBef>
                        <a:spcAft>
                          <a:spcPct val="0"/>
                        </a:spcAft>
                        <a:buFont typeface="Calibri" panose="020F0502020204030204" charset="0"/>
                        <a:buChar char=" "/>
                        <a:defRPr sz="1400" b="0" i="0" u="none" kern="1200" baseline="0">
                          <a:solidFill>
                            <a:schemeClr val="tx1"/>
                          </a:solidFill>
                          <a:latin typeface="Calibri" panose="020F0502020204030204" charset="0"/>
                          <a:ea typeface="幼圆" panose="02010509060101010101" pitchFamily="1" charset="-122"/>
                        </a:defRPr>
                      </a:lvl2pPr>
                      <a:lvl3pPr marL="1143000" lvl="2" indent="-228600" algn="l" defTabSz="914400" eaLnBrk="1" fontAlgn="base" latinLnBrk="0" hangingPunct="1">
                        <a:lnSpc>
                          <a:spcPct val="90000"/>
                        </a:lnSpc>
                        <a:spcBef>
                          <a:spcPts val="500"/>
                        </a:spcBef>
                        <a:spcAft>
                          <a:spcPct val="0"/>
                        </a:spcAft>
                        <a:buFont typeface="Calibri" panose="020F0502020204030204" charset="0"/>
                        <a:buChar char="•"/>
                        <a:defRPr sz="1800" b="0" i="0" u="none" kern="1200" baseline="0">
                          <a:solidFill>
                            <a:srgbClr val="7F7F7F"/>
                          </a:solidFill>
                          <a:latin typeface="Calibri" panose="020F0502020204030204" charset="0"/>
                          <a:ea typeface="幼圆" panose="02010509060101010101" pitchFamily="1" charset="-122"/>
                        </a:defRPr>
                      </a:lvl3pPr>
                      <a:lvl4pPr marL="1600200" lvl="3" indent="-228600" algn="l" defTabSz="914400" eaLnBrk="1" fontAlgn="base" latinLnBrk="0" hangingPunct="1">
                        <a:lnSpc>
                          <a:spcPct val="90000"/>
                        </a:lnSpc>
                        <a:spcBef>
                          <a:spcPts val="500"/>
                        </a:spcBef>
                        <a:spcAft>
                          <a:spcPct val="0"/>
                        </a:spcAft>
                        <a:buFont typeface="Calibri" panose="020F0502020204030204" charset="0"/>
                        <a:buChar char="•"/>
                        <a:defRPr sz="1600" b="0" i="0" u="none" kern="1200" baseline="0">
                          <a:solidFill>
                            <a:srgbClr val="7F7F7F"/>
                          </a:solidFill>
                          <a:latin typeface="Calibri" panose="020F0502020204030204" charset="0"/>
                          <a:ea typeface="幼圆" panose="02010509060101010101" pitchFamily="1" charset="-122"/>
                        </a:defRPr>
                      </a:lvl4pPr>
                      <a:lvl5pPr marL="2057400" lvl="4" indent="-228600" algn="l" defTabSz="914400" eaLnBrk="1" fontAlgn="base" latinLnBrk="0" hangingPunct="1">
                        <a:lnSpc>
                          <a:spcPct val="90000"/>
                        </a:lnSpc>
                        <a:spcBef>
                          <a:spcPts val="500"/>
                        </a:spcBef>
                        <a:spcAft>
                          <a:spcPct val="0"/>
                        </a:spcAft>
                        <a:buFont typeface="Calibri" panose="020F0502020204030204" charset="0"/>
                        <a:buChar char="•"/>
                        <a:defRPr sz="1600" b="0" i="0" u="none" kern="1200" baseline="0">
                          <a:solidFill>
                            <a:srgbClr val="7F7F7F"/>
                          </a:solidFill>
                          <a:latin typeface="Calibri" panose="020F0502020204030204" charset="0"/>
                          <a:ea typeface="幼圆" panose="02010509060101010101" pitchFamily="1" charset="-122"/>
                        </a:defRPr>
                      </a:lvl5pPr>
                    </a:lstStyle>
                    <a:p>
                      <a:pPr marL="0" lvl="0" indent="0">
                        <a:buNone/>
                      </a:pPr>
                      <a:r>
                        <a:rPr lang="zh-CN" altLang="en-US" sz="2000" b="1">
                          <a:solidFill>
                            <a:srgbClr val="3F3F3F"/>
                          </a:solidFill>
                          <a:ea typeface="楷体_GB2312" panose="02010609030101010101" pitchFamily="1" charset="-122"/>
                          <a:sym typeface="Arial" panose="020B0604020202020204" pitchFamily="34" charset="0"/>
                        </a:rPr>
                        <a:t>呕出，可呈喷射状</a:t>
                      </a:r>
                      <a:endParaRPr lang="zh-CN" altLang="en-US" sz="2000" b="1">
                        <a:solidFill>
                          <a:srgbClr val="3F3F3F"/>
                        </a:solidFill>
                        <a:ea typeface="楷体_GB2312" panose="02010609030101010101" pitchFamily="1" charset="-122"/>
                        <a:sym typeface="Arial" panose="020B0604020202020204" pitchFamily="34" charset="0"/>
                      </a:endParaRPr>
                    </a:p>
                  </a:txBody>
                  <a:tcP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accent1">
                        <a:alpha val="100000"/>
                      </a:schemeClr>
                    </a:solidFill>
                  </a:tcPr>
                </a:tc>
              </a:tr>
              <a:tr h="562610">
                <a:tc>
                  <a:txBody>
                    <a:bodyPr/>
                    <a:lstStyle>
                      <a:lvl1pPr marL="357505" lvl="0" indent="-357505" algn="l" defTabSz="914400" eaLnBrk="1" fontAlgn="base" latinLnBrk="0" hangingPunct="1">
                        <a:lnSpc>
                          <a:spcPct val="90000"/>
                        </a:lnSpc>
                        <a:spcBef>
                          <a:spcPts val="1800"/>
                        </a:spcBef>
                        <a:spcAft>
                          <a:spcPct val="0"/>
                        </a:spcAft>
                        <a:buClr>
                          <a:schemeClr val="accent1"/>
                        </a:buClr>
                        <a:buSzPct val="60000"/>
                        <a:buFont typeface="Wingdings" panose="05000000000000000000" pitchFamily="2" charset="2"/>
                        <a:buChar char=""/>
                        <a:defRPr sz="2000" u="none" kern="1200" baseline="0">
                          <a:solidFill>
                            <a:schemeClr val="accent1"/>
                          </a:solidFill>
                          <a:latin typeface="Calibri" panose="020F0502020204030204" charset="0"/>
                          <a:ea typeface="幼圆" panose="02010509060101010101" pitchFamily="1" charset="-122"/>
                        </a:defRPr>
                      </a:lvl1pPr>
                      <a:lvl2pPr marL="357505" lvl="1" indent="-357505" algn="l" defTabSz="914400" eaLnBrk="1" fontAlgn="base" latinLnBrk="0" hangingPunct="1">
                        <a:lnSpc>
                          <a:spcPct val="130000"/>
                        </a:lnSpc>
                        <a:spcBef>
                          <a:spcPct val="0"/>
                        </a:spcBef>
                        <a:spcAft>
                          <a:spcPct val="0"/>
                        </a:spcAft>
                        <a:buFont typeface="Calibri" panose="020F0502020204030204" charset="0"/>
                        <a:buChar char=" "/>
                        <a:defRPr sz="1400" b="0" i="0" u="none" kern="1200" baseline="0">
                          <a:solidFill>
                            <a:schemeClr val="tx1"/>
                          </a:solidFill>
                          <a:latin typeface="Calibri" panose="020F0502020204030204" charset="0"/>
                          <a:ea typeface="幼圆" panose="02010509060101010101" pitchFamily="1" charset="-122"/>
                        </a:defRPr>
                      </a:lvl2pPr>
                      <a:lvl3pPr marL="1143000" lvl="2" indent="-228600" algn="l" defTabSz="914400" eaLnBrk="1" fontAlgn="base" latinLnBrk="0" hangingPunct="1">
                        <a:lnSpc>
                          <a:spcPct val="90000"/>
                        </a:lnSpc>
                        <a:spcBef>
                          <a:spcPts val="500"/>
                        </a:spcBef>
                        <a:spcAft>
                          <a:spcPct val="0"/>
                        </a:spcAft>
                        <a:buFont typeface="Calibri" panose="020F0502020204030204" charset="0"/>
                        <a:buChar char="•"/>
                        <a:defRPr sz="1800" b="0" i="0" u="none" kern="1200" baseline="0">
                          <a:solidFill>
                            <a:srgbClr val="7F7F7F"/>
                          </a:solidFill>
                          <a:latin typeface="Calibri" panose="020F0502020204030204" charset="0"/>
                          <a:ea typeface="幼圆" panose="02010509060101010101" pitchFamily="1" charset="-122"/>
                        </a:defRPr>
                      </a:lvl3pPr>
                      <a:lvl4pPr marL="1600200" lvl="3" indent="-228600" algn="l" defTabSz="914400" eaLnBrk="1" fontAlgn="base" latinLnBrk="0" hangingPunct="1">
                        <a:lnSpc>
                          <a:spcPct val="90000"/>
                        </a:lnSpc>
                        <a:spcBef>
                          <a:spcPts val="500"/>
                        </a:spcBef>
                        <a:spcAft>
                          <a:spcPct val="0"/>
                        </a:spcAft>
                        <a:buFont typeface="Calibri" panose="020F0502020204030204" charset="0"/>
                        <a:buChar char="•"/>
                        <a:defRPr sz="1600" b="0" i="0" u="none" kern="1200" baseline="0">
                          <a:solidFill>
                            <a:srgbClr val="7F7F7F"/>
                          </a:solidFill>
                          <a:latin typeface="Calibri" panose="020F0502020204030204" charset="0"/>
                          <a:ea typeface="幼圆" panose="02010509060101010101" pitchFamily="1" charset="-122"/>
                        </a:defRPr>
                      </a:lvl4pPr>
                      <a:lvl5pPr marL="2057400" lvl="4" indent="-228600" algn="l" defTabSz="914400" eaLnBrk="1" fontAlgn="base" latinLnBrk="0" hangingPunct="1">
                        <a:lnSpc>
                          <a:spcPct val="90000"/>
                        </a:lnSpc>
                        <a:spcBef>
                          <a:spcPts val="500"/>
                        </a:spcBef>
                        <a:spcAft>
                          <a:spcPct val="0"/>
                        </a:spcAft>
                        <a:buFont typeface="Calibri" panose="020F0502020204030204" charset="0"/>
                        <a:buChar char="•"/>
                        <a:defRPr sz="1600" b="0" i="0" u="none" kern="1200" baseline="0">
                          <a:solidFill>
                            <a:srgbClr val="7F7F7F"/>
                          </a:solidFill>
                          <a:latin typeface="Calibri" panose="020F0502020204030204" charset="0"/>
                          <a:ea typeface="幼圆" panose="02010509060101010101" pitchFamily="1" charset="-122"/>
                        </a:defRPr>
                      </a:lvl5pPr>
                    </a:lstStyle>
                    <a:p>
                      <a:pPr marL="0" lvl="0" indent="0">
                        <a:buNone/>
                      </a:pPr>
                      <a:r>
                        <a:rPr lang="zh-CN" altLang="en-US" sz="2000" b="1">
                          <a:ea typeface="楷体_GB2312" panose="02010609030101010101" pitchFamily="1" charset="-122"/>
                        </a:rPr>
                        <a:t>血色</a:t>
                      </a:r>
                      <a:endParaRPr lang="zh-CN" altLang="en-US" sz="2000" b="1">
                        <a:ea typeface="楷体_GB2312" panose="02010609030101010101" pitchFamily="1" charset="-122"/>
                      </a:endParaRPr>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57505" lvl="0" indent="-357505" algn="l" defTabSz="914400" eaLnBrk="1" fontAlgn="base" latinLnBrk="0" hangingPunct="1">
                        <a:lnSpc>
                          <a:spcPct val="90000"/>
                        </a:lnSpc>
                        <a:spcBef>
                          <a:spcPts val="1800"/>
                        </a:spcBef>
                        <a:spcAft>
                          <a:spcPct val="0"/>
                        </a:spcAft>
                        <a:buClr>
                          <a:schemeClr val="accent1"/>
                        </a:buClr>
                        <a:buSzPct val="60000"/>
                        <a:buFont typeface="Wingdings" panose="05000000000000000000" pitchFamily="2" charset="2"/>
                        <a:buChar char=""/>
                        <a:defRPr sz="2000" u="none" kern="1200" baseline="0">
                          <a:solidFill>
                            <a:schemeClr val="accent1"/>
                          </a:solidFill>
                          <a:latin typeface="Calibri" panose="020F0502020204030204" charset="0"/>
                          <a:ea typeface="幼圆" panose="02010509060101010101" pitchFamily="1" charset="-122"/>
                        </a:defRPr>
                      </a:lvl1pPr>
                      <a:lvl2pPr marL="357505" lvl="1" indent="-357505" algn="l" defTabSz="914400" eaLnBrk="1" fontAlgn="base" latinLnBrk="0" hangingPunct="1">
                        <a:lnSpc>
                          <a:spcPct val="130000"/>
                        </a:lnSpc>
                        <a:spcBef>
                          <a:spcPct val="0"/>
                        </a:spcBef>
                        <a:spcAft>
                          <a:spcPct val="0"/>
                        </a:spcAft>
                        <a:buFont typeface="Calibri" panose="020F0502020204030204" charset="0"/>
                        <a:buChar char=" "/>
                        <a:defRPr sz="1400" b="0" i="0" u="none" kern="1200" baseline="0">
                          <a:solidFill>
                            <a:schemeClr val="tx1"/>
                          </a:solidFill>
                          <a:latin typeface="Calibri" panose="020F0502020204030204" charset="0"/>
                          <a:ea typeface="幼圆" panose="02010509060101010101" pitchFamily="1" charset="-122"/>
                        </a:defRPr>
                      </a:lvl2pPr>
                      <a:lvl3pPr marL="1143000" lvl="2" indent="-228600" algn="l" defTabSz="914400" eaLnBrk="1" fontAlgn="base" latinLnBrk="0" hangingPunct="1">
                        <a:lnSpc>
                          <a:spcPct val="90000"/>
                        </a:lnSpc>
                        <a:spcBef>
                          <a:spcPts val="500"/>
                        </a:spcBef>
                        <a:spcAft>
                          <a:spcPct val="0"/>
                        </a:spcAft>
                        <a:buFont typeface="Calibri" panose="020F0502020204030204" charset="0"/>
                        <a:buChar char="•"/>
                        <a:defRPr sz="1800" b="0" i="0" u="none" kern="1200" baseline="0">
                          <a:solidFill>
                            <a:srgbClr val="7F7F7F"/>
                          </a:solidFill>
                          <a:latin typeface="Calibri" panose="020F0502020204030204" charset="0"/>
                          <a:ea typeface="幼圆" panose="02010509060101010101" pitchFamily="1" charset="-122"/>
                        </a:defRPr>
                      </a:lvl3pPr>
                      <a:lvl4pPr marL="1600200" lvl="3" indent="-228600" algn="l" defTabSz="914400" eaLnBrk="1" fontAlgn="base" latinLnBrk="0" hangingPunct="1">
                        <a:lnSpc>
                          <a:spcPct val="90000"/>
                        </a:lnSpc>
                        <a:spcBef>
                          <a:spcPts val="500"/>
                        </a:spcBef>
                        <a:spcAft>
                          <a:spcPct val="0"/>
                        </a:spcAft>
                        <a:buFont typeface="Calibri" panose="020F0502020204030204" charset="0"/>
                        <a:buChar char="•"/>
                        <a:defRPr sz="1600" b="0" i="0" u="none" kern="1200" baseline="0">
                          <a:solidFill>
                            <a:srgbClr val="7F7F7F"/>
                          </a:solidFill>
                          <a:latin typeface="Calibri" panose="020F0502020204030204" charset="0"/>
                          <a:ea typeface="幼圆" panose="02010509060101010101" pitchFamily="1" charset="-122"/>
                        </a:defRPr>
                      </a:lvl4pPr>
                      <a:lvl5pPr marL="2057400" lvl="4" indent="-228600" algn="l" defTabSz="914400" eaLnBrk="1" fontAlgn="base" latinLnBrk="0" hangingPunct="1">
                        <a:lnSpc>
                          <a:spcPct val="90000"/>
                        </a:lnSpc>
                        <a:spcBef>
                          <a:spcPts val="500"/>
                        </a:spcBef>
                        <a:spcAft>
                          <a:spcPct val="0"/>
                        </a:spcAft>
                        <a:buFont typeface="Calibri" panose="020F0502020204030204" charset="0"/>
                        <a:buChar char="•"/>
                        <a:defRPr sz="1600" b="0" i="0" u="none" kern="1200" baseline="0">
                          <a:solidFill>
                            <a:srgbClr val="7F7F7F"/>
                          </a:solidFill>
                          <a:latin typeface="Calibri" panose="020F0502020204030204" charset="0"/>
                          <a:ea typeface="幼圆" panose="02010509060101010101" pitchFamily="1" charset="-122"/>
                        </a:defRPr>
                      </a:lvl5pPr>
                    </a:lstStyle>
                    <a:p>
                      <a:pPr marL="0" lvl="0" indent="0">
                        <a:buNone/>
                      </a:pPr>
                      <a:r>
                        <a:rPr lang="zh-CN" altLang="en-US" sz="2000" b="1">
                          <a:solidFill>
                            <a:srgbClr val="FF0000"/>
                          </a:solidFill>
                          <a:ea typeface="楷体_GB2312" panose="02010609030101010101" pitchFamily="1" charset="-122"/>
                        </a:rPr>
                        <a:t>鲜红色</a:t>
                      </a:r>
                      <a:endParaRPr lang="zh-CN" altLang="en-US" sz="2000" b="1">
                        <a:solidFill>
                          <a:srgbClr val="FF0000"/>
                        </a:solidFill>
                        <a:ea typeface="楷体_GB2312" panose="02010609030101010101" pitchFamily="1" charset="-122"/>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57505" lvl="0" indent="-357505" algn="l" defTabSz="914400" eaLnBrk="1" fontAlgn="base" latinLnBrk="0" hangingPunct="1">
                        <a:lnSpc>
                          <a:spcPct val="90000"/>
                        </a:lnSpc>
                        <a:spcBef>
                          <a:spcPts val="1800"/>
                        </a:spcBef>
                        <a:spcAft>
                          <a:spcPct val="0"/>
                        </a:spcAft>
                        <a:buClr>
                          <a:schemeClr val="accent1"/>
                        </a:buClr>
                        <a:buSzPct val="60000"/>
                        <a:buFont typeface="Wingdings" panose="05000000000000000000" pitchFamily="2" charset="2"/>
                        <a:buChar char=""/>
                        <a:defRPr sz="2000" u="none" kern="1200" baseline="0">
                          <a:solidFill>
                            <a:schemeClr val="accent1"/>
                          </a:solidFill>
                          <a:latin typeface="Calibri" panose="020F0502020204030204" charset="0"/>
                          <a:ea typeface="幼圆" panose="02010509060101010101" pitchFamily="1" charset="-122"/>
                        </a:defRPr>
                      </a:lvl1pPr>
                      <a:lvl2pPr marL="357505" lvl="1" indent="-357505" algn="l" defTabSz="914400" eaLnBrk="1" fontAlgn="base" latinLnBrk="0" hangingPunct="1">
                        <a:lnSpc>
                          <a:spcPct val="130000"/>
                        </a:lnSpc>
                        <a:spcBef>
                          <a:spcPct val="0"/>
                        </a:spcBef>
                        <a:spcAft>
                          <a:spcPct val="0"/>
                        </a:spcAft>
                        <a:buFont typeface="Calibri" panose="020F0502020204030204" charset="0"/>
                        <a:buChar char=" "/>
                        <a:defRPr sz="1400" b="0" i="0" u="none" kern="1200" baseline="0">
                          <a:solidFill>
                            <a:schemeClr val="tx1"/>
                          </a:solidFill>
                          <a:latin typeface="Calibri" panose="020F0502020204030204" charset="0"/>
                          <a:ea typeface="幼圆" panose="02010509060101010101" pitchFamily="1" charset="-122"/>
                        </a:defRPr>
                      </a:lvl2pPr>
                      <a:lvl3pPr marL="1143000" lvl="2" indent="-228600" algn="l" defTabSz="914400" eaLnBrk="1" fontAlgn="base" latinLnBrk="0" hangingPunct="1">
                        <a:lnSpc>
                          <a:spcPct val="90000"/>
                        </a:lnSpc>
                        <a:spcBef>
                          <a:spcPts val="500"/>
                        </a:spcBef>
                        <a:spcAft>
                          <a:spcPct val="0"/>
                        </a:spcAft>
                        <a:buFont typeface="Calibri" panose="020F0502020204030204" charset="0"/>
                        <a:buChar char="•"/>
                        <a:defRPr sz="1800" b="0" i="0" u="none" kern="1200" baseline="0">
                          <a:solidFill>
                            <a:srgbClr val="7F7F7F"/>
                          </a:solidFill>
                          <a:latin typeface="Calibri" panose="020F0502020204030204" charset="0"/>
                          <a:ea typeface="幼圆" panose="02010509060101010101" pitchFamily="1" charset="-122"/>
                        </a:defRPr>
                      </a:lvl3pPr>
                      <a:lvl4pPr marL="1600200" lvl="3" indent="-228600" algn="l" defTabSz="914400" eaLnBrk="1" fontAlgn="base" latinLnBrk="0" hangingPunct="1">
                        <a:lnSpc>
                          <a:spcPct val="90000"/>
                        </a:lnSpc>
                        <a:spcBef>
                          <a:spcPts val="500"/>
                        </a:spcBef>
                        <a:spcAft>
                          <a:spcPct val="0"/>
                        </a:spcAft>
                        <a:buFont typeface="Calibri" panose="020F0502020204030204" charset="0"/>
                        <a:buChar char="•"/>
                        <a:defRPr sz="1600" b="0" i="0" u="none" kern="1200" baseline="0">
                          <a:solidFill>
                            <a:srgbClr val="7F7F7F"/>
                          </a:solidFill>
                          <a:latin typeface="Calibri" panose="020F0502020204030204" charset="0"/>
                          <a:ea typeface="幼圆" panose="02010509060101010101" pitchFamily="1" charset="-122"/>
                        </a:defRPr>
                      </a:lvl4pPr>
                      <a:lvl5pPr marL="2057400" lvl="4" indent="-228600" algn="l" defTabSz="914400" eaLnBrk="1" fontAlgn="base" latinLnBrk="0" hangingPunct="1">
                        <a:lnSpc>
                          <a:spcPct val="90000"/>
                        </a:lnSpc>
                        <a:spcBef>
                          <a:spcPts val="500"/>
                        </a:spcBef>
                        <a:spcAft>
                          <a:spcPct val="0"/>
                        </a:spcAft>
                        <a:buFont typeface="Calibri" panose="020F0502020204030204" charset="0"/>
                        <a:buChar char="•"/>
                        <a:defRPr sz="1600" b="0" i="0" u="none" kern="1200" baseline="0">
                          <a:solidFill>
                            <a:srgbClr val="7F7F7F"/>
                          </a:solidFill>
                          <a:latin typeface="Calibri" panose="020F0502020204030204" charset="0"/>
                          <a:ea typeface="幼圆" panose="02010509060101010101" pitchFamily="1" charset="-122"/>
                        </a:defRPr>
                      </a:lvl5pPr>
                    </a:lstStyle>
                    <a:p>
                      <a:pPr marL="0" lvl="0" indent="0">
                        <a:buNone/>
                      </a:pPr>
                      <a:r>
                        <a:rPr lang="zh-CN" altLang="en-US" sz="2000" b="1">
                          <a:ea typeface="楷体_GB2312" panose="02010609030101010101" pitchFamily="1" charset="-122"/>
                        </a:rPr>
                        <a:t>棕色或暗红色，偶鲜红色</a:t>
                      </a:r>
                      <a:endParaRPr lang="zh-CN" altLang="en-US" sz="2000" b="1">
                        <a:ea typeface="楷体_GB2312" panose="02010609030101010101" pitchFamily="1" charset="-122"/>
                      </a:endParaRPr>
                    </a:p>
                  </a:txBody>
                  <a:tcP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474980">
                <a:tc>
                  <a:txBody>
                    <a:bodyPr/>
                    <a:lstStyle>
                      <a:lvl1pPr marL="357505" lvl="0" indent="-357505" algn="l" defTabSz="914400" eaLnBrk="1" fontAlgn="base" latinLnBrk="0" hangingPunct="1">
                        <a:lnSpc>
                          <a:spcPct val="90000"/>
                        </a:lnSpc>
                        <a:spcBef>
                          <a:spcPts val="1800"/>
                        </a:spcBef>
                        <a:spcAft>
                          <a:spcPct val="0"/>
                        </a:spcAft>
                        <a:buClr>
                          <a:schemeClr val="accent1"/>
                        </a:buClr>
                        <a:buSzPct val="60000"/>
                        <a:buFont typeface="Wingdings" panose="05000000000000000000" pitchFamily="2" charset="2"/>
                        <a:buChar char=""/>
                        <a:defRPr sz="2000" u="none" kern="1200" baseline="0">
                          <a:solidFill>
                            <a:schemeClr val="accent1"/>
                          </a:solidFill>
                          <a:latin typeface="Calibri" panose="020F0502020204030204" charset="0"/>
                          <a:ea typeface="幼圆" panose="02010509060101010101" pitchFamily="1" charset="-122"/>
                        </a:defRPr>
                      </a:lvl1pPr>
                      <a:lvl2pPr marL="357505" lvl="1" indent="-357505" algn="l" defTabSz="914400" eaLnBrk="1" fontAlgn="base" latinLnBrk="0" hangingPunct="1">
                        <a:lnSpc>
                          <a:spcPct val="130000"/>
                        </a:lnSpc>
                        <a:spcBef>
                          <a:spcPct val="0"/>
                        </a:spcBef>
                        <a:spcAft>
                          <a:spcPct val="0"/>
                        </a:spcAft>
                        <a:buFont typeface="Calibri" panose="020F0502020204030204" charset="0"/>
                        <a:buChar char=" "/>
                        <a:defRPr sz="1400" b="0" i="0" u="none" kern="1200" baseline="0">
                          <a:solidFill>
                            <a:schemeClr val="tx1"/>
                          </a:solidFill>
                          <a:latin typeface="Calibri" panose="020F0502020204030204" charset="0"/>
                          <a:ea typeface="幼圆" panose="02010509060101010101" pitchFamily="1" charset="-122"/>
                        </a:defRPr>
                      </a:lvl2pPr>
                      <a:lvl3pPr marL="1143000" lvl="2" indent="-228600" algn="l" defTabSz="914400" eaLnBrk="1" fontAlgn="base" latinLnBrk="0" hangingPunct="1">
                        <a:lnSpc>
                          <a:spcPct val="90000"/>
                        </a:lnSpc>
                        <a:spcBef>
                          <a:spcPts val="500"/>
                        </a:spcBef>
                        <a:spcAft>
                          <a:spcPct val="0"/>
                        </a:spcAft>
                        <a:buFont typeface="Calibri" panose="020F0502020204030204" charset="0"/>
                        <a:buChar char="•"/>
                        <a:defRPr sz="1800" b="0" i="0" u="none" kern="1200" baseline="0">
                          <a:solidFill>
                            <a:srgbClr val="7F7F7F"/>
                          </a:solidFill>
                          <a:latin typeface="Calibri" panose="020F0502020204030204" charset="0"/>
                          <a:ea typeface="幼圆" panose="02010509060101010101" pitchFamily="1" charset="-122"/>
                        </a:defRPr>
                      </a:lvl3pPr>
                      <a:lvl4pPr marL="1600200" lvl="3" indent="-228600" algn="l" defTabSz="914400" eaLnBrk="1" fontAlgn="base" latinLnBrk="0" hangingPunct="1">
                        <a:lnSpc>
                          <a:spcPct val="90000"/>
                        </a:lnSpc>
                        <a:spcBef>
                          <a:spcPts val="500"/>
                        </a:spcBef>
                        <a:spcAft>
                          <a:spcPct val="0"/>
                        </a:spcAft>
                        <a:buFont typeface="Calibri" panose="020F0502020204030204" charset="0"/>
                        <a:buChar char="•"/>
                        <a:defRPr sz="1600" b="0" i="0" u="none" kern="1200" baseline="0">
                          <a:solidFill>
                            <a:srgbClr val="7F7F7F"/>
                          </a:solidFill>
                          <a:latin typeface="Calibri" panose="020F0502020204030204" charset="0"/>
                          <a:ea typeface="幼圆" panose="02010509060101010101" pitchFamily="1" charset="-122"/>
                        </a:defRPr>
                      </a:lvl4pPr>
                      <a:lvl5pPr marL="2057400" lvl="4" indent="-228600" algn="l" defTabSz="914400" eaLnBrk="1" fontAlgn="base" latinLnBrk="0" hangingPunct="1">
                        <a:lnSpc>
                          <a:spcPct val="90000"/>
                        </a:lnSpc>
                        <a:spcBef>
                          <a:spcPts val="500"/>
                        </a:spcBef>
                        <a:spcAft>
                          <a:spcPct val="0"/>
                        </a:spcAft>
                        <a:buFont typeface="Calibri" panose="020F0502020204030204" charset="0"/>
                        <a:buChar char="•"/>
                        <a:defRPr sz="1600" b="0" i="0" u="none" kern="1200" baseline="0">
                          <a:solidFill>
                            <a:srgbClr val="7F7F7F"/>
                          </a:solidFill>
                          <a:latin typeface="Calibri" panose="020F0502020204030204" charset="0"/>
                          <a:ea typeface="幼圆" panose="02010509060101010101" pitchFamily="1" charset="-122"/>
                        </a:defRPr>
                      </a:lvl5pPr>
                    </a:lstStyle>
                    <a:p>
                      <a:pPr marL="0" lvl="0" indent="0">
                        <a:buNone/>
                      </a:pPr>
                      <a:r>
                        <a:rPr lang="zh-CN" altLang="en-US" sz="2000" b="1">
                          <a:solidFill>
                            <a:schemeClr val="bg1"/>
                          </a:solidFill>
                          <a:ea typeface="楷体_GB2312" panose="02010609030101010101" pitchFamily="1" charset="-122"/>
                        </a:rPr>
                        <a:t>血中混有物</a:t>
                      </a:r>
                      <a:endParaRPr lang="zh-CN" altLang="en-US" sz="2000" b="1">
                        <a:solidFill>
                          <a:schemeClr val="bg1"/>
                        </a:solidFill>
                        <a:ea typeface="楷体_GB2312" panose="02010609030101010101" pitchFamily="1" charset="-122"/>
                      </a:endParaRPr>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accent1">
                        <a:alpha val="100000"/>
                      </a:schemeClr>
                    </a:solidFill>
                  </a:tcPr>
                </a:tc>
                <a:tc>
                  <a:txBody>
                    <a:bodyPr/>
                    <a:lstStyle>
                      <a:lvl1pPr marL="357505" lvl="0" indent="-357505" algn="l" defTabSz="914400" eaLnBrk="1" fontAlgn="base" latinLnBrk="0" hangingPunct="1">
                        <a:lnSpc>
                          <a:spcPct val="90000"/>
                        </a:lnSpc>
                        <a:spcBef>
                          <a:spcPts val="1800"/>
                        </a:spcBef>
                        <a:spcAft>
                          <a:spcPct val="0"/>
                        </a:spcAft>
                        <a:buClr>
                          <a:schemeClr val="accent1"/>
                        </a:buClr>
                        <a:buSzPct val="60000"/>
                        <a:buFont typeface="Wingdings" panose="05000000000000000000" pitchFamily="2" charset="2"/>
                        <a:buChar char=""/>
                        <a:defRPr sz="2000" u="none" kern="1200" baseline="0">
                          <a:solidFill>
                            <a:schemeClr val="accent1"/>
                          </a:solidFill>
                          <a:latin typeface="Calibri" panose="020F0502020204030204" charset="0"/>
                          <a:ea typeface="幼圆" panose="02010509060101010101" pitchFamily="1" charset="-122"/>
                        </a:defRPr>
                      </a:lvl1pPr>
                      <a:lvl2pPr marL="357505" lvl="1" indent="-357505" algn="l" defTabSz="914400" eaLnBrk="1" fontAlgn="base" latinLnBrk="0" hangingPunct="1">
                        <a:lnSpc>
                          <a:spcPct val="130000"/>
                        </a:lnSpc>
                        <a:spcBef>
                          <a:spcPct val="0"/>
                        </a:spcBef>
                        <a:spcAft>
                          <a:spcPct val="0"/>
                        </a:spcAft>
                        <a:buFont typeface="Calibri" panose="020F0502020204030204" charset="0"/>
                        <a:buChar char=" "/>
                        <a:defRPr sz="1400" b="0" i="0" u="none" kern="1200" baseline="0">
                          <a:solidFill>
                            <a:schemeClr val="tx1"/>
                          </a:solidFill>
                          <a:latin typeface="Calibri" panose="020F0502020204030204" charset="0"/>
                          <a:ea typeface="幼圆" panose="02010509060101010101" pitchFamily="1" charset="-122"/>
                        </a:defRPr>
                      </a:lvl2pPr>
                      <a:lvl3pPr marL="1143000" lvl="2" indent="-228600" algn="l" defTabSz="914400" eaLnBrk="1" fontAlgn="base" latinLnBrk="0" hangingPunct="1">
                        <a:lnSpc>
                          <a:spcPct val="90000"/>
                        </a:lnSpc>
                        <a:spcBef>
                          <a:spcPts val="500"/>
                        </a:spcBef>
                        <a:spcAft>
                          <a:spcPct val="0"/>
                        </a:spcAft>
                        <a:buFont typeface="Calibri" panose="020F0502020204030204" charset="0"/>
                        <a:buChar char="•"/>
                        <a:defRPr sz="1800" b="0" i="0" u="none" kern="1200" baseline="0">
                          <a:solidFill>
                            <a:srgbClr val="7F7F7F"/>
                          </a:solidFill>
                          <a:latin typeface="Calibri" panose="020F0502020204030204" charset="0"/>
                          <a:ea typeface="幼圆" panose="02010509060101010101" pitchFamily="1" charset="-122"/>
                        </a:defRPr>
                      </a:lvl3pPr>
                      <a:lvl4pPr marL="1600200" lvl="3" indent="-228600" algn="l" defTabSz="914400" eaLnBrk="1" fontAlgn="base" latinLnBrk="0" hangingPunct="1">
                        <a:lnSpc>
                          <a:spcPct val="90000"/>
                        </a:lnSpc>
                        <a:spcBef>
                          <a:spcPts val="500"/>
                        </a:spcBef>
                        <a:spcAft>
                          <a:spcPct val="0"/>
                        </a:spcAft>
                        <a:buFont typeface="Calibri" panose="020F0502020204030204" charset="0"/>
                        <a:buChar char="•"/>
                        <a:defRPr sz="1600" b="0" i="0" u="none" kern="1200" baseline="0">
                          <a:solidFill>
                            <a:srgbClr val="7F7F7F"/>
                          </a:solidFill>
                          <a:latin typeface="Calibri" panose="020F0502020204030204" charset="0"/>
                          <a:ea typeface="幼圆" panose="02010509060101010101" pitchFamily="1" charset="-122"/>
                        </a:defRPr>
                      </a:lvl4pPr>
                      <a:lvl5pPr marL="2057400" lvl="4" indent="-228600" algn="l" defTabSz="914400" eaLnBrk="1" fontAlgn="base" latinLnBrk="0" hangingPunct="1">
                        <a:lnSpc>
                          <a:spcPct val="90000"/>
                        </a:lnSpc>
                        <a:spcBef>
                          <a:spcPts val="500"/>
                        </a:spcBef>
                        <a:spcAft>
                          <a:spcPct val="0"/>
                        </a:spcAft>
                        <a:buFont typeface="Calibri" panose="020F0502020204030204" charset="0"/>
                        <a:buChar char="•"/>
                        <a:defRPr sz="1600" b="0" i="0" u="none" kern="1200" baseline="0">
                          <a:solidFill>
                            <a:srgbClr val="7F7F7F"/>
                          </a:solidFill>
                          <a:latin typeface="Calibri" panose="020F0502020204030204" charset="0"/>
                          <a:ea typeface="幼圆" panose="02010509060101010101" pitchFamily="1" charset="-122"/>
                        </a:defRPr>
                      </a:lvl5pPr>
                    </a:lstStyle>
                    <a:p>
                      <a:pPr marL="0" lvl="0" indent="0">
                        <a:buNone/>
                      </a:pPr>
                      <a:r>
                        <a:rPr lang="zh-CN" altLang="en-US" sz="2000" b="1">
                          <a:solidFill>
                            <a:schemeClr val="bg1"/>
                          </a:solidFill>
                          <a:ea typeface="楷体_GB2312" panose="02010609030101010101" pitchFamily="1" charset="-122"/>
                        </a:rPr>
                        <a:t>痰、泡沫</a:t>
                      </a:r>
                      <a:endParaRPr lang="zh-CN" altLang="en-US" sz="2000" b="1">
                        <a:solidFill>
                          <a:schemeClr val="bg1"/>
                        </a:solidFill>
                        <a:ea typeface="楷体_GB2312" panose="02010609030101010101" pitchFamily="1" charset="-122"/>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accent1">
                        <a:alpha val="100000"/>
                      </a:schemeClr>
                    </a:solidFill>
                  </a:tcPr>
                </a:tc>
                <a:tc>
                  <a:txBody>
                    <a:bodyPr/>
                    <a:lstStyle>
                      <a:lvl1pPr marL="357505" lvl="0" indent="-357505" algn="l" defTabSz="914400" eaLnBrk="1" fontAlgn="base" latinLnBrk="0" hangingPunct="1">
                        <a:lnSpc>
                          <a:spcPct val="90000"/>
                        </a:lnSpc>
                        <a:spcBef>
                          <a:spcPts val="1800"/>
                        </a:spcBef>
                        <a:spcAft>
                          <a:spcPct val="0"/>
                        </a:spcAft>
                        <a:buClr>
                          <a:schemeClr val="accent1"/>
                        </a:buClr>
                        <a:buSzPct val="60000"/>
                        <a:buFont typeface="Wingdings" panose="05000000000000000000" pitchFamily="2" charset="2"/>
                        <a:buChar char=""/>
                        <a:defRPr sz="2000" u="none" kern="1200" baseline="0">
                          <a:solidFill>
                            <a:schemeClr val="accent1"/>
                          </a:solidFill>
                          <a:latin typeface="Calibri" panose="020F0502020204030204" charset="0"/>
                          <a:ea typeface="幼圆" panose="02010509060101010101" pitchFamily="1" charset="-122"/>
                        </a:defRPr>
                      </a:lvl1pPr>
                      <a:lvl2pPr marL="357505" lvl="1" indent="-357505" algn="l" defTabSz="914400" eaLnBrk="1" fontAlgn="base" latinLnBrk="0" hangingPunct="1">
                        <a:lnSpc>
                          <a:spcPct val="130000"/>
                        </a:lnSpc>
                        <a:spcBef>
                          <a:spcPct val="0"/>
                        </a:spcBef>
                        <a:spcAft>
                          <a:spcPct val="0"/>
                        </a:spcAft>
                        <a:buFont typeface="Calibri" panose="020F0502020204030204" charset="0"/>
                        <a:buChar char=" "/>
                        <a:defRPr sz="1400" b="0" i="0" u="none" kern="1200" baseline="0">
                          <a:solidFill>
                            <a:schemeClr val="tx1"/>
                          </a:solidFill>
                          <a:latin typeface="Calibri" panose="020F0502020204030204" charset="0"/>
                          <a:ea typeface="幼圆" panose="02010509060101010101" pitchFamily="1" charset="-122"/>
                        </a:defRPr>
                      </a:lvl2pPr>
                      <a:lvl3pPr marL="1143000" lvl="2" indent="-228600" algn="l" defTabSz="914400" eaLnBrk="1" fontAlgn="base" latinLnBrk="0" hangingPunct="1">
                        <a:lnSpc>
                          <a:spcPct val="90000"/>
                        </a:lnSpc>
                        <a:spcBef>
                          <a:spcPts val="500"/>
                        </a:spcBef>
                        <a:spcAft>
                          <a:spcPct val="0"/>
                        </a:spcAft>
                        <a:buFont typeface="Calibri" panose="020F0502020204030204" charset="0"/>
                        <a:buChar char="•"/>
                        <a:defRPr sz="1800" b="0" i="0" u="none" kern="1200" baseline="0">
                          <a:solidFill>
                            <a:srgbClr val="7F7F7F"/>
                          </a:solidFill>
                          <a:latin typeface="Calibri" panose="020F0502020204030204" charset="0"/>
                          <a:ea typeface="幼圆" panose="02010509060101010101" pitchFamily="1" charset="-122"/>
                        </a:defRPr>
                      </a:lvl3pPr>
                      <a:lvl4pPr marL="1600200" lvl="3" indent="-228600" algn="l" defTabSz="914400" eaLnBrk="1" fontAlgn="base" latinLnBrk="0" hangingPunct="1">
                        <a:lnSpc>
                          <a:spcPct val="90000"/>
                        </a:lnSpc>
                        <a:spcBef>
                          <a:spcPts val="500"/>
                        </a:spcBef>
                        <a:spcAft>
                          <a:spcPct val="0"/>
                        </a:spcAft>
                        <a:buFont typeface="Calibri" panose="020F0502020204030204" charset="0"/>
                        <a:buChar char="•"/>
                        <a:defRPr sz="1600" b="0" i="0" u="none" kern="1200" baseline="0">
                          <a:solidFill>
                            <a:srgbClr val="7F7F7F"/>
                          </a:solidFill>
                          <a:latin typeface="Calibri" panose="020F0502020204030204" charset="0"/>
                          <a:ea typeface="幼圆" panose="02010509060101010101" pitchFamily="1" charset="-122"/>
                        </a:defRPr>
                      </a:lvl4pPr>
                      <a:lvl5pPr marL="2057400" lvl="4" indent="-228600" algn="l" defTabSz="914400" eaLnBrk="1" fontAlgn="base" latinLnBrk="0" hangingPunct="1">
                        <a:lnSpc>
                          <a:spcPct val="90000"/>
                        </a:lnSpc>
                        <a:spcBef>
                          <a:spcPts val="500"/>
                        </a:spcBef>
                        <a:spcAft>
                          <a:spcPct val="0"/>
                        </a:spcAft>
                        <a:buFont typeface="Calibri" panose="020F0502020204030204" charset="0"/>
                        <a:buChar char="•"/>
                        <a:defRPr sz="1600" b="0" i="0" u="none" kern="1200" baseline="0">
                          <a:solidFill>
                            <a:srgbClr val="7F7F7F"/>
                          </a:solidFill>
                          <a:latin typeface="Calibri" panose="020F0502020204030204" charset="0"/>
                          <a:ea typeface="幼圆" panose="02010509060101010101" pitchFamily="1" charset="-122"/>
                        </a:defRPr>
                      </a:lvl5pPr>
                    </a:lstStyle>
                    <a:p>
                      <a:pPr marL="0" lvl="0" indent="0">
                        <a:buNone/>
                      </a:pPr>
                      <a:r>
                        <a:rPr lang="zh-CN" altLang="en-US" sz="2000" b="1">
                          <a:solidFill>
                            <a:srgbClr val="3F3F3F"/>
                          </a:solidFill>
                          <a:ea typeface="楷体_GB2312" panose="02010609030101010101" pitchFamily="1" charset="-122"/>
                          <a:sym typeface="Arial" panose="020B0604020202020204" pitchFamily="34" charset="0"/>
                        </a:rPr>
                        <a:t>食物残渣、胃液</a:t>
                      </a:r>
                      <a:endParaRPr lang="zh-CN" altLang="en-US" sz="2000" b="1">
                        <a:solidFill>
                          <a:srgbClr val="3F3F3F"/>
                        </a:solidFill>
                        <a:ea typeface="楷体_GB2312" panose="02010609030101010101" pitchFamily="1" charset="-122"/>
                        <a:sym typeface="Arial" panose="020B0604020202020204" pitchFamily="34" charset="0"/>
                      </a:endParaRPr>
                    </a:p>
                  </a:txBody>
                  <a:tcP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accent1">
                        <a:alpha val="100000"/>
                      </a:schemeClr>
                    </a:solidFill>
                  </a:tcPr>
                </a:tc>
              </a:tr>
              <a:tr h="521335">
                <a:tc>
                  <a:txBody>
                    <a:bodyPr/>
                    <a:lstStyle>
                      <a:lvl1pPr marL="357505" lvl="0" indent="-357505" algn="l" defTabSz="914400" eaLnBrk="1" fontAlgn="base" latinLnBrk="0" hangingPunct="1">
                        <a:lnSpc>
                          <a:spcPct val="90000"/>
                        </a:lnSpc>
                        <a:spcBef>
                          <a:spcPts val="1800"/>
                        </a:spcBef>
                        <a:spcAft>
                          <a:spcPct val="0"/>
                        </a:spcAft>
                        <a:buClr>
                          <a:schemeClr val="accent1"/>
                        </a:buClr>
                        <a:buSzPct val="60000"/>
                        <a:buFont typeface="Wingdings" panose="05000000000000000000" pitchFamily="2" charset="2"/>
                        <a:buChar char=""/>
                        <a:defRPr sz="2000" u="none" kern="1200" baseline="0">
                          <a:solidFill>
                            <a:schemeClr val="accent1"/>
                          </a:solidFill>
                          <a:latin typeface="Calibri" panose="020F0502020204030204" charset="0"/>
                          <a:ea typeface="幼圆" panose="02010509060101010101" pitchFamily="1" charset="-122"/>
                        </a:defRPr>
                      </a:lvl1pPr>
                      <a:lvl2pPr marL="357505" lvl="1" indent="-357505" algn="l" defTabSz="914400" eaLnBrk="1" fontAlgn="base" latinLnBrk="0" hangingPunct="1">
                        <a:lnSpc>
                          <a:spcPct val="130000"/>
                        </a:lnSpc>
                        <a:spcBef>
                          <a:spcPct val="0"/>
                        </a:spcBef>
                        <a:spcAft>
                          <a:spcPct val="0"/>
                        </a:spcAft>
                        <a:buFont typeface="Calibri" panose="020F0502020204030204" charset="0"/>
                        <a:buChar char=" "/>
                        <a:defRPr sz="1400" b="0" i="0" u="none" kern="1200" baseline="0">
                          <a:solidFill>
                            <a:schemeClr val="tx1"/>
                          </a:solidFill>
                          <a:latin typeface="Calibri" panose="020F0502020204030204" charset="0"/>
                          <a:ea typeface="幼圆" panose="02010509060101010101" pitchFamily="1" charset="-122"/>
                        </a:defRPr>
                      </a:lvl2pPr>
                      <a:lvl3pPr marL="1143000" lvl="2" indent="-228600" algn="l" defTabSz="914400" eaLnBrk="1" fontAlgn="base" latinLnBrk="0" hangingPunct="1">
                        <a:lnSpc>
                          <a:spcPct val="90000"/>
                        </a:lnSpc>
                        <a:spcBef>
                          <a:spcPts val="500"/>
                        </a:spcBef>
                        <a:spcAft>
                          <a:spcPct val="0"/>
                        </a:spcAft>
                        <a:buFont typeface="Calibri" panose="020F0502020204030204" charset="0"/>
                        <a:buChar char="•"/>
                        <a:defRPr sz="1800" b="0" i="0" u="none" kern="1200" baseline="0">
                          <a:solidFill>
                            <a:srgbClr val="7F7F7F"/>
                          </a:solidFill>
                          <a:latin typeface="Calibri" panose="020F0502020204030204" charset="0"/>
                          <a:ea typeface="幼圆" panose="02010509060101010101" pitchFamily="1" charset="-122"/>
                        </a:defRPr>
                      </a:lvl3pPr>
                      <a:lvl4pPr marL="1600200" lvl="3" indent="-228600" algn="l" defTabSz="914400" eaLnBrk="1" fontAlgn="base" latinLnBrk="0" hangingPunct="1">
                        <a:lnSpc>
                          <a:spcPct val="90000"/>
                        </a:lnSpc>
                        <a:spcBef>
                          <a:spcPts val="500"/>
                        </a:spcBef>
                        <a:spcAft>
                          <a:spcPct val="0"/>
                        </a:spcAft>
                        <a:buFont typeface="Calibri" panose="020F0502020204030204" charset="0"/>
                        <a:buChar char="•"/>
                        <a:defRPr sz="1600" b="0" i="0" u="none" kern="1200" baseline="0">
                          <a:solidFill>
                            <a:srgbClr val="7F7F7F"/>
                          </a:solidFill>
                          <a:latin typeface="Calibri" panose="020F0502020204030204" charset="0"/>
                          <a:ea typeface="幼圆" panose="02010509060101010101" pitchFamily="1" charset="-122"/>
                        </a:defRPr>
                      </a:lvl4pPr>
                      <a:lvl5pPr marL="2057400" lvl="4" indent="-228600" algn="l" defTabSz="914400" eaLnBrk="1" fontAlgn="base" latinLnBrk="0" hangingPunct="1">
                        <a:lnSpc>
                          <a:spcPct val="90000"/>
                        </a:lnSpc>
                        <a:spcBef>
                          <a:spcPts val="500"/>
                        </a:spcBef>
                        <a:spcAft>
                          <a:spcPct val="0"/>
                        </a:spcAft>
                        <a:buFont typeface="Calibri" panose="020F0502020204030204" charset="0"/>
                        <a:buChar char="•"/>
                        <a:defRPr sz="1600" b="0" i="0" u="none" kern="1200" baseline="0">
                          <a:solidFill>
                            <a:srgbClr val="7F7F7F"/>
                          </a:solidFill>
                          <a:latin typeface="Calibri" panose="020F0502020204030204" charset="0"/>
                          <a:ea typeface="幼圆" panose="02010509060101010101" pitchFamily="1" charset="-122"/>
                        </a:defRPr>
                      </a:lvl5pPr>
                    </a:lstStyle>
                    <a:p>
                      <a:pPr marL="0" lvl="0" indent="0">
                        <a:buNone/>
                      </a:pPr>
                      <a:r>
                        <a:rPr lang="zh-CN" altLang="en-US" sz="2000" b="1">
                          <a:ea typeface="楷体_GB2312" panose="02010609030101010101" pitchFamily="1" charset="-122"/>
                        </a:rPr>
                        <a:t>酸碱反应</a:t>
                      </a:r>
                      <a:endParaRPr lang="zh-CN" altLang="en-US" sz="2000" b="1">
                        <a:ea typeface="楷体_GB2312" panose="02010609030101010101" pitchFamily="1" charset="-122"/>
                      </a:endParaRPr>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57505" lvl="0" indent="-357505" algn="l" defTabSz="914400" eaLnBrk="1" fontAlgn="base" latinLnBrk="0" hangingPunct="1">
                        <a:lnSpc>
                          <a:spcPct val="90000"/>
                        </a:lnSpc>
                        <a:spcBef>
                          <a:spcPts val="1800"/>
                        </a:spcBef>
                        <a:spcAft>
                          <a:spcPct val="0"/>
                        </a:spcAft>
                        <a:buClr>
                          <a:schemeClr val="accent1"/>
                        </a:buClr>
                        <a:buSzPct val="60000"/>
                        <a:buFont typeface="Wingdings" panose="05000000000000000000" pitchFamily="2" charset="2"/>
                        <a:buChar char=""/>
                        <a:defRPr sz="2000" u="none" kern="1200" baseline="0">
                          <a:solidFill>
                            <a:schemeClr val="accent1"/>
                          </a:solidFill>
                          <a:latin typeface="Calibri" panose="020F0502020204030204" charset="0"/>
                          <a:ea typeface="幼圆" panose="02010509060101010101" pitchFamily="1" charset="-122"/>
                        </a:defRPr>
                      </a:lvl1pPr>
                      <a:lvl2pPr marL="357505" lvl="1" indent="-357505" algn="l" defTabSz="914400" eaLnBrk="1" fontAlgn="base" latinLnBrk="0" hangingPunct="1">
                        <a:lnSpc>
                          <a:spcPct val="130000"/>
                        </a:lnSpc>
                        <a:spcBef>
                          <a:spcPct val="0"/>
                        </a:spcBef>
                        <a:spcAft>
                          <a:spcPct val="0"/>
                        </a:spcAft>
                        <a:buFont typeface="Calibri" panose="020F0502020204030204" charset="0"/>
                        <a:buChar char=" "/>
                        <a:defRPr sz="1400" b="0" i="0" u="none" kern="1200" baseline="0">
                          <a:solidFill>
                            <a:schemeClr val="tx1"/>
                          </a:solidFill>
                          <a:latin typeface="Calibri" panose="020F0502020204030204" charset="0"/>
                          <a:ea typeface="幼圆" panose="02010509060101010101" pitchFamily="1" charset="-122"/>
                        </a:defRPr>
                      </a:lvl2pPr>
                      <a:lvl3pPr marL="1143000" lvl="2" indent="-228600" algn="l" defTabSz="914400" eaLnBrk="1" fontAlgn="base" latinLnBrk="0" hangingPunct="1">
                        <a:lnSpc>
                          <a:spcPct val="90000"/>
                        </a:lnSpc>
                        <a:spcBef>
                          <a:spcPts val="500"/>
                        </a:spcBef>
                        <a:spcAft>
                          <a:spcPct val="0"/>
                        </a:spcAft>
                        <a:buFont typeface="Calibri" panose="020F0502020204030204" charset="0"/>
                        <a:buChar char="•"/>
                        <a:defRPr sz="1800" b="0" i="0" u="none" kern="1200" baseline="0">
                          <a:solidFill>
                            <a:srgbClr val="7F7F7F"/>
                          </a:solidFill>
                          <a:latin typeface="Calibri" panose="020F0502020204030204" charset="0"/>
                          <a:ea typeface="幼圆" panose="02010509060101010101" pitchFamily="1" charset="-122"/>
                        </a:defRPr>
                      </a:lvl3pPr>
                      <a:lvl4pPr marL="1600200" lvl="3" indent="-228600" algn="l" defTabSz="914400" eaLnBrk="1" fontAlgn="base" latinLnBrk="0" hangingPunct="1">
                        <a:lnSpc>
                          <a:spcPct val="90000"/>
                        </a:lnSpc>
                        <a:spcBef>
                          <a:spcPts val="500"/>
                        </a:spcBef>
                        <a:spcAft>
                          <a:spcPct val="0"/>
                        </a:spcAft>
                        <a:buFont typeface="Calibri" panose="020F0502020204030204" charset="0"/>
                        <a:buChar char="•"/>
                        <a:defRPr sz="1600" b="0" i="0" u="none" kern="1200" baseline="0">
                          <a:solidFill>
                            <a:srgbClr val="7F7F7F"/>
                          </a:solidFill>
                          <a:latin typeface="Calibri" panose="020F0502020204030204" charset="0"/>
                          <a:ea typeface="幼圆" panose="02010509060101010101" pitchFamily="1" charset="-122"/>
                        </a:defRPr>
                      </a:lvl4pPr>
                      <a:lvl5pPr marL="2057400" lvl="4" indent="-228600" algn="l" defTabSz="914400" eaLnBrk="1" fontAlgn="base" latinLnBrk="0" hangingPunct="1">
                        <a:lnSpc>
                          <a:spcPct val="90000"/>
                        </a:lnSpc>
                        <a:spcBef>
                          <a:spcPts val="500"/>
                        </a:spcBef>
                        <a:spcAft>
                          <a:spcPct val="0"/>
                        </a:spcAft>
                        <a:buFont typeface="Calibri" panose="020F0502020204030204" charset="0"/>
                        <a:buChar char="•"/>
                        <a:defRPr sz="1600" b="0" i="0" u="none" kern="1200" baseline="0">
                          <a:solidFill>
                            <a:srgbClr val="7F7F7F"/>
                          </a:solidFill>
                          <a:latin typeface="Calibri" panose="020F0502020204030204" charset="0"/>
                          <a:ea typeface="幼圆" panose="02010509060101010101" pitchFamily="1" charset="-122"/>
                        </a:defRPr>
                      </a:lvl5pPr>
                    </a:lstStyle>
                    <a:p>
                      <a:pPr marL="0" lvl="0" indent="0">
                        <a:buNone/>
                      </a:pPr>
                      <a:r>
                        <a:rPr lang="zh-CN" altLang="en-US" sz="2000" b="1">
                          <a:ea typeface="楷体_GB2312" panose="02010609030101010101" pitchFamily="1" charset="-122"/>
                        </a:rPr>
                        <a:t>碱性</a:t>
                      </a:r>
                      <a:endParaRPr lang="zh-CN" altLang="en-US" sz="2000" b="1">
                        <a:ea typeface="楷体_GB2312" panose="02010609030101010101" pitchFamily="1" charset="-122"/>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57505" lvl="0" indent="-357505" algn="l" defTabSz="914400" eaLnBrk="1" fontAlgn="base" latinLnBrk="0" hangingPunct="1">
                        <a:lnSpc>
                          <a:spcPct val="90000"/>
                        </a:lnSpc>
                        <a:spcBef>
                          <a:spcPts val="1800"/>
                        </a:spcBef>
                        <a:spcAft>
                          <a:spcPct val="0"/>
                        </a:spcAft>
                        <a:buClr>
                          <a:schemeClr val="accent1"/>
                        </a:buClr>
                        <a:buSzPct val="60000"/>
                        <a:buFont typeface="Wingdings" panose="05000000000000000000" pitchFamily="2" charset="2"/>
                        <a:buChar char=""/>
                        <a:defRPr sz="2000" u="none" kern="1200" baseline="0">
                          <a:solidFill>
                            <a:schemeClr val="accent1"/>
                          </a:solidFill>
                          <a:latin typeface="Calibri" panose="020F0502020204030204" charset="0"/>
                          <a:ea typeface="幼圆" panose="02010509060101010101" pitchFamily="1" charset="-122"/>
                        </a:defRPr>
                      </a:lvl1pPr>
                      <a:lvl2pPr marL="357505" lvl="1" indent="-357505" algn="l" defTabSz="914400" eaLnBrk="1" fontAlgn="base" latinLnBrk="0" hangingPunct="1">
                        <a:lnSpc>
                          <a:spcPct val="130000"/>
                        </a:lnSpc>
                        <a:spcBef>
                          <a:spcPct val="0"/>
                        </a:spcBef>
                        <a:spcAft>
                          <a:spcPct val="0"/>
                        </a:spcAft>
                        <a:buFont typeface="Calibri" panose="020F0502020204030204" charset="0"/>
                        <a:buChar char=" "/>
                        <a:defRPr sz="1400" b="0" i="0" u="none" kern="1200" baseline="0">
                          <a:solidFill>
                            <a:schemeClr val="tx1"/>
                          </a:solidFill>
                          <a:latin typeface="Calibri" panose="020F0502020204030204" charset="0"/>
                          <a:ea typeface="幼圆" panose="02010509060101010101" pitchFamily="1" charset="-122"/>
                        </a:defRPr>
                      </a:lvl2pPr>
                      <a:lvl3pPr marL="1143000" lvl="2" indent="-228600" algn="l" defTabSz="914400" eaLnBrk="1" fontAlgn="base" latinLnBrk="0" hangingPunct="1">
                        <a:lnSpc>
                          <a:spcPct val="90000"/>
                        </a:lnSpc>
                        <a:spcBef>
                          <a:spcPts val="500"/>
                        </a:spcBef>
                        <a:spcAft>
                          <a:spcPct val="0"/>
                        </a:spcAft>
                        <a:buFont typeface="Calibri" panose="020F0502020204030204" charset="0"/>
                        <a:buChar char="•"/>
                        <a:defRPr sz="1800" b="0" i="0" u="none" kern="1200" baseline="0">
                          <a:solidFill>
                            <a:srgbClr val="7F7F7F"/>
                          </a:solidFill>
                          <a:latin typeface="Calibri" panose="020F0502020204030204" charset="0"/>
                          <a:ea typeface="幼圆" panose="02010509060101010101" pitchFamily="1" charset="-122"/>
                        </a:defRPr>
                      </a:lvl3pPr>
                      <a:lvl4pPr marL="1600200" lvl="3" indent="-228600" algn="l" defTabSz="914400" eaLnBrk="1" fontAlgn="base" latinLnBrk="0" hangingPunct="1">
                        <a:lnSpc>
                          <a:spcPct val="90000"/>
                        </a:lnSpc>
                        <a:spcBef>
                          <a:spcPts val="500"/>
                        </a:spcBef>
                        <a:spcAft>
                          <a:spcPct val="0"/>
                        </a:spcAft>
                        <a:buFont typeface="Calibri" panose="020F0502020204030204" charset="0"/>
                        <a:buChar char="•"/>
                        <a:defRPr sz="1600" b="0" i="0" u="none" kern="1200" baseline="0">
                          <a:solidFill>
                            <a:srgbClr val="7F7F7F"/>
                          </a:solidFill>
                          <a:latin typeface="Calibri" panose="020F0502020204030204" charset="0"/>
                          <a:ea typeface="幼圆" panose="02010509060101010101" pitchFamily="1" charset="-122"/>
                        </a:defRPr>
                      </a:lvl4pPr>
                      <a:lvl5pPr marL="2057400" lvl="4" indent="-228600" algn="l" defTabSz="914400" eaLnBrk="1" fontAlgn="base" latinLnBrk="0" hangingPunct="1">
                        <a:lnSpc>
                          <a:spcPct val="90000"/>
                        </a:lnSpc>
                        <a:spcBef>
                          <a:spcPts val="500"/>
                        </a:spcBef>
                        <a:spcAft>
                          <a:spcPct val="0"/>
                        </a:spcAft>
                        <a:buFont typeface="Calibri" panose="020F0502020204030204" charset="0"/>
                        <a:buChar char="•"/>
                        <a:defRPr sz="1600" b="0" i="0" u="none" kern="1200" baseline="0">
                          <a:solidFill>
                            <a:srgbClr val="7F7F7F"/>
                          </a:solidFill>
                          <a:latin typeface="Calibri" panose="020F0502020204030204" charset="0"/>
                          <a:ea typeface="幼圆" panose="02010509060101010101" pitchFamily="1" charset="-122"/>
                        </a:defRPr>
                      </a:lvl5pPr>
                    </a:lstStyle>
                    <a:p>
                      <a:pPr marL="0" lvl="0" indent="0">
                        <a:buNone/>
                      </a:pPr>
                      <a:r>
                        <a:rPr lang="zh-CN" altLang="en-US" sz="2000" b="1">
                          <a:ea typeface="楷体_GB2312" panose="02010609030101010101" pitchFamily="1" charset="-122"/>
                        </a:rPr>
                        <a:t>酸性</a:t>
                      </a:r>
                      <a:endParaRPr lang="zh-CN" altLang="en-US" sz="2000" b="1">
                        <a:ea typeface="楷体_GB2312" panose="02010609030101010101" pitchFamily="1" charset="-122"/>
                      </a:endParaRPr>
                    </a:p>
                  </a:txBody>
                  <a:tcP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575310">
                <a:tc>
                  <a:txBody>
                    <a:bodyPr/>
                    <a:lstStyle>
                      <a:lvl1pPr marL="357505" lvl="0" indent="-357505" algn="l" defTabSz="914400" eaLnBrk="1" fontAlgn="base" latinLnBrk="0" hangingPunct="1">
                        <a:lnSpc>
                          <a:spcPct val="90000"/>
                        </a:lnSpc>
                        <a:spcBef>
                          <a:spcPts val="1800"/>
                        </a:spcBef>
                        <a:spcAft>
                          <a:spcPct val="0"/>
                        </a:spcAft>
                        <a:buClr>
                          <a:schemeClr val="accent1"/>
                        </a:buClr>
                        <a:buSzPct val="60000"/>
                        <a:buFont typeface="Wingdings" panose="05000000000000000000" pitchFamily="2" charset="2"/>
                        <a:buChar char=""/>
                        <a:defRPr sz="2000" u="none" kern="1200" baseline="0">
                          <a:solidFill>
                            <a:schemeClr val="accent1"/>
                          </a:solidFill>
                          <a:latin typeface="Calibri" panose="020F0502020204030204" charset="0"/>
                          <a:ea typeface="幼圆" panose="02010509060101010101" pitchFamily="1" charset="-122"/>
                        </a:defRPr>
                      </a:lvl1pPr>
                      <a:lvl2pPr marL="357505" lvl="1" indent="-357505" algn="l" defTabSz="914400" eaLnBrk="1" fontAlgn="base" latinLnBrk="0" hangingPunct="1">
                        <a:lnSpc>
                          <a:spcPct val="130000"/>
                        </a:lnSpc>
                        <a:spcBef>
                          <a:spcPct val="0"/>
                        </a:spcBef>
                        <a:spcAft>
                          <a:spcPct val="0"/>
                        </a:spcAft>
                        <a:buFont typeface="Calibri" panose="020F0502020204030204" charset="0"/>
                        <a:buChar char=" "/>
                        <a:defRPr sz="1400" b="0" i="0" u="none" kern="1200" baseline="0">
                          <a:solidFill>
                            <a:schemeClr val="tx1"/>
                          </a:solidFill>
                          <a:latin typeface="Calibri" panose="020F0502020204030204" charset="0"/>
                          <a:ea typeface="幼圆" panose="02010509060101010101" pitchFamily="1" charset="-122"/>
                        </a:defRPr>
                      </a:lvl2pPr>
                      <a:lvl3pPr marL="1143000" lvl="2" indent="-228600" algn="l" defTabSz="914400" eaLnBrk="1" fontAlgn="base" latinLnBrk="0" hangingPunct="1">
                        <a:lnSpc>
                          <a:spcPct val="90000"/>
                        </a:lnSpc>
                        <a:spcBef>
                          <a:spcPts val="500"/>
                        </a:spcBef>
                        <a:spcAft>
                          <a:spcPct val="0"/>
                        </a:spcAft>
                        <a:buFont typeface="Calibri" panose="020F0502020204030204" charset="0"/>
                        <a:buChar char="•"/>
                        <a:defRPr sz="1800" b="0" i="0" u="none" kern="1200" baseline="0">
                          <a:solidFill>
                            <a:srgbClr val="7F7F7F"/>
                          </a:solidFill>
                          <a:latin typeface="Calibri" panose="020F0502020204030204" charset="0"/>
                          <a:ea typeface="幼圆" panose="02010509060101010101" pitchFamily="1" charset="-122"/>
                        </a:defRPr>
                      </a:lvl3pPr>
                      <a:lvl4pPr marL="1600200" lvl="3" indent="-228600" algn="l" defTabSz="914400" eaLnBrk="1" fontAlgn="base" latinLnBrk="0" hangingPunct="1">
                        <a:lnSpc>
                          <a:spcPct val="90000"/>
                        </a:lnSpc>
                        <a:spcBef>
                          <a:spcPts val="500"/>
                        </a:spcBef>
                        <a:spcAft>
                          <a:spcPct val="0"/>
                        </a:spcAft>
                        <a:buFont typeface="Calibri" panose="020F0502020204030204" charset="0"/>
                        <a:buChar char="•"/>
                        <a:defRPr sz="1600" b="0" i="0" u="none" kern="1200" baseline="0">
                          <a:solidFill>
                            <a:srgbClr val="7F7F7F"/>
                          </a:solidFill>
                          <a:latin typeface="Calibri" panose="020F0502020204030204" charset="0"/>
                          <a:ea typeface="幼圆" panose="02010509060101010101" pitchFamily="1" charset="-122"/>
                        </a:defRPr>
                      </a:lvl4pPr>
                      <a:lvl5pPr marL="2057400" lvl="4" indent="-228600" algn="l" defTabSz="914400" eaLnBrk="1" fontAlgn="base" latinLnBrk="0" hangingPunct="1">
                        <a:lnSpc>
                          <a:spcPct val="90000"/>
                        </a:lnSpc>
                        <a:spcBef>
                          <a:spcPts val="500"/>
                        </a:spcBef>
                        <a:spcAft>
                          <a:spcPct val="0"/>
                        </a:spcAft>
                        <a:buFont typeface="Calibri" panose="020F0502020204030204" charset="0"/>
                        <a:buChar char="•"/>
                        <a:defRPr sz="1600" b="0" i="0" u="none" kern="1200" baseline="0">
                          <a:solidFill>
                            <a:srgbClr val="7F7F7F"/>
                          </a:solidFill>
                          <a:latin typeface="Calibri" panose="020F0502020204030204" charset="0"/>
                          <a:ea typeface="幼圆" panose="02010509060101010101" pitchFamily="1" charset="-122"/>
                        </a:defRPr>
                      </a:lvl5pPr>
                    </a:lstStyle>
                    <a:p>
                      <a:pPr marL="0" lvl="0" indent="0">
                        <a:buNone/>
                      </a:pPr>
                      <a:r>
                        <a:rPr lang="zh-CN" altLang="en-US" sz="2000" b="1">
                          <a:solidFill>
                            <a:schemeClr val="bg1"/>
                          </a:solidFill>
                          <a:ea typeface="楷体_GB2312" panose="02010609030101010101" pitchFamily="1" charset="-122"/>
                        </a:rPr>
                        <a:t>黑便</a:t>
                      </a:r>
                      <a:endParaRPr lang="zh-CN" altLang="en-US" sz="2000" b="1">
                        <a:solidFill>
                          <a:schemeClr val="bg1"/>
                        </a:solidFill>
                        <a:ea typeface="楷体_GB2312" panose="02010609030101010101" pitchFamily="1" charset="-122"/>
                      </a:endParaRPr>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accent1">
                        <a:alpha val="100000"/>
                      </a:schemeClr>
                    </a:solidFill>
                  </a:tcPr>
                </a:tc>
                <a:tc>
                  <a:txBody>
                    <a:bodyPr/>
                    <a:lstStyle>
                      <a:lvl1pPr marL="357505" lvl="0" indent="-357505" algn="l" defTabSz="914400" eaLnBrk="1" fontAlgn="base" latinLnBrk="0" hangingPunct="1">
                        <a:lnSpc>
                          <a:spcPct val="90000"/>
                        </a:lnSpc>
                        <a:spcBef>
                          <a:spcPts val="1800"/>
                        </a:spcBef>
                        <a:spcAft>
                          <a:spcPct val="0"/>
                        </a:spcAft>
                        <a:buClr>
                          <a:schemeClr val="accent1"/>
                        </a:buClr>
                        <a:buSzPct val="60000"/>
                        <a:buFont typeface="Wingdings" panose="05000000000000000000" pitchFamily="2" charset="2"/>
                        <a:buChar char=""/>
                        <a:defRPr sz="2000" u="none" kern="1200" baseline="0">
                          <a:solidFill>
                            <a:schemeClr val="accent1"/>
                          </a:solidFill>
                          <a:latin typeface="Calibri" panose="020F0502020204030204" charset="0"/>
                          <a:ea typeface="幼圆" panose="02010509060101010101" pitchFamily="1" charset="-122"/>
                        </a:defRPr>
                      </a:lvl1pPr>
                      <a:lvl2pPr marL="357505" lvl="1" indent="-357505" algn="l" defTabSz="914400" eaLnBrk="1" fontAlgn="base" latinLnBrk="0" hangingPunct="1">
                        <a:lnSpc>
                          <a:spcPct val="130000"/>
                        </a:lnSpc>
                        <a:spcBef>
                          <a:spcPct val="0"/>
                        </a:spcBef>
                        <a:spcAft>
                          <a:spcPct val="0"/>
                        </a:spcAft>
                        <a:buFont typeface="Calibri" panose="020F0502020204030204" charset="0"/>
                        <a:buChar char=" "/>
                        <a:defRPr sz="1400" b="0" i="0" u="none" kern="1200" baseline="0">
                          <a:solidFill>
                            <a:schemeClr val="tx1"/>
                          </a:solidFill>
                          <a:latin typeface="Calibri" panose="020F0502020204030204" charset="0"/>
                          <a:ea typeface="幼圆" panose="02010509060101010101" pitchFamily="1" charset="-122"/>
                        </a:defRPr>
                      </a:lvl2pPr>
                      <a:lvl3pPr marL="1143000" lvl="2" indent="-228600" algn="l" defTabSz="914400" eaLnBrk="1" fontAlgn="base" latinLnBrk="0" hangingPunct="1">
                        <a:lnSpc>
                          <a:spcPct val="90000"/>
                        </a:lnSpc>
                        <a:spcBef>
                          <a:spcPts val="500"/>
                        </a:spcBef>
                        <a:spcAft>
                          <a:spcPct val="0"/>
                        </a:spcAft>
                        <a:buFont typeface="Calibri" panose="020F0502020204030204" charset="0"/>
                        <a:buChar char="•"/>
                        <a:defRPr sz="1800" b="0" i="0" u="none" kern="1200" baseline="0">
                          <a:solidFill>
                            <a:srgbClr val="7F7F7F"/>
                          </a:solidFill>
                          <a:latin typeface="Calibri" panose="020F0502020204030204" charset="0"/>
                          <a:ea typeface="幼圆" panose="02010509060101010101" pitchFamily="1" charset="-122"/>
                        </a:defRPr>
                      </a:lvl3pPr>
                      <a:lvl4pPr marL="1600200" lvl="3" indent="-228600" algn="l" defTabSz="914400" eaLnBrk="1" fontAlgn="base" latinLnBrk="0" hangingPunct="1">
                        <a:lnSpc>
                          <a:spcPct val="90000"/>
                        </a:lnSpc>
                        <a:spcBef>
                          <a:spcPts val="500"/>
                        </a:spcBef>
                        <a:spcAft>
                          <a:spcPct val="0"/>
                        </a:spcAft>
                        <a:buFont typeface="Calibri" panose="020F0502020204030204" charset="0"/>
                        <a:buChar char="•"/>
                        <a:defRPr sz="1600" b="0" i="0" u="none" kern="1200" baseline="0">
                          <a:solidFill>
                            <a:srgbClr val="7F7F7F"/>
                          </a:solidFill>
                          <a:latin typeface="Calibri" panose="020F0502020204030204" charset="0"/>
                          <a:ea typeface="幼圆" panose="02010509060101010101" pitchFamily="1" charset="-122"/>
                        </a:defRPr>
                      </a:lvl4pPr>
                      <a:lvl5pPr marL="2057400" lvl="4" indent="-228600" algn="l" defTabSz="914400" eaLnBrk="1" fontAlgn="base" latinLnBrk="0" hangingPunct="1">
                        <a:lnSpc>
                          <a:spcPct val="90000"/>
                        </a:lnSpc>
                        <a:spcBef>
                          <a:spcPts val="500"/>
                        </a:spcBef>
                        <a:spcAft>
                          <a:spcPct val="0"/>
                        </a:spcAft>
                        <a:buFont typeface="Calibri" panose="020F0502020204030204" charset="0"/>
                        <a:buChar char="•"/>
                        <a:defRPr sz="1600" b="0" i="0" u="none" kern="1200" baseline="0">
                          <a:solidFill>
                            <a:srgbClr val="7F7F7F"/>
                          </a:solidFill>
                          <a:latin typeface="Calibri" panose="020F0502020204030204" charset="0"/>
                          <a:ea typeface="幼圆" panose="02010509060101010101" pitchFamily="1" charset="-122"/>
                        </a:defRPr>
                      </a:lvl5pPr>
                    </a:lstStyle>
                    <a:p>
                      <a:pPr marL="0" lvl="0" indent="0">
                        <a:buNone/>
                      </a:pPr>
                      <a:r>
                        <a:rPr lang="zh-CN" altLang="en-US" sz="2000" b="1">
                          <a:solidFill>
                            <a:srgbClr val="FF0000"/>
                          </a:solidFill>
                          <a:ea typeface="楷体_GB2312" panose="02010609030101010101" pitchFamily="1" charset="-122"/>
                        </a:rPr>
                        <a:t>一般无，咽下血液可有</a:t>
                      </a:r>
                      <a:endParaRPr lang="zh-CN" altLang="en-US" sz="2000" b="1">
                        <a:solidFill>
                          <a:srgbClr val="FF0000"/>
                        </a:solidFill>
                        <a:ea typeface="楷体_GB2312" panose="02010609030101010101" pitchFamily="1" charset="-122"/>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accent1">
                        <a:alpha val="100000"/>
                      </a:schemeClr>
                    </a:solidFill>
                  </a:tcPr>
                </a:tc>
                <a:tc>
                  <a:txBody>
                    <a:bodyPr/>
                    <a:lstStyle>
                      <a:lvl1pPr marL="357505" lvl="0" indent="-357505" algn="l" defTabSz="914400" eaLnBrk="1" fontAlgn="base" latinLnBrk="0" hangingPunct="1">
                        <a:lnSpc>
                          <a:spcPct val="90000"/>
                        </a:lnSpc>
                        <a:spcBef>
                          <a:spcPts val="1800"/>
                        </a:spcBef>
                        <a:spcAft>
                          <a:spcPct val="0"/>
                        </a:spcAft>
                        <a:buClr>
                          <a:schemeClr val="accent1"/>
                        </a:buClr>
                        <a:buSzPct val="60000"/>
                        <a:buFont typeface="Wingdings" panose="05000000000000000000" pitchFamily="2" charset="2"/>
                        <a:buChar char=""/>
                        <a:defRPr sz="2000" u="none" kern="1200" baseline="0">
                          <a:solidFill>
                            <a:schemeClr val="accent1"/>
                          </a:solidFill>
                          <a:latin typeface="Calibri" panose="020F0502020204030204" charset="0"/>
                          <a:ea typeface="幼圆" panose="02010509060101010101" pitchFamily="1" charset="-122"/>
                        </a:defRPr>
                      </a:lvl1pPr>
                      <a:lvl2pPr marL="357505" lvl="1" indent="-357505" algn="l" defTabSz="914400" eaLnBrk="1" fontAlgn="base" latinLnBrk="0" hangingPunct="1">
                        <a:lnSpc>
                          <a:spcPct val="130000"/>
                        </a:lnSpc>
                        <a:spcBef>
                          <a:spcPct val="0"/>
                        </a:spcBef>
                        <a:spcAft>
                          <a:spcPct val="0"/>
                        </a:spcAft>
                        <a:buFont typeface="Calibri" panose="020F0502020204030204" charset="0"/>
                        <a:buChar char=" "/>
                        <a:defRPr sz="1400" b="0" i="0" u="none" kern="1200" baseline="0">
                          <a:solidFill>
                            <a:schemeClr val="tx1"/>
                          </a:solidFill>
                          <a:latin typeface="Calibri" panose="020F0502020204030204" charset="0"/>
                          <a:ea typeface="幼圆" panose="02010509060101010101" pitchFamily="1" charset="-122"/>
                        </a:defRPr>
                      </a:lvl2pPr>
                      <a:lvl3pPr marL="1143000" lvl="2" indent="-228600" algn="l" defTabSz="914400" eaLnBrk="1" fontAlgn="base" latinLnBrk="0" hangingPunct="1">
                        <a:lnSpc>
                          <a:spcPct val="90000"/>
                        </a:lnSpc>
                        <a:spcBef>
                          <a:spcPts val="500"/>
                        </a:spcBef>
                        <a:spcAft>
                          <a:spcPct val="0"/>
                        </a:spcAft>
                        <a:buFont typeface="Calibri" panose="020F0502020204030204" charset="0"/>
                        <a:buChar char="•"/>
                        <a:defRPr sz="1800" b="0" i="0" u="none" kern="1200" baseline="0">
                          <a:solidFill>
                            <a:srgbClr val="7F7F7F"/>
                          </a:solidFill>
                          <a:latin typeface="Calibri" panose="020F0502020204030204" charset="0"/>
                          <a:ea typeface="幼圆" panose="02010509060101010101" pitchFamily="1" charset="-122"/>
                        </a:defRPr>
                      </a:lvl3pPr>
                      <a:lvl4pPr marL="1600200" lvl="3" indent="-228600" algn="l" defTabSz="914400" eaLnBrk="1" fontAlgn="base" latinLnBrk="0" hangingPunct="1">
                        <a:lnSpc>
                          <a:spcPct val="90000"/>
                        </a:lnSpc>
                        <a:spcBef>
                          <a:spcPts val="500"/>
                        </a:spcBef>
                        <a:spcAft>
                          <a:spcPct val="0"/>
                        </a:spcAft>
                        <a:buFont typeface="Calibri" panose="020F0502020204030204" charset="0"/>
                        <a:buChar char="•"/>
                        <a:defRPr sz="1600" b="0" i="0" u="none" kern="1200" baseline="0">
                          <a:solidFill>
                            <a:srgbClr val="7F7F7F"/>
                          </a:solidFill>
                          <a:latin typeface="Calibri" panose="020F0502020204030204" charset="0"/>
                          <a:ea typeface="幼圆" panose="02010509060101010101" pitchFamily="1" charset="-122"/>
                        </a:defRPr>
                      </a:lvl4pPr>
                      <a:lvl5pPr marL="2057400" lvl="4" indent="-228600" algn="l" defTabSz="914400" eaLnBrk="1" fontAlgn="base" latinLnBrk="0" hangingPunct="1">
                        <a:lnSpc>
                          <a:spcPct val="90000"/>
                        </a:lnSpc>
                        <a:spcBef>
                          <a:spcPts val="500"/>
                        </a:spcBef>
                        <a:spcAft>
                          <a:spcPct val="0"/>
                        </a:spcAft>
                        <a:buFont typeface="Calibri" panose="020F0502020204030204" charset="0"/>
                        <a:buChar char="•"/>
                        <a:defRPr sz="1600" b="0" i="0" u="none" kern="1200" baseline="0">
                          <a:solidFill>
                            <a:srgbClr val="7F7F7F"/>
                          </a:solidFill>
                          <a:latin typeface="Calibri" panose="020F0502020204030204" charset="0"/>
                          <a:ea typeface="幼圆" panose="02010509060101010101" pitchFamily="1" charset="-122"/>
                        </a:defRPr>
                      </a:lvl5pPr>
                    </a:lstStyle>
                    <a:p>
                      <a:pPr marL="0" lvl="0" indent="0">
                        <a:buNone/>
                      </a:pPr>
                      <a:r>
                        <a:rPr lang="zh-CN" altLang="en-US" sz="2000" b="1">
                          <a:solidFill>
                            <a:srgbClr val="3F3F3F"/>
                          </a:solidFill>
                          <a:ea typeface="楷体_GB2312" panose="02010609030101010101" pitchFamily="1" charset="-122"/>
                        </a:rPr>
                        <a:t>有，呕血停止后持续数日</a:t>
                      </a:r>
                      <a:endParaRPr lang="zh-CN" altLang="en-US" sz="2000" b="1">
                        <a:solidFill>
                          <a:srgbClr val="3F3F3F"/>
                        </a:solidFill>
                        <a:ea typeface="楷体_GB2312" panose="02010609030101010101" pitchFamily="1" charset="-122"/>
                      </a:endParaRPr>
                    </a:p>
                  </a:txBody>
                  <a:tcP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accent1">
                        <a:alpha val="100000"/>
                      </a:schemeClr>
                    </a:solidFill>
                  </a:tcPr>
                </a:tc>
              </a:tr>
              <a:tr h="678180">
                <a:tc>
                  <a:txBody>
                    <a:bodyPr/>
                    <a:lstStyle>
                      <a:lvl1pPr marL="357505" lvl="0" indent="-357505" algn="l" defTabSz="914400" eaLnBrk="1" fontAlgn="base" latinLnBrk="0" hangingPunct="1">
                        <a:lnSpc>
                          <a:spcPct val="90000"/>
                        </a:lnSpc>
                        <a:spcBef>
                          <a:spcPts val="1800"/>
                        </a:spcBef>
                        <a:spcAft>
                          <a:spcPct val="0"/>
                        </a:spcAft>
                        <a:buClr>
                          <a:schemeClr val="accent1"/>
                        </a:buClr>
                        <a:buSzPct val="60000"/>
                        <a:buFont typeface="Wingdings" panose="05000000000000000000" pitchFamily="2" charset="2"/>
                        <a:buChar char=""/>
                        <a:defRPr sz="2000" u="none" kern="1200" baseline="0">
                          <a:solidFill>
                            <a:schemeClr val="accent1"/>
                          </a:solidFill>
                          <a:latin typeface="Calibri" panose="020F0502020204030204" charset="0"/>
                          <a:ea typeface="幼圆" panose="02010509060101010101" pitchFamily="1" charset="-122"/>
                        </a:defRPr>
                      </a:lvl1pPr>
                      <a:lvl2pPr marL="357505" lvl="1" indent="-357505" algn="l" defTabSz="914400" eaLnBrk="1" fontAlgn="base" latinLnBrk="0" hangingPunct="1">
                        <a:lnSpc>
                          <a:spcPct val="130000"/>
                        </a:lnSpc>
                        <a:spcBef>
                          <a:spcPct val="0"/>
                        </a:spcBef>
                        <a:spcAft>
                          <a:spcPct val="0"/>
                        </a:spcAft>
                        <a:buFont typeface="Calibri" panose="020F0502020204030204" charset="0"/>
                        <a:buChar char=" "/>
                        <a:defRPr sz="1400" b="0" i="0" u="none" kern="1200" baseline="0">
                          <a:solidFill>
                            <a:schemeClr val="tx1"/>
                          </a:solidFill>
                          <a:latin typeface="Calibri" panose="020F0502020204030204" charset="0"/>
                          <a:ea typeface="幼圆" panose="02010509060101010101" pitchFamily="1" charset="-122"/>
                        </a:defRPr>
                      </a:lvl2pPr>
                      <a:lvl3pPr marL="1143000" lvl="2" indent="-228600" algn="l" defTabSz="914400" eaLnBrk="1" fontAlgn="base" latinLnBrk="0" hangingPunct="1">
                        <a:lnSpc>
                          <a:spcPct val="90000"/>
                        </a:lnSpc>
                        <a:spcBef>
                          <a:spcPts val="500"/>
                        </a:spcBef>
                        <a:spcAft>
                          <a:spcPct val="0"/>
                        </a:spcAft>
                        <a:buFont typeface="Calibri" panose="020F0502020204030204" charset="0"/>
                        <a:buChar char="•"/>
                        <a:defRPr sz="1800" b="0" i="0" u="none" kern="1200" baseline="0">
                          <a:solidFill>
                            <a:srgbClr val="7F7F7F"/>
                          </a:solidFill>
                          <a:latin typeface="Calibri" panose="020F0502020204030204" charset="0"/>
                          <a:ea typeface="幼圆" panose="02010509060101010101" pitchFamily="1" charset="-122"/>
                        </a:defRPr>
                      </a:lvl3pPr>
                      <a:lvl4pPr marL="1600200" lvl="3" indent="-228600" algn="l" defTabSz="914400" eaLnBrk="1" fontAlgn="base" latinLnBrk="0" hangingPunct="1">
                        <a:lnSpc>
                          <a:spcPct val="90000"/>
                        </a:lnSpc>
                        <a:spcBef>
                          <a:spcPts val="500"/>
                        </a:spcBef>
                        <a:spcAft>
                          <a:spcPct val="0"/>
                        </a:spcAft>
                        <a:buFont typeface="Calibri" panose="020F0502020204030204" charset="0"/>
                        <a:buChar char="•"/>
                        <a:defRPr sz="1600" b="0" i="0" u="none" kern="1200" baseline="0">
                          <a:solidFill>
                            <a:srgbClr val="7F7F7F"/>
                          </a:solidFill>
                          <a:latin typeface="Calibri" panose="020F0502020204030204" charset="0"/>
                          <a:ea typeface="幼圆" panose="02010509060101010101" pitchFamily="1" charset="-122"/>
                        </a:defRPr>
                      </a:lvl4pPr>
                      <a:lvl5pPr marL="2057400" lvl="4" indent="-228600" algn="l" defTabSz="914400" eaLnBrk="1" fontAlgn="base" latinLnBrk="0" hangingPunct="1">
                        <a:lnSpc>
                          <a:spcPct val="90000"/>
                        </a:lnSpc>
                        <a:spcBef>
                          <a:spcPts val="500"/>
                        </a:spcBef>
                        <a:spcAft>
                          <a:spcPct val="0"/>
                        </a:spcAft>
                        <a:buFont typeface="Calibri" panose="020F0502020204030204" charset="0"/>
                        <a:buChar char="•"/>
                        <a:defRPr sz="1600" b="0" i="0" u="none" kern="1200" baseline="0">
                          <a:solidFill>
                            <a:srgbClr val="7F7F7F"/>
                          </a:solidFill>
                          <a:latin typeface="Calibri" panose="020F0502020204030204" charset="0"/>
                          <a:ea typeface="幼圆" panose="02010509060101010101" pitchFamily="1" charset="-122"/>
                        </a:defRPr>
                      </a:lvl5pPr>
                    </a:lstStyle>
                    <a:p>
                      <a:pPr marL="0" lvl="0" indent="0">
                        <a:buFont typeface="Arial" panose="020B0604020202020204" pitchFamily="34" charset="0"/>
                        <a:buNone/>
                      </a:pPr>
                      <a:r>
                        <a:rPr lang="zh-CN" altLang="en-US" sz="2000" b="1">
                          <a:ea typeface="楷体_GB2312" panose="02010609030101010101" pitchFamily="1" charset="-122"/>
                          <a:sym typeface="Arial" panose="020B0604020202020204" pitchFamily="34" charset="0"/>
                        </a:rPr>
                        <a:t>出血后痰性状</a:t>
                      </a:r>
                      <a:endParaRPr lang="zh-CN" altLang="en-US" sz="2000" b="1">
                        <a:ea typeface="楷体_GB2312" panose="02010609030101010101" pitchFamily="1" charset="-122"/>
                        <a:sym typeface="Arial" panose="020B0604020202020204" pitchFamily="34" charset="0"/>
                      </a:endParaRPr>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a:txBody>
                    <a:bodyPr/>
                    <a:lstStyle>
                      <a:lvl1pPr marL="357505" lvl="0" indent="-357505" algn="l" defTabSz="914400" eaLnBrk="1" fontAlgn="base" latinLnBrk="0" hangingPunct="1">
                        <a:lnSpc>
                          <a:spcPct val="90000"/>
                        </a:lnSpc>
                        <a:spcBef>
                          <a:spcPts val="1800"/>
                        </a:spcBef>
                        <a:spcAft>
                          <a:spcPct val="0"/>
                        </a:spcAft>
                        <a:buClr>
                          <a:schemeClr val="accent1"/>
                        </a:buClr>
                        <a:buSzPct val="60000"/>
                        <a:buFont typeface="Wingdings" panose="05000000000000000000" pitchFamily="2" charset="2"/>
                        <a:buChar char=""/>
                        <a:defRPr sz="2000" u="none" kern="1200" baseline="0">
                          <a:solidFill>
                            <a:schemeClr val="accent1"/>
                          </a:solidFill>
                          <a:latin typeface="Calibri" panose="020F0502020204030204" charset="0"/>
                          <a:ea typeface="幼圆" panose="02010509060101010101" pitchFamily="1" charset="-122"/>
                        </a:defRPr>
                      </a:lvl1pPr>
                      <a:lvl2pPr marL="357505" lvl="1" indent="-357505" algn="l" defTabSz="914400" eaLnBrk="1" fontAlgn="base" latinLnBrk="0" hangingPunct="1">
                        <a:lnSpc>
                          <a:spcPct val="130000"/>
                        </a:lnSpc>
                        <a:spcBef>
                          <a:spcPct val="0"/>
                        </a:spcBef>
                        <a:spcAft>
                          <a:spcPct val="0"/>
                        </a:spcAft>
                        <a:buFont typeface="Calibri" panose="020F0502020204030204" charset="0"/>
                        <a:buChar char=" "/>
                        <a:defRPr sz="1400" b="0" i="0" u="none" kern="1200" baseline="0">
                          <a:solidFill>
                            <a:schemeClr val="tx1"/>
                          </a:solidFill>
                          <a:latin typeface="Calibri" panose="020F0502020204030204" charset="0"/>
                          <a:ea typeface="幼圆" panose="02010509060101010101" pitchFamily="1" charset="-122"/>
                        </a:defRPr>
                      </a:lvl2pPr>
                      <a:lvl3pPr marL="1143000" lvl="2" indent="-228600" algn="l" defTabSz="914400" eaLnBrk="1" fontAlgn="base" latinLnBrk="0" hangingPunct="1">
                        <a:lnSpc>
                          <a:spcPct val="90000"/>
                        </a:lnSpc>
                        <a:spcBef>
                          <a:spcPts val="500"/>
                        </a:spcBef>
                        <a:spcAft>
                          <a:spcPct val="0"/>
                        </a:spcAft>
                        <a:buFont typeface="Calibri" panose="020F0502020204030204" charset="0"/>
                        <a:buChar char="•"/>
                        <a:defRPr sz="1800" b="0" i="0" u="none" kern="1200" baseline="0">
                          <a:solidFill>
                            <a:srgbClr val="7F7F7F"/>
                          </a:solidFill>
                          <a:latin typeface="Calibri" panose="020F0502020204030204" charset="0"/>
                          <a:ea typeface="幼圆" panose="02010509060101010101" pitchFamily="1" charset="-122"/>
                        </a:defRPr>
                      </a:lvl3pPr>
                      <a:lvl4pPr marL="1600200" lvl="3" indent="-228600" algn="l" defTabSz="914400" eaLnBrk="1" fontAlgn="base" latinLnBrk="0" hangingPunct="1">
                        <a:lnSpc>
                          <a:spcPct val="90000"/>
                        </a:lnSpc>
                        <a:spcBef>
                          <a:spcPts val="500"/>
                        </a:spcBef>
                        <a:spcAft>
                          <a:spcPct val="0"/>
                        </a:spcAft>
                        <a:buFont typeface="Calibri" panose="020F0502020204030204" charset="0"/>
                        <a:buChar char="•"/>
                        <a:defRPr sz="1600" b="0" i="0" u="none" kern="1200" baseline="0">
                          <a:solidFill>
                            <a:srgbClr val="7F7F7F"/>
                          </a:solidFill>
                          <a:latin typeface="Calibri" panose="020F0502020204030204" charset="0"/>
                          <a:ea typeface="幼圆" panose="02010509060101010101" pitchFamily="1" charset="-122"/>
                        </a:defRPr>
                      </a:lvl4pPr>
                      <a:lvl5pPr marL="2057400" lvl="4" indent="-228600" algn="l" defTabSz="914400" eaLnBrk="1" fontAlgn="base" latinLnBrk="0" hangingPunct="1">
                        <a:lnSpc>
                          <a:spcPct val="90000"/>
                        </a:lnSpc>
                        <a:spcBef>
                          <a:spcPts val="500"/>
                        </a:spcBef>
                        <a:spcAft>
                          <a:spcPct val="0"/>
                        </a:spcAft>
                        <a:buFont typeface="Calibri" panose="020F0502020204030204" charset="0"/>
                        <a:buChar char="•"/>
                        <a:defRPr sz="1600" b="0" i="0" u="none" kern="1200" baseline="0">
                          <a:solidFill>
                            <a:srgbClr val="7F7F7F"/>
                          </a:solidFill>
                          <a:latin typeface="Calibri" panose="020F0502020204030204" charset="0"/>
                          <a:ea typeface="幼圆" panose="02010509060101010101" pitchFamily="1" charset="-122"/>
                        </a:defRPr>
                      </a:lvl5pPr>
                    </a:lstStyle>
                    <a:p>
                      <a:pPr marL="0" lvl="0" indent="0">
                        <a:buNone/>
                      </a:pPr>
                      <a:r>
                        <a:rPr lang="zh-CN" altLang="en-US" sz="2000" b="1">
                          <a:solidFill>
                            <a:srgbClr val="FF0000"/>
                          </a:solidFill>
                          <a:ea typeface="楷体_GB2312" panose="02010609030101010101" pitchFamily="1" charset="-122"/>
                          <a:sym typeface="Arial" panose="020B0604020202020204" pitchFamily="34" charset="0"/>
                        </a:rPr>
                        <a:t>常有血痰数日</a:t>
                      </a:r>
                      <a:endParaRPr lang="zh-CN" altLang="en-US" sz="2000" b="1">
                        <a:solidFill>
                          <a:srgbClr val="FF0000"/>
                        </a:solidFill>
                        <a:ea typeface="楷体_GB2312" panose="02010609030101010101" pitchFamily="1" charset="-122"/>
                        <a:sym typeface="Arial" panose="020B0604020202020204" pitchFamily="34" charset="0"/>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a:txBody>
                    <a:bodyPr/>
                    <a:lstStyle>
                      <a:lvl1pPr marL="357505" lvl="0" indent="-357505" algn="l" defTabSz="914400" eaLnBrk="1" fontAlgn="base" latinLnBrk="0" hangingPunct="1">
                        <a:lnSpc>
                          <a:spcPct val="90000"/>
                        </a:lnSpc>
                        <a:spcBef>
                          <a:spcPts val="1800"/>
                        </a:spcBef>
                        <a:spcAft>
                          <a:spcPct val="0"/>
                        </a:spcAft>
                        <a:buClr>
                          <a:schemeClr val="accent1"/>
                        </a:buClr>
                        <a:buSzPct val="60000"/>
                        <a:buFont typeface="Wingdings" panose="05000000000000000000" pitchFamily="2" charset="2"/>
                        <a:buChar char=""/>
                        <a:defRPr sz="2000" u="none" kern="1200" baseline="0">
                          <a:solidFill>
                            <a:schemeClr val="accent1"/>
                          </a:solidFill>
                          <a:latin typeface="Calibri" panose="020F0502020204030204" charset="0"/>
                          <a:ea typeface="幼圆" panose="02010509060101010101" pitchFamily="1" charset="-122"/>
                        </a:defRPr>
                      </a:lvl1pPr>
                      <a:lvl2pPr marL="357505" lvl="1" indent="-357505" algn="l" defTabSz="914400" eaLnBrk="1" fontAlgn="base" latinLnBrk="0" hangingPunct="1">
                        <a:lnSpc>
                          <a:spcPct val="130000"/>
                        </a:lnSpc>
                        <a:spcBef>
                          <a:spcPct val="0"/>
                        </a:spcBef>
                        <a:spcAft>
                          <a:spcPct val="0"/>
                        </a:spcAft>
                        <a:buFont typeface="Calibri" panose="020F0502020204030204" charset="0"/>
                        <a:buChar char=" "/>
                        <a:defRPr sz="1400" b="0" i="0" u="none" kern="1200" baseline="0">
                          <a:solidFill>
                            <a:schemeClr val="tx1"/>
                          </a:solidFill>
                          <a:latin typeface="Calibri" panose="020F0502020204030204" charset="0"/>
                          <a:ea typeface="幼圆" panose="02010509060101010101" pitchFamily="1" charset="-122"/>
                        </a:defRPr>
                      </a:lvl2pPr>
                      <a:lvl3pPr marL="1143000" lvl="2" indent="-228600" algn="l" defTabSz="914400" eaLnBrk="1" fontAlgn="base" latinLnBrk="0" hangingPunct="1">
                        <a:lnSpc>
                          <a:spcPct val="90000"/>
                        </a:lnSpc>
                        <a:spcBef>
                          <a:spcPts val="500"/>
                        </a:spcBef>
                        <a:spcAft>
                          <a:spcPct val="0"/>
                        </a:spcAft>
                        <a:buFont typeface="Calibri" panose="020F0502020204030204" charset="0"/>
                        <a:buChar char="•"/>
                        <a:defRPr sz="1800" b="0" i="0" u="none" kern="1200" baseline="0">
                          <a:solidFill>
                            <a:srgbClr val="7F7F7F"/>
                          </a:solidFill>
                          <a:latin typeface="Calibri" panose="020F0502020204030204" charset="0"/>
                          <a:ea typeface="幼圆" panose="02010509060101010101" pitchFamily="1" charset="-122"/>
                        </a:defRPr>
                      </a:lvl3pPr>
                      <a:lvl4pPr marL="1600200" lvl="3" indent="-228600" algn="l" defTabSz="914400" eaLnBrk="1" fontAlgn="base" latinLnBrk="0" hangingPunct="1">
                        <a:lnSpc>
                          <a:spcPct val="90000"/>
                        </a:lnSpc>
                        <a:spcBef>
                          <a:spcPts val="500"/>
                        </a:spcBef>
                        <a:spcAft>
                          <a:spcPct val="0"/>
                        </a:spcAft>
                        <a:buFont typeface="Calibri" panose="020F0502020204030204" charset="0"/>
                        <a:buChar char="•"/>
                        <a:defRPr sz="1600" b="0" i="0" u="none" kern="1200" baseline="0">
                          <a:solidFill>
                            <a:srgbClr val="7F7F7F"/>
                          </a:solidFill>
                          <a:latin typeface="Calibri" panose="020F0502020204030204" charset="0"/>
                          <a:ea typeface="幼圆" panose="02010509060101010101" pitchFamily="1" charset="-122"/>
                        </a:defRPr>
                      </a:lvl4pPr>
                      <a:lvl5pPr marL="2057400" lvl="4" indent="-228600" algn="l" defTabSz="914400" eaLnBrk="1" fontAlgn="base" latinLnBrk="0" hangingPunct="1">
                        <a:lnSpc>
                          <a:spcPct val="90000"/>
                        </a:lnSpc>
                        <a:spcBef>
                          <a:spcPts val="500"/>
                        </a:spcBef>
                        <a:spcAft>
                          <a:spcPct val="0"/>
                        </a:spcAft>
                        <a:buFont typeface="Calibri" panose="020F0502020204030204" charset="0"/>
                        <a:buChar char="•"/>
                        <a:defRPr sz="1600" b="0" i="0" u="none" kern="1200" baseline="0">
                          <a:solidFill>
                            <a:srgbClr val="7F7F7F"/>
                          </a:solidFill>
                          <a:latin typeface="Calibri" panose="020F0502020204030204" charset="0"/>
                          <a:ea typeface="幼圆" panose="02010509060101010101" pitchFamily="1" charset="-122"/>
                        </a:defRPr>
                      </a:lvl5pPr>
                    </a:lstStyle>
                    <a:p>
                      <a:pPr marL="0" lvl="0" indent="0">
                        <a:buFont typeface="Arial" panose="020B0604020202020204" pitchFamily="34" charset="0"/>
                        <a:buNone/>
                      </a:pPr>
                      <a:r>
                        <a:rPr lang="zh-CN" altLang="en-US" sz="2000" b="1">
                          <a:ea typeface="楷体_GB2312" panose="02010609030101010101" pitchFamily="1" charset="-122"/>
                          <a:sym typeface="Arial" panose="020B0604020202020204" pitchFamily="34" charset="0"/>
                        </a:rPr>
                        <a:t>无痰</a:t>
                      </a:r>
                      <a:endParaRPr lang="zh-CN" altLang="en-US" sz="2000" b="1">
                        <a:ea typeface="楷体_GB2312" panose="02010609030101010101" pitchFamily="1" charset="-122"/>
                        <a:sym typeface="Arial" panose="020B0604020202020204" pitchFamily="34" charset="0"/>
                      </a:endParaRPr>
                    </a:p>
                  </a:txBody>
                  <a:tcP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r>
            </a:tbl>
          </a:graphicData>
        </a:graphic>
      </p:graphicFrame>
      <p:sp>
        <p:nvSpPr>
          <p:cNvPr id="49195" name="文本框 49195"/>
          <p:cNvSpPr txBox="1"/>
          <p:nvPr/>
        </p:nvSpPr>
        <p:spPr>
          <a:xfrm>
            <a:off x="4157663" y="451485"/>
            <a:ext cx="3434080" cy="583565"/>
          </a:xfrm>
          <a:prstGeom prst="rect">
            <a:avLst/>
          </a:prstGeom>
          <a:noFill/>
          <a:ln w="9525">
            <a:noFill/>
          </a:ln>
        </p:spPr>
        <p:txBody>
          <a:bodyPr wrap="none" anchor="t">
            <a:spAutoFit/>
          </a:bodyPr>
          <a:lstStyle/>
          <a:p>
            <a:r>
              <a:rPr lang="zh-CN" altLang="en-US" sz="3200" dirty="0">
                <a:latin typeface="Arial" panose="020B0604020202020204" pitchFamily="34" charset="0"/>
                <a:ea typeface="隶书" panose="02010509060101010101" pitchFamily="49" charset="-122"/>
              </a:rPr>
              <a:t>咯血与呕血的鉴别</a:t>
            </a:r>
            <a:endParaRPr lang="zh-CN" altLang="en-US" sz="3200" dirty="0">
              <a:latin typeface="Arial" panose="020B0604020202020204" pitchFamily="34" charset="0"/>
              <a:ea typeface="隶书" panose="02010509060101010101" pitchFamily="49" charset="-122"/>
            </a:endParaRPr>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712470" y="1278890"/>
            <a:ext cx="10870565" cy="503491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57048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五</a:t>
            </a: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呼吸困难</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4603115" y="1365250"/>
            <a:ext cx="6904355" cy="5492750"/>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呼吸困难</a:t>
            </a:r>
            <a:r>
              <a:rPr lang="en-US" altLang="zh-CN" dirty="0">
                <a:latin typeface="微软雅黑" panose="020B0503020204020204" charset="-122"/>
                <a:ea typeface="微软雅黑" panose="020B0503020204020204" charset="-122"/>
              </a:rPr>
              <a:t>(dyspnea)</a:t>
            </a:r>
            <a:r>
              <a:rPr lang="zh-CN" altLang="en-US" dirty="0">
                <a:latin typeface="微软雅黑" panose="020B0503020204020204" charset="-122"/>
                <a:ea typeface="微软雅黑" panose="020B0503020204020204" charset="-122"/>
              </a:rPr>
              <a:t>是指患者主观上感觉空气不足、呼吸费力；客观上表现为呼吸频率、节律和深度的改变。严重者表现为呼吸运动用力，可出现张口呼吸、鼻翼扇动、端坐呼吸、发绀，甚至需要呼吸辅助肌参与呼吸运动。</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呼吸生理特点：呼吸频率（</a:t>
            </a:r>
            <a:r>
              <a:rPr lang="en-US" altLang="zh-CN" dirty="0">
                <a:latin typeface="微软雅黑" panose="020B0503020204020204" charset="-122"/>
                <a:ea typeface="微软雅黑" panose="020B0503020204020204" charset="-122"/>
              </a:rPr>
              <a:t>R</a:t>
            </a:r>
            <a:r>
              <a:rPr lang="zh-CN" altLang="en-US" dirty="0">
                <a:latin typeface="微软雅黑" panose="020B0503020204020204" charset="-122"/>
                <a:ea typeface="微软雅黑" panose="020B0503020204020204" charset="-122"/>
              </a:rPr>
              <a:t>）</a:t>
            </a:r>
            <a:r>
              <a:rPr lang="en-US" altLang="zh-CN" dirty="0">
                <a:latin typeface="微软雅黑" panose="020B0503020204020204" charset="-122"/>
                <a:ea typeface="微软雅黑" panose="020B0503020204020204" charset="-122"/>
              </a:rPr>
              <a:t> </a:t>
            </a:r>
            <a:endParaRPr lang="en-US" altLang="zh-CN"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en-US" altLang="zh-CN" dirty="0">
                <a:latin typeface="微软雅黑" panose="020B0503020204020204" charset="-122"/>
                <a:ea typeface="微软雅黑" panose="020B0503020204020204" charset="-122"/>
              </a:rPr>
              <a:t>             </a:t>
            </a:r>
            <a:r>
              <a:rPr lang="zh-CN" altLang="en-US" dirty="0">
                <a:latin typeface="微软雅黑" panose="020B0503020204020204" charset="-122"/>
                <a:ea typeface="微软雅黑" panose="020B0503020204020204" charset="-122"/>
              </a:rPr>
              <a:t>正常人（平静状态）</a:t>
            </a:r>
            <a:r>
              <a:rPr lang="en-US" altLang="zh-CN" dirty="0">
                <a:latin typeface="微软雅黑" panose="020B0503020204020204" charset="-122"/>
                <a:ea typeface="微软雅黑" panose="020B0503020204020204" charset="-122"/>
              </a:rPr>
              <a:t>   16~20/</a:t>
            </a:r>
            <a:r>
              <a:rPr lang="zh-CN" altLang="en-US" dirty="0">
                <a:latin typeface="微软雅黑" panose="020B0503020204020204" charset="-122"/>
                <a:ea typeface="微软雅黑" panose="020B0503020204020204" charset="-122"/>
              </a:rPr>
              <a:t>分</a:t>
            </a:r>
            <a:r>
              <a:rPr lang="en-US" altLang="zh-CN" dirty="0">
                <a:latin typeface="微软雅黑" panose="020B0503020204020204" charset="-122"/>
                <a:ea typeface="微软雅黑" panose="020B0503020204020204" charset="-122"/>
              </a:rPr>
              <a:t>   R </a:t>
            </a:r>
            <a:r>
              <a:rPr lang="zh-CN" altLang="en-US" dirty="0">
                <a:latin typeface="微软雅黑" panose="020B0503020204020204" charset="-122"/>
                <a:ea typeface="微软雅黑" panose="020B0503020204020204" charset="-122"/>
              </a:rPr>
              <a:t>：</a:t>
            </a:r>
            <a:r>
              <a:rPr lang="en-US" altLang="zh-CN" dirty="0">
                <a:latin typeface="微软雅黑" panose="020B0503020204020204" charset="-122"/>
                <a:ea typeface="微软雅黑" panose="020B0503020204020204" charset="-122"/>
              </a:rPr>
              <a:t>P = 1:4</a:t>
            </a:r>
            <a:endParaRPr lang="en-US" altLang="zh-CN"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en-US" altLang="zh-CN" dirty="0">
                <a:latin typeface="微软雅黑" panose="020B0503020204020204" charset="-122"/>
                <a:ea typeface="微软雅黑" panose="020B0503020204020204" charset="-122"/>
              </a:rPr>
              <a:t>1.</a:t>
            </a:r>
            <a:r>
              <a:rPr lang="en-US" altLang="en-US" dirty="0">
                <a:latin typeface="微软雅黑" panose="020B0503020204020204" charset="-122"/>
                <a:ea typeface="微软雅黑" panose="020B0503020204020204" charset="-122"/>
              </a:rPr>
              <a:t> </a:t>
            </a:r>
            <a:r>
              <a:rPr lang="en-US" altLang="zh-CN" dirty="0">
                <a:latin typeface="微软雅黑" panose="020B0503020204020204" charset="-122"/>
                <a:ea typeface="微软雅黑" panose="020B0503020204020204" charset="-122"/>
              </a:rPr>
              <a:t> </a:t>
            </a:r>
            <a:r>
              <a:rPr lang="zh-CN" altLang="en-US" dirty="0">
                <a:latin typeface="微软雅黑" panose="020B0503020204020204" charset="-122"/>
                <a:ea typeface="微软雅黑" panose="020B0503020204020204" charset="-122"/>
              </a:rPr>
              <a:t>呼吸过速（</a:t>
            </a:r>
            <a:r>
              <a:rPr lang="en-US" altLang="zh-CN" dirty="0">
                <a:latin typeface="微软雅黑" panose="020B0503020204020204" charset="-122"/>
                <a:ea typeface="微软雅黑" panose="020B0503020204020204" charset="-122"/>
              </a:rPr>
              <a:t>&gt;24</a:t>
            </a:r>
            <a:r>
              <a:rPr lang="zh-CN" altLang="en-US" dirty="0">
                <a:latin typeface="微软雅黑" panose="020B0503020204020204" charset="-122"/>
                <a:ea typeface="微软雅黑" panose="020B0503020204020204" charset="-122"/>
              </a:rPr>
              <a:t>次</a:t>
            </a:r>
            <a:r>
              <a:rPr lang="en-US" altLang="zh-CN" dirty="0">
                <a:latin typeface="微软雅黑" panose="020B0503020204020204" charset="-122"/>
                <a:ea typeface="微软雅黑" panose="020B0503020204020204" charset="-122"/>
              </a:rPr>
              <a:t>/</a:t>
            </a:r>
            <a:r>
              <a:rPr lang="zh-CN" altLang="en-US" dirty="0">
                <a:latin typeface="微软雅黑" panose="020B0503020204020204" charset="-122"/>
                <a:ea typeface="微软雅黑" panose="020B0503020204020204" charset="-122"/>
              </a:rPr>
              <a:t>分）：</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en-US" altLang="zh-CN" dirty="0">
                <a:latin typeface="微软雅黑" panose="020B0503020204020204" charset="-122"/>
                <a:ea typeface="微软雅黑" panose="020B0503020204020204" charset="-122"/>
              </a:rPr>
              <a:t>   </a:t>
            </a:r>
            <a:r>
              <a:rPr lang="zh-CN" altLang="en-US" dirty="0">
                <a:latin typeface="微软雅黑" panose="020B0503020204020204" charset="-122"/>
                <a:ea typeface="微软雅黑" panose="020B0503020204020204" charset="-122"/>
              </a:rPr>
              <a:t>意义：发热、贫血、甲亢、心功能不全、胸水、气胸；</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en-US" altLang="zh-CN" dirty="0">
                <a:latin typeface="微软雅黑" panose="020B0503020204020204" charset="-122"/>
                <a:ea typeface="微软雅黑" panose="020B0503020204020204" charset="-122"/>
              </a:rPr>
              <a:t>2.  </a:t>
            </a:r>
            <a:r>
              <a:rPr lang="zh-CN" altLang="en-US" dirty="0">
                <a:latin typeface="微软雅黑" panose="020B0503020204020204" charset="-122"/>
                <a:ea typeface="微软雅黑" panose="020B0503020204020204" charset="-122"/>
              </a:rPr>
              <a:t>呼吸过缓</a:t>
            </a:r>
            <a:r>
              <a:rPr lang="en-US" altLang="zh-CN" dirty="0">
                <a:latin typeface="微软雅黑" panose="020B0503020204020204" charset="-122"/>
                <a:ea typeface="微软雅黑" panose="020B0503020204020204" charset="-122"/>
              </a:rPr>
              <a:t>( &lt;16</a:t>
            </a:r>
            <a:r>
              <a:rPr lang="zh-CN" altLang="en-US" dirty="0">
                <a:latin typeface="微软雅黑" panose="020B0503020204020204" charset="-122"/>
                <a:ea typeface="微软雅黑" panose="020B0503020204020204" charset="-122"/>
              </a:rPr>
              <a:t>次</a:t>
            </a:r>
            <a:r>
              <a:rPr lang="en-US" altLang="zh-CN" dirty="0">
                <a:latin typeface="微软雅黑" panose="020B0503020204020204" charset="-122"/>
                <a:ea typeface="微软雅黑" panose="020B0503020204020204" charset="-122"/>
              </a:rPr>
              <a:t>/</a:t>
            </a:r>
            <a:r>
              <a:rPr lang="zh-CN" altLang="en-US" dirty="0">
                <a:latin typeface="微软雅黑" panose="020B0503020204020204" charset="-122"/>
                <a:ea typeface="微软雅黑" panose="020B0503020204020204" charset="-122"/>
              </a:rPr>
              <a:t>分</a:t>
            </a:r>
            <a:r>
              <a:rPr lang="en-US" altLang="zh-CN" dirty="0">
                <a:latin typeface="微软雅黑" panose="020B0503020204020204" charset="-122"/>
                <a:ea typeface="微软雅黑" panose="020B0503020204020204" charset="-122"/>
              </a:rPr>
              <a:t>)</a:t>
            </a:r>
            <a:endParaRPr lang="en-US" altLang="zh-CN"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en-US" altLang="zh-CN" dirty="0">
                <a:latin typeface="微软雅黑" panose="020B0503020204020204" charset="-122"/>
                <a:ea typeface="微软雅黑" panose="020B0503020204020204" charset="-122"/>
              </a:rPr>
              <a:t>     </a:t>
            </a:r>
            <a:r>
              <a:rPr lang="zh-CN" altLang="en-US" dirty="0">
                <a:latin typeface="微软雅黑" panose="020B0503020204020204" charset="-122"/>
                <a:ea typeface="微软雅黑" panose="020B0503020204020204" charset="-122"/>
              </a:rPr>
              <a:t>意义：镇静剂过量、</a:t>
            </a:r>
            <a:r>
              <a:rPr lang="en-US" altLang="zh-CN" dirty="0">
                <a:latin typeface="微软雅黑" panose="020B0503020204020204" charset="-122"/>
                <a:ea typeface="微软雅黑" panose="020B0503020204020204" charset="-122"/>
              </a:rPr>
              <a:t> </a:t>
            </a:r>
            <a:r>
              <a:rPr lang="zh-CN" altLang="en-US" dirty="0">
                <a:latin typeface="微软雅黑" panose="020B0503020204020204" charset="-122"/>
                <a:ea typeface="微软雅黑" panose="020B0503020204020204" charset="-122"/>
              </a:rPr>
              <a:t>麻醉剂过量、颅内压升高等（水肿、出血、肿瘤等）。</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endParaRPr lang="zh-CN" altLang="en-US" dirty="0">
              <a:latin typeface="微软雅黑" panose="020B0503020204020204" charset="-122"/>
              <a:ea typeface="微软雅黑" panose="020B0503020204020204" charset="-122"/>
            </a:endParaRPr>
          </a:p>
        </p:txBody>
      </p:sp>
      <p:pic>
        <p:nvPicPr>
          <p:cNvPr id="5" name="Picture 5" descr="p1"/>
          <p:cNvPicPr>
            <a:picLocks noChangeAspect="1"/>
          </p:cNvPicPr>
          <p:nvPr/>
        </p:nvPicPr>
        <p:blipFill>
          <a:blip r:embed="rId3"/>
          <a:srcRect l="14166" t="10156" r="12183" b="3754"/>
          <a:stretch>
            <a:fillRect/>
          </a:stretch>
        </p:blipFill>
        <p:spPr>
          <a:xfrm>
            <a:off x="870903" y="2151698"/>
            <a:ext cx="3278187" cy="3384550"/>
          </a:xfrm>
          <a:prstGeom prst="rect">
            <a:avLst/>
          </a:prstGeom>
          <a:noFill/>
          <a:ln w="9525" cap="flat" cmpd="sng">
            <a:solidFill>
              <a:schemeClr val="accent2"/>
            </a:solidFill>
            <a:prstDash val="solid"/>
            <a:miter/>
            <a:headEnd type="none" w="med" len="med"/>
            <a:tailEnd type="none" w="med" len="med"/>
          </a:ln>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ssolv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itle 6"/>
          <p:cNvSpPr txBox="1"/>
          <p:nvPr>
            <p:custDataLst>
              <p:tags r:id="rId1"/>
            </p:custDataLst>
          </p:nvPr>
        </p:nvSpPr>
        <p:spPr>
          <a:xfrm>
            <a:off x="164732" y="1069569"/>
            <a:ext cx="165227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algn="ctr" eaLnBrk="1" hangingPunct="1">
              <a:lnSpc>
                <a:spcPct val="100000"/>
              </a:lnSpc>
              <a:buClrTx/>
              <a:buSzTx/>
              <a:buNone/>
            </a:pPr>
            <a:r>
              <a:rPr lang="zh-CN" altLang="en-US" sz="3000" b="1">
                <a:solidFill>
                  <a:srgbClr val="FFFFFF"/>
                </a:solidFill>
                <a:sym typeface="+mn-ea"/>
              </a:rPr>
              <a:t>案例导入</a:t>
            </a:r>
            <a:endParaRPr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7" name="组合 6"/>
          <p:cNvGrpSpPr/>
          <p:nvPr/>
        </p:nvGrpSpPr>
        <p:grpSpPr>
          <a:xfrm>
            <a:off x="574675" y="1413510"/>
            <a:ext cx="3989070" cy="496570"/>
            <a:chOff x="905" y="2226"/>
            <a:chExt cx="6282" cy="782"/>
          </a:xfrm>
        </p:grpSpPr>
        <p:grpSp>
          <p:nvGrpSpPr>
            <p:cNvPr id="8" name="组合 24"/>
            <p:cNvGrpSpPr/>
            <p:nvPr/>
          </p:nvGrpSpPr>
          <p:grpSpPr>
            <a:xfrm>
              <a:off x="905" y="2226"/>
              <a:ext cx="6283" cy="783"/>
              <a:chOff x="0" y="0"/>
              <a:chExt cx="3988895" cy="496711"/>
            </a:xfrm>
          </p:grpSpPr>
          <p:sp>
            <p:nvSpPr>
              <p:cNvPr id="9" name="矩形 25"/>
              <p:cNvSpPr/>
              <p:nvPr/>
            </p:nvSpPr>
            <p:spPr>
              <a:xfrm>
                <a:off x="0" y="0"/>
                <a:ext cx="677332" cy="496711"/>
              </a:xfrm>
              <a:prstGeom prst="rect">
                <a:avLst/>
              </a:prstGeom>
              <a:solidFill>
                <a:schemeClr val="accent5">
                  <a:lumMod val="75000"/>
                </a:schemeClr>
              </a:solidFill>
              <a:ln w="9525">
                <a:noFill/>
              </a:ln>
            </p:spPr>
            <p:txBody>
              <a:bodyPr anchor="ctr">
                <a:no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algn="ctr" eaLnBrk="1" hangingPunct="1">
                  <a:lnSpc>
                    <a:spcPct val="100000"/>
                  </a:lnSpc>
                  <a:buClrTx/>
                  <a:buSzTx/>
                  <a:buNone/>
                </a:pPr>
                <a:endParaRPr lang="zh-CN" altLang="en-US" sz="1800" dirty="0">
                  <a:solidFill>
                    <a:srgbClr val="FFFFFF"/>
                  </a:solidFill>
                  <a:sym typeface="+mn-ea"/>
                </a:endParaRPr>
              </a:p>
            </p:txBody>
          </p:sp>
          <p:sp>
            <p:nvSpPr>
              <p:cNvPr id="10" name="十字形 26"/>
              <p:cNvSpPr/>
              <p:nvPr/>
            </p:nvSpPr>
            <p:spPr>
              <a:xfrm>
                <a:off x="125272" y="34960"/>
                <a:ext cx="426789" cy="426789"/>
              </a:xfrm>
              <a:prstGeom prst="plus">
                <a:avLst>
                  <a:gd name="adj" fmla="val 36931"/>
                </a:avLst>
              </a:prstGeom>
              <a:solidFill>
                <a:schemeClr val="accent5">
                  <a:lumMod val="75000"/>
                </a:schemeClr>
              </a:solidFill>
              <a:ln w="9525">
                <a:noFill/>
              </a:ln>
            </p:spPr>
            <p:txBody>
              <a:bodyPr anchor="ctr">
                <a:no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algn="ctr" eaLnBrk="1" hangingPunct="1">
                  <a:lnSpc>
                    <a:spcPct val="100000"/>
                  </a:lnSpc>
                  <a:buClrTx/>
                  <a:buSzTx/>
                  <a:buNone/>
                </a:pPr>
                <a:endParaRPr lang="zh-CN" altLang="en-US" sz="1800" dirty="0">
                  <a:solidFill>
                    <a:srgbClr val="FFFFFF"/>
                  </a:solidFill>
                  <a:sym typeface="+mn-ea"/>
                </a:endParaRPr>
              </a:p>
            </p:txBody>
          </p:sp>
          <p:sp>
            <p:nvSpPr>
              <p:cNvPr id="11" name="矩形 27"/>
              <p:cNvSpPr/>
              <p:nvPr/>
            </p:nvSpPr>
            <p:spPr>
              <a:xfrm>
                <a:off x="750649" y="0"/>
                <a:ext cx="3238246" cy="496711"/>
              </a:xfrm>
              <a:prstGeom prst="rect">
                <a:avLst/>
              </a:prstGeom>
              <a:solidFill>
                <a:schemeClr val="accent5">
                  <a:lumMod val="75000"/>
                </a:schemeClr>
              </a:solidFill>
              <a:ln w="9525">
                <a:noFill/>
              </a:ln>
            </p:spPr>
            <p:txBody>
              <a:bodyPr anchor="ctr">
                <a:no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algn="ctr" eaLnBrk="1" hangingPunct="1">
                  <a:lnSpc>
                    <a:spcPct val="100000"/>
                  </a:lnSpc>
                  <a:buClrTx/>
                  <a:buSzTx/>
                  <a:buNone/>
                </a:pPr>
                <a:endParaRPr lang="zh-CN" altLang="en-US" sz="1800" dirty="0">
                  <a:solidFill>
                    <a:srgbClr val="FFFFFF"/>
                  </a:solidFill>
                  <a:sym typeface="+mn-ea"/>
                </a:endParaRPr>
              </a:p>
            </p:txBody>
          </p:sp>
          <p:sp>
            <p:nvSpPr>
              <p:cNvPr id="12" name="文本框 28"/>
              <p:cNvSpPr/>
              <p:nvPr/>
            </p:nvSpPr>
            <p:spPr>
              <a:xfrm>
                <a:off x="847360" y="64270"/>
                <a:ext cx="3044424" cy="368169"/>
              </a:xfrm>
              <a:prstGeom prst="rect">
                <a:avLst/>
              </a:prstGeom>
              <a:solidFill>
                <a:schemeClr val="accent5">
                  <a:lumMod val="75000"/>
                </a:schemeClr>
              </a:solidFill>
              <a:ln w="9525">
                <a:noFill/>
              </a:ln>
            </p:spPr>
            <p:txBody>
              <a:bodyPr anchor="ctr">
                <a:no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algn="ctr" eaLnBrk="1" hangingPunct="1">
                  <a:lnSpc>
                    <a:spcPct val="100000"/>
                  </a:lnSpc>
                  <a:buClrTx/>
                  <a:buSzTx/>
                  <a:buNone/>
                </a:pPr>
                <a:r>
                  <a:rPr lang="zh-CN" altLang="en-US" sz="2000" b="1" dirty="0">
                    <a:solidFill>
                      <a:srgbClr val="FFFFFF"/>
                    </a:solidFill>
                    <a:sym typeface="+mn-ea"/>
                  </a:rPr>
                  <a:t>一  问诊的重要性</a:t>
                </a:r>
                <a:endParaRPr lang="zh-CN" altLang="en-US" sz="2000" b="1" dirty="0">
                  <a:solidFill>
                    <a:srgbClr val="FFFFFF"/>
                  </a:solidFill>
                  <a:sym typeface="+mn-ea"/>
                </a:endParaRPr>
              </a:p>
            </p:txBody>
          </p:sp>
        </p:grpSp>
        <p:sp>
          <p:nvSpPr>
            <p:cNvPr id="13" name="十字形 26"/>
            <p:cNvSpPr/>
            <p:nvPr/>
          </p:nvSpPr>
          <p:spPr>
            <a:xfrm>
              <a:off x="1102" y="2282"/>
              <a:ext cx="672" cy="672"/>
            </a:xfrm>
            <a:prstGeom prst="plus">
              <a:avLst>
                <a:gd name="adj" fmla="val 36931"/>
              </a:avLst>
            </a:prstGeom>
            <a:solidFill>
              <a:schemeClr val="bg1"/>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endParaRPr lang="zh-CN" altLang="en-US" sz="1800" dirty="0">
                <a:solidFill>
                  <a:srgbClr val="FFFFFF"/>
                </a:solidFill>
              </a:endParaRPr>
            </a:p>
          </p:txBody>
        </p:sp>
      </p:grpSp>
      <p:sp>
        <p:nvSpPr>
          <p:cNvPr id="14" name="Freeform 10"/>
          <p:cNvSpPr>
            <a:spLocks noChangeAspect="1"/>
          </p:cNvSpPr>
          <p:nvPr/>
        </p:nvSpPr>
        <p:spPr>
          <a:xfrm flipH="1">
            <a:off x="5622925" y="3910965"/>
            <a:ext cx="5387340" cy="2074545"/>
          </a:xfrm>
          <a:custGeom>
            <a:avLst/>
            <a:gdLst/>
            <a:ahLst/>
            <a:cxnLst>
              <a:cxn ang="0">
                <a:pos x="2147483646" y="0"/>
              </a:cxn>
              <a:cxn ang="0">
                <a:pos x="0" y="0"/>
              </a:cxn>
              <a:cxn ang="0">
                <a:pos x="0" y="2147483646"/>
              </a:cxn>
              <a:cxn ang="0">
                <a:pos x="2147483646" y="2147483646"/>
              </a:cxn>
              <a:cxn ang="0">
                <a:pos x="2147483646" y="0"/>
              </a:cxn>
            </a:cxnLst>
            <a:rect l="0" t="0" r="0" b="0"/>
            <a:pathLst>
              <a:path w="2106" h="1134">
                <a:moveTo>
                  <a:pt x="2106" y="0"/>
                </a:moveTo>
                <a:lnTo>
                  <a:pt x="0" y="0"/>
                </a:lnTo>
                <a:lnTo>
                  <a:pt x="0" y="1134"/>
                </a:lnTo>
                <a:lnTo>
                  <a:pt x="1506" y="1134"/>
                </a:lnTo>
                <a:lnTo>
                  <a:pt x="2106" y="0"/>
                </a:lnTo>
                <a:close/>
              </a:path>
            </a:pathLst>
          </a:custGeom>
          <a:solidFill>
            <a:srgbClr val="0B7EC5">
              <a:alpha val="100000"/>
            </a:srgbClr>
          </a:solidFill>
          <a:ln w="12700" cap="flat" cmpd="sng">
            <a:solidFill>
              <a:schemeClr val="bg1">
                <a:alpha val="100000"/>
              </a:schemeClr>
            </a:solidFill>
            <a:prstDash val="solid"/>
            <a:round/>
            <a:headEnd type="none" w="med" len="med"/>
            <a:tailEnd type="none" w="med" len="med"/>
          </a:ln>
        </p:spPr>
        <p:txBody>
          <a:bodyPr/>
          <a:lstStyle/>
          <a:p>
            <a:endParaRPr lang="zh-CN" altLang="en-US"/>
          </a:p>
        </p:txBody>
      </p:sp>
      <p:sp>
        <p:nvSpPr>
          <p:cNvPr id="17" name="TextBox 13"/>
          <p:cNvSpPr txBox="1">
            <a:spLocks noChangeAspect="1"/>
          </p:cNvSpPr>
          <p:nvPr/>
        </p:nvSpPr>
        <p:spPr>
          <a:xfrm>
            <a:off x="1315085" y="2725420"/>
            <a:ext cx="4120515" cy="276860"/>
          </a:xfrm>
          <a:prstGeom prst="rect">
            <a:avLst/>
          </a:prstGeom>
          <a:noFill/>
          <a:ln w="9525">
            <a:noFill/>
          </a:ln>
        </p:spPr>
        <p:txBody>
          <a:bodyPr wrap="square" lIns="0" tIns="0" rIns="0" bIns="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defTabSz="911225" eaLnBrk="1" hangingPunct="1">
              <a:lnSpc>
                <a:spcPct val="100000"/>
              </a:lnSpc>
              <a:spcBef>
                <a:spcPct val="20000"/>
              </a:spcBef>
              <a:buNone/>
            </a:pPr>
            <a:r>
              <a:rPr lang="zh-CN" altLang="en-US" sz="1800">
                <a:solidFill>
                  <a:schemeClr val="bg1"/>
                </a:solidFill>
                <a:sym typeface="+mn-ea"/>
              </a:rPr>
              <a:t>（一）是良好医患交流、沟通的开始</a:t>
            </a:r>
            <a:endParaRPr lang="zh-CN" altLang="en-US" sz="1800">
              <a:solidFill>
                <a:schemeClr val="bg1"/>
              </a:solidFill>
              <a:sym typeface="+mn-ea"/>
            </a:endParaRPr>
          </a:p>
        </p:txBody>
      </p:sp>
      <p:sp>
        <p:nvSpPr>
          <p:cNvPr id="18" name="TextBox 13"/>
          <p:cNvSpPr txBox="1">
            <a:spLocks noChangeAspect="1"/>
          </p:cNvSpPr>
          <p:nvPr/>
        </p:nvSpPr>
        <p:spPr>
          <a:xfrm>
            <a:off x="1545590" y="3258185"/>
            <a:ext cx="3729990" cy="220980"/>
          </a:xfrm>
          <a:prstGeom prst="rect">
            <a:avLst/>
          </a:prstGeom>
          <a:noFill/>
          <a:ln w="9525">
            <a:noFill/>
          </a:ln>
        </p:spPr>
        <p:txBody>
          <a:bodyPr wrap="square" lIns="0" tIns="0" rIns="0" bIns="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a:buNone/>
            </a:pPr>
            <a:r>
              <a:rPr lang="zh-CN" altLang="en-US" sz="1600" dirty="0">
                <a:solidFill>
                  <a:schemeClr val="bg1"/>
                </a:solidFill>
                <a:sym typeface="+mn-ea"/>
              </a:rPr>
              <a:t>可以起到心理治疗的作用</a:t>
            </a:r>
            <a:endParaRPr lang="zh-CN" altLang="en-US" sz="1600" dirty="0">
              <a:solidFill>
                <a:schemeClr val="bg1"/>
              </a:solidFill>
              <a:sym typeface="+mn-ea"/>
            </a:endParaRPr>
          </a:p>
        </p:txBody>
      </p:sp>
      <p:sp>
        <p:nvSpPr>
          <p:cNvPr id="19" name="TextBox 13"/>
          <p:cNvSpPr txBox="1">
            <a:spLocks noChangeAspect="1"/>
          </p:cNvSpPr>
          <p:nvPr/>
        </p:nvSpPr>
        <p:spPr>
          <a:xfrm>
            <a:off x="6819900" y="4406265"/>
            <a:ext cx="3153410" cy="497840"/>
          </a:xfrm>
          <a:prstGeom prst="rect">
            <a:avLst/>
          </a:prstGeom>
          <a:noFill/>
          <a:ln w="9525">
            <a:noFill/>
          </a:ln>
        </p:spPr>
        <p:txBody>
          <a:bodyPr wrap="square" lIns="0" tIns="0" rIns="0" bIns="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algn="l" defTabSz="911225" eaLnBrk="1" hangingPunct="1">
              <a:lnSpc>
                <a:spcPct val="100000"/>
              </a:lnSpc>
              <a:spcBef>
                <a:spcPct val="20000"/>
              </a:spcBef>
              <a:buClrTx/>
              <a:buSzTx/>
              <a:buNone/>
            </a:pPr>
            <a:r>
              <a:rPr lang="zh-CN" altLang="en-US" sz="1800">
                <a:solidFill>
                  <a:schemeClr val="bg1"/>
                </a:solidFill>
                <a:sym typeface="+mn-ea"/>
              </a:rPr>
              <a:t>（四）提供重要的线索和依据</a:t>
            </a:r>
            <a:endParaRPr lang="zh-CN" altLang="en-US" sz="1800">
              <a:solidFill>
                <a:schemeClr val="bg1"/>
              </a:solidFill>
            </a:endParaRPr>
          </a:p>
          <a:p>
            <a:pPr marL="0" lvl="0" indent="0" algn="r" defTabSz="911225" eaLnBrk="1" hangingPunct="1">
              <a:lnSpc>
                <a:spcPct val="100000"/>
              </a:lnSpc>
              <a:spcBef>
                <a:spcPct val="20000"/>
              </a:spcBef>
              <a:buNone/>
            </a:pPr>
            <a:endParaRPr lang="en-US" altLang="zh-CN" sz="1200" b="1" dirty="0">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20" name="TextBox 13"/>
          <p:cNvSpPr txBox="1">
            <a:spLocks noChangeAspect="1"/>
          </p:cNvSpPr>
          <p:nvPr/>
        </p:nvSpPr>
        <p:spPr>
          <a:xfrm>
            <a:off x="6481445" y="3298825"/>
            <a:ext cx="3035300" cy="220980"/>
          </a:xfrm>
          <a:prstGeom prst="rect">
            <a:avLst/>
          </a:prstGeom>
          <a:noFill/>
          <a:ln w="9525">
            <a:noFill/>
          </a:ln>
        </p:spPr>
        <p:txBody>
          <a:bodyPr wrap="square" lIns="0" tIns="0" rIns="0" bIns="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lvl="0" algn="l" defTabSz="914400">
              <a:lnSpc>
                <a:spcPct val="90000"/>
              </a:lnSpc>
              <a:spcBef>
                <a:spcPts val="1000"/>
              </a:spcBef>
              <a:buClrTx/>
              <a:buSzTx/>
              <a:buNone/>
            </a:pPr>
            <a:r>
              <a:rPr lang="zh-CN" sz="1600" dirty="0">
                <a:solidFill>
                  <a:schemeClr val="bg1"/>
                </a:solidFill>
                <a:ea typeface="宋体" panose="02010600030101010101" pitchFamily="2" charset="-122"/>
                <a:sym typeface="+mn-ea"/>
              </a:rPr>
              <a:t>全面、系统收集病人的病情资料</a:t>
            </a:r>
            <a:endParaRPr lang="zh-CN" sz="900" dirty="0">
              <a:solidFill>
                <a:srgbClr val="FFFFFF"/>
              </a:solidFill>
              <a:latin typeface="Arial" panose="020B0604020202020204" pitchFamily="34" charset="0"/>
              <a:ea typeface="宋体" panose="02010600030101010101" pitchFamily="2" charset="-122"/>
              <a:sym typeface="Arial" panose="020B0604020202020204" pitchFamily="34" charset="0"/>
            </a:endParaRPr>
          </a:p>
        </p:txBody>
      </p:sp>
      <p:sp>
        <p:nvSpPr>
          <p:cNvPr id="21" name="TextBox 13"/>
          <p:cNvSpPr txBox="1">
            <a:spLocks noChangeAspect="1"/>
          </p:cNvSpPr>
          <p:nvPr/>
        </p:nvSpPr>
        <p:spPr>
          <a:xfrm>
            <a:off x="1231900" y="4904105"/>
            <a:ext cx="3729990" cy="441960"/>
          </a:xfrm>
          <a:prstGeom prst="rect">
            <a:avLst/>
          </a:prstGeom>
          <a:noFill/>
          <a:ln w="9525">
            <a:noFill/>
          </a:ln>
        </p:spPr>
        <p:txBody>
          <a:bodyPr wrap="square" lIns="0" tIns="0" rIns="0" bIns="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a:buNone/>
            </a:pPr>
            <a:r>
              <a:rPr lang="zh-CN" altLang="en-US" sz="900" b="1" dirty="0">
                <a:solidFill>
                  <a:schemeClr val="folHlink"/>
                </a:solidFill>
                <a:sym typeface="+mn-ea"/>
              </a:rPr>
              <a:t> </a:t>
            </a:r>
            <a:r>
              <a:rPr lang="zh-CN" altLang="en-US" sz="1600" b="1" dirty="0">
                <a:solidFill>
                  <a:schemeClr val="bg1"/>
                </a:solidFill>
                <a:sym typeface="+mn-ea"/>
              </a:rPr>
              <a:t>针对</a:t>
            </a:r>
            <a:r>
              <a:rPr lang="zh-CN" altLang="en-US" sz="1600" dirty="0">
                <a:solidFill>
                  <a:schemeClr val="bg1"/>
                </a:solidFill>
                <a:sym typeface="+mn-ea"/>
              </a:rPr>
              <a:t>症状典型、特异性强的疾病：如上呼吸道感染、典型的心绞痛、癫痫</a:t>
            </a:r>
            <a:endParaRPr lang="zh-CN" altLang="en-US" sz="1600" dirty="0">
              <a:solidFill>
                <a:schemeClr val="bg1"/>
              </a:solidFill>
              <a:latin typeface="Arial" panose="020B0604020202020204" pitchFamily="34" charset="0"/>
              <a:ea typeface="微软雅黑" panose="020B0503020204020204" charset="-122"/>
              <a:sym typeface="+mn-ea"/>
            </a:endParaRPr>
          </a:p>
        </p:txBody>
      </p:sp>
      <p:sp>
        <p:nvSpPr>
          <p:cNvPr id="22" name="TextBox 13"/>
          <p:cNvSpPr txBox="1">
            <a:spLocks noChangeAspect="1"/>
          </p:cNvSpPr>
          <p:nvPr/>
        </p:nvSpPr>
        <p:spPr>
          <a:xfrm>
            <a:off x="1155065" y="4431030"/>
            <a:ext cx="4120515" cy="276860"/>
          </a:xfrm>
          <a:prstGeom prst="rect">
            <a:avLst/>
          </a:prstGeom>
          <a:noFill/>
          <a:ln w="9525">
            <a:noFill/>
          </a:ln>
        </p:spPr>
        <p:txBody>
          <a:bodyPr wrap="square" lIns="0" tIns="0" rIns="0" bIns="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defTabSz="911225" eaLnBrk="1" hangingPunct="1">
              <a:lnSpc>
                <a:spcPct val="100000"/>
              </a:lnSpc>
              <a:spcBef>
                <a:spcPct val="20000"/>
              </a:spcBef>
              <a:buNone/>
            </a:pPr>
            <a:r>
              <a:rPr lang="zh-CN" altLang="en-US" sz="1800">
                <a:solidFill>
                  <a:schemeClr val="bg1"/>
                </a:solidFill>
                <a:sym typeface="+mn-ea"/>
              </a:rPr>
              <a:t>（三）单凭问诊有时即可确定诊断</a:t>
            </a:r>
            <a:endParaRPr lang="zh-CN" altLang="en-US" sz="1800" b="1" dirty="0">
              <a:solidFill>
                <a:schemeClr val="bg1"/>
              </a:solidFill>
              <a:latin typeface="Arial" panose="020B0604020202020204" pitchFamily="34" charset="0"/>
              <a:ea typeface="微软雅黑" panose="020B0503020204020204" charset="-122"/>
              <a:sym typeface="+mn-ea"/>
            </a:endParaRPr>
          </a:p>
        </p:txBody>
      </p:sp>
      <p:sp>
        <p:nvSpPr>
          <p:cNvPr id="24" name="Freeform 9"/>
          <p:cNvSpPr>
            <a:spLocks noChangeAspect="1"/>
          </p:cNvSpPr>
          <p:nvPr/>
        </p:nvSpPr>
        <p:spPr>
          <a:xfrm>
            <a:off x="1109980" y="2355215"/>
            <a:ext cx="5371465" cy="1631950"/>
          </a:xfrm>
          <a:custGeom>
            <a:avLst/>
            <a:gdLst/>
            <a:ahLst/>
            <a:cxnLst>
              <a:cxn ang="0">
                <a:pos x="2147483646" y="2147483646"/>
              </a:cxn>
              <a:cxn ang="0">
                <a:pos x="2147483646" y="0"/>
              </a:cxn>
              <a:cxn ang="0">
                <a:pos x="0" y="0"/>
              </a:cxn>
              <a:cxn ang="0">
                <a:pos x="0" y="2147483646"/>
              </a:cxn>
              <a:cxn ang="0">
                <a:pos x="2147483646" y="2147483646"/>
              </a:cxn>
            </a:cxnLst>
            <a:rect l="0" t="0" r="0" b="0"/>
            <a:pathLst>
              <a:path w="2100" h="1128">
                <a:moveTo>
                  <a:pt x="2100" y="1128"/>
                </a:moveTo>
                <a:lnTo>
                  <a:pt x="1506" y="0"/>
                </a:lnTo>
                <a:lnTo>
                  <a:pt x="0" y="0"/>
                </a:lnTo>
                <a:lnTo>
                  <a:pt x="0" y="1128"/>
                </a:lnTo>
                <a:lnTo>
                  <a:pt x="2100" y="1128"/>
                </a:lnTo>
                <a:close/>
              </a:path>
            </a:pathLst>
          </a:custGeom>
          <a:solidFill>
            <a:srgbClr val="0B7EC5">
              <a:alpha val="100000"/>
            </a:srgbClr>
          </a:solidFill>
          <a:ln w="12700" cap="flat" cmpd="sng">
            <a:solidFill>
              <a:schemeClr val="bg1">
                <a:alpha val="100000"/>
              </a:schemeClr>
            </a:solidFill>
            <a:prstDash val="solid"/>
            <a:round/>
            <a:headEnd type="none" w="med" len="med"/>
            <a:tailEnd type="none" w="med" len="med"/>
          </a:ln>
        </p:spPr>
        <p:txBody>
          <a:bodyPr/>
          <a:p>
            <a:endParaRPr lang="zh-CN" altLang="en-US"/>
          </a:p>
        </p:txBody>
      </p:sp>
      <p:sp>
        <p:nvSpPr>
          <p:cNvPr id="25" name="TextBox 13"/>
          <p:cNvSpPr txBox="1">
            <a:spLocks noChangeAspect="1"/>
          </p:cNvSpPr>
          <p:nvPr/>
        </p:nvSpPr>
        <p:spPr>
          <a:xfrm>
            <a:off x="1442085" y="2852420"/>
            <a:ext cx="4120515" cy="276860"/>
          </a:xfrm>
          <a:prstGeom prst="rect">
            <a:avLst/>
          </a:prstGeom>
          <a:noFill/>
          <a:ln w="9525">
            <a:noFill/>
          </a:ln>
        </p:spPr>
        <p:txBody>
          <a:bodyPr wrap="square" lIns="0" tIns="0" rIns="0" bIns="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defTabSz="911225" eaLnBrk="1" hangingPunct="1">
              <a:lnSpc>
                <a:spcPct val="100000"/>
              </a:lnSpc>
              <a:spcBef>
                <a:spcPct val="20000"/>
              </a:spcBef>
              <a:buNone/>
            </a:pPr>
            <a:r>
              <a:rPr lang="zh-CN" altLang="en-US" sz="1800">
                <a:solidFill>
                  <a:schemeClr val="bg1"/>
                </a:solidFill>
                <a:sym typeface="+mn-ea"/>
              </a:rPr>
              <a:t>（一）是良好医患交流、沟通的开始</a:t>
            </a:r>
            <a:endParaRPr lang="zh-CN" altLang="en-US" sz="1800">
              <a:solidFill>
                <a:schemeClr val="bg1"/>
              </a:solidFill>
              <a:sym typeface="+mn-ea"/>
            </a:endParaRPr>
          </a:p>
        </p:txBody>
      </p:sp>
      <p:sp>
        <p:nvSpPr>
          <p:cNvPr id="26" name="TextBox 13"/>
          <p:cNvSpPr txBox="1">
            <a:spLocks noChangeAspect="1"/>
          </p:cNvSpPr>
          <p:nvPr/>
        </p:nvSpPr>
        <p:spPr>
          <a:xfrm>
            <a:off x="1672590" y="3385185"/>
            <a:ext cx="3729990" cy="220980"/>
          </a:xfrm>
          <a:prstGeom prst="rect">
            <a:avLst/>
          </a:prstGeom>
          <a:noFill/>
          <a:ln w="9525">
            <a:noFill/>
          </a:ln>
        </p:spPr>
        <p:txBody>
          <a:bodyPr wrap="square" lIns="0" tIns="0" rIns="0" bIns="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a:buNone/>
            </a:pPr>
            <a:r>
              <a:rPr lang="zh-CN" altLang="en-US" sz="1600" dirty="0">
                <a:solidFill>
                  <a:schemeClr val="bg1"/>
                </a:solidFill>
                <a:sym typeface="+mn-ea"/>
              </a:rPr>
              <a:t>可以起到心理治疗的作用</a:t>
            </a:r>
            <a:endParaRPr lang="zh-CN" altLang="en-US" sz="1600" dirty="0">
              <a:solidFill>
                <a:schemeClr val="bg1"/>
              </a:solidFill>
              <a:sym typeface="+mn-ea"/>
            </a:endParaRPr>
          </a:p>
        </p:txBody>
      </p:sp>
      <p:sp>
        <p:nvSpPr>
          <p:cNvPr id="25604" name="Freeform 10"/>
          <p:cNvSpPr>
            <a:spLocks noChangeAspect="1"/>
          </p:cNvSpPr>
          <p:nvPr/>
        </p:nvSpPr>
        <p:spPr>
          <a:xfrm>
            <a:off x="1109980" y="3989070"/>
            <a:ext cx="5257800" cy="2074545"/>
          </a:xfrm>
          <a:custGeom>
            <a:avLst/>
            <a:gdLst/>
            <a:ahLst/>
            <a:cxnLst>
              <a:cxn ang="0">
                <a:pos x="2147483646" y="0"/>
              </a:cxn>
              <a:cxn ang="0">
                <a:pos x="0" y="0"/>
              </a:cxn>
              <a:cxn ang="0">
                <a:pos x="0" y="2147483646"/>
              </a:cxn>
              <a:cxn ang="0">
                <a:pos x="2147483646" y="2147483646"/>
              </a:cxn>
              <a:cxn ang="0">
                <a:pos x="2147483646" y="0"/>
              </a:cxn>
            </a:cxnLst>
            <a:rect l="0" t="0" r="0" b="0"/>
            <a:pathLst>
              <a:path w="2106" h="1134">
                <a:moveTo>
                  <a:pt x="2106" y="0"/>
                </a:moveTo>
                <a:lnTo>
                  <a:pt x="0" y="0"/>
                </a:lnTo>
                <a:lnTo>
                  <a:pt x="0" y="1134"/>
                </a:lnTo>
                <a:lnTo>
                  <a:pt x="1506" y="1134"/>
                </a:lnTo>
                <a:lnTo>
                  <a:pt x="2106" y="0"/>
                </a:lnTo>
                <a:close/>
              </a:path>
            </a:pathLst>
          </a:custGeom>
          <a:solidFill>
            <a:srgbClr val="17ADFA">
              <a:alpha val="100000"/>
            </a:srgbClr>
          </a:solidFill>
          <a:ln w="12700" cap="flat" cmpd="sng">
            <a:solidFill>
              <a:schemeClr val="bg1">
                <a:alpha val="100000"/>
              </a:schemeClr>
            </a:solidFill>
            <a:prstDash val="solid"/>
            <a:round/>
            <a:headEnd type="none" w="med" len="med"/>
            <a:tailEnd type="none" w="med" len="med"/>
          </a:ln>
        </p:spPr>
        <p:txBody>
          <a:bodyPr/>
          <a:p>
            <a:endParaRPr lang="zh-CN" altLang="en-US"/>
          </a:p>
        </p:txBody>
      </p:sp>
      <p:sp>
        <p:nvSpPr>
          <p:cNvPr id="27" name="TextBox 13"/>
          <p:cNvSpPr txBox="1">
            <a:spLocks noChangeAspect="1"/>
          </p:cNvSpPr>
          <p:nvPr/>
        </p:nvSpPr>
        <p:spPr>
          <a:xfrm>
            <a:off x="1282065" y="4558030"/>
            <a:ext cx="4120515" cy="276860"/>
          </a:xfrm>
          <a:prstGeom prst="rect">
            <a:avLst/>
          </a:prstGeom>
          <a:noFill/>
          <a:ln w="9525">
            <a:noFill/>
          </a:ln>
        </p:spPr>
        <p:txBody>
          <a:bodyPr wrap="square" lIns="0" tIns="0" rIns="0" bIns="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defTabSz="911225" eaLnBrk="1" hangingPunct="1">
              <a:lnSpc>
                <a:spcPct val="100000"/>
              </a:lnSpc>
              <a:spcBef>
                <a:spcPct val="20000"/>
              </a:spcBef>
              <a:buNone/>
            </a:pPr>
            <a:r>
              <a:rPr lang="zh-CN" altLang="en-US" sz="1800">
                <a:solidFill>
                  <a:schemeClr val="bg1"/>
                </a:solidFill>
                <a:sym typeface="+mn-ea"/>
              </a:rPr>
              <a:t>（三）单凭问诊有时即可确定诊断</a:t>
            </a:r>
            <a:endParaRPr lang="zh-CN" altLang="en-US" sz="1800" b="1" dirty="0">
              <a:solidFill>
                <a:schemeClr val="bg1"/>
              </a:solidFill>
              <a:latin typeface="Arial" panose="020B0604020202020204" pitchFamily="34" charset="0"/>
              <a:ea typeface="微软雅黑" panose="020B0503020204020204" charset="-122"/>
              <a:sym typeface="+mn-ea"/>
            </a:endParaRPr>
          </a:p>
        </p:txBody>
      </p:sp>
      <p:sp>
        <p:nvSpPr>
          <p:cNvPr id="28" name="TextBox 13"/>
          <p:cNvSpPr txBox="1">
            <a:spLocks noChangeAspect="1"/>
          </p:cNvSpPr>
          <p:nvPr/>
        </p:nvSpPr>
        <p:spPr>
          <a:xfrm>
            <a:off x="1358900" y="5031105"/>
            <a:ext cx="3729990" cy="441960"/>
          </a:xfrm>
          <a:prstGeom prst="rect">
            <a:avLst/>
          </a:prstGeom>
          <a:noFill/>
          <a:ln w="9525">
            <a:noFill/>
          </a:ln>
        </p:spPr>
        <p:txBody>
          <a:bodyPr wrap="square" lIns="0" tIns="0" rIns="0" bIns="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a:buNone/>
            </a:pPr>
            <a:r>
              <a:rPr lang="zh-CN" altLang="en-US" sz="900" b="1" dirty="0">
                <a:solidFill>
                  <a:schemeClr val="folHlink"/>
                </a:solidFill>
                <a:sym typeface="+mn-ea"/>
              </a:rPr>
              <a:t> </a:t>
            </a:r>
            <a:r>
              <a:rPr lang="zh-CN" altLang="en-US" sz="1600" b="1" dirty="0">
                <a:solidFill>
                  <a:schemeClr val="bg1"/>
                </a:solidFill>
                <a:sym typeface="+mn-ea"/>
              </a:rPr>
              <a:t>针对</a:t>
            </a:r>
            <a:r>
              <a:rPr lang="zh-CN" altLang="en-US" sz="1600" dirty="0">
                <a:solidFill>
                  <a:schemeClr val="bg1"/>
                </a:solidFill>
                <a:sym typeface="+mn-ea"/>
              </a:rPr>
              <a:t>症状典型、特异性强的疾病：如上呼吸道感染、典型的心绞痛、癫痫</a:t>
            </a:r>
            <a:endParaRPr lang="zh-CN" altLang="en-US" sz="1600" dirty="0">
              <a:solidFill>
                <a:schemeClr val="bg1"/>
              </a:solidFill>
              <a:latin typeface="Arial" panose="020B0604020202020204" pitchFamily="34" charset="0"/>
              <a:ea typeface="微软雅黑" panose="020B0503020204020204" charset="-122"/>
              <a:sym typeface="+mn-ea"/>
            </a:endParaRPr>
          </a:p>
        </p:txBody>
      </p:sp>
      <p:sp>
        <p:nvSpPr>
          <p:cNvPr id="29" name="Freeform 9"/>
          <p:cNvSpPr>
            <a:spLocks noChangeAspect="1"/>
          </p:cNvSpPr>
          <p:nvPr/>
        </p:nvSpPr>
        <p:spPr>
          <a:xfrm flipH="1">
            <a:off x="5638800" y="2279015"/>
            <a:ext cx="5371465" cy="1631950"/>
          </a:xfrm>
          <a:custGeom>
            <a:avLst/>
            <a:gdLst/>
            <a:ahLst/>
            <a:cxnLst>
              <a:cxn ang="0">
                <a:pos x="2147483646" y="2147483646"/>
              </a:cxn>
              <a:cxn ang="0">
                <a:pos x="2147483646" y="0"/>
              </a:cxn>
              <a:cxn ang="0">
                <a:pos x="0" y="0"/>
              </a:cxn>
              <a:cxn ang="0">
                <a:pos x="0" y="2147483646"/>
              </a:cxn>
              <a:cxn ang="0">
                <a:pos x="2147483646" y="2147483646"/>
              </a:cxn>
            </a:cxnLst>
            <a:rect l="0" t="0" r="0" b="0"/>
            <a:pathLst>
              <a:path w="2100" h="1128">
                <a:moveTo>
                  <a:pt x="2100" y="1128"/>
                </a:moveTo>
                <a:lnTo>
                  <a:pt x="1506" y="0"/>
                </a:lnTo>
                <a:lnTo>
                  <a:pt x="0" y="0"/>
                </a:lnTo>
                <a:lnTo>
                  <a:pt x="0" y="1128"/>
                </a:lnTo>
                <a:lnTo>
                  <a:pt x="2100" y="1128"/>
                </a:lnTo>
                <a:close/>
              </a:path>
            </a:pathLst>
          </a:custGeom>
          <a:solidFill>
            <a:srgbClr val="17ADFA">
              <a:alpha val="100000"/>
            </a:srgbClr>
          </a:solidFill>
          <a:ln w="12700" cap="flat" cmpd="sng">
            <a:solidFill>
              <a:schemeClr val="bg1">
                <a:alpha val="100000"/>
              </a:schemeClr>
            </a:solidFill>
            <a:prstDash val="solid"/>
            <a:round/>
            <a:headEnd type="none" w="med" len="med"/>
            <a:tailEnd type="none" w="med" len="med"/>
          </a:ln>
        </p:spPr>
        <p:txBody>
          <a:bodyPr/>
          <a:p>
            <a:endParaRPr lang="zh-CN" altLang="en-US"/>
          </a:p>
        </p:txBody>
      </p:sp>
      <p:sp>
        <p:nvSpPr>
          <p:cNvPr id="16" name="椭圆 9"/>
          <p:cNvSpPr>
            <a:spLocks noChangeAspect="1"/>
          </p:cNvSpPr>
          <p:nvPr/>
        </p:nvSpPr>
        <p:spPr>
          <a:xfrm>
            <a:off x="4740910" y="3172460"/>
            <a:ext cx="1800225" cy="1802765"/>
          </a:xfrm>
          <a:prstGeom prst="ellipse">
            <a:avLst/>
          </a:prstGeom>
          <a:solidFill>
            <a:srgbClr val="7F7F7F"/>
          </a:solidFill>
          <a:ln w="57150" cap="flat" cmpd="sng">
            <a:solidFill>
              <a:schemeClr val="bg1"/>
            </a:solidFill>
            <a:prstDash val="solid"/>
            <a:headEnd type="none" w="med" len="med"/>
            <a:tailEnd type="none" w="med" len="med"/>
          </a:ln>
        </p:spPr>
        <p:txBody>
          <a:bodyPr lIns="68580" tIns="34290" rIns="68580" bIns="34290"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r>
              <a:rPr lang="zh-CN" altLang="en-US" sz="1800" b="1" dirty="0">
                <a:solidFill>
                  <a:srgbClr val="FFFFFF"/>
                </a:solidFill>
                <a:latin typeface="Arial" panose="020B0604020202020204" pitchFamily="34" charset="0"/>
                <a:ea typeface="微软雅黑" panose="020B0503020204020204" charset="-122"/>
                <a:sym typeface="Arial" panose="020B0604020202020204" pitchFamily="34" charset="0"/>
              </a:rPr>
              <a:t>问诊</a:t>
            </a:r>
            <a:endParaRPr lang="zh-CN" altLang="en-US" sz="1800" b="1" dirty="0">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30" name="TextBox 13"/>
          <p:cNvSpPr txBox="1">
            <a:spLocks noChangeAspect="1"/>
          </p:cNvSpPr>
          <p:nvPr/>
        </p:nvSpPr>
        <p:spPr>
          <a:xfrm>
            <a:off x="7091045" y="2504440"/>
            <a:ext cx="3794760" cy="497840"/>
          </a:xfrm>
          <a:prstGeom prst="rect">
            <a:avLst/>
          </a:prstGeom>
          <a:noFill/>
          <a:ln w="9525">
            <a:noFill/>
          </a:ln>
        </p:spPr>
        <p:txBody>
          <a:bodyPr wrap="square" lIns="0" tIns="0" rIns="0" bIns="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algn="l" defTabSz="911225" eaLnBrk="1" hangingPunct="1">
              <a:lnSpc>
                <a:spcPct val="100000"/>
              </a:lnSpc>
              <a:spcBef>
                <a:spcPct val="20000"/>
              </a:spcBef>
              <a:buClrTx/>
              <a:buSzTx/>
              <a:buNone/>
            </a:pPr>
            <a:r>
              <a:rPr lang="zh-CN" altLang="en-US" sz="1800">
                <a:solidFill>
                  <a:schemeClr val="bg1"/>
                </a:solidFill>
                <a:sym typeface="+mn-ea"/>
              </a:rPr>
              <a:t>（二）是临床医师必须掌握的基本功</a:t>
            </a:r>
            <a:endParaRPr lang="zh-CN" altLang="en-US" sz="1800">
              <a:solidFill>
                <a:schemeClr val="bg1"/>
              </a:solidFill>
            </a:endParaRPr>
          </a:p>
          <a:p>
            <a:pPr marL="0" lvl="0" indent="0" algn="r" defTabSz="911225" eaLnBrk="1" hangingPunct="1">
              <a:lnSpc>
                <a:spcPct val="100000"/>
              </a:lnSpc>
              <a:spcBef>
                <a:spcPct val="20000"/>
              </a:spcBef>
              <a:buNone/>
            </a:pPr>
            <a:endParaRPr lang="en-US" altLang="zh-CN" sz="1200" b="1" dirty="0">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31" name="TextBox 13"/>
          <p:cNvSpPr txBox="1">
            <a:spLocks noChangeAspect="1"/>
          </p:cNvSpPr>
          <p:nvPr/>
        </p:nvSpPr>
        <p:spPr>
          <a:xfrm>
            <a:off x="7251065" y="3175000"/>
            <a:ext cx="3035300" cy="220980"/>
          </a:xfrm>
          <a:prstGeom prst="rect">
            <a:avLst/>
          </a:prstGeom>
          <a:noFill/>
          <a:ln w="9525">
            <a:noFill/>
          </a:ln>
        </p:spPr>
        <p:txBody>
          <a:bodyPr wrap="square" lIns="0" tIns="0" rIns="0" bIns="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lvl="0" algn="l" defTabSz="914400">
              <a:lnSpc>
                <a:spcPct val="90000"/>
              </a:lnSpc>
              <a:spcBef>
                <a:spcPts val="1000"/>
              </a:spcBef>
              <a:buClrTx/>
              <a:buSzTx/>
              <a:buNone/>
            </a:pPr>
            <a:r>
              <a:rPr lang="zh-CN" sz="1600" dirty="0">
                <a:solidFill>
                  <a:schemeClr val="bg1"/>
                </a:solidFill>
                <a:ea typeface="宋体" panose="02010600030101010101" pitchFamily="2" charset="-122"/>
                <a:sym typeface="+mn-ea"/>
              </a:rPr>
              <a:t>全面、系统收集病人的病情资料</a:t>
            </a:r>
            <a:endParaRPr lang="zh-CN" sz="900" dirty="0">
              <a:solidFill>
                <a:srgbClr val="FFFFFF"/>
              </a:solidFill>
              <a:latin typeface="Arial" panose="020B0604020202020204" pitchFamily="34" charset="0"/>
              <a:ea typeface="宋体" panose="02010600030101010101" pitchFamily="2" charset="-122"/>
              <a:sym typeface="Arial" panose="020B0604020202020204" pitchFamily="34" charset="0"/>
            </a:endParaRPr>
          </a:p>
        </p:txBody>
      </p:sp>
      <p:sp>
        <p:nvSpPr>
          <p:cNvPr id="32" name="TextBox 13"/>
          <p:cNvSpPr txBox="1">
            <a:spLocks noChangeAspect="1"/>
          </p:cNvSpPr>
          <p:nvPr/>
        </p:nvSpPr>
        <p:spPr>
          <a:xfrm>
            <a:off x="6997700" y="4834890"/>
            <a:ext cx="3542665" cy="570230"/>
          </a:xfrm>
          <a:prstGeom prst="rect">
            <a:avLst/>
          </a:prstGeom>
          <a:noFill/>
          <a:ln w="9525">
            <a:noFill/>
          </a:ln>
        </p:spPr>
        <p:txBody>
          <a:bodyPr wrap="square" lIns="0" tIns="0" rIns="0" bIns="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lvl="0" algn="l" defTabSz="914400">
              <a:lnSpc>
                <a:spcPct val="90000"/>
              </a:lnSpc>
              <a:spcBef>
                <a:spcPts val="1000"/>
              </a:spcBef>
              <a:buClrTx/>
              <a:buSzTx/>
              <a:buNone/>
            </a:pPr>
            <a:r>
              <a:rPr lang="zh-CN" altLang="en-US" sz="1600" dirty="0">
                <a:solidFill>
                  <a:schemeClr val="bg1"/>
                </a:solidFill>
                <a:sym typeface="+mn-ea"/>
              </a:rPr>
              <a:t>提示下一步体格检查时的查体重点</a:t>
            </a:r>
            <a:endParaRPr lang="zh-CN" altLang="en-US" sz="1600" dirty="0">
              <a:solidFill>
                <a:schemeClr val="bg1"/>
              </a:solidFill>
            </a:endParaRPr>
          </a:p>
          <a:p>
            <a:pPr lvl="0" algn="l" defTabSz="914400">
              <a:lnSpc>
                <a:spcPct val="90000"/>
              </a:lnSpc>
              <a:spcBef>
                <a:spcPts val="1000"/>
              </a:spcBef>
              <a:buClrTx/>
              <a:buSzTx/>
              <a:buNone/>
            </a:pPr>
            <a:r>
              <a:rPr lang="zh-CN" altLang="en-US" sz="1600" dirty="0">
                <a:solidFill>
                  <a:schemeClr val="bg1"/>
                </a:solidFill>
                <a:sym typeface="+mn-ea"/>
              </a:rPr>
              <a:t>为实验室和辅助检查提供重要线索。 </a:t>
            </a:r>
            <a:endParaRPr lang="en-US" altLang="zh-CN" sz="900" dirty="0">
              <a:solidFill>
                <a:srgbClr val="FFFFFF"/>
              </a:solidFill>
              <a:latin typeface="Arial" panose="020B0604020202020204" pitchFamily="34" charset="0"/>
              <a:ea typeface="微软雅黑" panose="020B0503020204020204" charset="-122"/>
              <a:sym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500"/>
                                        <p:tgtEl>
                                          <p:spTgt spid="1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wipe(left)">
                                      <p:cBhvr>
                                        <p:cTn id="11" dur="500"/>
                                        <p:tgtEl>
                                          <p:spTgt spid="18"/>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wipe(left)">
                                      <p:cBhvr>
                                        <p:cTn id="15" dur="500"/>
                                        <p:tgtEl>
                                          <p:spTgt spid="19"/>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wipe(left)">
                                      <p:cBhvr>
                                        <p:cTn id="19" dur="500"/>
                                        <p:tgtEl>
                                          <p:spTgt spid="20"/>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wipe(left)">
                                      <p:cBhvr>
                                        <p:cTn id="23" dur="500"/>
                                        <p:tgtEl>
                                          <p:spTgt spid="21"/>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wipe(left)">
                                      <p:cBhvr>
                                        <p:cTn id="27" dur="500"/>
                                        <p:tgtEl>
                                          <p:spTgt spid="22"/>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25"/>
                                        </p:tgtEl>
                                        <p:attrNameLst>
                                          <p:attrName>style.visibility</p:attrName>
                                        </p:attrNameLst>
                                      </p:cBhvr>
                                      <p:to>
                                        <p:strVal val="visible"/>
                                      </p:to>
                                    </p:set>
                                    <p:animEffect transition="in" filter="wipe(left)">
                                      <p:cBhvr>
                                        <p:cTn id="31" dur="500"/>
                                        <p:tgtEl>
                                          <p:spTgt spid="25"/>
                                        </p:tgtEl>
                                      </p:cBhvr>
                                    </p:animEffect>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26"/>
                                        </p:tgtEl>
                                        <p:attrNameLst>
                                          <p:attrName>style.visibility</p:attrName>
                                        </p:attrNameLst>
                                      </p:cBhvr>
                                      <p:to>
                                        <p:strVal val="visible"/>
                                      </p:to>
                                    </p:set>
                                    <p:animEffect transition="in" filter="wipe(left)">
                                      <p:cBhvr>
                                        <p:cTn id="35" dur="500"/>
                                        <p:tgtEl>
                                          <p:spTgt spid="26"/>
                                        </p:tgtEl>
                                      </p:cBhvr>
                                    </p:animEffect>
                                  </p:childTnLst>
                                </p:cTn>
                              </p:par>
                            </p:childTnLst>
                          </p:cTn>
                        </p:par>
                        <p:par>
                          <p:cTn id="36" fill="hold">
                            <p:stCondLst>
                              <p:cond delay="4000"/>
                            </p:stCondLst>
                            <p:childTnLst>
                              <p:par>
                                <p:cTn id="37" presetID="22" presetClass="entr" presetSubtype="8" fill="hold" grpId="0" nodeType="afterEffect">
                                  <p:stCondLst>
                                    <p:cond delay="0"/>
                                  </p:stCondLst>
                                  <p:childTnLst>
                                    <p:set>
                                      <p:cBhvr>
                                        <p:cTn id="38" dur="1" fill="hold">
                                          <p:stCondLst>
                                            <p:cond delay="0"/>
                                          </p:stCondLst>
                                        </p:cTn>
                                        <p:tgtEl>
                                          <p:spTgt spid="27"/>
                                        </p:tgtEl>
                                        <p:attrNameLst>
                                          <p:attrName>style.visibility</p:attrName>
                                        </p:attrNameLst>
                                      </p:cBhvr>
                                      <p:to>
                                        <p:strVal val="visible"/>
                                      </p:to>
                                    </p:set>
                                    <p:animEffect transition="in" filter="wipe(left)">
                                      <p:cBhvr>
                                        <p:cTn id="39" dur="500"/>
                                        <p:tgtEl>
                                          <p:spTgt spid="27"/>
                                        </p:tgtEl>
                                      </p:cBhvr>
                                    </p:animEffect>
                                  </p:childTnLst>
                                </p:cTn>
                              </p:par>
                            </p:childTnLst>
                          </p:cTn>
                        </p:par>
                        <p:par>
                          <p:cTn id="40" fill="hold">
                            <p:stCondLst>
                              <p:cond delay="4500"/>
                            </p:stCondLst>
                            <p:childTnLst>
                              <p:par>
                                <p:cTn id="41" presetID="22" presetClass="entr" presetSubtype="8" fill="hold" grpId="0" nodeType="afterEffect">
                                  <p:stCondLst>
                                    <p:cond delay="0"/>
                                  </p:stCondLst>
                                  <p:childTnLst>
                                    <p:set>
                                      <p:cBhvr>
                                        <p:cTn id="42" dur="1" fill="hold">
                                          <p:stCondLst>
                                            <p:cond delay="0"/>
                                          </p:stCondLst>
                                        </p:cTn>
                                        <p:tgtEl>
                                          <p:spTgt spid="28"/>
                                        </p:tgtEl>
                                        <p:attrNameLst>
                                          <p:attrName>style.visibility</p:attrName>
                                        </p:attrNameLst>
                                      </p:cBhvr>
                                      <p:to>
                                        <p:strVal val="visible"/>
                                      </p:to>
                                    </p:set>
                                    <p:animEffect transition="in" filter="wipe(left)">
                                      <p:cBhvr>
                                        <p:cTn id="43" dur="500"/>
                                        <p:tgtEl>
                                          <p:spTgt spid="28"/>
                                        </p:tgtEl>
                                      </p:cBhvr>
                                    </p:animEffect>
                                  </p:childTnLst>
                                </p:cTn>
                              </p:par>
                            </p:childTnLst>
                          </p:cTn>
                        </p:par>
                        <p:par>
                          <p:cTn id="44" fill="hold">
                            <p:stCondLst>
                              <p:cond delay="5000"/>
                            </p:stCondLst>
                            <p:childTnLst>
                              <p:par>
                                <p:cTn id="45" presetID="22" presetClass="entr" presetSubtype="8" fill="hold" grpId="0" nodeType="afterEffect">
                                  <p:stCondLst>
                                    <p:cond delay="0"/>
                                  </p:stCondLst>
                                  <p:childTnLst>
                                    <p:set>
                                      <p:cBhvr>
                                        <p:cTn id="46" dur="1" fill="hold">
                                          <p:stCondLst>
                                            <p:cond delay="0"/>
                                          </p:stCondLst>
                                        </p:cTn>
                                        <p:tgtEl>
                                          <p:spTgt spid="30"/>
                                        </p:tgtEl>
                                        <p:attrNameLst>
                                          <p:attrName>style.visibility</p:attrName>
                                        </p:attrNameLst>
                                      </p:cBhvr>
                                      <p:to>
                                        <p:strVal val="visible"/>
                                      </p:to>
                                    </p:set>
                                    <p:animEffect transition="in" filter="wipe(left)">
                                      <p:cBhvr>
                                        <p:cTn id="47" dur="500"/>
                                        <p:tgtEl>
                                          <p:spTgt spid="30"/>
                                        </p:tgtEl>
                                      </p:cBhvr>
                                    </p:animEffect>
                                  </p:childTnLst>
                                </p:cTn>
                              </p:par>
                            </p:childTnLst>
                          </p:cTn>
                        </p:par>
                        <p:par>
                          <p:cTn id="48" fill="hold">
                            <p:stCondLst>
                              <p:cond delay="5500"/>
                            </p:stCondLst>
                            <p:childTnLst>
                              <p:par>
                                <p:cTn id="49" presetID="22" presetClass="entr" presetSubtype="8" fill="hold" grpId="0" nodeType="afterEffect">
                                  <p:stCondLst>
                                    <p:cond delay="0"/>
                                  </p:stCondLst>
                                  <p:childTnLst>
                                    <p:set>
                                      <p:cBhvr>
                                        <p:cTn id="50" dur="1" fill="hold">
                                          <p:stCondLst>
                                            <p:cond delay="0"/>
                                          </p:stCondLst>
                                        </p:cTn>
                                        <p:tgtEl>
                                          <p:spTgt spid="31"/>
                                        </p:tgtEl>
                                        <p:attrNameLst>
                                          <p:attrName>style.visibility</p:attrName>
                                        </p:attrNameLst>
                                      </p:cBhvr>
                                      <p:to>
                                        <p:strVal val="visible"/>
                                      </p:to>
                                    </p:set>
                                    <p:animEffect transition="in" filter="wipe(left)">
                                      <p:cBhvr>
                                        <p:cTn id="51" dur="500"/>
                                        <p:tgtEl>
                                          <p:spTgt spid="31"/>
                                        </p:tgtEl>
                                      </p:cBhvr>
                                    </p:animEffect>
                                  </p:childTnLst>
                                </p:cTn>
                              </p:par>
                            </p:childTnLst>
                          </p:cTn>
                        </p:par>
                        <p:par>
                          <p:cTn id="52" fill="hold">
                            <p:stCondLst>
                              <p:cond delay="6000"/>
                            </p:stCondLst>
                            <p:childTnLst>
                              <p:par>
                                <p:cTn id="53" presetID="22" presetClass="entr" presetSubtype="8" fill="hold" grpId="0" nodeType="afterEffect">
                                  <p:stCondLst>
                                    <p:cond delay="0"/>
                                  </p:stCondLst>
                                  <p:childTnLst>
                                    <p:set>
                                      <p:cBhvr>
                                        <p:cTn id="54" dur="1" fill="hold">
                                          <p:stCondLst>
                                            <p:cond delay="0"/>
                                          </p:stCondLst>
                                        </p:cTn>
                                        <p:tgtEl>
                                          <p:spTgt spid="32"/>
                                        </p:tgtEl>
                                        <p:attrNameLst>
                                          <p:attrName>style.visibility</p:attrName>
                                        </p:attrNameLst>
                                      </p:cBhvr>
                                      <p:to>
                                        <p:strVal val="visible"/>
                                      </p:to>
                                    </p:set>
                                    <p:animEffect transition="in" filter="wipe(left)">
                                      <p:cBhvr>
                                        <p:cTn id="55"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9" grpId="0"/>
      <p:bldP spid="20" grpId="0"/>
      <p:bldP spid="21" grpId="0"/>
      <p:bldP spid="22" grpId="0"/>
      <p:bldP spid="25" grpId="0"/>
      <p:bldP spid="26" grpId="0"/>
      <p:bldP spid="27" grpId="0"/>
      <p:bldP spid="28" grpId="0"/>
      <p:bldP spid="30" grpId="0"/>
      <p:bldP spid="31" grpId="0"/>
      <p:bldP spid="32" grpId="0"/>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57048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五</a:t>
            </a: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呼吸困难</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3" name="文本框 2"/>
          <p:cNvSpPr txBox="1"/>
          <p:nvPr/>
        </p:nvSpPr>
        <p:spPr>
          <a:xfrm>
            <a:off x="642620" y="920115"/>
            <a:ext cx="4197985" cy="460375"/>
          </a:xfrm>
          <a:prstGeom prst="rect">
            <a:avLst/>
          </a:prstGeom>
          <a:noFill/>
        </p:spPr>
        <p:txBody>
          <a:bodyPr wrap="square" rtlCol="0">
            <a:spAutoFit/>
          </a:bodyPr>
          <a:p>
            <a:r>
              <a:rPr lang="zh-CN" altLang="en-US" sz="2400"/>
              <a:t>（一）病因</a:t>
            </a:r>
            <a:endParaRPr lang="zh-CN" altLang="en-US" sz="2400"/>
          </a:p>
        </p:txBody>
      </p:sp>
      <p:sp>
        <p:nvSpPr>
          <p:cNvPr id="58370" name="Rectangle 3"/>
          <p:cNvSpPr>
            <a:spLocks noGrp="1"/>
          </p:cNvSpPr>
          <p:nvPr>
            <p:ph type="body" idx="4294967295"/>
          </p:nvPr>
        </p:nvSpPr>
        <p:spPr>
          <a:xfrm>
            <a:off x="1178878" y="1628775"/>
            <a:ext cx="5586412" cy="4984750"/>
          </a:xfrm>
        </p:spPr>
        <p:txBody>
          <a:bodyPr wrap="square" anchor="t"/>
          <a:p>
            <a:pPr marL="0" indent="0">
              <a:lnSpc>
                <a:spcPct val="150000"/>
              </a:lnSpc>
              <a:buNone/>
            </a:pPr>
            <a:r>
              <a:rPr lang="en-US" altLang="zh-CN" sz="2400" b="1" dirty="0">
                <a:solidFill>
                  <a:schemeClr val="tx1"/>
                </a:solidFill>
                <a:latin typeface="Arial" panose="020B0604020202020204" pitchFamily="34" charset="0"/>
                <a:ea typeface="楷体_GB2312" panose="02010609030101010101" pitchFamily="1" charset="-122"/>
              </a:rPr>
              <a:t>1.</a:t>
            </a:r>
            <a:r>
              <a:rPr lang="zh-CN" altLang="en-US" sz="2400" b="1" dirty="0">
                <a:solidFill>
                  <a:schemeClr val="tx1"/>
                </a:solidFill>
                <a:latin typeface="Arial" panose="020B0604020202020204" pitchFamily="34" charset="0"/>
                <a:ea typeface="楷体_GB2312" panose="02010609030101010101" pitchFamily="1" charset="-122"/>
              </a:rPr>
              <a:t>呼吸系统疾病→肺通气、换气功能不良→肺活量减低、血中缺O</a:t>
            </a:r>
            <a:r>
              <a:rPr lang="zh-CN" altLang="en-US" sz="2400" b="1" baseline="-25000" dirty="0">
                <a:solidFill>
                  <a:schemeClr val="tx1"/>
                </a:solidFill>
                <a:latin typeface="Arial" panose="020B0604020202020204" pitchFamily="34" charset="0"/>
                <a:ea typeface="楷体_GB2312" panose="02010609030101010101" pitchFamily="1" charset="-122"/>
              </a:rPr>
              <a:t>2</a:t>
            </a:r>
            <a:r>
              <a:rPr lang="zh-CN" altLang="en-US" sz="2400" b="1" dirty="0">
                <a:solidFill>
                  <a:schemeClr val="tx1"/>
                </a:solidFill>
                <a:latin typeface="Arial" panose="020B0604020202020204" pitchFamily="34" charset="0"/>
                <a:ea typeface="楷体_GB2312" panose="02010609030101010101" pitchFamily="1" charset="-122"/>
              </a:rPr>
              <a:t>与CO</a:t>
            </a:r>
            <a:r>
              <a:rPr lang="zh-CN" altLang="en-US" sz="2400" b="1" baseline="-25000" dirty="0">
                <a:solidFill>
                  <a:schemeClr val="tx1"/>
                </a:solidFill>
                <a:latin typeface="Arial" panose="020B0604020202020204" pitchFamily="34" charset="0"/>
                <a:ea typeface="楷体_GB2312" panose="02010609030101010101" pitchFamily="1" charset="-122"/>
              </a:rPr>
              <a:t>2</a:t>
            </a:r>
            <a:r>
              <a:rPr lang="zh-CN" altLang="en-US" sz="2400" b="1" dirty="0">
                <a:solidFill>
                  <a:schemeClr val="tx1"/>
                </a:solidFill>
                <a:latin typeface="Arial" panose="020B0604020202020204" pitchFamily="34" charset="0"/>
                <a:ea typeface="楷体_GB2312" panose="02010609030101010101" pitchFamily="1" charset="-122"/>
              </a:rPr>
              <a:t>潴留</a:t>
            </a:r>
            <a:endParaRPr lang="zh-CN" altLang="en-US" sz="2400" b="1" dirty="0">
              <a:solidFill>
                <a:schemeClr val="tx1"/>
              </a:solidFill>
              <a:latin typeface="Arial" panose="020B0604020202020204" pitchFamily="34" charset="0"/>
              <a:ea typeface="楷体_GB2312" panose="02010609030101010101" pitchFamily="1" charset="-122"/>
            </a:endParaRPr>
          </a:p>
          <a:p>
            <a:pPr>
              <a:lnSpc>
                <a:spcPct val="120000"/>
              </a:lnSpc>
            </a:pPr>
            <a:r>
              <a:rPr lang="zh-CN" altLang="en-US" sz="2400" b="1" dirty="0">
                <a:solidFill>
                  <a:schemeClr val="tx1"/>
                </a:solidFill>
                <a:latin typeface="Arial" panose="020B0604020202020204" pitchFamily="34" charset="0"/>
                <a:ea typeface="楷体_GB2312" panose="02010609030101010101" pitchFamily="1" charset="-122"/>
              </a:rPr>
              <a:t>气道梗阻</a:t>
            </a:r>
            <a:endParaRPr lang="zh-CN" altLang="en-US" sz="2400" b="1" dirty="0">
              <a:solidFill>
                <a:schemeClr val="tx1"/>
              </a:solidFill>
              <a:latin typeface="Arial" panose="020B0604020202020204" pitchFamily="34" charset="0"/>
              <a:ea typeface="楷体_GB2312" panose="02010609030101010101" pitchFamily="1" charset="-122"/>
            </a:endParaRPr>
          </a:p>
          <a:p>
            <a:pPr>
              <a:lnSpc>
                <a:spcPct val="120000"/>
              </a:lnSpc>
            </a:pPr>
            <a:r>
              <a:rPr lang="zh-CN" altLang="en-US" sz="2400" b="1" dirty="0">
                <a:solidFill>
                  <a:schemeClr val="tx1"/>
                </a:solidFill>
                <a:latin typeface="Arial" panose="020B0604020202020204" pitchFamily="34" charset="0"/>
                <a:ea typeface="楷体_GB2312" panose="02010609030101010101" pitchFamily="1" charset="-122"/>
              </a:rPr>
              <a:t>肺脏疾病</a:t>
            </a:r>
            <a:endParaRPr lang="zh-CN" altLang="en-US" sz="2400" b="1" dirty="0">
              <a:solidFill>
                <a:schemeClr val="tx1"/>
              </a:solidFill>
              <a:latin typeface="Arial" panose="020B0604020202020204" pitchFamily="34" charset="0"/>
              <a:ea typeface="楷体_GB2312" panose="02010609030101010101" pitchFamily="1" charset="-122"/>
            </a:endParaRPr>
          </a:p>
          <a:p>
            <a:pPr>
              <a:lnSpc>
                <a:spcPct val="120000"/>
              </a:lnSpc>
            </a:pPr>
            <a:r>
              <a:rPr lang="zh-CN" altLang="en-US" sz="2400" b="1" dirty="0">
                <a:solidFill>
                  <a:schemeClr val="tx1"/>
                </a:solidFill>
                <a:latin typeface="Arial" panose="020B0604020202020204" pitchFamily="34" charset="0"/>
                <a:ea typeface="楷体_GB2312" panose="02010609030101010101" pitchFamily="1" charset="-122"/>
              </a:rPr>
              <a:t>胸壁胸膜</a:t>
            </a:r>
            <a:r>
              <a:rPr lang="zh-CN" altLang="en-US" sz="2400" b="1" dirty="0">
                <a:solidFill>
                  <a:schemeClr val="tx1"/>
                </a:solidFill>
                <a:latin typeface="Arial" panose="020B0604020202020204" pitchFamily="34" charset="0"/>
                <a:ea typeface="楷体_GB2312" panose="02010609030101010101" pitchFamily="1" charset="-122"/>
                <a:sym typeface="Arial" panose="020B0604020202020204" pitchFamily="34" charset="0"/>
              </a:rPr>
              <a:t>疾病</a:t>
            </a:r>
            <a:endParaRPr lang="zh-CN" altLang="en-US" sz="2400" b="1" dirty="0">
              <a:solidFill>
                <a:schemeClr val="tx1"/>
              </a:solidFill>
              <a:latin typeface="Arial" panose="020B0604020202020204" pitchFamily="34" charset="0"/>
              <a:ea typeface="楷体_GB2312" panose="02010609030101010101" pitchFamily="1" charset="-122"/>
              <a:sym typeface="Arial" panose="020B0604020202020204" pitchFamily="34" charset="0"/>
            </a:endParaRPr>
          </a:p>
          <a:p>
            <a:pPr>
              <a:lnSpc>
                <a:spcPct val="120000"/>
              </a:lnSpc>
            </a:pPr>
            <a:r>
              <a:rPr lang="zh-CN" altLang="en-US" sz="2400" b="1" dirty="0">
                <a:solidFill>
                  <a:schemeClr val="tx1"/>
                </a:solidFill>
                <a:latin typeface="Arial" panose="020B0604020202020204" pitchFamily="34" charset="0"/>
                <a:ea typeface="楷体_GB2312" panose="02010609030101010101" pitchFamily="1" charset="-122"/>
              </a:rPr>
              <a:t>神经肌肉</a:t>
            </a:r>
            <a:r>
              <a:rPr lang="zh-CN" altLang="en-US" sz="2400" b="1" dirty="0">
                <a:solidFill>
                  <a:schemeClr val="tx1"/>
                </a:solidFill>
                <a:latin typeface="Arial" panose="020B0604020202020204" pitchFamily="34" charset="0"/>
                <a:ea typeface="楷体_GB2312" panose="02010609030101010101" pitchFamily="1" charset="-122"/>
                <a:sym typeface="Arial" panose="020B0604020202020204" pitchFamily="34" charset="0"/>
              </a:rPr>
              <a:t>疾病</a:t>
            </a:r>
            <a:endParaRPr lang="zh-CN" altLang="en-US" sz="2400" b="1" dirty="0">
              <a:solidFill>
                <a:schemeClr val="tx1"/>
              </a:solidFill>
              <a:latin typeface="Arial" panose="020B0604020202020204" pitchFamily="34" charset="0"/>
              <a:ea typeface="楷体_GB2312" panose="02010609030101010101" pitchFamily="1" charset="-122"/>
              <a:sym typeface="Arial" panose="020B0604020202020204" pitchFamily="34" charset="0"/>
            </a:endParaRPr>
          </a:p>
          <a:p>
            <a:pPr>
              <a:lnSpc>
                <a:spcPct val="120000"/>
              </a:lnSpc>
            </a:pPr>
            <a:r>
              <a:rPr lang="zh-CN" altLang="en-US" sz="2400" b="1" dirty="0">
                <a:solidFill>
                  <a:schemeClr val="tx1"/>
                </a:solidFill>
                <a:latin typeface="Arial" panose="020B0604020202020204" pitchFamily="34" charset="0"/>
                <a:ea typeface="楷体_GB2312" panose="02010609030101010101" pitchFamily="1" charset="-122"/>
              </a:rPr>
              <a:t>膈肌运动</a:t>
            </a:r>
            <a:r>
              <a:rPr lang="zh-CN" altLang="en-US" sz="2400" b="1" dirty="0">
                <a:solidFill>
                  <a:schemeClr val="tx1"/>
                </a:solidFill>
                <a:latin typeface="Arial" panose="020B0604020202020204" pitchFamily="34" charset="0"/>
                <a:ea typeface="楷体_GB2312" panose="02010609030101010101" pitchFamily="1" charset="-122"/>
                <a:sym typeface="Arial" panose="020B0604020202020204" pitchFamily="34" charset="0"/>
              </a:rPr>
              <a:t>障碍</a:t>
            </a:r>
            <a:endParaRPr lang="zh-CN" altLang="en-US" sz="2400" b="1" dirty="0">
              <a:solidFill>
                <a:schemeClr val="tx1"/>
              </a:solidFill>
              <a:latin typeface="Arial" panose="020B0604020202020204" pitchFamily="34" charset="0"/>
              <a:ea typeface="楷体_GB2312" panose="02010609030101010101" pitchFamily="1" charset="-122"/>
              <a:sym typeface="Arial" panose="020B0604020202020204" pitchFamily="34" charset="0"/>
            </a:endParaRPr>
          </a:p>
        </p:txBody>
      </p:sp>
      <p:pic>
        <p:nvPicPr>
          <p:cNvPr id="58372" name="Picture 4"/>
          <p:cNvPicPr>
            <a:picLocks noChangeAspect="1"/>
          </p:cNvPicPr>
          <p:nvPr/>
        </p:nvPicPr>
        <p:blipFill>
          <a:blip r:embed="rId3"/>
          <a:stretch>
            <a:fillRect/>
          </a:stretch>
        </p:blipFill>
        <p:spPr>
          <a:xfrm>
            <a:off x="7388860" y="2101215"/>
            <a:ext cx="3429635" cy="4039235"/>
          </a:xfrm>
          <a:prstGeom prst="rect">
            <a:avLst/>
          </a:prstGeom>
          <a:noFill/>
          <a:ln w="9525">
            <a:noFill/>
          </a:ln>
        </p:spPr>
      </p:pic>
      <p:sp>
        <p:nvSpPr>
          <p:cNvPr id="58373" name="文本框 58372"/>
          <p:cNvSpPr txBox="1"/>
          <p:nvPr/>
        </p:nvSpPr>
        <p:spPr>
          <a:xfrm>
            <a:off x="8306118" y="1760855"/>
            <a:ext cx="1595437" cy="398463"/>
          </a:xfrm>
          <a:prstGeom prst="rect">
            <a:avLst/>
          </a:prstGeom>
          <a:solidFill>
            <a:srgbClr val="FF00FF">
              <a:alpha val="60999"/>
            </a:srgbClr>
          </a:solidFill>
          <a:ln w="9525">
            <a:noFill/>
          </a:ln>
        </p:spPr>
        <p:txBody>
          <a:bodyPr wrap="square" lIns="90170" tIns="46990" rIns="90170" bIns="46990" anchor="t">
            <a:spAutoFit/>
          </a:bodyPr>
          <a:p>
            <a:r>
              <a:rPr lang="zh-CN" altLang="en-US" sz="2000" b="1" dirty="0">
                <a:latin typeface="Arial" panose="020B0604020202020204" pitchFamily="34" charset="0"/>
                <a:ea typeface="宋体" panose="02010600030101010101" pitchFamily="2" charset="-122"/>
              </a:rPr>
              <a:t>重症肌无力</a:t>
            </a:r>
            <a:endParaRPr lang="zh-CN" altLang="en-US" sz="2000" b="1" dirty="0">
              <a:latin typeface="Arial" panose="020B0604020202020204" pitchFamily="34" charset="0"/>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58372"/>
                                        </p:tgtEl>
                                        <p:attrNameLst>
                                          <p:attrName>style.visibility</p:attrName>
                                        </p:attrNameLst>
                                      </p:cBhvr>
                                      <p:to>
                                        <p:strVal val="visible"/>
                                      </p:to>
                                    </p:set>
                                    <p:anim calcmode="lin" valueType="num">
                                      <p:cBhvr additive="base">
                                        <p:cTn id="7" dur="500" fill="hold"/>
                                        <p:tgtEl>
                                          <p:spTgt spid="58372"/>
                                        </p:tgtEl>
                                        <p:attrNameLst>
                                          <p:attrName>ppt_x</p:attrName>
                                        </p:attrNameLst>
                                      </p:cBhvr>
                                      <p:tavLst>
                                        <p:tav tm="0">
                                          <p:val>
                                            <p:strVal val="#ppt_x"/>
                                          </p:val>
                                        </p:tav>
                                        <p:tav tm="100000">
                                          <p:val>
                                            <p:strVal val="#ppt_x"/>
                                          </p:val>
                                        </p:tav>
                                      </p:tavLst>
                                    </p:anim>
                                    <p:anim calcmode="lin" valueType="num">
                                      <p:cBhvr additive="base">
                                        <p:cTn id="8" dur="500" fill="hold"/>
                                        <p:tgtEl>
                                          <p:spTgt spid="5837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8373"/>
                                        </p:tgtEl>
                                        <p:attrNameLst>
                                          <p:attrName>style.visibility</p:attrName>
                                        </p:attrNameLst>
                                      </p:cBhvr>
                                      <p:to>
                                        <p:strVal val="visible"/>
                                      </p:to>
                                    </p:set>
                                    <p:anim calcmode="lin" valueType="num">
                                      <p:cBhvr additive="base">
                                        <p:cTn id="13" dur="500" fill="hold"/>
                                        <p:tgtEl>
                                          <p:spTgt spid="58373"/>
                                        </p:tgtEl>
                                        <p:attrNameLst>
                                          <p:attrName>ppt_x</p:attrName>
                                        </p:attrNameLst>
                                      </p:cBhvr>
                                      <p:tavLst>
                                        <p:tav tm="0">
                                          <p:val>
                                            <p:strVal val="#ppt_x"/>
                                          </p:val>
                                        </p:tav>
                                        <p:tav tm="100000">
                                          <p:val>
                                            <p:strVal val="#ppt_x"/>
                                          </p:val>
                                        </p:tav>
                                      </p:tavLst>
                                    </p:anim>
                                    <p:anim calcmode="lin" valueType="num">
                                      <p:cBhvr additive="base">
                                        <p:cTn id="14" dur="500" fill="hold"/>
                                        <p:tgtEl>
                                          <p:spTgt spid="5837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373" grpId="0" bldLvl="0" animBg="1"/>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57048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五</a:t>
            </a: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呼吸困难</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3" name="文本框 2"/>
          <p:cNvSpPr txBox="1"/>
          <p:nvPr/>
        </p:nvSpPr>
        <p:spPr>
          <a:xfrm>
            <a:off x="642620" y="920115"/>
            <a:ext cx="4197985" cy="460375"/>
          </a:xfrm>
          <a:prstGeom prst="rect">
            <a:avLst/>
          </a:prstGeom>
          <a:noFill/>
        </p:spPr>
        <p:txBody>
          <a:bodyPr wrap="square" rtlCol="0">
            <a:spAutoFit/>
          </a:bodyPr>
          <a:p>
            <a:r>
              <a:rPr lang="zh-CN" altLang="en-US" sz="2400"/>
              <a:t>（一）病因</a:t>
            </a:r>
            <a:endParaRPr lang="zh-CN" altLang="en-US" sz="2400"/>
          </a:p>
        </p:txBody>
      </p:sp>
      <p:sp>
        <p:nvSpPr>
          <p:cNvPr id="60417" name="Rectangle 3"/>
          <p:cNvSpPr>
            <a:spLocks noGrp="1"/>
          </p:cNvSpPr>
          <p:nvPr>
            <p:ph type="body" idx="4294967295"/>
          </p:nvPr>
        </p:nvSpPr>
        <p:spPr>
          <a:xfrm>
            <a:off x="1138555" y="1812925"/>
            <a:ext cx="9326245" cy="4308475"/>
          </a:xfrm>
        </p:spPr>
        <p:txBody>
          <a:bodyPr wrap="square" anchor="t">
            <a:normAutofit lnSpcReduction="20000"/>
          </a:bodyPr>
          <a:p>
            <a:pPr algn="l">
              <a:lnSpc>
                <a:spcPct val="120000"/>
              </a:lnSpc>
              <a:buNone/>
            </a:pPr>
            <a:r>
              <a:rPr lang="zh-CN" altLang="en-US" sz="2400" dirty="0">
                <a:solidFill>
                  <a:schemeClr val="tx1"/>
                </a:solidFill>
                <a:latin typeface="微软雅黑" panose="020B0503020204020204" charset="-122"/>
                <a:ea typeface="微软雅黑" panose="020B0503020204020204" charset="-122"/>
                <a:cs typeface="微软雅黑" panose="020B0503020204020204" charset="-122"/>
              </a:rPr>
              <a:t>2、冠心病、心力衰竭、二尖瓣狭窄→重度心功能不全</a:t>
            </a:r>
            <a:endParaRPr lang="zh-CN" altLang="en-US" sz="2400" dirty="0">
              <a:solidFill>
                <a:schemeClr val="tx1"/>
              </a:solidFill>
              <a:latin typeface="微软雅黑" panose="020B0503020204020204" charset="-122"/>
              <a:ea typeface="微软雅黑" panose="020B0503020204020204" charset="-122"/>
              <a:cs typeface="微软雅黑" panose="020B0503020204020204" charset="-122"/>
            </a:endParaRPr>
          </a:p>
          <a:p>
            <a:pPr algn="l">
              <a:lnSpc>
                <a:spcPct val="120000"/>
              </a:lnSpc>
              <a:buNone/>
            </a:pPr>
            <a:r>
              <a:rPr lang="zh-CN" altLang="en-US" sz="2400" dirty="0">
                <a:solidFill>
                  <a:schemeClr val="tx1"/>
                </a:solidFill>
                <a:latin typeface="微软雅黑" panose="020B0503020204020204" charset="-122"/>
                <a:ea typeface="微软雅黑" panose="020B0503020204020204" charset="-122"/>
                <a:cs typeface="微软雅黑" panose="020B0503020204020204" charset="-122"/>
              </a:rPr>
              <a:t>3、中毒</a:t>
            </a:r>
            <a:br>
              <a:rPr lang="zh-CN" altLang="en-US" sz="2400" dirty="0">
                <a:solidFill>
                  <a:schemeClr val="tx1"/>
                </a:solidFill>
                <a:latin typeface="微软雅黑" panose="020B0503020204020204" charset="-122"/>
                <a:ea typeface="微软雅黑" panose="020B0503020204020204" charset="-122"/>
                <a:cs typeface="微软雅黑" panose="020B0503020204020204" charset="-122"/>
              </a:rPr>
            </a:br>
            <a:r>
              <a:rPr lang="zh-CN" altLang="en-US" sz="2400" dirty="0">
                <a:solidFill>
                  <a:schemeClr val="tx1"/>
                </a:solidFill>
                <a:latin typeface="微软雅黑" panose="020B0503020204020204" charset="-122"/>
                <a:ea typeface="微软雅黑" panose="020B0503020204020204" charset="-122"/>
                <a:cs typeface="微软雅黑" panose="020B0503020204020204" charset="-122"/>
              </a:rPr>
              <a:t>      尿毒症，糖尿病酮症酸中毒</a:t>
            </a:r>
            <a:endParaRPr lang="zh-CN" altLang="en-US" sz="2400" dirty="0">
              <a:solidFill>
                <a:schemeClr val="tx1"/>
              </a:solidFill>
              <a:latin typeface="微软雅黑" panose="020B0503020204020204" charset="-122"/>
              <a:ea typeface="微软雅黑" panose="020B0503020204020204" charset="-122"/>
              <a:cs typeface="微软雅黑" panose="020B0503020204020204" charset="-122"/>
            </a:endParaRPr>
          </a:p>
          <a:p>
            <a:pPr algn="l">
              <a:lnSpc>
                <a:spcPct val="120000"/>
              </a:lnSpc>
              <a:buNone/>
            </a:pPr>
            <a:r>
              <a:rPr lang="zh-CN" altLang="en-US" sz="2400" dirty="0">
                <a:solidFill>
                  <a:schemeClr val="tx1"/>
                </a:solidFill>
                <a:latin typeface="微软雅黑" panose="020B0503020204020204" charset="-122"/>
                <a:ea typeface="微软雅黑" panose="020B0503020204020204" charset="-122"/>
                <a:cs typeface="微软雅黑" panose="020B0503020204020204" charset="-122"/>
              </a:rPr>
              <a:t>4、血液病（血源性）</a:t>
            </a:r>
            <a:br>
              <a:rPr lang="zh-CN" altLang="en-US" sz="2400" dirty="0">
                <a:solidFill>
                  <a:schemeClr val="tx1"/>
                </a:solidFill>
                <a:latin typeface="微软雅黑" panose="020B0503020204020204" charset="-122"/>
                <a:ea typeface="微软雅黑" panose="020B0503020204020204" charset="-122"/>
                <a:cs typeface="微软雅黑" panose="020B0503020204020204" charset="-122"/>
              </a:rPr>
            </a:br>
            <a:r>
              <a:rPr lang="zh-CN" altLang="en-US" sz="2400" dirty="0">
                <a:solidFill>
                  <a:schemeClr val="tx1"/>
                </a:solidFill>
                <a:latin typeface="微软雅黑" panose="020B0503020204020204" charset="-122"/>
                <a:ea typeface="微软雅黑" panose="020B0503020204020204" charset="-122"/>
                <a:cs typeface="微软雅黑" panose="020B0503020204020204" charset="-122"/>
              </a:rPr>
              <a:t>      严重贫血，高铁血红蛋白症</a:t>
            </a:r>
            <a:endParaRPr lang="zh-CN" altLang="en-US" sz="2400" dirty="0">
              <a:solidFill>
                <a:schemeClr val="tx1"/>
              </a:solidFill>
              <a:latin typeface="微软雅黑" panose="020B0503020204020204" charset="-122"/>
              <a:ea typeface="微软雅黑" panose="020B0503020204020204" charset="-122"/>
              <a:cs typeface="微软雅黑" panose="020B0503020204020204" charset="-122"/>
            </a:endParaRPr>
          </a:p>
          <a:p>
            <a:pPr algn="l">
              <a:lnSpc>
                <a:spcPct val="120000"/>
              </a:lnSpc>
              <a:buNone/>
            </a:pPr>
            <a:r>
              <a:rPr lang="zh-CN" altLang="en-US" sz="2400" dirty="0">
                <a:solidFill>
                  <a:schemeClr val="tx1"/>
                </a:solidFill>
                <a:latin typeface="微软雅黑" panose="020B0503020204020204" charset="-122"/>
                <a:ea typeface="微软雅黑" panose="020B0503020204020204" charset="-122"/>
                <a:cs typeface="微软雅黑" panose="020B0503020204020204" charset="-122"/>
              </a:rPr>
              <a:t>5、神经精神因素</a:t>
            </a:r>
            <a:endParaRPr lang="zh-CN" altLang="en-US" sz="2400" dirty="0">
              <a:solidFill>
                <a:schemeClr val="tx1"/>
              </a:solidFill>
              <a:latin typeface="微软雅黑" panose="020B0503020204020204" charset="-122"/>
              <a:ea typeface="微软雅黑" panose="020B0503020204020204" charset="-122"/>
              <a:cs typeface="微软雅黑" panose="020B0503020204020204" charset="-122"/>
            </a:endParaRPr>
          </a:p>
          <a:p>
            <a:pPr algn="l">
              <a:lnSpc>
                <a:spcPct val="120000"/>
              </a:lnSpc>
              <a:buNone/>
            </a:pPr>
            <a:r>
              <a:rPr lang="zh-CN" altLang="en-US" sz="2400" dirty="0">
                <a:solidFill>
                  <a:schemeClr val="tx1"/>
                </a:solidFill>
                <a:latin typeface="微软雅黑" panose="020B0503020204020204" charset="-122"/>
                <a:ea typeface="微软雅黑" panose="020B0503020204020204" charset="-122"/>
                <a:cs typeface="微软雅黑" panose="020B0503020204020204" charset="-122"/>
              </a:rPr>
              <a:t>      缺氧，CO</a:t>
            </a:r>
            <a:r>
              <a:rPr lang="zh-CN" altLang="en-US" sz="2400" baseline="-25000" dirty="0">
                <a:solidFill>
                  <a:schemeClr val="tx1"/>
                </a:solidFill>
                <a:uFillTx/>
                <a:latin typeface="微软雅黑" panose="020B0503020204020204" charset="-122"/>
                <a:ea typeface="微软雅黑" panose="020B0503020204020204" charset="-122"/>
                <a:cs typeface="微软雅黑" panose="020B0503020204020204" charset="-122"/>
              </a:rPr>
              <a:t>2</a:t>
            </a:r>
            <a:r>
              <a:rPr lang="zh-CN" altLang="en-US" sz="2400" dirty="0">
                <a:solidFill>
                  <a:schemeClr val="tx1"/>
                </a:solidFill>
                <a:latin typeface="微软雅黑" panose="020B0503020204020204" charset="-122"/>
                <a:ea typeface="微软雅黑" panose="020B0503020204020204" charset="-122"/>
                <a:cs typeface="微软雅黑" panose="020B0503020204020204" charset="-122"/>
              </a:rPr>
              <a:t>潴留，出血，肿瘤压迫、外伤等</a:t>
            </a:r>
            <a:r>
              <a:rPr lang="en-US" altLang="zh-CN" sz="2400" dirty="0">
                <a:solidFill>
                  <a:schemeClr val="tx1"/>
                </a:solidFill>
                <a:latin typeface="微软雅黑" panose="020B0503020204020204" charset="-122"/>
                <a:ea typeface="微软雅黑" panose="020B0503020204020204" charset="-122"/>
                <a:cs typeface="微软雅黑" panose="020B0503020204020204" charset="-122"/>
              </a:rPr>
              <a:t>→</a:t>
            </a:r>
            <a:r>
              <a:rPr lang="zh-CN" altLang="en-US" sz="2400" dirty="0">
                <a:solidFill>
                  <a:schemeClr val="tx1"/>
                </a:solidFill>
                <a:latin typeface="微软雅黑" panose="020B0503020204020204" charset="-122"/>
                <a:ea typeface="微软雅黑" panose="020B0503020204020204" charset="-122"/>
                <a:cs typeface="微软雅黑" panose="020B0503020204020204" charset="-122"/>
              </a:rPr>
              <a:t>呼吸中枢功能障碍</a:t>
            </a:r>
            <a:endParaRPr lang="zh-CN" altLang="en-US" sz="2400" dirty="0">
              <a:solidFill>
                <a:schemeClr val="tx1"/>
              </a:solidFill>
              <a:latin typeface="微软雅黑" panose="020B0503020204020204" charset="-122"/>
              <a:ea typeface="微软雅黑" panose="020B0503020204020204" charset="-122"/>
              <a:cs typeface="微软雅黑" panose="020B0503020204020204" charset="-122"/>
            </a:endParaRPr>
          </a:p>
          <a:p>
            <a:pPr algn="l">
              <a:lnSpc>
                <a:spcPct val="120000"/>
              </a:lnSpc>
              <a:buNone/>
            </a:pPr>
            <a:r>
              <a:rPr lang="zh-CN" altLang="en-US" sz="2400" dirty="0">
                <a:solidFill>
                  <a:schemeClr val="tx1"/>
                </a:solidFill>
                <a:latin typeface="微软雅黑" panose="020B0503020204020204" charset="-122"/>
                <a:ea typeface="微软雅黑" panose="020B0503020204020204" charset="-122"/>
                <a:cs typeface="微软雅黑" panose="020B0503020204020204" charset="-122"/>
              </a:rPr>
              <a:t>6、精神因素：情绪激动，癔病</a:t>
            </a:r>
            <a:endParaRPr lang="zh-CN" altLang="en-US" sz="2400" dirty="0">
              <a:solidFill>
                <a:schemeClr val="tx1"/>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itle 6"/>
          <p:cNvSpPr txBox="1"/>
          <p:nvPr>
            <p:custDataLst>
              <p:tags r:id="rId1"/>
            </p:custDataLst>
          </p:nvPr>
        </p:nvSpPr>
        <p:spPr>
          <a:xfrm>
            <a:off x="231407" y="97384"/>
            <a:ext cx="257048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五</a:t>
            </a: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呼吸困难</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3" name="文本框 2"/>
          <p:cNvSpPr txBox="1"/>
          <p:nvPr/>
        </p:nvSpPr>
        <p:spPr>
          <a:xfrm>
            <a:off x="642620" y="920115"/>
            <a:ext cx="4197985" cy="460375"/>
          </a:xfrm>
          <a:prstGeom prst="rect">
            <a:avLst/>
          </a:prstGeom>
          <a:noFill/>
        </p:spPr>
        <p:txBody>
          <a:bodyPr wrap="square" rtlCol="0">
            <a:spAutoFit/>
          </a:bodyPr>
          <a:p>
            <a:r>
              <a:rPr lang="zh-CN" altLang="en-US" sz="2400"/>
              <a:t>（二）临床表现</a:t>
            </a:r>
            <a:endParaRPr lang="zh-CN" altLang="en-US" sz="2400"/>
          </a:p>
        </p:txBody>
      </p:sp>
      <p:grpSp>
        <p:nvGrpSpPr>
          <p:cNvPr id="2" name="组合 1"/>
          <p:cNvGrpSpPr/>
          <p:nvPr/>
        </p:nvGrpSpPr>
        <p:grpSpPr>
          <a:xfrm>
            <a:off x="2312035" y="2896235"/>
            <a:ext cx="7298690" cy="2716530"/>
            <a:chOff x="1518" y="3888"/>
            <a:chExt cx="11494" cy="4278"/>
          </a:xfrm>
        </p:grpSpPr>
        <p:cxnSp>
          <p:nvCxnSpPr>
            <p:cNvPr id="5" name="直接连接符 28"/>
            <p:cNvCxnSpPr>
              <a:stCxn id="61451" idx="1"/>
              <a:endCxn id="61450" idx="5"/>
            </p:cNvCxnSpPr>
            <p:nvPr/>
          </p:nvCxnSpPr>
          <p:spPr>
            <a:xfrm flipH="1" flipV="1">
              <a:off x="7990" y="5388"/>
              <a:ext cx="1150" cy="1277"/>
            </a:xfrm>
            <a:prstGeom prst="line">
              <a:avLst/>
            </a:prstGeom>
            <a:ln w="28575" cap="flat" cmpd="sng">
              <a:solidFill>
                <a:srgbClr val="E4DBF9"/>
              </a:solidFill>
              <a:prstDash val="solid"/>
              <a:round/>
              <a:headEnd type="none" w="med" len="med"/>
              <a:tailEnd type="none" w="med" len="med"/>
            </a:ln>
          </p:spPr>
        </p:cxnSp>
        <p:cxnSp>
          <p:nvCxnSpPr>
            <p:cNvPr id="61444" name="直接连接符 29"/>
            <p:cNvCxnSpPr>
              <a:stCxn id="61448" idx="5"/>
              <a:endCxn id="61449" idx="1"/>
            </p:cNvCxnSpPr>
            <p:nvPr/>
          </p:nvCxnSpPr>
          <p:spPr>
            <a:xfrm>
              <a:off x="3203" y="5678"/>
              <a:ext cx="1150" cy="987"/>
            </a:xfrm>
            <a:prstGeom prst="line">
              <a:avLst/>
            </a:prstGeom>
            <a:ln w="28575" cap="flat" cmpd="sng">
              <a:solidFill>
                <a:srgbClr val="E4DBF9"/>
              </a:solidFill>
              <a:prstDash val="solid"/>
              <a:round/>
              <a:headEnd type="none" w="med" len="med"/>
              <a:tailEnd type="none" w="med" len="med"/>
            </a:ln>
          </p:spPr>
        </p:cxnSp>
        <p:cxnSp>
          <p:nvCxnSpPr>
            <p:cNvPr id="61445" name="直接连接符 30"/>
            <p:cNvCxnSpPr>
              <a:stCxn id="61449" idx="7"/>
              <a:endCxn id="61450" idx="3"/>
            </p:cNvCxnSpPr>
            <p:nvPr/>
          </p:nvCxnSpPr>
          <p:spPr>
            <a:xfrm flipV="1">
              <a:off x="5598" y="5388"/>
              <a:ext cx="1150" cy="1277"/>
            </a:xfrm>
            <a:prstGeom prst="line">
              <a:avLst/>
            </a:prstGeom>
            <a:ln w="28575" cap="flat" cmpd="sng">
              <a:solidFill>
                <a:srgbClr val="E4DBF9"/>
              </a:solidFill>
              <a:prstDash val="solid"/>
              <a:round/>
              <a:headEnd type="none" w="med" len="med"/>
              <a:tailEnd type="none" w="med" len="med"/>
            </a:ln>
          </p:spPr>
        </p:cxnSp>
        <p:cxnSp>
          <p:nvCxnSpPr>
            <p:cNvPr id="61446" name="直接连接符 31"/>
            <p:cNvCxnSpPr>
              <a:stCxn id="61451" idx="7"/>
              <a:endCxn id="61452" idx="3"/>
            </p:cNvCxnSpPr>
            <p:nvPr/>
          </p:nvCxnSpPr>
          <p:spPr>
            <a:xfrm flipV="1">
              <a:off x="10383" y="5678"/>
              <a:ext cx="1150" cy="987"/>
            </a:xfrm>
            <a:prstGeom prst="line">
              <a:avLst/>
            </a:prstGeom>
            <a:ln w="28575" cap="flat" cmpd="sng">
              <a:solidFill>
                <a:srgbClr val="E4DBF9"/>
              </a:solidFill>
              <a:prstDash val="solid"/>
              <a:round/>
              <a:headEnd type="none" w="med" len="med"/>
              <a:tailEnd type="none" w="med" len="med"/>
            </a:ln>
          </p:spPr>
        </p:cxnSp>
        <p:sp>
          <p:nvSpPr>
            <p:cNvPr id="61448" name="椭圆 32"/>
            <p:cNvSpPr/>
            <p:nvPr/>
          </p:nvSpPr>
          <p:spPr>
            <a:xfrm>
              <a:off x="1703" y="4178"/>
              <a:ext cx="1758" cy="1758"/>
            </a:xfrm>
            <a:prstGeom prst="ellipse">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anchor="ct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indent="0" algn="ctr">
                <a:lnSpc>
                  <a:spcPct val="110000"/>
                </a:lnSpc>
              </a:pPr>
              <a:r>
                <a:rPr lang="zh-CN" altLang="en-US" sz="2000" dirty="0">
                  <a:solidFill>
                    <a:srgbClr val="FFFFFF"/>
                  </a:solidFill>
                  <a:latin typeface="微软雅黑" panose="020B0503020204020204" charset="-122"/>
                  <a:ea typeface="微软雅黑" panose="020B0503020204020204" charset="-122"/>
                  <a:sym typeface="微软雅黑" panose="020B0503020204020204" charset="-122"/>
                </a:rPr>
                <a:t>肺源性</a:t>
              </a:r>
              <a:endParaRPr lang="zh-CN" altLang="en-US" dirty="0">
                <a:solidFill>
                  <a:srgbClr val="FFFFFF"/>
                </a:solidFill>
                <a:latin typeface="Calibri" panose="020F0502020204030204" charset="0"/>
                <a:ea typeface="幼圆" panose="02010509060101010101" pitchFamily="1" charset="-122"/>
              </a:endParaRPr>
            </a:p>
          </p:txBody>
        </p:sp>
        <p:sp>
          <p:nvSpPr>
            <p:cNvPr id="61449" name="椭圆 33"/>
            <p:cNvSpPr/>
            <p:nvPr/>
          </p:nvSpPr>
          <p:spPr>
            <a:xfrm>
              <a:off x="4098" y="6408"/>
              <a:ext cx="1755" cy="1758"/>
            </a:xfrm>
            <a:prstGeom prst="ellipse">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fontAlgn="base">
                <a:lnSpc>
                  <a:spcPct val="110000"/>
                </a:lnSpc>
              </a:pPr>
              <a:r>
                <a:rPr lang="zh-CN" altLang="en-US" sz="2000" strike="noStrike" noProof="1">
                  <a:solidFill>
                    <a:srgbClr val="FFFFFF"/>
                  </a:solidFill>
                  <a:latin typeface="微软雅黑" panose="020B0503020204020204" charset="-122"/>
                  <a:ea typeface="微软雅黑" panose="020B0503020204020204" charset="-122"/>
                  <a:sym typeface="微软雅黑" panose="020B0503020204020204" charset="-122"/>
                </a:rPr>
                <a:t>心源性</a:t>
              </a:r>
              <a:endParaRPr lang="zh-CN" altLang="en-US" sz="2000" strike="noStrike" noProof="1">
                <a:solidFill>
                  <a:srgbClr val="FFFFFF"/>
                </a:solidFill>
                <a:latin typeface="微软雅黑" panose="020B0503020204020204" charset="-122"/>
                <a:ea typeface="微软雅黑" panose="020B0503020204020204" charset="-122"/>
                <a:sym typeface="微软雅黑" panose="020B0503020204020204" charset="-122"/>
              </a:endParaRPr>
            </a:p>
          </p:txBody>
        </p:sp>
        <p:sp>
          <p:nvSpPr>
            <p:cNvPr id="61450" name="椭圆 34"/>
            <p:cNvSpPr/>
            <p:nvPr/>
          </p:nvSpPr>
          <p:spPr>
            <a:xfrm>
              <a:off x="6490" y="3888"/>
              <a:ext cx="1758" cy="1758"/>
            </a:xfrm>
            <a:prstGeom prst="ellipse">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fontAlgn="base">
                <a:lnSpc>
                  <a:spcPct val="110000"/>
                </a:lnSpc>
              </a:pPr>
              <a:r>
                <a:rPr lang="zh-CN" altLang="en-US" sz="2000" strike="noStrike" noProof="1">
                  <a:solidFill>
                    <a:srgbClr val="FFFFFF"/>
                  </a:solidFill>
                  <a:latin typeface="微软雅黑" panose="020B0503020204020204" charset="-122"/>
                  <a:ea typeface="微软雅黑" panose="020B0503020204020204" charset="-122"/>
                  <a:sym typeface="微软雅黑" panose="020B0503020204020204" charset="-122"/>
                </a:rPr>
                <a:t>中毒性</a:t>
              </a:r>
              <a:endParaRPr lang="zh-CN" altLang="en-US" sz="2000" strike="noStrike" noProof="1">
                <a:solidFill>
                  <a:srgbClr val="FFFFFF"/>
                </a:solidFill>
                <a:latin typeface="微软雅黑" panose="020B0503020204020204" charset="-122"/>
                <a:ea typeface="微软雅黑" panose="020B0503020204020204" charset="-122"/>
                <a:sym typeface="微软雅黑" panose="020B0503020204020204" charset="-122"/>
              </a:endParaRPr>
            </a:p>
          </p:txBody>
        </p:sp>
        <p:sp>
          <p:nvSpPr>
            <p:cNvPr id="61451" name="椭圆 38"/>
            <p:cNvSpPr/>
            <p:nvPr/>
          </p:nvSpPr>
          <p:spPr>
            <a:xfrm>
              <a:off x="8885" y="6408"/>
              <a:ext cx="1755" cy="1758"/>
            </a:xfrm>
            <a:prstGeom prst="ellipse">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fontAlgn="base">
                <a:lnSpc>
                  <a:spcPct val="110000"/>
                </a:lnSpc>
              </a:pPr>
              <a:r>
                <a:rPr lang="zh-CN" altLang="en-US" sz="2000" strike="noStrike" noProof="1">
                  <a:solidFill>
                    <a:srgbClr val="FFFFFF"/>
                  </a:solidFill>
                  <a:latin typeface="微软雅黑" panose="020B0503020204020204" charset="-122"/>
                  <a:ea typeface="微软雅黑" panose="020B0503020204020204" charset="-122"/>
                  <a:sym typeface="微软雅黑" panose="020B0503020204020204" charset="-122"/>
                </a:rPr>
                <a:t>血源性</a:t>
              </a:r>
              <a:endParaRPr lang="zh-CN" altLang="en-US" sz="2000" strike="noStrike" noProof="1">
                <a:solidFill>
                  <a:srgbClr val="FFFFFF"/>
                </a:solidFill>
                <a:latin typeface="微软雅黑" panose="020B0503020204020204" charset="-122"/>
                <a:ea typeface="微软雅黑" panose="020B0503020204020204" charset="-122"/>
                <a:sym typeface="微软雅黑" panose="020B0503020204020204" charset="-122"/>
              </a:endParaRPr>
            </a:p>
          </p:txBody>
        </p:sp>
        <p:sp>
          <p:nvSpPr>
            <p:cNvPr id="61452" name="椭圆 39"/>
            <p:cNvSpPr/>
            <p:nvPr/>
          </p:nvSpPr>
          <p:spPr>
            <a:xfrm>
              <a:off x="11278" y="4178"/>
              <a:ext cx="1735" cy="1758"/>
            </a:xfrm>
            <a:prstGeom prst="ellipse">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fontAlgn="base">
                <a:lnSpc>
                  <a:spcPct val="110000"/>
                </a:lnSpc>
              </a:pPr>
              <a:r>
                <a:rPr lang="zh-CN" altLang="en-US" sz="2000" strike="noStrike" noProof="1">
                  <a:solidFill>
                    <a:srgbClr val="FFFFFF"/>
                  </a:solidFill>
                  <a:latin typeface="微软雅黑" panose="020B0503020204020204" charset="-122"/>
                  <a:ea typeface="微软雅黑" panose="020B0503020204020204" charset="-122"/>
                  <a:sym typeface="微软雅黑" panose="020B0503020204020204" charset="-122"/>
                </a:rPr>
                <a:t>神经精神性</a:t>
              </a:r>
              <a:endParaRPr lang="zh-CN" altLang="en-US" sz="2000" strike="noStrike" noProof="1">
                <a:solidFill>
                  <a:srgbClr val="FFFFFF"/>
                </a:solidFill>
                <a:latin typeface="微软雅黑" panose="020B0503020204020204" charset="-122"/>
                <a:ea typeface="微软雅黑" panose="020B0503020204020204" charset="-122"/>
                <a:sym typeface="微软雅黑" panose="020B0503020204020204" charset="-122"/>
              </a:endParaRPr>
            </a:p>
          </p:txBody>
        </p:sp>
        <p:sp>
          <p:nvSpPr>
            <p:cNvPr id="61453" name="椭圆 40"/>
            <p:cNvSpPr/>
            <p:nvPr/>
          </p:nvSpPr>
          <p:spPr>
            <a:xfrm>
              <a:off x="1518" y="4428"/>
              <a:ext cx="568" cy="565"/>
            </a:xfrm>
            <a:prstGeom prst="ellipse">
              <a:avLst/>
            </a:prstGeom>
            <a:ln>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square" anchor="ctr"/>
            <a:lstStyle/>
            <a:p>
              <a:pPr algn="ctr" fontAlgn="base"/>
              <a:r>
                <a:rPr lang="en-US" altLang="x-none" sz="1600" b="1" strike="noStrike" noProof="1">
                  <a:solidFill>
                    <a:srgbClr val="FFFFFF"/>
                  </a:solidFill>
                  <a:latin typeface="微软雅黑" panose="020B0503020204020204" charset="-122"/>
                  <a:ea typeface="微软雅黑" panose="020B0503020204020204" charset="-122"/>
                  <a:sym typeface="微软雅黑" panose="020B0503020204020204" charset="-122"/>
                </a:rPr>
                <a:t>1</a:t>
              </a:r>
              <a:endParaRPr lang="zh-CN" altLang="en-US" sz="1600" b="1" strike="noStrike" noProof="1">
                <a:solidFill>
                  <a:srgbClr val="FFFFFF"/>
                </a:solidFill>
                <a:latin typeface="微软雅黑" panose="020B0503020204020204" charset="-122"/>
                <a:ea typeface="微软雅黑" panose="020B0503020204020204" charset="-122"/>
                <a:sym typeface="微软雅黑" panose="020B0503020204020204" charset="-122"/>
              </a:endParaRPr>
            </a:p>
          </p:txBody>
        </p:sp>
        <p:sp>
          <p:nvSpPr>
            <p:cNvPr id="61454" name="椭圆 41"/>
            <p:cNvSpPr/>
            <p:nvPr/>
          </p:nvSpPr>
          <p:spPr>
            <a:xfrm>
              <a:off x="3835" y="7405"/>
              <a:ext cx="568" cy="565"/>
            </a:xfrm>
            <a:prstGeom prst="ellipse">
              <a:avLst/>
            </a:prstGeom>
            <a:ln>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Overflow="overflow" horzOverflow="overflow" vert="horz" wrap="square" numCol="1" spcCol="0" rtlCol="0" fromWordArt="0" anchor="ctr" anchorCtr="0" forceAA="0" compatLnSpc="1">
              <a:noAutofit/>
            </a:bodyPr>
            <a:lstStyle/>
            <a:p>
              <a:pPr lvl="0" algn="ctr" fontAlgn="base"/>
              <a:r>
                <a:rPr lang="en-US" altLang="x-none" sz="1600" b="1" strike="noStrike" noProof="1">
                  <a:solidFill>
                    <a:srgbClr val="FFFFFF"/>
                  </a:solidFill>
                  <a:latin typeface="微软雅黑" panose="020B0503020204020204" charset="-122"/>
                  <a:ea typeface="微软雅黑" panose="020B0503020204020204" charset="-122"/>
                  <a:sym typeface="微软雅黑" panose="020B0503020204020204" charset="-122"/>
                </a:rPr>
                <a:t>2</a:t>
              </a:r>
              <a:endParaRPr lang="en-US" altLang="x-none" sz="1600" b="1" strike="noStrike" noProof="1">
                <a:solidFill>
                  <a:srgbClr val="FFFFFF"/>
                </a:solidFill>
                <a:latin typeface="微软雅黑" panose="020B0503020204020204" charset="-122"/>
                <a:ea typeface="微软雅黑" panose="020B0503020204020204" charset="-122"/>
                <a:sym typeface="微软雅黑" panose="020B0503020204020204" charset="-122"/>
              </a:endParaRPr>
            </a:p>
          </p:txBody>
        </p:sp>
        <p:sp>
          <p:nvSpPr>
            <p:cNvPr id="61455" name="椭圆 42"/>
            <p:cNvSpPr/>
            <p:nvPr/>
          </p:nvSpPr>
          <p:spPr>
            <a:xfrm>
              <a:off x="7085" y="5423"/>
              <a:ext cx="568" cy="565"/>
            </a:xfrm>
            <a:prstGeom prst="ellipse">
              <a:avLst/>
            </a:prstGeom>
            <a:ln>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Overflow="overflow" horzOverflow="overflow" vert="horz" wrap="square" numCol="1" spcCol="0" rtlCol="0" fromWordArt="0" anchor="ctr" anchorCtr="0" forceAA="0" compatLnSpc="1">
              <a:noAutofit/>
            </a:bodyPr>
            <a:lstStyle/>
            <a:p>
              <a:pPr lvl="0" algn="ctr" fontAlgn="base"/>
              <a:r>
                <a:rPr lang="en-US" altLang="x-none" sz="1600" b="1" strike="noStrike" noProof="1">
                  <a:solidFill>
                    <a:srgbClr val="FFFFFF"/>
                  </a:solidFill>
                  <a:latin typeface="微软雅黑" panose="020B0503020204020204" charset="-122"/>
                  <a:ea typeface="微软雅黑" panose="020B0503020204020204" charset="-122"/>
                  <a:sym typeface="微软雅黑" panose="020B0503020204020204" charset="-122"/>
                </a:rPr>
                <a:t>3</a:t>
              </a:r>
              <a:endParaRPr lang="en-US" altLang="x-none" sz="1600" b="1" strike="noStrike" noProof="1">
                <a:solidFill>
                  <a:srgbClr val="FFFFFF"/>
                </a:solidFill>
                <a:latin typeface="微软雅黑" panose="020B0503020204020204" charset="-122"/>
                <a:ea typeface="微软雅黑" panose="020B0503020204020204" charset="-122"/>
                <a:sym typeface="微软雅黑" panose="020B0503020204020204" charset="-122"/>
              </a:endParaRPr>
            </a:p>
          </p:txBody>
        </p:sp>
        <p:sp>
          <p:nvSpPr>
            <p:cNvPr id="61456" name="椭圆 43"/>
            <p:cNvSpPr/>
            <p:nvPr/>
          </p:nvSpPr>
          <p:spPr>
            <a:xfrm>
              <a:off x="8723" y="7405"/>
              <a:ext cx="568" cy="565"/>
            </a:xfrm>
            <a:prstGeom prst="ellipse">
              <a:avLst/>
            </a:prstGeom>
            <a:ln>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Overflow="overflow" horzOverflow="overflow" vert="horz" wrap="square" numCol="1" spcCol="0" rtlCol="0" fromWordArt="0" anchor="ctr" anchorCtr="0" forceAA="0" compatLnSpc="1">
              <a:noAutofit/>
            </a:bodyPr>
            <a:lstStyle/>
            <a:p>
              <a:pPr lvl="0" algn="ctr" fontAlgn="base"/>
              <a:r>
                <a:rPr lang="en-US" altLang="x-none" sz="1600" b="1" strike="noStrike" noProof="1">
                  <a:solidFill>
                    <a:srgbClr val="FFFFFF"/>
                  </a:solidFill>
                  <a:latin typeface="微软雅黑" panose="020B0503020204020204" charset="-122"/>
                  <a:ea typeface="微软雅黑" panose="020B0503020204020204" charset="-122"/>
                  <a:sym typeface="微软雅黑" panose="020B0503020204020204" charset="-122"/>
                </a:rPr>
                <a:t>4</a:t>
              </a:r>
              <a:endParaRPr lang="en-US" altLang="x-none" sz="1600" b="1" strike="noStrike" noProof="1">
                <a:solidFill>
                  <a:srgbClr val="FFFFFF"/>
                </a:solidFill>
                <a:latin typeface="微软雅黑" panose="020B0503020204020204" charset="-122"/>
                <a:ea typeface="微软雅黑" panose="020B0503020204020204" charset="-122"/>
                <a:sym typeface="微软雅黑" panose="020B0503020204020204" charset="-122"/>
              </a:endParaRPr>
            </a:p>
          </p:txBody>
        </p:sp>
        <p:sp>
          <p:nvSpPr>
            <p:cNvPr id="61457" name="椭圆 44"/>
            <p:cNvSpPr/>
            <p:nvPr/>
          </p:nvSpPr>
          <p:spPr>
            <a:xfrm>
              <a:off x="11045" y="4428"/>
              <a:ext cx="568" cy="565"/>
            </a:xfrm>
            <a:prstGeom prst="ellipse">
              <a:avLst/>
            </a:prstGeom>
            <a:ln>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Overflow="overflow" horzOverflow="overflow" vert="horz" wrap="square" numCol="1" spcCol="0" rtlCol="0" fromWordArt="0" anchor="ctr" anchorCtr="0" forceAA="0" compatLnSpc="1">
              <a:noAutofit/>
            </a:bodyPr>
            <a:lstStyle/>
            <a:p>
              <a:pPr lvl="0" algn="ctr" fontAlgn="base"/>
              <a:r>
                <a:rPr lang="en-US" altLang="x-none" sz="1600" b="1" strike="noStrike" noProof="1">
                  <a:solidFill>
                    <a:srgbClr val="FFFFFF"/>
                  </a:solidFill>
                  <a:latin typeface="微软雅黑" panose="020B0503020204020204" charset="-122"/>
                  <a:ea typeface="微软雅黑" panose="020B0503020204020204" charset="-122"/>
                  <a:sym typeface="微软雅黑" panose="020B0503020204020204" charset="-122"/>
                </a:rPr>
                <a:t>5</a:t>
              </a:r>
              <a:endParaRPr lang="en-US" altLang="x-none" sz="1600" b="1" strike="noStrike" noProof="1">
                <a:solidFill>
                  <a:srgbClr val="FFFFFF"/>
                </a:solidFill>
                <a:latin typeface="微软雅黑" panose="020B0503020204020204" charset="-122"/>
                <a:ea typeface="微软雅黑" panose="020B0503020204020204" charset="-122"/>
                <a:sym typeface="微软雅黑" panose="020B0503020204020204" charset="-122"/>
              </a:endParaRPr>
            </a:p>
          </p:txBody>
        </p:sp>
      </p:grpSp>
      <p:sp>
        <p:nvSpPr>
          <p:cNvPr id="6" name="文本框 5"/>
          <p:cNvSpPr txBox="1"/>
          <p:nvPr/>
        </p:nvSpPr>
        <p:spPr>
          <a:xfrm>
            <a:off x="2626360" y="1607820"/>
            <a:ext cx="6844665" cy="891540"/>
          </a:xfrm>
          <a:prstGeom prst="rect">
            <a:avLst/>
          </a:prstGeom>
          <a:noFill/>
        </p:spPr>
        <p:txBody>
          <a:bodyPr wrap="square" rtlCol="0" anchor="t">
            <a:spAutoFit/>
          </a:bodyPr>
          <a:p>
            <a:pPr fontAlgn="base">
              <a:buNone/>
            </a:pPr>
            <a:r>
              <a:rPr lang="zh-CN" altLang="en-US" sz="2400">
                <a:effectLst>
                  <a:outerShdw blurRad="38100" dist="38100" dir="2700000">
                    <a:srgbClr val="C0C0C0"/>
                  </a:outerShdw>
                </a:effectLst>
                <a:latin typeface="微软雅黑" panose="020B0503020204020204" charset="-122"/>
                <a:ea typeface="微软雅黑" panose="020B0503020204020204" charset="-122"/>
                <a:sym typeface="+mn-ea"/>
              </a:rPr>
              <a:t>从发生机制及症状表现上分析，将呼吸困难分为如下几种类型</a:t>
            </a:r>
            <a:r>
              <a:rPr lang="zh-CN" altLang="en-US" sz="2800" b="1">
                <a:effectLst>
                  <a:outerShdw blurRad="38100" dist="38100" dir="2700000">
                    <a:srgbClr val="C0C0C0"/>
                  </a:outerShdw>
                </a:effectLst>
                <a:ea typeface="隶书" panose="02010509060101010101" pitchFamily="49" charset="-122"/>
                <a:sym typeface="+mn-ea"/>
              </a:rPr>
              <a:t> </a:t>
            </a:r>
            <a:endParaRPr lang="zh-CN" altLang="en-US" sz="2800" b="1">
              <a:effectLst>
                <a:outerShdw blurRad="38100" dist="38100" dir="2700000">
                  <a:srgbClr val="C0C0C0"/>
                </a:outerShdw>
              </a:effectLst>
              <a:ea typeface="隶书" panose="02010509060101010101" pitchFamily="49"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itle 6"/>
          <p:cNvSpPr txBox="1"/>
          <p:nvPr>
            <p:custDataLst>
              <p:tags r:id="rId1"/>
            </p:custDataLst>
          </p:nvPr>
        </p:nvSpPr>
        <p:spPr>
          <a:xfrm>
            <a:off x="231407" y="97384"/>
            <a:ext cx="257048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五</a:t>
            </a: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呼吸困难</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3" name="文本框 2"/>
          <p:cNvSpPr txBox="1"/>
          <p:nvPr/>
        </p:nvSpPr>
        <p:spPr>
          <a:xfrm>
            <a:off x="642620" y="920115"/>
            <a:ext cx="4197985" cy="460375"/>
          </a:xfrm>
          <a:prstGeom prst="rect">
            <a:avLst/>
          </a:prstGeom>
          <a:noFill/>
        </p:spPr>
        <p:txBody>
          <a:bodyPr wrap="square" rtlCol="0">
            <a:spAutoFit/>
          </a:bodyPr>
          <a:p>
            <a:r>
              <a:rPr lang="zh-CN" altLang="en-US" sz="2400"/>
              <a:t>（二）临床表现</a:t>
            </a:r>
            <a:endParaRPr lang="zh-CN" altLang="en-US" sz="2400"/>
          </a:p>
        </p:txBody>
      </p:sp>
      <p:pic>
        <p:nvPicPr>
          <p:cNvPr id="62465" name="图片 35" descr="6c63514a1892ab1a09f7efd5.jpg"/>
          <p:cNvPicPr>
            <a:picLocks noChangeAspect="1"/>
          </p:cNvPicPr>
          <p:nvPr/>
        </p:nvPicPr>
        <p:blipFill>
          <a:blip r:embed="rId2"/>
          <a:stretch>
            <a:fillRect/>
          </a:stretch>
        </p:blipFill>
        <p:spPr>
          <a:xfrm>
            <a:off x="5354638" y="1133475"/>
            <a:ext cx="4943475" cy="5327650"/>
          </a:xfrm>
          <a:prstGeom prst="rect">
            <a:avLst/>
          </a:prstGeom>
          <a:solidFill>
            <a:schemeClr val="bg1"/>
          </a:solidFill>
          <a:ln w="9525">
            <a:noFill/>
          </a:ln>
        </p:spPr>
      </p:pic>
      <p:sp>
        <p:nvSpPr>
          <p:cNvPr id="62467" name="Rectangle 22"/>
          <p:cNvSpPr/>
          <p:nvPr/>
        </p:nvSpPr>
        <p:spPr>
          <a:xfrm>
            <a:off x="1522095" y="2427288"/>
            <a:ext cx="8675688" cy="2416810"/>
          </a:xfrm>
          <a:prstGeom prst="rect">
            <a:avLst/>
          </a:prstGeom>
          <a:noFill/>
          <a:ln w="9525">
            <a:noFill/>
          </a:ln>
        </p:spPr>
        <p:txBody>
          <a:bodyPr anchor="t">
            <a:spAutoFit/>
          </a:bodyPr>
          <a:lstStyle/>
          <a:p>
            <a:pPr marL="514350" indent="-514350">
              <a:lnSpc>
                <a:spcPct val="210000"/>
              </a:lnSpc>
              <a:buAutoNum type="circleNumDbPlain"/>
            </a:pPr>
            <a:r>
              <a:rPr lang="zh-CN" altLang="en-US" sz="2400" b="1" dirty="0">
                <a:solidFill>
                  <a:srgbClr val="FF0000"/>
                </a:solidFill>
                <a:latin typeface="微软雅黑" panose="020B0503020204020204" charset="-122"/>
                <a:ea typeface="微软雅黑" panose="020B0503020204020204" charset="-122"/>
                <a:cs typeface="微软雅黑" panose="020B0503020204020204" charset="-122"/>
              </a:rPr>
              <a:t> 吸气性呼吸困难</a:t>
            </a:r>
            <a:endParaRPr lang="zh-CN" altLang="en-US" sz="2400" b="1" dirty="0">
              <a:solidFill>
                <a:srgbClr val="FF0000"/>
              </a:solidFill>
              <a:latin typeface="微软雅黑" panose="020B0503020204020204" charset="-122"/>
              <a:ea typeface="微软雅黑" panose="020B0503020204020204" charset="-122"/>
              <a:cs typeface="微软雅黑" panose="020B0503020204020204" charset="-122"/>
            </a:endParaRPr>
          </a:p>
          <a:p>
            <a:pPr marL="514350" indent="-514350">
              <a:lnSpc>
                <a:spcPct val="210000"/>
              </a:lnSpc>
              <a:buAutoNum type="circleNumDbPlain"/>
            </a:pPr>
            <a:r>
              <a:rPr lang="zh-CN" altLang="en-US" sz="2400" b="1" dirty="0">
                <a:solidFill>
                  <a:srgbClr val="FF0000"/>
                </a:solidFill>
                <a:latin typeface="微软雅黑" panose="020B0503020204020204" charset="-122"/>
                <a:ea typeface="微软雅黑" panose="020B0503020204020204" charset="-122"/>
                <a:cs typeface="微软雅黑" panose="020B0503020204020204" charset="-122"/>
              </a:rPr>
              <a:t> 呼气性呼吸困难</a:t>
            </a:r>
            <a:endParaRPr lang="zh-CN" altLang="en-US" sz="2400" b="1" dirty="0">
              <a:solidFill>
                <a:srgbClr val="FF0000"/>
              </a:solidFill>
              <a:latin typeface="微软雅黑" panose="020B0503020204020204" charset="-122"/>
              <a:ea typeface="微软雅黑" panose="020B0503020204020204" charset="-122"/>
              <a:cs typeface="微软雅黑" panose="020B0503020204020204" charset="-122"/>
            </a:endParaRPr>
          </a:p>
          <a:p>
            <a:pPr marL="514350" indent="-514350">
              <a:lnSpc>
                <a:spcPct val="210000"/>
              </a:lnSpc>
              <a:buAutoNum type="circleNumDbPlain"/>
            </a:pPr>
            <a:r>
              <a:rPr lang="zh-CN" altLang="en-US" sz="2400" b="1" dirty="0">
                <a:solidFill>
                  <a:srgbClr val="FF0000"/>
                </a:solidFill>
                <a:latin typeface="微软雅黑" panose="020B0503020204020204" charset="-122"/>
                <a:ea typeface="微软雅黑" panose="020B0503020204020204" charset="-122"/>
                <a:cs typeface="微软雅黑" panose="020B0503020204020204" charset="-122"/>
              </a:rPr>
              <a:t> 混合性呼吸困难</a:t>
            </a:r>
            <a:endParaRPr lang="zh-CN" altLang="en-US" sz="2400" b="1" dirty="0">
              <a:solidFill>
                <a:srgbClr val="FF0000"/>
              </a:solidFill>
              <a:latin typeface="微软雅黑" panose="020B0503020204020204" charset="-122"/>
              <a:ea typeface="微软雅黑" panose="020B0503020204020204" charset="-122"/>
              <a:cs typeface="微软雅黑" panose="020B0503020204020204" charset="-122"/>
            </a:endParaRPr>
          </a:p>
        </p:txBody>
      </p:sp>
      <p:sp>
        <p:nvSpPr>
          <p:cNvPr id="7171" name="页脚占位符 1"/>
          <p:cNvSpPr>
            <a:spLocks noGrp="1"/>
          </p:cNvSpPr>
          <p:nvPr>
            <p:ph type="ftr" sz="quarter" idx="11"/>
          </p:nvPr>
        </p:nvSpPr>
        <p:spPr/>
        <p:txBody>
          <a:bodyPr anchor="t"/>
          <a:lst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5pPr>
          </a:lstStyle>
          <a:p>
            <a:pPr lvl="0" indent="0" algn="r"/>
            <a:r>
              <a:rPr lang="zh-CN" altLang="en-US" sz="1200" b="1">
                <a:solidFill>
                  <a:schemeClr val="bg1"/>
                </a:solidFill>
                <a:latin typeface="Verdana" panose="020B0604030504040204" pitchFamily="34" charset="0"/>
                <a:ea typeface="宋体" panose="02010600030101010101" pitchFamily="2" charset="-122"/>
              </a:rPr>
              <a:t>临床医学概论</a:t>
            </a:r>
            <a:endParaRPr lang="en-US" altLang="zh-CN" sz="1200" b="1">
              <a:solidFill>
                <a:schemeClr val="bg1"/>
              </a:solidFill>
              <a:latin typeface="Verdana" panose="020B0604030504040204" pitchFamily="34" charset="0"/>
              <a:ea typeface="宋体" panose="02010600030101010101" pitchFamily="2" charset="-122"/>
            </a:endParaRPr>
          </a:p>
        </p:txBody>
      </p:sp>
      <p:sp>
        <p:nvSpPr>
          <p:cNvPr id="62466" name="Rectangle 20"/>
          <p:cNvSpPr>
            <a:spLocks noGrp="1"/>
          </p:cNvSpPr>
          <p:nvPr>
            <p:ph type="title" idx="4294967295"/>
          </p:nvPr>
        </p:nvSpPr>
        <p:spPr>
          <a:xfrm>
            <a:off x="-988695" y="1477010"/>
            <a:ext cx="7900988" cy="1050925"/>
          </a:xfrm>
        </p:spPr>
        <p:txBody>
          <a:bodyPr wrap="square" anchor="ctr"/>
          <a:p>
            <a:pPr algn="ctr"/>
            <a:r>
              <a:rPr lang="zh-CN" altLang="en-US" sz="2800" dirty="0">
                <a:solidFill>
                  <a:schemeClr val="tx2"/>
                </a:solidFill>
                <a:latin typeface="微软雅黑" panose="020B0503020204020204" charset="-122"/>
                <a:ea typeface="微软雅黑" panose="020B0503020204020204" charset="-122"/>
                <a:cs typeface="微软雅黑" panose="020B0503020204020204" charset="-122"/>
              </a:rPr>
              <a:t> </a:t>
            </a:r>
            <a:r>
              <a:rPr lang="zh-CN" altLang="en-US" sz="2800">
                <a:latin typeface="微软雅黑" panose="020B0503020204020204" charset="-122"/>
                <a:ea typeface="微软雅黑" panose="020B0503020204020204" charset="-122"/>
                <a:cs typeface="微软雅黑" panose="020B0503020204020204" charset="-122"/>
              </a:rPr>
              <a:t>1、肺源性呼吸困难</a:t>
            </a:r>
            <a:endParaRPr lang="zh-CN" altLang="en-US" sz="28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itle 6"/>
          <p:cNvSpPr txBox="1"/>
          <p:nvPr>
            <p:custDataLst>
              <p:tags r:id="rId1"/>
            </p:custDataLst>
          </p:nvPr>
        </p:nvSpPr>
        <p:spPr>
          <a:xfrm>
            <a:off x="231407" y="97384"/>
            <a:ext cx="257048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五</a:t>
            </a: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呼吸困难</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3" name="文本框 2"/>
          <p:cNvSpPr txBox="1"/>
          <p:nvPr/>
        </p:nvSpPr>
        <p:spPr>
          <a:xfrm>
            <a:off x="642620" y="920115"/>
            <a:ext cx="4197985" cy="460375"/>
          </a:xfrm>
          <a:prstGeom prst="rect">
            <a:avLst/>
          </a:prstGeom>
          <a:noFill/>
        </p:spPr>
        <p:txBody>
          <a:bodyPr wrap="square" rtlCol="0">
            <a:spAutoFit/>
          </a:bodyPr>
          <a:p>
            <a:r>
              <a:rPr lang="zh-CN" altLang="en-US" sz="2400"/>
              <a:t>（二）临床表现</a:t>
            </a:r>
            <a:endParaRPr lang="zh-CN" altLang="en-US" sz="2400"/>
          </a:p>
        </p:txBody>
      </p:sp>
      <p:sp>
        <p:nvSpPr>
          <p:cNvPr id="7171" name="页脚占位符 1"/>
          <p:cNvSpPr>
            <a:spLocks noGrp="1"/>
          </p:cNvSpPr>
          <p:nvPr>
            <p:ph type="ftr" sz="quarter" idx="11"/>
          </p:nvPr>
        </p:nvSpPr>
        <p:spPr/>
        <p:txBody>
          <a:bodyPr anchor="t"/>
          <a:lst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5pPr>
          </a:lstStyle>
          <a:p>
            <a:pPr lvl="0" indent="0" algn="r"/>
            <a:r>
              <a:rPr lang="zh-CN" altLang="en-US" sz="1200" b="1">
                <a:solidFill>
                  <a:schemeClr val="bg1"/>
                </a:solidFill>
                <a:latin typeface="Verdana" panose="020B0604030504040204" pitchFamily="34" charset="0"/>
                <a:ea typeface="宋体" panose="02010600030101010101" pitchFamily="2" charset="-122"/>
              </a:rPr>
              <a:t>临床医学概论</a:t>
            </a:r>
            <a:endParaRPr lang="en-US" altLang="zh-CN" sz="1200" b="1">
              <a:solidFill>
                <a:schemeClr val="bg1"/>
              </a:solidFill>
              <a:latin typeface="Verdana" panose="020B0604030504040204" pitchFamily="34" charset="0"/>
              <a:ea typeface="宋体" panose="02010600030101010101" pitchFamily="2" charset="-122"/>
            </a:endParaRPr>
          </a:p>
        </p:txBody>
      </p:sp>
      <p:grpSp>
        <p:nvGrpSpPr>
          <p:cNvPr id="2" name="组合 1"/>
          <p:cNvGrpSpPr/>
          <p:nvPr/>
        </p:nvGrpSpPr>
        <p:grpSpPr>
          <a:xfrm>
            <a:off x="1774825" y="1625600"/>
            <a:ext cx="8892540" cy="4327525"/>
            <a:chOff x="2795" y="2560"/>
            <a:chExt cx="14004" cy="6815"/>
          </a:xfrm>
        </p:grpSpPr>
        <p:sp>
          <p:nvSpPr>
            <p:cNvPr id="63491" name="Text Box 10"/>
            <p:cNvSpPr txBox="1"/>
            <p:nvPr/>
          </p:nvSpPr>
          <p:spPr>
            <a:xfrm>
              <a:off x="2795" y="8123"/>
              <a:ext cx="14005" cy="580"/>
            </a:xfrm>
            <a:prstGeom prst="rect">
              <a:avLst/>
            </a:prstGeom>
            <a:noFill/>
            <a:ln w="9525">
              <a:noFill/>
            </a:ln>
          </p:spPr>
          <p:txBody>
            <a:bodyPr anchor="t">
              <a:spAutoFit/>
            </a:bodyPr>
            <a:p>
              <a:pPr>
                <a:spcBef>
                  <a:spcPct val="50000"/>
                </a:spcBef>
              </a:pPr>
              <a:endParaRPr lang="zh-CN" altLang="en-US" dirty="0">
                <a:latin typeface="Arial" panose="020B0604020202020204" pitchFamily="34" charset="0"/>
                <a:ea typeface="宋体" panose="02010600030101010101" pitchFamily="2" charset="-122"/>
              </a:endParaRPr>
            </a:p>
          </p:txBody>
        </p:sp>
        <p:pic>
          <p:nvPicPr>
            <p:cNvPr id="63493" name="Picture 31" descr="HDIe_01"/>
            <p:cNvPicPr>
              <a:picLocks noChangeAspect="1"/>
            </p:cNvPicPr>
            <p:nvPr/>
          </p:nvPicPr>
          <p:blipFill>
            <a:blip r:embed="rId2"/>
            <a:stretch>
              <a:fillRect/>
            </a:stretch>
          </p:blipFill>
          <p:spPr>
            <a:xfrm>
              <a:off x="10735" y="2678"/>
              <a:ext cx="4570" cy="5555"/>
            </a:xfrm>
            <a:prstGeom prst="rect">
              <a:avLst/>
            </a:prstGeom>
            <a:noFill/>
            <a:ln w="9525">
              <a:noFill/>
            </a:ln>
          </p:spPr>
        </p:pic>
        <p:sp>
          <p:nvSpPr>
            <p:cNvPr id="63494" name="Rectangle 32"/>
            <p:cNvSpPr/>
            <p:nvPr/>
          </p:nvSpPr>
          <p:spPr>
            <a:xfrm>
              <a:off x="2910" y="2560"/>
              <a:ext cx="6463" cy="725"/>
            </a:xfrm>
            <a:prstGeom prst="rect">
              <a:avLst/>
            </a:prstGeom>
            <a:noFill/>
            <a:ln w="9525">
              <a:noFill/>
            </a:ln>
          </p:spPr>
          <p:txBody>
            <a:bodyPr anchor="t">
              <a:spAutoFit/>
            </a:bodyPr>
            <a:p>
              <a:pPr marL="514350" indent="-514350">
                <a:buAutoNum type="circleNumDbPlain"/>
              </a:pPr>
              <a:r>
                <a:rPr lang="zh-CN" altLang="en-US" sz="2400" b="1" dirty="0">
                  <a:solidFill>
                    <a:srgbClr val="FF3300"/>
                  </a:solidFill>
                  <a:latin typeface="楷体_GB2312" panose="02010609030101010101" pitchFamily="1" charset="-122"/>
                  <a:ea typeface="楷体_GB2312" panose="02010609030101010101" pitchFamily="1" charset="-122"/>
                </a:rPr>
                <a:t>吸气性呼吸困难</a:t>
              </a:r>
              <a:endParaRPr lang="zh-CN" altLang="en-US" sz="2400" b="1" dirty="0">
                <a:solidFill>
                  <a:srgbClr val="FF3300"/>
                </a:solidFill>
                <a:latin typeface="楷体_GB2312" panose="02010609030101010101" pitchFamily="1" charset="-122"/>
                <a:ea typeface="楷体_GB2312" panose="02010609030101010101" pitchFamily="1" charset="-122"/>
              </a:endParaRPr>
            </a:p>
          </p:txBody>
        </p:sp>
        <p:sp>
          <p:nvSpPr>
            <p:cNvPr id="63495" name="Rectangle 33"/>
            <p:cNvSpPr/>
            <p:nvPr/>
          </p:nvSpPr>
          <p:spPr>
            <a:xfrm>
              <a:off x="2910" y="3495"/>
              <a:ext cx="7258" cy="2721"/>
            </a:xfrm>
            <a:prstGeom prst="rect">
              <a:avLst/>
            </a:prstGeom>
            <a:noFill/>
            <a:ln w="9525">
              <a:noFill/>
            </a:ln>
          </p:spPr>
          <p:txBody>
            <a:bodyPr anchor="t">
              <a:spAutoFit/>
            </a:bodyPr>
            <a:p>
              <a:pPr marL="342900" indent="-342900" algn="l">
                <a:lnSpc>
                  <a:spcPct val="140000"/>
                </a:lnSpc>
                <a:spcBef>
                  <a:spcPct val="20000"/>
                </a:spcBef>
                <a:buClr>
                  <a:schemeClr val="hlink"/>
                </a:buClr>
                <a:buNone/>
              </a:pPr>
              <a:r>
                <a:rPr lang="zh-CN" altLang="en-US" sz="2800" b="1" dirty="0">
                  <a:solidFill>
                    <a:schemeClr val="tx2"/>
                  </a:solidFill>
                  <a:latin typeface="楷体_GB2312" panose="02010609030101010101" pitchFamily="1" charset="-122"/>
                  <a:ea typeface="楷体_GB2312" panose="02010609030101010101" pitchFamily="1" charset="-122"/>
                </a:rPr>
                <a:t>   </a:t>
              </a:r>
              <a:r>
                <a:rPr lang="zh-CN" altLang="en-US" sz="2400" b="1" dirty="0">
                  <a:ea typeface="楷体_GB2312" panose="02010609030101010101" pitchFamily="1" charset="-122"/>
                </a:rPr>
                <a:t> 常见于喉、气管及大支气管的狭窄或梗阻，如炎症、水肿、痉挛和异物等。</a:t>
              </a:r>
              <a:endParaRPr lang="zh-CN" altLang="en-US" sz="2400" b="1" dirty="0">
                <a:ea typeface="楷体_GB2312" panose="02010609030101010101" pitchFamily="1" charset="-122"/>
              </a:endParaRPr>
            </a:p>
          </p:txBody>
        </p:sp>
        <p:sp>
          <p:nvSpPr>
            <p:cNvPr id="63496" name="Rectangle 34"/>
            <p:cNvSpPr/>
            <p:nvPr/>
          </p:nvSpPr>
          <p:spPr>
            <a:xfrm>
              <a:off x="12208" y="8553"/>
              <a:ext cx="1977" cy="822"/>
            </a:xfrm>
            <a:prstGeom prst="rect">
              <a:avLst/>
            </a:prstGeom>
            <a:noFill/>
            <a:ln w="9525">
              <a:noFill/>
            </a:ln>
          </p:spPr>
          <p:txBody>
            <a:bodyPr wrap="none" anchor="t">
              <a:spAutoFit/>
            </a:bodyPr>
            <a:p>
              <a:r>
                <a:rPr lang="zh-CN" altLang="en-US" sz="2800" b="1" dirty="0">
                  <a:solidFill>
                    <a:srgbClr val="FF3300"/>
                  </a:solidFill>
                  <a:latin typeface="Arial" panose="020B0604020202020204" pitchFamily="34" charset="0"/>
                  <a:ea typeface="楷体_GB2312" panose="02010609030101010101" pitchFamily="1" charset="-122"/>
                </a:rPr>
                <a:t>三凹征</a:t>
              </a:r>
              <a:endParaRPr lang="zh-CN" altLang="en-US" sz="2800" b="1" dirty="0">
                <a:solidFill>
                  <a:srgbClr val="FF3300"/>
                </a:solidFill>
                <a:latin typeface="Arial" panose="020B0604020202020204" pitchFamily="34" charset="0"/>
                <a:ea typeface="楷体_GB2312" panose="02010609030101010101" pitchFamily="1" charset="-122"/>
              </a:endParaRPr>
            </a:p>
          </p:txBody>
        </p:sp>
        <p:sp>
          <p:nvSpPr>
            <p:cNvPr id="63497" name="Rectangle 33"/>
            <p:cNvSpPr/>
            <p:nvPr/>
          </p:nvSpPr>
          <p:spPr>
            <a:xfrm>
              <a:off x="2910" y="6383"/>
              <a:ext cx="7257" cy="2536"/>
            </a:xfrm>
            <a:prstGeom prst="rect">
              <a:avLst/>
            </a:prstGeom>
            <a:noFill/>
            <a:ln w="9525">
              <a:noFill/>
            </a:ln>
          </p:spPr>
          <p:txBody>
            <a:bodyPr anchor="t">
              <a:spAutoFit/>
            </a:bodyPr>
            <a:p>
              <a:pPr>
                <a:lnSpc>
                  <a:spcPct val="130000"/>
                </a:lnSpc>
              </a:pPr>
              <a:r>
                <a:rPr lang="zh-CN" altLang="en-US" sz="2800" b="1" dirty="0">
                  <a:solidFill>
                    <a:schemeClr val="tx2"/>
                  </a:solidFill>
                  <a:latin typeface="楷体_GB2312" panose="02010609030101010101" pitchFamily="1" charset="-122"/>
                  <a:ea typeface="楷体_GB2312" panose="02010609030101010101" pitchFamily="1" charset="-122"/>
                </a:rPr>
                <a:t> </a:t>
              </a:r>
              <a:r>
                <a:rPr lang="zh-CN" altLang="en-US" sz="2800" b="1" dirty="0">
                  <a:solidFill>
                    <a:srgbClr val="FF0000"/>
                  </a:solidFill>
                  <a:latin typeface="楷体_GB2312" panose="02010609030101010101" pitchFamily="1" charset="-122"/>
                  <a:ea typeface="楷体_GB2312" panose="02010609030101010101" pitchFamily="1" charset="-122"/>
                </a:rPr>
                <a:t>   </a:t>
              </a:r>
              <a:r>
                <a:rPr lang="zh-CN" altLang="en-US" sz="2400" b="1" dirty="0">
                  <a:ea typeface="楷体_GB2312" panose="02010609030101010101" pitchFamily="1" charset="-122"/>
                </a:rPr>
                <a:t>特点：吸气费力；严重者出现“</a:t>
              </a:r>
              <a:r>
                <a:rPr lang="zh-CN" altLang="en-US" sz="2400" b="1" dirty="0">
                  <a:solidFill>
                    <a:srgbClr val="FF0000"/>
                  </a:solidFill>
                  <a:ea typeface="楷体_GB2312" panose="02010609030101010101" pitchFamily="1" charset="-122"/>
                </a:rPr>
                <a:t>三凹征</a:t>
              </a:r>
              <a:r>
                <a:rPr lang="zh-CN" altLang="en-US" sz="2400" b="1" dirty="0">
                  <a:ea typeface="楷体_GB2312" panose="02010609030101010101" pitchFamily="1" charset="-122"/>
                </a:rPr>
                <a:t>”；可伴有高调喉鸣音。</a:t>
              </a:r>
              <a:endParaRPr lang="zh-CN" altLang="en-US" sz="2400" b="1" dirty="0">
                <a:ea typeface="楷体_GB2312" panose="02010609030101010101" pitchFamily="1"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itle 6"/>
          <p:cNvSpPr txBox="1"/>
          <p:nvPr>
            <p:custDataLst>
              <p:tags r:id="rId1"/>
            </p:custDataLst>
          </p:nvPr>
        </p:nvSpPr>
        <p:spPr>
          <a:xfrm>
            <a:off x="231407" y="97384"/>
            <a:ext cx="257048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五</a:t>
            </a: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呼吸困难</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3" name="文本框 2"/>
          <p:cNvSpPr txBox="1"/>
          <p:nvPr/>
        </p:nvSpPr>
        <p:spPr>
          <a:xfrm>
            <a:off x="642620" y="920115"/>
            <a:ext cx="4197985" cy="460375"/>
          </a:xfrm>
          <a:prstGeom prst="rect">
            <a:avLst/>
          </a:prstGeom>
          <a:noFill/>
        </p:spPr>
        <p:txBody>
          <a:bodyPr wrap="square" rtlCol="0">
            <a:spAutoFit/>
          </a:bodyPr>
          <a:p>
            <a:r>
              <a:rPr lang="zh-CN" altLang="en-US" sz="2400"/>
              <a:t>（二）临床表现</a:t>
            </a:r>
            <a:endParaRPr lang="zh-CN" altLang="en-US" sz="2400"/>
          </a:p>
        </p:txBody>
      </p:sp>
      <p:sp>
        <p:nvSpPr>
          <p:cNvPr id="7171" name="页脚占位符 1"/>
          <p:cNvSpPr>
            <a:spLocks noGrp="1"/>
          </p:cNvSpPr>
          <p:nvPr>
            <p:ph type="ftr" sz="quarter" idx="11"/>
          </p:nvPr>
        </p:nvSpPr>
        <p:spPr/>
        <p:txBody>
          <a:bodyPr anchor="t"/>
          <a:lst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5pPr>
          </a:lstStyle>
          <a:p>
            <a:pPr lvl="0" indent="0" algn="r"/>
            <a:r>
              <a:rPr lang="zh-CN" altLang="en-US" sz="1200" b="1">
                <a:solidFill>
                  <a:schemeClr val="bg1"/>
                </a:solidFill>
                <a:latin typeface="Verdana" panose="020B0604030504040204" pitchFamily="34" charset="0"/>
                <a:ea typeface="宋体" panose="02010600030101010101" pitchFamily="2" charset="-122"/>
              </a:rPr>
              <a:t>临床医学概论</a:t>
            </a:r>
            <a:endParaRPr lang="en-US" altLang="zh-CN" sz="1200" b="1">
              <a:solidFill>
                <a:schemeClr val="bg1"/>
              </a:solidFill>
              <a:latin typeface="Verdana" panose="020B0604030504040204" pitchFamily="34" charset="0"/>
              <a:ea typeface="宋体" panose="02010600030101010101" pitchFamily="2" charset="-122"/>
            </a:endParaRPr>
          </a:p>
        </p:txBody>
      </p:sp>
      <p:sp>
        <p:nvSpPr>
          <p:cNvPr id="64515" name="Picture 12" descr="logo"/>
          <p:cNvSpPr>
            <a:spLocks noChangeAspect="1"/>
          </p:cNvSpPr>
          <p:nvPr/>
        </p:nvSpPr>
        <p:spPr>
          <a:xfrm>
            <a:off x="8688388" y="6302375"/>
            <a:ext cx="1979612" cy="555625"/>
          </a:xfrm>
          <a:prstGeom prst="rect">
            <a:avLst/>
          </a:prstGeom>
          <a:noFill/>
          <a:ln w="9525">
            <a:noFill/>
          </a:ln>
        </p:spPr>
        <p:txBody>
          <a:bodyPr anchor="t"/>
          <a:lstStyle/>
          <a:p>
            <a:endParaRPr lang="zh-CN" altLang="en-US" dirty="0">
              <a:latin typeface="Arial" panose="020B0604020202020204" pitchFamily="34" charset="0"/>
              <a:ea typeface="宋体" panose="02010600030101010101" pitchFamily="2" charset="-122"/>
            </a:endParaRPr>
          </a:p>
        </p:txBody>
      </p:sp>
      <p:sp>
        <p:nvSpPr>
          <p:cNvPr id="64516" name="Picture 11" descr="bg 拷贝"/>
          <p:cNvSpPr>
            <a:spLocks noChangeAspect="1"/>
          </p:cNvSpPr>
          <p:nvPr/>
        </p:nvSpPr>
        <p:spPr>
          <a:xfrm>
            <a:off x="3575050" y="628650"/>
            <a:ext cx="5081588" cy="6229350"/>
          </a:xfrm>
          <a:prstGeom prst="rect">
            <a:avLst/>
          </a:prstGeom>
          <a:noFill/>
          <a:ln w="9525">
            <a:noFill/>
          </a:ln>
        </p:spPr>
        <p:txBody>
          <a:bodyPr anchor="t"/>
          <a:lstStyle/>
          <a:p>
            <a:endParaRPr lang="zh-CN" altLang="en-US" dirty="0">
              <a:latin typeface="Arial" panose="020B0604020202020204" pitchFamily="34" charset="0"/>
              <a:ea typeface="宋体" panose="02010600030101010101" pitchFamily="2" charset="-122"/>
            </a:endParaRPr>
          </a:p>
        </p:txBody>
      </p:sp>
      <p:sp>
        <p:nvSpPr>
          <p:cNvPr id="64517" name="Text Box 10"/>
          <p:cNvSpPr txBox="1"/>
          <p:nvPr/>
        </p:nvSpPr>
        <p:spPr>
          <a:xfrm>
            <a:off x="4943475" y="588963"/>
            <a:ext cx="2376488" cy="368300"/>
          </a:xfrm>
          <a:prstGeom prst="rect">
            <a:avLst/>
          </a:prstGeom>
          <a:noFill/>
          <a:ln w="9525">
            <a:noFill/>
          </a:ln>
        </p:spPr>
        <p:txBody>
          <a:bodyPr anchor="t">
            <a:spAutoFit/>
          </a:bodyPr>
          <a:lstStyle/>
          <a:p>
            <a:endParaRPr lang="zh-CN" altLang="en-US" dirty="0">
              <a:latin typeface="Arial" panose="020B0604020202020204" pitchFamily="34" charset="0"/>
              <a:ea typeface="宋体" panose="02010600030101010101" pitchFamily="2" charset="-122"/>
            </a:endParaRPr>
          </a:p>
        </p:txBody>
      </p:sp>
      <p:pic>
        <p:nvPicPr>
          <p:cNvPr id="64518" name="Picture 9" descr="P1010238"/>
          <p:cNvPicPr>
            <a:picLocks noChangeAspect="1"/>
          </p:cNvPicPr>
          <p:nvPr/>
        </p:nvPicPr>
        <p:blipFill>
          <a:blip r:embed="rId2"/>
          <a:stretch>
            <a:fillRect/>
          </a:stretch>
        </p:blipFill>
        <p:spPr>
          <a:xfrm>
            <a:off x="4272280" y="1193800"/>
            <a:ext cx="4209415" cy="5253990"/>
          </a:xfrm>
          <a:prstGeom prst="rect">
            <a:avLst/>
          </a:prstGeom>
          <a:noFill/>
          <a:ln w="9525" cap="flat" cmpd="sng">
            <a:solidFill>
              <a:srgbClr val="A886E0"/>
            </a:solidFill>
            <a:prstDash val="solid"/>
            <a:miter/>
            <a:headEnd type="none" w="med" len="med"/>
            <a:tailEnd type="none" w="med" len="med"/>
          </a:ln>
        </p:spPr>
      </p:pic>
      <p:sp>
        <p:nvSpPr>
          <p:cNvPr id="64519" name="Rectangle 8"/>
          <p:cNvSpPr/>
          <p:nvPr/>
        </p:nvSpPr>
        <p:spPr>
          <a:xfrm>
            <a:off x="8851900" y="1916113"/>
            <a:ext cx="1816100" cy="583565"/>
          </a:xfrm>
          <a:prstGeom prst="rect">
            <a:avLst/>
          </a:prstGeom>
          <a:noFill/>
          <a:ln w="9525">
            <a:noFill/>
          </a:ln>
        </p:spPr>
        <p:txBody>
          <a:bodyPr wrap="none" anchor="t">
            <a:spAutoFit/>
          </a:bodyPr>
          <a:lstStyle/>
          <a:p>
            <a:r>
              <a:rPr lang="zh-CN" altLang="en-US" sz="3200" b="1" dirty="0">
                <a:latin typeface="Times New Roman" panose="02020603050405020304" pitchFamily="18" charset="0"/>
                <a:ea typeface="幼圆" panose="02010509060101010101" pitchFamily="1" charset="-122"/>
              </a:rPr>
              <a:t>胸骨上窝</a:t>
            </a:r>
            <a:endParaRPr lang="zh-CN" altLang="en-US" dirty="0">
              <a:latin typeface="Arial" panose="020B0604020202020204" pitchFamily="34" charset="0"/>
              <a:ea typeface="宋体" panose="02010600030101010101" pitchFamily="2" charset="-122"/>
            </a:endParaRPr>
          </a:p>
        </p:txBody>
      </p:sp>
      <p:sp>
        <p:nvSpPr>
          <p:cNvPr id="64520" name="Rectangle 7"/>
          <p:cNvSpPr/>
          <p:nvPr/>
        </p:nvSpPr>
        <p:spPr>
          <a:xfrm>
            <a:off x="2133600" y="1700213"/>
            <a:ext cx="1816100" cy="583565"/>
          </a:xfrm>
          <a:prstGeom prst="rect">
            <a:avLst/>
          </a:prstGeom>
          <a:noFill/>
          <a:ln w="9525">
            <a:noFill/>
          </a:ln>
        </p:spPr>
        <p:txBody>
          <a:bodyPr wrap="none" anchor="t">
            <a:spAutoFit/>
          </a:bodyPr>
          <a:lstStyle/>
          <a:p>
            <a:r>
              <a:rPr lang="zh-CN" altLang="en-US" sz="3200" b="1" dirty="0">
                <a:latin typeface="幼圆" panose="02010509060101010101" pitchFamily="1" charset="-122"/>
                <a:ea typeface="幼圆" panose="02010509060101010101" pitchFamily="1" charset="-122"/>
              </a:rPr>
              <a:t>锁骨上窝</a:t>
            </a:r>
            <a:endParaRPr lang="zh-CN" altLang="en-US" dirty="0">
              <a:latin typeface="Arial" panose="020B0604020202020204" pitchFamily="34" charset="0"/>
              <a:ea typeface="宋体" panose="02010600030101010101" pitchFamily="2" charset="-122"/>
            </a:endParaRPr>
          </a:p>
        </p:txBody>
      </p:sp>
      <p:sp>
        <p:nvSpPr>
          <p:cNvPr id="64521" name="Rectangle 6"/>
          <p:cNvSpPr/>
          <p:nvPr/>
        </p:nvSpPr>
        <p:spPr>
          <a:xfrm>
            <a:off x="2239963" y="5157788"/>
            <a:ext cx="1407795" cy="583565"/>
          </a:xfrm>
          <a:prstGeom prst="rect">
            <a:avLst/>
          </a:prstGeom>
          <a:noFill/>
          <a:ln w="9525">
            <a:noFill/>
          </a:ln>
        </p:spPr>
        <p:txBody>
          <a:bodyPr wrap="none" anchor="t">
            <a:spAutoFit/>
          </a:bodyPr>
          <a:lstStyle/>
          <a:p>
            <a:r>
              <a:rPr lang="zh-CN" altLang="en-US" sz="3200" b="1" dirty="0">
                <a:latin typeface="Times New Roman" panose="02020603050405020304" pitchFamily="18" charset="0"/>
                <a:ea typeface="幼圆" panose="02010509060101010101" pitchFamily="1" charset="-122"/>
              </a:rPr>
              <a:t>肋间隙</a:t>
            </a:r>
            <a:endParaRPr lang="zh-CN" altLang="en-US" dirty="0">
              <a:latin typeface="Arial" panose="020B0604020202020204" pitchFamily="34" charset="0"/>
              <a:ea typeface="宋体" panose="02010600030101010101" pitchFamily="2" charset="-122"/>
            </a:endParaRPr>
          </a:p>
        </p:txBody>
      </p:sp>
      <p:sp>
        <p:nvSpPr>
          <p:cNvPr id="64522" name="Line 5"/>
          <p:cNvSpPr/>
          <p:nvPr/>
        </p:nvSpPr>
        <p:spPr>
          <a:xfrm>
            <a:off x="3432175" y="2492375"/>
            <a:ext cx="1989138" cy="2603500"/>
          </a:xfrm>
          <a:prstGeom prst="line">
            <a:avLst/>
          </a:prstGeom>
          <a:ln w="57150" cap="flat" cmpd="sng">
            <a:solidFill>
              <a:schemeClr val="tx1"/>
            </a:solidFill>
            <a:prstDash val="solid"/>
            <a:round/>
            <a:headEnd type="none" w="med" len="med"/>
            <a:tailEnd type="triangle" w="med" len="med"/>
          </a:ln>
        </p:spPr>
      </p:sp>
      <p:sp>
        <p:nvSpPr>
          <p:cNvPr id="64523" name="Line 4"/>
          <p:cNvSpPr/>
          <p:nvPr/>
        </p:nvSpPr>
        <p:spPr>
          <a:xfrm flipH="1">
            <a:off x="6311900" y="2781300"/>
            <a:ext cx="2735263" cy="2679700"/>
          </a:xfrm>
          <a:prstGeom prst="line">
            <a:avLst/>
          </a:prstGeom>
          <a:ln w="57150" cap="flat" cmpd="sng">
            <a:solidFill>
              <a:schemeClr val="tx1"/>
            </a:solidFill>
            <a:prstDash val="solid"/>
            <a:round/>
            <a:headEnd type="none" w="med" len="med"/>
            <a:tailEnd type="triangle" w="med" len="med"/>
          </a:ln>
        </p:spPr>
      </p:sp>
      <p:sp>
        <p:nvSpPr>
          <p:cNvPr id="64524" name="Line 3"/>
          <p:cNvSpPr/>
          <p:nvPr/>
        </p:nvSpPr>
        <p:spPr>
          <a:xfrm flipV="1">
            <a:off x="3657600" y="5516563"/>
            <a:ext cx="1447800" cy="0"/>
          </a:xfrm>
          <a:prstGeom prst="line">
            <a:avLst/>
          </a:prstGeom>
          <a:ln w="57150" cap="flat" cmpd="sng">
            <a:solidFill>
              <a:schemeClr val="tx1"/>
            </a:solidFill>
            <a:prstDash val="solid"/>
            <a:round/>
            <a:headEnd type="none" w="med" len="med"/>
            <a:tailEnd type="triangle" w="med" len="med"/>
          </a:ln>
        </p:spPr>
      </p:sp>
      <p:sp>
        <p:nvSpPr>
          <p:cNvPr id="2" name="页脚占位符 1"/>
          <p:cNvSpPr>
            <a:spLocks noGrp="1"/>
          </p:cNvSpPr>
          <p:nvPr/>
        </p:nvSpPr>
        <p:spPr>
          <a:xfrm>
            <a:off x="4165600" y="6483350"/>
            <a:ext cx="4114800" cy="365125"/>
          </a:xfrm>
          <a:prstGeom prst="rect">
            <a:avLst/>
          </a:prstGeom>
        </p:spPr>
        <p:txBody>
          <a:bodyPr vert="horz" lIns="91440" tIns="45720" rIns="91440" bIns="45720" rtlCol="0" anchor="t"/>
          <a:lst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5pPr>
          </a:lstStyle>
          <a:p>
            <a:pPr lvl="0" indent="0" algn="r"/>
            <a:r>
              <a:rPr lang="zh-CN" altLang="en-US" sz="1200" b="1">
                <a:solidFill>
                  <a:schemeClr val="bg1"/>
                </a:solidFill>
                <a:latin typeface="Verdana" panose="020B0604030504040204" pitchFamily="34" charset="0"/>
                <a:ea typeface="宋体" panose="02010600030101010101" pitchFamily="2" charset="-122"/>
              </a:rPr>
              <a:t>临床医学概论</a:t>
            </a:r>
            <a:endParaRPr lang="en-US" altLang="zh-CN" sz="1200" b="1">
              <a:solidFill>
                <a:schemeClr val="bg1"/>
              </a:solidFill>
              <a:latin typeface="Verdana" panose="020B0604030504040204" pitchFamily="34" charset="0"/>
              <a:ea typeface="宋体" panose="02010600030101010101" pitchFamily="2" charset="-122"/>
            </a:endParaRPr>
          </a:p>
        </p:txBody>
      </p:sp>
      <p:sp>
        <p:nvSpPr>
          <p:cNvPr id="63496" name="Rectangle 34"/>
          <p:cNvSpPr/>
          <p:nvPr/>
        </p:nvSpPr>
        <p:spPr>
          <a:xfrm>
            <a:off x="8907780" y="5925820"/>
            <a:ext cx="1255395" cy="521970"/>
          </a:xfrm>
          <a:prstGeom prst="rect">
            <a:avLst/>
          </a:prstGeom>
          <a:noFill/>
          <a:ln w="9525">
            <a:noFill/>
          </a:ln>
        </p:spPr>
        <p:txBody>
          <a:bodyPr wrap="none" anchor="t">
            <a:spAutoFit/>
          </a:bodyPr>
          <a:p>
            <a:r>
              <a:rPr lang="zh-CN" altLang="en-US" sz="2800" b="1" dirty="0">
                <a:solidFill>
                  <a:srgbClr val="FF3300"/>
                </a:solidFill>
                <a:latin typeface="Arial" panose="020B0604020202020204" pitchFamily="34" charset="0"/>
                <a:ea typeface="楷体_GB2312" panose="02010609030101010101" pitchFamily="1" charset="-122"/>
              </a:rPr>
              <a:t>三凹征</a:t>
            </a:r>
            <a:endParaRPr lang="zh-CN" altLang="en-US" sz="2800" b="1" dirty="0">
              <a:solidFill>
                <a:srgbClr val="FF3300"/>
              </a:solidFill>
              <a:latin typeface="Arial" panose="020B0604020202020204" pitchFamily="34" charset="0"/>
              <a:ea typeface="楷体_GB2312" panose="02010609030101010101" pitchFamily="1"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itle 6"/>
          <p:cNvSpPr txBox="1"/>
          <p:nvPr>
            <p:custDataLst>
              <p:tags r:id="rId1"/>
            </p:custDataLst>
          </p:nvPr>
        </p:nvSpPr>
        <p:spPr>
          <a:xfrm>
            <a:off x="231407" y="97384"/>
            <a:ext cx="257048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五</a:t>
            </a: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呼吸困难</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3" name="文本框 2"/>
          <p:cNvSpPr txBox="1"/>
          <p:nvPr/>
        </p:nvSpPr>
        <p:spPr>
          <a:xfrm>
            <a:off x="642620" y="920115"/>
            <a:ext cx="4197985" cy="460375"/>
          </a:xfrm>
          <a:prstGeom prst="rect">
            <a:avLst/>
          </a:prstGeom>
          <a:noFill/>
        </p:spPr>
        <p:txBody>
          <a:bodyPr wrap="square" rtlCol="0">
            <a:spAutoFit/>
          </a:bodyPr>
          <a:p>
            <a:r>
              <a:rPr lang="zh-CN" altLang="en-US" sz="2400"/>
              <a:t>（二）临床表现</a:t>
            </a:r>
            <a:endParaRPr lang="zh-CN" altLang="en-US" sz="2400"/>
          </a:p>
        </p:txBody>
      </p:sp>
      <p:sp>
        <p:nvSpPr>
          <p:cNvPr id="7171" name="页脚占位符 1"/>
          <p:cNvSpPr>
            <a:spLocks noGrp="1"/>
          </p:cNvSpPr>
          <p:nvPr>
            <p:ph type="ftr" sz="quarter" idx="11"/>
          </p:nvPr>
        </p:nvSpPr>
        <p:spPr/>
        <p:txBody>
          <a:bodyPr anchor="t"/>
          <a:lst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5pPr>
          </a:lstStyle>
          <a:p>
            <a:pPr lvl="0" indent="0" algn="r"/>
            <a:r>
              <a:rPr lang="zh-CN" altLang="en-US" sz="1200" b="1">
                <a:solidFill>
                  <a:schemeClr val="bg1"/>
                </a:solidFill>
                <a:latin typeface="Verdana" panose="020B0604030504040204" pitchFamily="34" charset="0"/>
                <a:ea typeface="宋体" panose="02010600030101010101" pitchFamily="2" charset="-122"/>
              </a:rPr>
              <a:t>临床医学概论</a:t>
            </a:r>
            <a:endParaRPr lang="en-US" altLang="zh-CN" sz="1200" b="1">
              <a:solidFill>
                <a:schemeClr val="bg1"/>
              </a:solidFill>
              <a:latin typeface="Verdana" panose="020B0604030504040204" pitchFamily="34" charset="0"/>
              <a:ea typeface="宋体" panose="02010600030101010101" pitchFamily="2" charset="-122"/>
            </a:endParaRPr>
          </a:p>
        </p:txBody>
      </p:sp>
      <p:grpSp>
        <p:nvGrpSpPr>
          <p:cNvPr id="9" name="组合 8"/>
          <p:cNvGrpSpPr/>
          <p:nvPr/>
        </p:nvGrpSpPr>
        <p:grpSpPr>
          <a:xfrm>
            <a:off x="1939290" y="1557655"/>
            <a:ext cx="8188960" cy="4681855"/>
            <a:chOff x="3054" y="2453"/>
            <a:chExt cx="12896" cy="7373"/>
          </a:xfrm>
        </p:grpSpPr>
        <p:sp>
          <p:nvSpPr>
            <p:cNvPr id="2" name="Rectangle 13"/>
            <p:cNvSpPr/>
            <p:nvPr/>
          </p:nvSpPr>
          <p:spPr>
            <a:xfrm>
              <a:off x="3054" y="2453"/>
              <a:ext cx="5156" cy="725"/>
            </a:xfrm>
            <a:prstGeom prst="rect">
              <a:avLst/>
            </a:prstGeom>
            <a:noFill/>
            <a:ln w="9525">
              <a:noFill/>
            </a:ln>
          </p:spPr>
          <p:txBody>
            <a:bodyPr wrap="square" anchor="t">
              <a:spAutoFit/>
            </a:bodyPr>
            <a:lstStyle/>
            <a:p>
              <a:pPr marL="514350" indent="-514350">
                <a:buAutoNum type="circleNumDbPlain" startAt="2"/>
              </a:pPr>
              <a:r>
                <a:rPr lang="zh-CN" altLang="en-US" sz="2400" b="1" dirty="0">
                  <a:solidFill>
                    <a:srgbClr val="FF3300"/>
                  </a:solidFill>
                  <a:latin typeface="楷体_GB2312" panose="02010609030101010101" pitchFamily="1" charset="-122"/>
                  <a:ea typeface="楷体_GB2312" panose="02010609030101010101" pitchFamily="1" charset="-122"/>
                </a:rPr>
                <a:t>呼气性呼吸困难</a:t>
              </a:r>
              <a:endParaRPr lang="zh-CN" altLang="en-US" sz="2400" b="1" dirty="0">
                <a:solidFill>
                  <a:srgbClr val="FF3300"/>
                </a:solidFill>
                <a:latin typeface="楷体_GB2312" panose="02010609030101010101" pitchFamily="1" charset="-122"/>
                <a:ea typeface="楷体_GB2312" panose="02010609030101010101" pitchFamily="1" charset="-122"/>
              </a:endParaRPr>
            </a:p>
          </p:txBody>
        </p:sp>
        <p:sp>
          <p:nvSpPr>
            <p:cNvPr id="4" name="Rectangle 14"/>
            <p:cNvSpPr/>
            <p:nvPr/>
          </p:nvSpPr>
          <p:spPr>
            <a:xfrm>
              <a:off x="3479" y="3292"/>
              <a:ext cx="7461" cy="2906"/>
            </a:xfrm>
            <a:prstGeom prst="rect">
              <a:avLst/>
            </a:prstGeom>
            <a:noFill/>
            <a:ln w="9525">
              <a:noFill/>
            </a:ln>
          </p:spPr>
          <p:txBody>
            <a:bodyPr wrap="square" anchor="t">
              <a:spAutoFit/>
            </a:bodyPr>
            <a:lstStyle/>
            <a:p>
              <a:pPr>
                <a:lnSpc>
                  <a:spcPct val="150000"/>
                </a:lnSpc>
              </a:pPr>
              <a:r>
                <a:rPr lang="zh-CN" altLang="en-US" sz="2800" b="1" dirty="0">
                  <a:solidFill>
                    <a:schemeClr val="tx2"/>
                  </a:solidFill>
                  <a:latin typeface="楷体_GB2312" panose="02010609030101010101" pitchFamily="1" charset="-122"/>
                  <a:ea typeface="楷体_GB2312" panose="02010609030101010101" pitchFamily="1" charset="-122"/>
                </a:rPr>
                <a:t> </a:t>
              </a:r>
              <a:r>
                <a:rPr lang="zh-CN" altLang="en-US" sz="2400" b="1" dirty="0">
                  <a:ea typeface="楷体_GB2312" panose="02010609030101010101" pitchFamily="1" charset="-122"/>
                </a:rPr>
                <a:t>   常见于小支气管痉挛或狭窄，如支气管哮喘、喘息型慢性支气管炎、慢阻肺等。</a:t>
              </a:r>
              <a:endParaRPr lang="zh-CN" altLang="en-US" sz="2400" b="1" dirty="0">
                <a:ea typeface="楷体_GB2312" panose="02010609030101010101" pitchFamily="1" charset="-122"/>
              </a:endParaRPr>
            </a:p>
          </p:txBody>
        </p:sp>
        <p:pic>
          <p:nvPicPr>
            <p:cNvPr id="5" name="Picture 24" descr="1-1103041500400-L"/>
            <p:cNvPicPr>
              <a:picLocks noChangeAspect="1"/>
            </p:cNvPicPr>
            <p:nvPr/>
          </p:nvPicPr>
          <p:blipFill>
            <a:blip r:embed="rId2"/>
            <a:stretch>
              <a:fillRect/>
            </a:stretch>
          </p:blipFill>
          <p:spPr>
            <a:xfrm>
              <a:off x="10848" y="2793"/>
              <a:ext cx="5102" cy="5215"/>
            </a:xfrm>
            <a:prstGeom prst="rect">
              <a:avLst/>
            </a:prstGeom>
            <a:noFill/>
            <a:ln w="9525">
              <a:noFill/>
            </a:ln>
          </p:spPr>
        </p:pic>
        <p:sp>
          <p:nvSpPr>
            <p:cNvPr id="6" name="Rectangle 25"/>
            <p:cNvSpPr/>
            <p:nvPr/>
          </p:nvSpPr>
          <p:spPr>
            <a:xfrm>
              <a:off x="12053" y="8325"/>
              <a:ext cx="3003" cy="1501"/>
            </a:xfrm>
            <a:prstGeom prst="rect">
              <a:avLst/>
            </a:prstGeom>
            <a:noFill/>
            <a:ln w="9525">
              <a:noFill/>
            </a:ln>
          </p:spPr>
          <p:txBody>
            <a:bodyPr wrap="square" anchor="t">
              <a:spAutoFit/>
            </a:bodyPr>
            <a:lstStyle/>
            <a:p>
              <a:r>
                <a:rPr lang="zh-CN" altLang="en-US" sz="2800" b="1" dirty="0">
                  <a:solidFill>
                    <a:srgbClr val="FF3300"/>
                  </a:solidFill>
                  <a:latin typeface="Arial" panose="020B0604020202020204" pitchFamily="34" charset="0"/>
                  <a:ea typeface="楷体_GB2312" panose="02010609030101010101" pitchFamily="1" charset="-122"/>
                </a:rPr>
                <a:t>支气管哮喘</a:t>
              </a:r>
              <a:endParaRPr lang="zh-CN" altLang="en-US" sz="2800" b="1" dirty="0">
                <a:solidFill>
                  <a:srgbClr val="FF3300"/>
                </a:solidFill>
                <a:latin typeface="Arial" panose="020B0604020202020204" pitchFamily="34" charset="0"/>
                <a:ea typeface="楷体_GB2312" panose="02010609030101010101" pitchFamily="1" charset="-122"/>
              </a:endParaRPr>
            </a:p>
          </p:txBody>
        </p:sp>
        <p:sp>
          <p:nvSpPr>
            <p:cNvPr id="7" name="Rectangle 33"/>
            <p:cNvSpPr/>
            <p:nvPr/>
          </p:nvSpPr>
          <p:spPr>
            <a:xfrm>
              <a:off x="3290" y="6636"/>
              <a:ext cx="7651" cy="2034"/>
            </a:xfrm>
            <a:prstGeom prst="rect">
              <a:avLst/>
            </a:prstGeom>
            <a:noFill/>
            <a:ln w="9525">
              <a:noFill/>
            </a:ln>
          </p:spPr>
          <p:txBody>
            <a:bodyPr wrap="square" anchor="t">
              <a:spAutoFit/>
            </a:bodyPr>
            <a:lstStyle/>
            <a:p>
              <a:pPr>
                <a:lnSpc>
                  <a:spcPct val="150000"/>
                </a:lnSpc>
              </a:pPr>
              <a:r>
                <a:rPr lang="zh-CN" altLang="en-US" sz="2800" b="1" dirty="0">
                  <a:solidFill>
                    <a:schemeClr val="tx2"/>
                  </a:solidFill>
                  <a:latin typeface="楷体_GB2312" panose="02010609030101010101" pitchFamily="1" charset="-122"/>
                  <a:ea typeface="楷体_GB2312" panose="02010609030101010101" pitchFamily="1" charset="-122"/>
                </a:rPr>
                <a:t> </a:t>
              </a:r>
              <a:r>
                <a:rPr lang="zh-CN" altLang="en-US" sz="2400" b="1" dirty="0">
                  <a:ea typeface="楷体_GB2312" panose="02010609030101010101" pitchFamily="1" charset="-122"/>
                </a:rPr>
                <a:t>   特点：呼气费力，呼气时限延长；伴哮鸣音。</a:t>
              </a:r>
              <a:endParaRPr lang="zh-CN" altLang="en-US" sz="2400" b="1" dirty="0">
                <a:ea typeface="楷体_GB2312" panose="02010609030101010101" pitchFamily="1"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itle 6"/>
          <p:cNvSpPr txBox="1"/>
          <p:nvPr>
            <p:custDataLst>
              <p:tags r:id="rId1"/>
            </p:custDataLst>
          </p:nvPr>
        </p:nvSpPr>
        <p:spPr>
          <a:xfrm>
            <a:off x="231407" y="97384"/>
            <a:ext cx="257048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五</a:t>
            </a: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呼吸困难</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3" name="文本框 2"/>
          <p:cNvSpPr txBox="1"/>
          <p:nvPr/>
        </p:nvSpPr>
        <p:spPr>
          <a:xfrm>
            <a:off x="642620" y="920115"/>
            <a:ext cx="4197985" cy="460375"/>
          </a:xfrm>
          <a:prstGeom prst="rect">
            <a:avLst/>
          </a:prstGeom>
          <a:noFill/>
        </p:spPr>
        <p:txBody>
          <a:bodyPr wrap="square" rtlCol="0">
            <a:spAutoFit/>
          </a:bodyPr>
          <a:p>
            <a:r>
              <a:rPr lang="zh-CN" altLang="en-US" sz="2400"/>
              <a:t>（二）临床表现</a:t>
            </a:r>
            <a:endParaRPr lang="zh-CN" altLang="en-US" sz="2400"/>
          </a:p>
        </p:txBody>
      </p:sp>
      <p:sp>
        <p:nvSpPr>
          <p:cNvPr id="7171" name="页脚占位符 1"/>
          <p:cNvSpPr>
            <a:spLocks noGrp="1"/>
          </p:cNvSpPr>
          <p:nvPr>
            <p:ph type="ftr" sz="quarter" idx="11"/>
          </p:nvPr>
        </p:nvSpPr>
        <p:spPr/>
        <p:txBody>
          <a:bodyPr anchor="t"/>
          <a:lst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5pPr>
          </a:lstStyle>
          <a:p>
            <a:pPr lvl="0" indent="0" algn="r"/>
            <a:r>
              <a:rPr lang="zh-CN" altLang="en-US" sz="1200" b="1">
                <a:solidFill>
                  <a:schemeClr val="bg1"/>
                </a:solidFill>
                <a:latin typeface="Verdana" panose="020B0604030504040204" pitchFamily="34" charset="0"/>
                <a:ea typeface="宋体" panose="02010600030101010101" pitchFamily="2" charset="-122"/>
              </a:rPr>
              <a:t>临床医学概论</a:t>
            </a:r>
            <a:endParaRPr lang="en-US" altLang="zh-CN" sz="1200" b="1">
              <a:solidFill>
                <a:schemeClr val="bg1"/>
              </a:solidFill>
              <a:latin typeface="Verdana" panose="020B0604030504040204" pitchFamily="34" charset="0"/>
              <a:ea typeface="宋体" panose="02010600030101010101" pitchFamily="2" charset="-122"/>
            </a:endParaRPr>
          </a:p>
        </p:txBody>
      </p:sp>
      <p:grpSp>
        <p:nvGrpSpPr>
          <p:cNvPr id="2" name="组合 1"/>
          <p:cNvGrpSpPr/>
          <p:nvPr/>
        </p:nvGrpSpPr>
        <p:grpSpPr>
          <a:xfrm>
            <a:off x="2183130" y="1700530"/>
            <a:ext cx="8194040" cy="4620895"/>
            <a:chOff x="3274" y="1871"/>
            <a:chExt cx="12904" cy="7277"/>
          </a:xfrm>
        </p:grpSpPr>
        <p:sp>
          <p:nvSpPr>
            <p:cNvPr id="66564" name="Rectangle 11"/>
            <p:cNvSpPr/>
            <p:nvPr/>
          </p:nvSpPr>
          <p:spPr>
            <a:xfrm>
              <a:off x="3274" y="1871"/>
              <a:ext cx="4472" cy="725"/>
            </a:xfrm>
            <a:prstGeom prst="rect">
              <a:avLst/>
            </a:prstGeom>
            <a:noFill/>
            <a:ln w="9525">
              <a:noFill/>
            </a:ln>
          </p:spPr>
          <p:txBody>
            <a:bodyPr wrap="none" anchor="t">
              <a:spAutoFit/>
            </a:bodyPr>
            <a:p>
              <a:pPr marL="514350" indent="-514350">
                <a:buAutoNum type="circleNumDbPlain" startAt="3"/>
              </a:pPr>
              <a:r>
                <a:rPr lang="zh-CN" altLang="en-US" sz="2400" b="1" dirty="0">
                  <a:solidFill>
                    <a:srgbClr val="FF3300"/>
                  </a:solidFill>
                  <a:latin typeface="楷体_GB2312" panose="02010609030101010101" pitchFamily="1" charset="-122"/>
                  <a:ea typeface="楷体_GB2312" panose="02010609030101010101" pitchFamily="1" charset="-122"/>
                </a:rPr>
                <a:t>混合性呼吸困难</a:t>
              </a:r>
              <a:endParaRPr lang="zh-CN" altLang="en-US" sz="2400" b="1" dirty="0">
                <a:solidFill>
                  <a:srgbClr val="FF3300"/>
                </a:solidFill>
                <a:latin typeface="楷体_GB2312" panose="02010609030101010101" pitchFamily="1" charset="-122"/>
                <a:ea typeface="楷体_GB2312" panose="02010609030101010101" pitchFamily="1" charset="-122"/>
              </a:endParaRPr>
            </a:p>
          </p:txBody>
        </p:sp>
        <p:sp>
          <p:nvSpPr>
            <p:cNvPr id="66565" name="Rectangle 12"/>
            <p:cNvSpPr/>
            <p:nvPr/>
          </p:nvSpPr>
          <p:spPr>
            <a:xfrm>
              <a:off x="3438" y="2882"/>
              <a:ext cx="7257" cy="2721"/>
            </a:xfrm>
            <a:prstGeom prst="rect">
              <a:avLst/>
            </a:prstGeom>
            <a:noFill/>
            <a:ln w="9525">
              <a:noFill/>
            </a:ln>
          </p:spPr>
          <p:txBody>
            <a:bodyPr anchor="t">
              <a:spAutoFit/>
            </a:bodyPr>
            <a:p>
              <a:pPr>
                <a:lnSpc>
                  <a:spcPct val="140000"/>
                </a:lnSpc>
              </a:pPr>
              <a:r>
                <a:rPr lang="zh-CN" altLang="en-US" sz="2800" b="1" dirty="0">
                  <a:solidFill>
                    <a:schemeClr val="tx2"/>
                  </a:solidFill>
                  <a:latin typeface="楷体_GB2312" panose="02010609030101010101" pitchFamily="1" charset="-122"/>
                  <a:ea typeface="楷体_GB2312" panose="02010609030101010101" pitchFamily="1" charset="-122"/>
                </a:rPr>
                <a:t>  </a:t>
              </a:r>
              <a:r>
                <a:rPr lang="zh-CN" altLang="en-US" sz="2400" b="1" dirty="0">
                  <a:ea typeface="楷体_GB2312" panose="02010609030101010101" pitchFamily="1" charset="-122"/>
                </a:rPr>
                <a:t>  广泛肺组织病变或受压，如重症肺炎、大片肺不张、气胸或肺梗死等。</a:t>
              </a:r>
              <a:endParaRPr lang="zh-CN" altLang="en-US" sz="2400" b="1" dirty="0">
                <a:ea typeface="楷体_GB2312" panose="02010609030101010101" pitchFamily="1" charset="-122"/>
              </a:endParaRPr>
            </a:p>
          </p:txBody>
        </p:sp>
        <p:pic>
          <p:nvPicPr>
            <p:cNvPr id="66566" name="Picture 14" descr="u=1586365394,163412629&amp;fm=0&amp;gp=0"/>
            <p:cNvPicPr>
              <a:picLocks noChangeAspect="1"/>
            </p:cNvPicPr>
            <p:nvPr/>
          </p:nvPicPr>
          <p:blipFill>
            <a:blip r:embed="rId2"/>
            <a:stretch>
              <a:fillRect/>
            </a:stretch>
          </p:blipFill>
          <p:spPr>
            <a:xfrm>
              <a:off x="11188" y="3360"/>
              <a:ext cx="4990" cy="4648"/>
            </a:xfrm>
            <a:prstGeom prst="rect">
              <a:avLst/>
            </a:prstGeom>
            <a:noFill/>
            <a:ln w="9525">
              <a:noFill/>
            </a:ln>
          </p:spPr>
        </p:pic>
        <p:sp>
          <p:nvSpPr>
            <p:cNvPr id="66567" name="Rectangle 15"/>
            <p:cNvSpPr/>
            <p:nvPr/>
          </p:nvSpPr>
          <p:spPr>
            <a:xfrm>
              <a:off x="12555" y="8230"/>
              <a:ext cx="2155" cy="919"/>
            </a:xfrm>
            <a:prstGeom prst="rect">
              <a:avLst/>
            </a:prstGeom>
            <a:noFill/>
            <a:ln w="9525">
              <a:noFill/>
            </a:ln>
          </p:spPr>
          <p:txBody>
            <a:bodyPr wrap="none" anchor="t">
              <a:spAutoFit/>
            </a:bodyPr>
            <a:p>
              <a:r>
                <a:rPr lang="en-US" altLang="zh-CN" sz="3200" b="1" dirty="0">
                  <a:solidFill>
                    <a:srgbClr val="CC0066"/>
                  </a:solidFill>
                  <a:latin typeface="Arial" panose="020B0604020202020204" pitchFamily="34" charset="0"/>
                  <a:ea typeface="宋体" panose="02010600030101010101" pitchFamily="2" charset="-122"/>
                </a:rPr>
                <a:t> </a:t>
              </a:r>
              <a:r>
                <a:rPr lang="zh-CN" altLang="en-US" sz="2800" b="1" dirty="0">
                  <a:solidFill>
                    <a:srgbClr val="FF3300"/>
                  </a:solidFill>
                  <a:latin typeface="Arial" panose="020B0604020202020204" pitchFamily="34" charset="0"/>
                  <a:ea typeface="楷体_GB2312" panose="02010609030101010101" pitchFamily="1" charset="-122"/>
                </a:rPr>
                <a:t>肺梗死</a:t>
              </a:r>
              <a:endParaRPr lang="zh-CN" altLang="en-US" sz="2800" b="1" dirty="0">
                <a:solidFill>
                  <a:srgbClr val="FF3300"/>
                </a:solidFill>
                <a:latin typeface="Arial" panose="020B0604020202020204" pitchFamily="34" charset="0"/>
                <a:ea typeface="楷体_GB2312" panose="02010609030101010101" pitchFamily="1" charset="-122"/>
              </a:endParaRPr>
            </a:p>
          </p:txBody>
        </p:sp>
        <p:sp>
          <p:nvSpPr>
            <p:cNvPr id="66568" name="Rectangle 33"/>
            <p:cNvSpPr/>
            <p:nvPr/>
          </p:nvSpPr>
          <p:spPr>
            <a:xfrm>
              <a:off x="3438" y="5915"/>
              <a:ext cx="7257" cy="2906"/>
            </a:xfrm>
            <a:prstGeom prst="rect">
              <a:avLst/>
            </a:prstGeom>
            <a:noFill/>
            <a:ln w="9525">
              <a:noFill/>
            </a:ln>
          </p:spPr>
          <p:txBody>
            <a:bodyPr anchor="t">
              <a:spAutoFit/>
            </a:bodyPr>
            <a:p>
              <a:pPr>
                <a:lnSpc>
                  <a:spcPct val="150000"/>
                </a:lnSpc>
              </a:pPr>
              <a:r>
                <a:rPr lang="zh-CN" altLang="en-US" sz="2800" b="1" dirty="0">
                  <a:solidFill>
                    <a:schemeClr val="tx2"/>
                  </a:solidFill>
                  <a:latin typeface="楷体_GB2312" panose="02010609030101010101" pitchFamily="1" charset="-122"/>
                  <a:ea typeface="楷体_GB2312" panose="02010609030101010101" pitchFamily="1" charset="-122"/>
                </a:rPr>
                <a:t>   </a:t>
              </a:r>
              <a:r>
                <a:rPr lang="zh-CN" altLang="en-US" sz="2400" b="1" dirty="0">
                  <a:ea typeface="楷体_GB2312" panose="02010609030101010101" pitchFamily="1" charset="-122"/>
                </a:rPr>
                <a:t> 特点：</a:t>
              </a:r>
              <a:r>
                <a:rPr lang="zh-CN" altLang="en-US" sz="2400" b="1" dirty="0">
                  <a:solidFill>
                    <a:srgbClr val="FF0000"/>
                  </a:solidFill>
                  <a:ea typeface="楷体_GB2312" panose="02010609030101010101" pitchFamily="1" charset="-122"/>
                </a:rPr>
                <a:t>呼气、吸气均费力；呼吸快而浅</a:t>
              </a:r>
              <a:r>
                <a:rPr lang="zh-CN" altLang="en-US" sz="2400" b="1" dirty="0">
                  <a:ea typeface="楷体_GB2312" panose="02010609030101010101" pitchFamily="1" charset="-122"/>
                </a:rPr>
                <a:t>，可伴有异常呼吸音或病理性呼吸音。</a:t>
              </a:r>
              <a:endParaRPr lang="zh-CN" altLang="en-US" sz="2400" b="1" dirty="0">
                <a:ea typeface="楷体_GB2312" panose="02010609030101010101" pitchFamily="1"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itle 6"/>
          <p:cNvSpPr txBox="1"/>
          <p:nvPr>
            <p:custDataLst>
              <p:tags r:id="rId1"/>
            </p:custDataLst>
          </p:nvPr>
        </p:nvSpPr>
        <p:spPr>
          <a:xfrm>
            <a:off x="231407" y="97384"/>
            <a:ext cx="257048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五</a:t>
            </a: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呼吸困难</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3" name="文本框 2"/>
          <p:cNvSpPr txBox="1"/>
          <p:nvPr/>
        </p:nvSpPr>
        <p:spPr>
          <a:xfrm>
            <a:off x="642620" y="920115"/>
            <a:ext cx="4197985" cy="460375"/>
          </a:xfrm>
          <a:prstGeom prst="rect">
            <a:avLst/>
          </a:prstGeom>
          <a:noFill/>
        </p:spPr>
        <p:txBody>
          <a:bodyPr wrap="square" rtlCol="0">
            <a:spAutoFit/>
          </a:bodyPr>
          <a:p>
            <a:r>
              <a:rPr lang="zh-CN" altLang="en-US" sz="2400"/>
              <a:t>（二）临床表现</a:t>
            </a:r>
            <a:endParaRPr lang="zh-CN" altLang="en-US" sz="2400"/>
          </a:p>
        </p:txBody>
      </p:sp>
      <p:sp>
        <p:nvSpPr>
          <p:cNvPr id="7171" name="页脚占位符 1"/>
          <p:cNvSpPr>
            <a:spLocks noGrp="1"/>
          </p:cNvSpPr>
          <p:nvPr>
            <p:ph type="ftr" sz="quarter" idx="11"/>
          </p:nvPr>
        </p:nvSpPr>
        <p:spPr/>
        <p:txBody>
          <a:bodyPr anchor="t"/>
          <a:lst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5pPr>
          </a:lstStyle>
          <a:p>
            <a:pPr lvl="0" indent="0" algn="r"/>
            <a:r>
              <a:rPr lang="zh-CN" altLang="en-US" sz="1200" b="1">
                <a:solidFill>
                  <a:schemeClr val="bg1"/>
                </a:solidFill>
                <a:latin typeface="Verdana" panose="020B0604030504040204" pitchFamily="34" charset="0"/>
                <a:ea typeface="宋体" panose="02010600030101010101" pitchFamily="2" charset="-122"/>
              </a:rPr>
              <a:t>临床医学概论</a:t>
            </a:r>
            <a:endParaRPr lang="en-US" altLang="zh-CN" sz="1200" b="1">
              <a:solidFill>
                <a:schemeClr val="bg1"/>
              </a:solidFill>
              <a:latin typeface="Verdana" panose="020B0604030504040204" pitchFamily="34" charset="0"/>
              <a:ea typeface="宋体" panose="02010600030101010101" pitchFamily="2" charset="-122"/>
            </a:endParaRPr>
          </a:p>
        </p:txBody>
      </p:sp>
      <p:graphicFrame>
        <p:nvGraphicFramePr>
          <p:cNvPr id="67587" name="表格 67586"/>
          <p:cNvGraphicFramePr/>
          <p:nvPr>
            <p:custDataLst>
              <p:tags r:id="rId2"/>
            </p:custDataLst>
          </p:nvPr>
        </p:nvGraphicFramePr>
        <p:xfrm>
          <a:off x="2351405" y="1933575"/>
          <a:ext cx="7403465" cy="4570730"/>
        </p:xfrm>
        <a:graphic>
          <a:graphicData uri="http://schemas.openxmlformats.org/drawingml/2006/table">
            <a:tbl>
              <a:tblPr/>
              <a:tblGrid>
                <a:gridCol w="1887855"/>
                <a:gridCol w="3047365"/>
                <a:gridCol w="2468245"/>
              </a:tblGrid>
              <a:tr h="927735">
                <a:tc>
                  <a:txBody>
                    <a:bodyPr/>
                    <a:lstStyle>
                      <a:lvl1pPr marL="357505" lvl="0" indent="-357505" algn="l" defTabSz="914400" eaLnBrk="1" fontAlgn="base" latinLnBrk="0" hangingPunct="1">
                        <a:lnSpc>
                          <a:spcPct val="90000"/>
                        </a:lnSpc>
                        <a:spcBef>
                          <a:spcPts val="1800"/>
                        </a:spcBef>
                        <a:spcAft>
                          <a:spcPct val="0"/>
                        </a:spcAft>
                        <a:buClr>
                          <a:schemeClr val="accent1"/>
                        </a:buClr>
                        <a:buSzPct val="60000"/>
                        <a:buFont typeface="Wingdings" panose="05000000000000000000" pitchFamily="2" charset="2"/>
                        <a:buChar char=""/>
                        <a:defRPr sz="2000" u="none" kern="1200" baseline="0">
                          <a:solidFill>
                            <a:schemeClr val="accent1"/>
                          </a:solidFill>
                          <a:latin typeface="Calibri" panose="020F0502020204030204" charset="0"/>
                          <a:ea typeface="幼圆" panose="02010509060101010101" pitchFamily="1" charset="-122"/>
                        </a:defRPr>
                      </a:lvl1pPr>
                      <a:lvl2pPr marL="357505" lvl="1" indent="-357505" algn="l" defTabSz="914400" eaLnBrk="1" fontAlgn="base" latinLnBrk="0" hangingPunct="1">
                        <a:lnSpc>
                          <a:spcPct val="130000"/>
                        </a:lnSpc>
                        <a:spcBef>
                          <a:spcPct val="0"/>
                        </a:spcBef>
                        <a:spcAft>
                          <a:spcPct val="0"/>
                        </a:spcAft>
                        <a:buFont typeface="Calibri" panose="020F0502020204030204" charset="0"/>
                        <a:buChar char=" "/>
                        <a:defRPr sz="1400" b="0" i="0" u="none" kern="1200" baseline="0">
                          <a:solidFill>
                            <a:schemeClr val="tx1"/>
                          </a:solidFill>
                          <a:latin typeface="Calibri" panose="020F0502020204030204" charset="0"/>
                          <a:ea typeface="幼圆" panose="02010509060101010101" pitchFamily="1" charset="-122"/>
                        </a:defRPr>
                      </a:lvl2pPr>
                      <a:lvl3pPr marL="1143000" lvl="2" indent="-228600" algn="l" defTabSz="914400" eaLnBrk="1" fontAlgn="base" latinLnBrk="0" hangingPunct="1">
                        <a:lnSpc>
                          <a:spcPct val="90000"/>
                        </a:lnSpc>
                        <a:spcBef>
                          <a:spcPts val="500"/>
                        </a:spcBef>
                        <a:spcAft>
                          <a:spcPct val="0"/>
                        </a:spcAft>
                        <a:buFont typeface="Calibri" panose="020F0502020204030204" charset="0"/>
                        <a:buChar char="•"/>
                        <a:defRPr sz="1800" b="0" i="0" u="none" kern="1200" baseline="0">
                          <a:solidFill>
                            <a:srgbClr val="7F7F7F"/>
                          </a:solidFill>
                          <a:latin typeface="Calibri" panose="020F0502020204030204" charset="0"/>
                          <a:ea typeface="幼圆" panose="02010509060101010101" pitchFamily="1" charset="-122"/>
                        </a:defRPr>
                      </a:lvl3pPr>
                      <a:lvl4pPr marL="1600200" lvl="3" indent="-228600" algn="l" defTabSz="914400" eaLnBrk="1" fontAlgn="base" latinLnBrk="0" hangingPunct="1">
                        <a:lnSpc>
                          <a:spcPct val="90000"/>
                        </a:lnSpc>
                        <a:spcBef>
                          <a:spcPts val="500"/>
                        </a:spcBef>
                        <a:spcAft>
                          <a:spcPct val="0"/>
                        </a:spcAft>
                        <a:buFont typeface="Calibri" panose="020F0502020204030204" charset="0"/>
                        <a:buChar char="•"/>
                        <a:defRPr sz="1600" b="0" i="0" u="none" kern="1200" baseline="0">
                          <a:solidFill>
                            <a:srgbClr val="7F7F7F"/>
                          </a:solidFill>
                          <a:latin typeface="Calibri" panose="020F0502020204030204" charset="0"/>
                          <a:ea typeface="幼圆" panose="02010509060101010101" pitchFamily="1" charset="-122"/>
                        </a:defRPr>
                      </a:lvl4pPr>
                      <a:lvl5pPr marL="2057400" lvl="4" indent="-228600" algn="l" defTabSz="914400" eaLnBrk="1" fontAlgn="base" latinLnBrk="0" hangingPunct="1">
                        <a:lnSpc>
                          <a:spcPct val="90000"/>
                        </a:lnSpc>
                        <a:spcBef>
                          <a:spcPts val="500"/>
                        </a:spcBef>
                        <a:spcAft>
                          <a:spcPct val="0"/>
                        </a:spcAft>
                        <a:buFont typeface="Calibri" panose="020F0502020204030204" charset="0"/>
                        <a:buChar char="•"/>
                        <a:defRPr sz="1600" b="0" i="0" u="none" kern="1200" baseline="0">
                          <a:solidFill>
                            <a:srgbClr val="7F7F7F"/>
                          </a:solidFill>
                          <a:latin typeface="Calibri" panose="020F0502020204030204" charset="0"/>
                          <a:ea typeface="幼圆" panose="02010509060101010101" pitchFamily="1" charset="-122"/>
                        </a:defRPr>
                      </a:lvl5pPr>
                    </a:lstStyle>
                    <a:p>
                      <a:pPr marL="0" lvl="0" algn="ctr" eaLnBrk="1" hangingPunct="1">
                        <a:buClrTx/>
                        <a:buNone/>
                      </a:pPr>
                      <a:r>
                        <a:rPr lang="zh-CN" altLang="en-US" sz="2400" b="0" dirty="0">
                          <a:solidFill>
                            <a:srgbClr val="163794"/>
                          </a:solidFill>
                          <a:latin typeface="微软雅黑" panose="020B0503020204020204" charset="-122"/>
                          <a:ea typeface="微软雅黑" panose="020B0503020204020204" charset="-122"/>
                        </a:rPr>
                        <a:t>类型</a:t>
                      </a:r>
                      <a:endParaRPr lang="zh-CN" altLang="en-US" sz="2400" b="0" dirty="0">
                        <a:solidFill>
                          <a:srgbClr val="163794"/>
                        </a:solidFill>
                        <a:latin typeface="微软雅黑" panose="020B0503020204020204" charset="-122"/>
                        <a:ea typeface="微软雅黑" panose="020B0503020204020204" charset="-122"/>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bg1">
                        <a:alpha val="100000"/>
                      </a:schemeClr>
                    </a:solidFill>
                  </a:tcPr>
                </a:tc>
                <a:tc>
                  <a:txBody>
                    <a:bodyPr/>
                    <a:lstStyle>
                      <a:lvl1pPr marL="357505" lvl="0" indent="-357505" algn="l" defTabSz="914400" eaLnBrk="1" fontAlgn="base" latinLnBrk="0" hangingPunct="1">
                        <a:lnSpc>
                          <a:spcPct val="90000"/>
                        </a:lnSpc>
                        <a:spcBef>
                          <a:spcPts val="1800"/>
                        </a:spcBef>
                        <a:spcAft>
                          <a:spcPct val="0"/>
                        </a:spcAft>
                        <a:buClr>
                          <a:schemeClr val="accent1"/>
                        </a:buClr>
                        <a:buSzPct val="60000"/>
                        <a:buFont typeface="Wingdings" panose="05000000000000000000" pitchFamily="2" charset="2"/>
                        <a:buChar char=""/>
                        <a:defRPr sz="2000" u="none" kern="1200" baseline="0">
                          <a:solidFill>
                            <a:schemeClr val="accent1"/>
                          </a:solidFill>
                          <a:latin typeface="Calibri" panose="020F0502020204030204" charset="0"/>
                          <a:ea typeface="幼圆" panose="02010509060101010101" pitchFamily="1" charset="-122"/>
                        </a:defRPr>
                      </a:lvl1pPr>
                      <a:lvl2pPr marL="357505" lvl="1" indent="-357505" algn="l" defTabSz="914400" eaLnBrk="1" fontAlgn="base" latinLnBrk="0" hangingPunct="1">
                        <a:lnSpc>
                          <a:spcPct val="130000"/>
                        </a:lnSpc>
                        <a:spcBef>
                          <a:spcPct val="0"/>
                        </a:spcBef>
                        <a:spcAft>
                          <a:spcPct val="0"/>
                        </a:spcAft>
                        <a:buFont typeface="Calibri" panose="020F0502020204030204" charset="0"/>
                        <a:buChar char=" "/>
                        <a:defRPr sz="1400" b="0" i="0" u="none" kern="1200" baseline="0">
                          <a:solidFill>
                            <a:schemeClr val="tx1"/>
                          </a:solidFill>
                          <a:latin typeface="Calibri" panose="020F0502020204030204" charset="0"/>
                          <a:ea typeface="幼圆" panose="02010509060101010101" pitchFamily="1" charset="-122"/>
                        </a:defRPr>
                      </a:lvl2pPr>
                      <a:lvl3pPr marL="1143000" lvl="2" indent="-228600" algn="l" defTabSz="914400" eaLnBrk="1" fontAlgn="base" latinLnBrk="0" hangingPunct="1">
                        <a:lnSpc>
                          <a:spcPct val="90000"/>
                        </a:lnSpc>
                        <a:spcBef>
                          <a:spcPts val="500"/>
                        </a:spcBef>
                        <a:spcAft>
                          <a:spcPct val="0"/>
                        </a:spcAft>
                        <a:buFont typeface="Calibri" panose="020F0502020204030204" charset="0"/>
                        <a:buChar char="•"/>
                        <a:defRPr sz="1800" b="0" i="0" u="none" kern="1200" baseline="0">
                          <a:solidFill>
                            <a:srgbClr val="7F7F7F"/>
                          </a:solidFill>
                          <a:latin typeface="Calibri" panose="020F0502020204030204" charset="0"/>
                          <a:ea typeface="幼圆" panose="02010509060101010101" pitchFamily="1" charset="-122"/>
                        </a:defRPr>
                      </a:lvl3pPr>
                      <a:lvl4pPr marL="1600200" lvl="3" indent="-228600" algn="l" defTabSz="914400" eaLnBrk="1" fontAlgn="base" latinLnBrk="0" hangingPunct="1">
                        <a:lnSpc>
                          <a:spcPct val="90000"/>
                        </a:lnSpc>
                        <a:spcBef>
                          <a:spcPts val="500"/>
                        </a:spcBef>
                        <a:spcAft>
                          <a:spcPct val="0"/>
                        </a:spcAft>
                        <a:buFont typeface="Calibri" panose="020F0502020204030204" charset="0"/>
                        <a:buChar char="•"/>
                        <a:defRPr sz="1600" b="0" i="0" u="none" kern="1200" baseline="0">
                          <a:solidFill>
                            <a:srgbClr val="7F7F7F"/>
                          </a:solidFill>
                          <a:latin typeface="Calibri" panose="020F0502020204030204" charset="0"/>
                          <a:ea typeface="幼圆" panose="02010509060101010101" pitchFamily="1" charset="-122"/>
                        </a:defRPr>
                      </a:lvl4pPr>
                      <a:lvl5pPr marL="2057400" lvl="4" indent="-228600" algn="l" defTabSz="914400" eaLnBrk="1" fontAlgn="base" latinLnBrk="0" hangingPunct="1">
                        <a:lnSpc>
                          <a:spcPct val="90000"/>
                        </a:lnSpc>
                        <a:spcBef>
                          <a:spcPts val="500"/>
                        </a:spcBef>
                        <a:spcAft>
                          <a:spcPct val="0"/>
                        </a:spcAft>
                        <a:buFont typeface="Calibri" panose="020F0502020204030204" charset="0"/>
                        <a:buChar char="•"/>
                        <a:defRPr sz="1600" b="0" i="0" u="none" kern="1200" baseline="0">
                          <a:solidFill>
                            <a:srgbClr val="7F7F7F"/>
                          </a:solidFill>
                          <a:latin typeface="Calibri" panose="020F0502020204030204" charset="0"/>
                          <a:ea typeface="幼圆" panose="02010509060101010101" pitchFamily="1" charset="-122"/>
                        </a:defRPr>
                      </a:lvl5pPr>
                    </a:lstStyle>
                    <a:p>
                      <a:pPr marL="0" lvl="0" algn="ctr" eaLnBrk="1" hangingPunct="1">
                        <a:buClrTx/>
                        <a:buNone/>
                      </a:pPr>
                      <a:r>
                        <a:rPr lang="zh-CN" altLang="en-US" sz="2400" b="0" dirty="0">
                          <a:solidFill>
                            <a:srgbClr val="163794"/>
                          </a:solidFill>
                          <a:latin typeface="微软雅黑" panose="020B0503020204020204" charset="-122"/>
                          <a:ea typeface="微软雅黑" panose="020B0503020204020204" charset="-122"/>
                        </a:rPr>
                        <a:t>特点</a:t>
                      </a:r>
                      <a:endParaRPr lang="zh-CN" altLang="en-US" sz="2400" b="0" dirty="0">
                        <a:solidFill>
                          <a:srgbClr val="163794"/>
                        </a:solidFill>
                        <a:latin typeface="微软雅黑" panose="020B0503020204020204" charset="-122"/>
                        <a:ea typeface="微软雅黑" panose="020B0503020204020204" charset="-122"/>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bg1">
                        <a:alpha val="100000"/>
                      </a:schemeClr>
                    </a:solidFill>
                  </a:tcPr>
                </a:tc>
                <a:tc>
                  <a:txBody>
                    <a:bodyPr/>
                    <a:lstStyle>
                      <a:lvl1pPr marL="357505" lvl="0" indent="-357505" algn="l" defTabSz="914400" eaLnBrk="1" fontAlgn="base" latinLnBrk="0" hangingPunct="1">
                        <a:lnSpc>
                          <a:spcPct val="90000"/>
                        </a:lnSpc>
                        <a:spcBef>
                          <a:spcPts val="1800"/>
                        </a:spcBef>
                        <a:spcAft>
                          <a:spcPct val="0"/>
                        </a:spcAft>
                        <a:buClr>
                          <a:schemeClr val="accent1"/>
                        </a:buClr>
                        <a:buSzPct val="60000"/>
                        <a:buFont typeface="Wingdings" panose="05000000000000000000" pitchFamily="2" charset="2"/>
                        <a:buChar char=""/>
                        <a:defRPr sz="2000" u="none" kern="1200" baseline="0">
                          <a:solidFill>
                            <a:schemeClr val="accent1"/>
                          </a:solidFill>
                          <a:latin typeface="Calibri" panose="020F0502020204030204" charset="0"/>
                          <a:ea typeface="幼圆" panose="02010509060101010101" pitchFamily="1" charset="-122"/>
                        </a:defRPr>
                      </a:lvl1pPr>
                      <a:lvl2pPr marL="357505" lvl="1" indent="-357505" algn="l" defTabSz="914400" eaLnBrk="1" fontAlgn="base" latinLnBrk="0" hangingPunct="1">
                        <a:lnSpc>
                          <a:spcPct val="130000"/>
                        </a:lnSpc>
                        <a:spcBef>
                          <a:spcPct val="0"/>
                        </a:spcBef>
                        <a:spcAft>
                          <a:spcPct val="0"/>
                        </a:spcAft>
                        <a:buFont typeface="Calibri" panose="020F0502020204030204" charset="0"/>
                        <a:buChar char=" "/>
                        <a:defRPr sz="1400" b="0" i="0" u="none" kern="1200" baseline="0">
                          <a:solidFill>
                            <a:schemeClr val="tx1"/>
                          </a:solidFill>
                          <a:latin typeface="Calibri" panose="020F0502020204030204" charset="0"/>
                          <a:ea typeface="幼圆" panose="02010509060101010101" pitchFamily="1" charset="-122"/>
                        </a:defRPr>
                      </a:lvl2pPr>
                      <a:lvl3pPr marL="1143000" lvl="2" indent="-228600" algn="l" defTabSz="914400" eaLnBrk="1" fontAlgn="base" latinLnBrk="0" hangingPunct="1">
                        <a:lnSpc>
                          <a:spcPct val="90000"/>
                        </a:lnSpc>
                        <a:spcBef>
                          <a:spcPts val="500"/>
                        </a:spcBef>
                        <a:spcAft>
                          <a:spcPct val="0"/>
                        </a:spcAft>
                        <a:buFont typeface="Calibri" panose="020F0502020204030204" charset="0"/>
                        <a:buChar char="•"/>
                        <a:defRPr sz="1800" b="0" i="0" u="none" kern="1200" baseline="0">
                          <a:solidFill>
                            <a:srgbClr val="7F7F7F"/>
                          </a:solidFill>
                          <a:latin typeface="Calibri" panose="020F0502020204030204" charset="0"/>
                          <a:ea typeface="幼圆" panose="02010509060101010101" pitchFamily="1" charset="-122"/>
                        </a:defRPr>
                      </a:lvl3pPr>
                      <a:lvl4pPr marL="1600200" lvl="3" indent="-228600" algn="l" defTabSz="914400" eaLnBrk="1" fontAlgn="base" latinLnBrk="0" hangingPunct="1">
                        <a:lnSpc>
                          <a:spcPct val="90000"/>
                        </a:lnSpc>
                        <a:spcBef>
                          <a:spcPts val="500"/>
                        </a:spcBef>
                        <a:spcAft>
                          <a:spcPct val="0"/>
                        </a:spcAft>
                        <a:buFont typeface="Calibri" panose="020F0502020204030204" charset="0"/>
                        <a:buChar char="•"/>
                        <a:defRPr sz="1600" b="0" i="0" u="none" kern="1200" baseline="0">
                          <a:solidFill>
                            <a:srgbClr val="7F7F7F"/>
                          </a:solidFill>
                          <a:latin typeface="Calibri" panose="020F0502020204030204" charset="0"/>
                          <a:ea typeface="幼圆" panose="02010509060101010101" pitchFamily="1" charset="-122"/>
                        </a:defRPr>
                      </a:lvl4pPr>
                      <a:lvl5pPr marL="2057400" lvl="4" indent="-228600" algn="l" defTabSz="914400" eaLnBrk="1" fontAlgn="base" latinLnBrk="0" hangingPunct="1">
                        <a:lnSpc>
                          <a:spcPct val="90000"/>
                        </a:lnSpc>
                        <a:spcBef>
                          <a:spcPts val="500"/>
                        </a:spcBef>
                        <a:spcAft>
                          <a:spcPct val="0"/>
                        </a:spcAft>
                        <a:buFont typeface="Calibri" panose="020F0502020204030204" charset="0"/>
                        <a:buChar char="•"/>
                        <a:defRPr sz="1600" b="0" i="0" u="none" kern="1200" baseline="0">
                          <a:solidFill>
                            <a:srgbClr val="7F7F7F"/>
                          </a:solidFill>
                          <a:latin typeface="Calibri" panose="020F0502020204030204" charset="0"/>
                          <a:ea typeface="幼圆" panose="02010509060101010101" pitchFamily="1" charset="-122"/>
                        </a:defRPr>
                      </a:lvl5pPr>
                    </a:lstStyle>
                    <a:p>
                      <a:pPr marL="0" lvl="0" algn="ctr" eaLnBrk="1" hangingPunct="1">
                        <a:buClrTx/>
                        <a:buNone/>
                      </a:pPr>
                      <a:r>
                        <a:rPr lang="zh-CN" altLang="en-US" sz="2400" b="0" dirty="0">
                          <a:solidFill>
                            <a:srgbClr val="163794"/>
                          </a:solidFill>
                          <a:latin typeface="微软雅黑" panose="020B0503020204020204" charset="-122"/>
                          <a:ea typeface="微软雅黑" panose="020B0503020204020204" charset="-122"/>
                        </a:rPr>
                        <a:t>病因</a:t>
                      </a:r>
                      <a:endParaRPr lang="zh-CN" altLang="en-US" sz="2400" b="0" dirty="0">
                        <a:solidFill>
                          <a:srgbClr val="163794"/>
                        </a:solidFill>
                        <a:latin typeface="微软雅黑" panose="020B0503020204020204" charset="-122"/>
                        <a:ea typeface="微软雅黑" panose="020B0503020204020204" charset="-122"/>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bg1">
                        <a:alpha val="100000"/>
                      </a:schemeClr>
                    </a:solidFill>
                  </a:tcPr>
                </a:tc>
              </a:tr>
              <a:tr h="1214120">
                <a:tc>
                  <a:txBody>
                    <a:bodyPr/>
                    <a:lstStyle>
                      <a:lvl1pPr marL="357505" lvl="0" indent="-357505" algn="l" defTabSz="914400" eaLnBrk="1" fontAlgn="base" latinLnBrk="0" hangingPunct="1">
                        <a:lnSpc>
                          <a:spcPct val="90000"/>
                        </a:lnSpc>
                        <a:spcBef>
                          <a:spcPts val="1800"/>
                        </a:spcBef>
                        <a:spcAft>
                          <a:spcPct val="0"/>
                        </a:spcAft>
                        <a:buClr>
                          <a:schemeClr val="accent1"/>
                        </a:buClr>
                        <a:buSzPct val="60000"/>
                        <a:buFont typeface="Wingdings" panose="05000000000000000000" pitchFamily="2" charset="2"/>
                        <a:buChar char=""/>
                        <a:defRPr sz="2000" u="none" kern="1200" baseline="0">
                          <a:solidFill>
                            <a:schemeClr val="accent1"/>
                          </a:solidFill>
                          <a:latin typeface="Calibri" panose="020F0502020204030204" charset="0"/>
                          <a:ea typeface="幼圆" panose="02010509060101010101" pitchFamily="1" charset="-122"/>
                        </a:defRPr>
                      </a:lvl1pPr>
                      <a:lvl2pPr marL="357505" lvl="1" indent="-357505" algn="l" defTabSz="914400" eaLnBrk="1" fontAlgn="base" latinLnBrk="0" hangingPunct="1">
                        <a:lnSpc>
                          <a:spcPct val="130000"/>
                        </a:lnSpc>
                        <a:spcBef>
                          <a:spcPct val="0"/>
                        </a:spcBef>
                        <a:spcAft>
                          <a:spcPct val="0"/>
                        </a:spcAft>
                        <a:buFont typeface="Calibri" panose="020F0502020204030204" charset="0"/>
                        <a:buChar char=" "/>
                        <a:defRPr sz="1400" b="0" i="0" u="none" kern="1200" baseline="0">
                          <a:solidFill>
                            <a:schemeClr val="tx1"/>
                          </a:solidFill>
                          <a:latin typeface="Calibri" panose="020F0502020204030204" charset="0"/>
                          <a:ea typeface="幼圆" panose="02010509060101010101" pitchFamily="1" charset="-122"/>
                        </a:defRPr>
                      </a:lvl2pPr>
                      <a:lvl3pPr marL="1143000" lvl="2" indent="-228600" algn="l" defTabSz="914400" eaLnBrk="1" fontAlgn="base" latinLnBrk="0" hangingPunct="1">
                        <a:lnSpc>
                          <a:spcPct val="90000"/>
                        </a:lnSpc>
                        <a:spcBef>
                          <a:spcPts val="500"/>
                        </a:spcBef>
                        <a:spcAft>
                          <a:spcPct val="0"/>
                        </a:spcAft>
                        <a:buFont typeface="Calibri" panose="020F0502020204030204" charset="0"/>
                        <a:buChar char="•"/>
                        <a:defRPr sz="1800" b="0" i="0" u="none" kern="1200" baseline="0">
                          <a:solidFill>
                            <a:srgbClr val="7F7F7F"/>
                          </a:solidFill>
                          <a:latin typeface="Calibri" panose="020F0502020204030204" charset="0"/>
                          <a:ea typeface="幼圆" panose="02010509060101010101" pitchFamily="1" charset="-122"/>
                        </a:defRPr>
                      </a:lvl3pPr>
                      <a:lvl4pPr marL="1600200" lvl="3" indent="-228600" algn="l" defTabSz="914400" eaLnBrk="1" fontAlgn="base" latinLnBrk="0" hangingPunct="1">
                        <a:lnSpc>
                          <a:spcPct val="90000"/>
                        </a:lnSpc>
                        <a:spcBef>
                          <a:spcPts val="500"/>
                        </a:spcBef>
                        <a:spcAft>
                          <a:spcPct val="0"/>
                        </a:spcAft>
                        <a:buFont typeface="Calibri" panose="020F0502020204030204" charset="0"/>
                        <a:buChar char="•"/>
                        <a:defRPr sz="1600" b="0" i="0" u="none" kern="1200" baseline="0">
                          <a:solidFill>
                            <a:srgbClr val="7F7F7F"/>
                          </a:solidFill>
                          <a:latin typeface="Calibri" panose="020F0502020204030204" charset="0"/>
                          <a:ea typeface="幼圆" panose="02010509060101010101" pitchFamily="1" charset="-122"/>
                        </a:defRPr>
                      </a:lvl4pPr>
                      <a:lvl5pPr marL="2057400" lvl="4" indent="-228600" algn="l" defTabSz="914400" eaLnBrk="1" fontAlgn="base" latinLnBrk="0" hangingPunct="1">
                        <a:lnSpc>
                          <a:spcPct val="90000"/>
                        </a:lnSpc>
                        <a:spcBef>
                          <a:spcPts val="500"/>
                        </a:spcBef>
                        <a:spcAft>
                          <a:spcPct val="0"/>
                        </a:spcAft>
                        <a:buFont typeface="Calibri" panose="020F0502020204030204" charset="0"/>
                        <a:buChar char="•"/>
                        <a:defRPr sz="1600" b="0" i="0" u="none" kern="1200" baseline="0">
                          <a:solidFill>
                            <a:srgbClr val="7F7F7F"/>
                          </a:solidFill>
                          <a:latin typeface="Calibri" panose="020F0502020204030204" charset="0"/>
                          <a:ea typeface="幼圆" panose="02010509060101010101" pitchFamily="1" charset="-122"/>
                        </a:defRPr>
                      </a:lvl5pPr>
                    </a:lstStyle>
                    <a:p>
                      <a:pPr marL="0" lvl="0" indent="0" algn="ctr" eaLnBrk="1" hangingPunct="1">
                        <a:spcBef>
                          <a:spcPct val="0"/>
                        </a:spcBef>
                        <a:buClrTx/>
                        <a:buNone/>
                      </a:pPr>
                      <a:r>
                        <a:rPr lang="zh-CN" altLang="en-US" sz="2400" b="0" dirty="0">
                          <a:solidFill>
                            <a:srgbClr val="163794"/>
                          </a:solidFill>
                          <a:latin typeface="微软雅黑" panose="020B0503020204020204" charset="-122"/>
                          <a:ea typeface="微软雅黑" panose="020B0503020204020204" charset="-122"/>
                        </a:rPr>
                        <a:t>吸气性</a:t>
                      </a:r>
                      <a:endParaRPr lang="zh-CN" altLang="en-US" sz="2400" b="0" dirty="0">
                        <a:solidFill>
                          <a:srgbClr val="163794"/>
                        </a:solidFill>
                        <a:latin typeface="微软雅黑" panose="020B0503020204020204" charset="-122"/>
                        <a:ea typeface="微软雅黑" panose="020B0503020204020204" charset="-122"/>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bg1">
                        <a:alpha val="100000"/>
                      </a:schemeClr>
                    </a:solidFill>
                  </a:tcPr>
                </a:tc>
                <a:tc>
                  <a:txBody>
                    <a:bodyPr/>
                    <a:lstStyle>
                      <a:lvl1pPr marL="357505" lvl="0" indent="-357505" algn="l" defTabSz="914400" eaLnBrk="1" fontAlgn="base" latinLnBrk="0" hangingPunct="1">
                        <a:lnSpc>
                          <a:spcPct val="90000"/>
                        </a:lnSpc>
                        <a:spcBef>
                          <a:spcPts val="1800"/>
                        </a:spcBef>
                        <a:spcAft>
                          <a:spcPct val="0"/>
                        </a:spcAft>
                        <a:buClr>
                          <a:schemeClr val="accent1"/>
                        </a:buClr>
                        <a:buSzPct val="60000"/>
                        <a:buFont typeface="Wingdings" panose="05000000000000000000" pitchFamily="2" charset="2"/>
                        <a:buChar char=""/>
                        <a:defRPr sz="2000" u="none" kern="1200" baseline="0">
                          <a:solidFill>
                            <a:schemeClr val="accent1"/>
                          </a:solidFill>
                          <a:latin typeface="Calibri" panose="020F0502020204030204" charset="0"/>
                          <a:ea typeface="幼圆" panose="02010509060101010101" pitchFamily="1" charset="-122"/>
                        </a:defRPr>
                      </a:lvl1pPr>
                      <a:lvl2pPr marL="357505" lvl="1" indent="-357505" algn="l" defTabSz="914400" eaLnBrk="1" fontAlgn="base" latinLnBrk="0" hangingPunct="1">
                        <a:lnSpc>
                          <a:spcPct val="130000"/>
                        </a:lnSpc>
                        <a:spcBef>
                          <a:spcPct val="0"/>
                        </a:spcBef>
                        <a:spcAft>
                          <a:spcPct val="0"/>
                        </a:spcAft>
                        <a:buFont typeface="Calibri" panose="020F0502020204030204" charset="0"/>
                        <a:buChar char=" "/>
                        <a:defRPr sz="1400" b="0" i="0" u="none" kern="1200" baseline="0">
                          <a:solidFill>
                            <a:schemeClr val="tx1"/>
                          </a:solidFill>
                          <a:latin typeface="Calibri" panose="020F0502020204030204" charset="0"/>
                          <a:ea typeface="幼圆" panose="02010509060101010101" pitchFamily="1" charset="-122"/>
                        </a:defRPr>
                      </a:lvl2pPr>
                      <a:lvl3pPr marL="1143000" lvl="2" indent="-228600" algn="l" defTabSz="914400" eaLnBrk="1" fontAlgn="base" latinLnBrk="0" hangingPunct="1">
                        <a:lnSpc>
                          <a:spcPct val="90000"/>
                        </a:lnSpc>
                        <a:spcBef>
                          <a:spcPts val="500"/>
                        </a:spcBef>
                        <a:spcAft>
                          <a:spcPct val="0"/>
                        </a:spcAft>
                        <a:buFont typeface="Calibri" panose="020F0502020204030204" charset="0"/>
                        <a:buChar char="•"/>
                        <a:defRPr sz="1800" b="0" i="0" u="none" kern="1200" baseline="0">
                          <a:solidFill>
                            <a:srgbClr val="7F7F7F"/>
                          </a:solidFill>
                          <a:latin typeface="Calibri" panose="020F0502020204030204" charset="0"/>
                          <a:ea typeface="幼圆" panose="02010509060101010101" pitchFamily="1" charset="-122"/>
                        </a:defRPr>
                      </a:lvl3pPr>
                      <a:lvl4pPr marL="1600200" lvl="3" indent="-228600" algn="l" defTabSz="914400" eaLnBrk="1" fontAlgn="base" latinLnBrk="0" hangingPunct="1">
                        <a:lnSpc>
                          <a:spcPct val="90000"/>
                        </a:lnSpc>
                        <a:spcBef>
                          <a:spcPts val="500"/>
                        </a:spcBef>
                        <a:spcAft>
                          <a:spcPct val="0"/>
                        </a:spcAft>
                        <a:buFont typeface="Calibri" panose="020F0502020204030204" charset="0"/>
                        <a:buChar char="•"/>
                        <a:defRPr sz="1600" b="0" i="0" u="none" kern="1200" baseline="0">
                          <a:solidFill>
                            <a:srgbClr val="7F7F7F"/>
                          </a:solidFill>
                          <a:latin typeface="Calibri" panose="020F0502020204030204" charset="0"/>
                          <a:ea typeface="幼圆" panose="02010509060101010101" pitchFamily="1" charset="-122"/>
                        </a:defRPr>
                      </a:lvl4pPr>
                      <a:lvl5pPr marL="2057400" lvl="4" indent="-228600" algn="l" defTabSz="914400" eaLnBrk="1" fontAlgn="base" latinLnBrk="0" hangingPunct="1">
                        <a:lnSpc>
                          <a:spcPct val="90000"/>
                        </a:lnSpc>
                        <a:spcBef>
                          <a:spcPts val="500"/>
                        </a:spcBef>
                        <a:spcAft>
                          <a:spcPct val="0"/>
                        </a:spcAft>
                        <a:buFont typeface="Calibri" panose="020F0502020204030204" charset="0"/>
                        <a:buChar char="•"/>
                        <a:defRPr sz="1600" b="0" i="0" u="none" kern="1200" baseline="0">
                          <a:solidFill>
                            <a:srgbClr val="7F7F7F"/>
                          </a:solidFill>
                          <a:latin typeface="Calibri" panose="020F0502020204030204" charset="0"/>
                          <a:ea typeface="幼圆" panose="02010509060101010101" pitchFamily="1" charset="-122"/>
                        </a:defRPr>
                      </a:lvl5pPr>
                    </a:lstStyle>
                    <a:p>
                      <a:pPr marL="0" lvl="0" indent="0" algn="ctr" eaLnBrk="1" hangingPunct="1">
                        <a:spcBef>
                          <a:spcPct val="0"/>
                        </a:spcBef>
                        <a:buClrTx/>
                        <a:buNone/>
                      </a:pPr>
                      <a:r>
                        <a:rPr lang="zh-CN" altLang="en-US" sz="2400" b="0" dirty="0">
                          <a:solidFill>
                            <a:srgbClr val="FF0000"/>
                          </a:solidFill>
                          <a:latin typeface="微软雅黑" panose="020B0503020204020204" charset="-122"/>
                          <a:ea typeface="微软雅黑" panose="020B0503020204020204" charset="-122"/>
                        </a:rPr>
                        <a:t>吸气时间延长</a:t>
                      </a:r>
                      <a:endParaRPr lang="zh-CN" altLang="en-US" sz="2400" b="0" dirty="0">
                        <a:solidFill>
                          <a:srgbClr val="FF0000"/>
                        </a:solidFill>
                        <a:latin typeface="微软雅黑" panose="020B0503020204020204" charset="-122"/>
                        <a:ea typeface="微软雅黑" panose="020B0503020204020204" charset="-122"/>
                      </a:endParaRPr>
                    </a:p>
                    <a:p>
                      <a:pPr marL="0" lvl="0" indent="0" algn="ctr" eaLnBrk="1" hangingPunct="1">
                        <a:spcBef>
                          <a:spcPct val="0"/>
                        </a:spcBef>
                        <a:buClrTx/>
                        <a:buNone/>
                      </a:pPr>
                      <a:r>
                        <a:rPr lang="zh-CN" altLang="en-US" sz="2400" b="0" dirty="0">
                          <a:solidFill>
                            <a:srgbClr val="163794"/>
                          </a:solidFill>
                          <a:latin typeface="微软雅黑" panose="020B0503020204020204" charset="-122"/>
                          <a:ea typeface="微软雅黑" panose="020B0503020204020204" charset="-122"/>
                        </a:rPr>
                        <a:t>呈</a:t>
                      </a:r>
                      <a:r>
                        <a:rPr lang="zh-CN" altLang="en-US" sz="2400" b="0" dirty="0">
                          <a:solidFill>
                            <a:srgbClr val="FF0000"/>
                          </a:solidFill>
                          <a:latin typeface="微软雅黑" panose="020B0503020204020204" charset="-122"/>
                          <a:ea typeface="微软雅黑" panose="020B0503020204020204" charset="-122"/>
                        </a:rPr>
                        <a:t>三凹征</a:t>
                      </a:r>
                      <a:endParaRPr lang="zh-CN" altLang="en-US" sz="2400" b="0" dirty="0">
                        <a:solidFill>
                          <a:srgbClr val="FF0000"/>
                        </a:solidFill>
                        <a:latin typeface="微软雅黑" panose="020B0503020204020204" charset="-122"/>
                        <a:ea typeface="微软雅黑" panose="020B0503020204020204" charset="-122"/>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bg1">
                        <a:alpha val="100000"/>
                      </a:schemeClr>
                    </a:solidFill>
                  </a:tcPr>
                </a:tc>
                <a:tc>
                  <a:txBody>
                    <a:bodyPr/>
                    <a:lstStyle>
                      <a:lvl1pPr marL="357505" lvl="0" indent="-357505" algn="l" defTabSz="914400" eaLnBrk="1" fontAlgn="base" latinLnBrk="0" hangingPunct="1">
                        <a:lnSpc>
                          <a:spcPct val="90000"/>
                        </a:lnSpc>
                        <a:spcBef>
                          <a:spcPts val="1800"/>
                        </a:spcBef>
                        <a:spcAft>
                          <a:spcPct val="0"/>
                        </a:spcAft>
                        <a:buClr>
                          <a:schemeClr val="accent1"/>
                        </a:buClr>
                        <a:buSzPct val="60000"/>
                        <a:buFont typeface="Wingdings" panose="05000000000000000000" pitchFamily="2" charset="2"/>
                        <a:buChar char=""/>
                        <a:defRPr sz="2000" u="none" kern="1200" baseline="0">
                          <a:solidFill>
                            <a:schemeClr val="accent1"/>
                          </a:solidFill>
                          <a:latin typeface="Calibri" panose="020F0502020204030204" charset="0"/>
                          <a:ea typeface="幼圆" panose="02010509060101010101" pitchFamily="1" charset="-122"/>
                        </a:defRPr>
                      </a:lvl1pPr>
                      <a:lvl2pPr marL="357505" lvl="1" indent="-357505" algn="l" defTabSz="914400" eaLnBrk="1" fontAlgn="base" latinLnBrk="0" hangingPunct="1">
                        <a:lnSpc>
                          <a:spcPct val="130000"/>
                        </a:lnSpc>
                        <a:spcBef>
                          <a:spcPct val="0"/>
                        </a:spcBef>
                        <a:spcAft>
                          <a:spcPct val="0"/>
                        </a:spcAft>
                        <a:buFont typeface="Calibri" panose="020F0502020204030204" charset="0"/>
                        <a:buChar char=" "/>
                        <a:defRPr sz="1400" b="0" i="0" u="none" kern="1200" baseline="0">
                          <a:solidFill>
                            <a:schemeClr val="tx1"/>
                          </a:solidFill>
                          <a:latin typeface="Calibri" panose="020F0502020204030204" charset="0"/>
                          <a:ea typeface="幼圆" panose="02010509060101010101" pitchFamily="1" charset="-122"/>
                        </a:defRPr>
                      </a:lvl2pPr>
                      <a:lvl3pPr marL="1143000" lvl="2" indent="-228600" algn="l" defTabSz="914400" eaLnBrk="1" fontAlgn="base" latinLnBrk="0" hangingPunct="1">
                        <a:lnSpc>
                          <a:spcPct val="90000"/>
                        </a:lnSpc>
                        <a:spcBef>
                          <a:spcPts val="500"/>
                        </a:spcBef>
                        <a:spcAft>
                          <a:spcPct val="0"/>
                        </a:spcAft>
                        <a:buFont typeface="Calibri" panose="020F0502020204030204" charset="0"/>
                        <a:buChar char="•"/>
                        <a:defRPr sz="1800" b="0" i="0" u="none" kern="1200" baseline="0">
                          <a:solidFill>
                            <a:srgbClr val="7F7F7F"/>
                          </a:solidFill>
                          <a:latin typeface="Calibri" panose="020F0502020204030204" charset="0"/>
                          <a:ea typeface="幼圆" panose="02010509060101010101" pitchFamily="1" charset="-122"/>
                        </a:defRPr>
                      </a:lvl3pPr>
                      <a:lvl4pPr marL="1600200" lvl="3" indent="-228600" algn="l" defTabSz="914400" eaLnBrk="1" fontAlgn="base" latinLnBrk="0" hangingPunct="1">
                        <a:lnSpc>
                          <a:spcPct val="90000"/>
                        </a:lnSpc>
                        <a:spcBef>
                          <a:spcPts val="500"/>
                        </a:spcBef>
                        <a:spcAft>
                          <a:spcPct val="0"/>
                        </a:spcAft>
                        <a:buFont typeface="Calibri" panose="020F0502020204030204" charset="0"/>
                        <a:buChar char="•"/>
                        <a:defRPr sz="1600" b="0" i="0" u="none" kern="1200" baseline="0">
                          <a:solidFill>
                            <a:srgbClr val="7F7F7F"/>
                          </a:solidFill>
                          <a:latin typeface="Calibri" panose="020F0502020204030204" charset="0"/>
                          <a:ea typeface="幼圆" panose="02010509060101010101" pitchFamily="1" charset="-122"/>
                        </a:defRPr>
                      </a:lvl4pPr>
                      <a:lvl5pPr marL="2057400" lvl="4" indent="-228600" algn="l" defTabSz="914400" eaLnBrk="1" fontAlgn="base" latinLnBrk="0" hangingPunct="1">
                        <a:lnSpc>
                          <a:spcPct val="90000"/>
                        </a:lnSpc>
                        <a:spcBef>
                          <a:spcPts val="500"/>
                        </a:spcBef>
                        <a:spcAft>
                          <a:spcPct val="0"/>
                        </a:spcAft>
                        <a:buFont typeface="Calibri" panose="020F0502020204030204" charset="0"/>
                        <a:buChar char="•"/>
                        <a:defRPr sz="1600" b="0" i="0" u="none" kern="1200" baseline="0">
                          <a:solidFill>
                            <a:srgbClr val="7F7F7F"/>
                          </a:solidFill>
                          <a:latin typeface="Calibri" panose="020F0502020204030204" charset="0"/>
                          <a:ea typeface="幼圆" panose="02010509060101010101" pitchFamily="1" charset="-122"/>
                        </a:defRPr>
                      </a:lvl5pPr>
                    </a:lstStyle>
                    <a:p>
                      <a:pPr marL="0" lvl="0" indent="0" algn="ctr" eaLnBrk="1" hangingPunct="1">
                        <a:spcBef>
                          <a:spcPct val="0"/>
                        </a:spcBef>
                        <a:buClrTx/>
                        <a:buNone/>
                      </a:pPr>
                      <a:r>
                        <a:rPr lang="zh-CN" altLang="en-US" sz="2400" b="0" dirty="0">
                          <a:solidFill>
                            <a:srgbClr val="163794"/>
                          </a:solidFill>
                          <a:latin typeface="微软雅黑" panose="020B0503020204020204" charset="-122"/>
                          <a:ea typeface="微软雅黑" panose="020B0503020204020204" charset="-122"/>
                          <a:cs typeface="微软雅黑" panose="020B0503020204020204" charset="-122"/>
                        </a:rPr>
                        <a:t>喉、气管及大支气管狭窄</a:t>
                      </a:r>
                      <a:endParaRPr lang="zh-CN" altLang="en-US" sz="2400" b="0" dirty="0">
                        <a:solidFill>
                          <a:srgbClr val="163794"/>
                        </a:solidFill>
                        <a:latin typeface="微软雅黑" panose="020B0503020204020204" charset="-122"/>
                        <a:ea typeface="微软雅黑" panose="020B0503020204020204" charset="-122"/>
                        <a:cs typeface="微软雅黑" panose="020B0503020204020204" charset="-122"/>
                      </a:endParaRPr>
                    </a:p>
                    <a:p>
                      <a:pPr marL="0" lvl="0" indent="0" algn="ctr" eaLnBrk="1" hangingPunct="1">
                        <a:spcBef>
                          <a:spcPct val="0"/>
                        </a:spcBef>
                        <a:buClrTx/>
                        <a:buNone/>
                      </a:pPr>
                      <a:r>
                        <a:rPr lang="zh-CN" altLang="en-US" sz="2400" b="0" dirty="0">
                          <a:solidFill>
                            <a:srgbClr val="163794"/>
                          </a:solidFill>
                          <a:latin typeface="微软雅黑" panose="020B0503020204020204" charset="-122"/>
                          <a:ea typeface="微软雅黑" panose="020B0503020204020204" charset="-122"/>
                          <a:cs typeface="微软雅黑" panose="020B0503020204020204" charset="-122"/>
                        </a:rPr>
                        <a:t>阻塞  </a:t>
                      </a:r>
                      <a:endParaRPr lang="zh-CN" altLang="en-US" sz="2400" b="0" dirty="0">
                        <a:solidFill>
                          <a:srgbClr val="163794"/>
                        </a:solidFill>
                        <a:latin typeface="微软雅黑" panose="020B0503020204020204" charset="-122"/>
                        <a:ea typeface="微软雅黑" panose="020B0503020204020204" charset="-122"/>
                        <a:cs typeface="微软雅黑" panose="020B0503020204020204" charset="-122"/>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bg1">
                        <a:alpha val="100000"/>
                      </a:schemeClr>
                    </a:solidFill>
                  </a:tcPr>
                </a:tc>
              </a:tr>
              <a:tr h="1214755">
                <a:tc>
                  <a:txBody>
                    <a:bodyPr/>
                    <a:lstStyle>
                      <a:lvl1pPr marL="357505" lvl="0" indent="-357505" algn="l" defTabSz="914400" eaLnBrk="1" fontAlgn="base" latinLnBrk="0" hangingPunct="1">
                        <a:lnSpc>
                          <a:spcPct val="90000"/>
                        </a:lnSpc>
                        <a:spcBef>
                          <a:spcPts val="1800"/>
                        </a:spcBef>
                        <a:spcAft>
                          <a:spcPct val="0"/>
                        </a:spcAft>
                        <a:buClr>
                          <a:schemeClr val="accent1"/>
                        </a:buClr>
                        <a:buSzPct val="60000"/>
                        <a:buFont typeface="Wingdings" panose="05000000000000000000" pitchFamily="2" charset="2"/>
                        <a:buChar char=""/>
                        <a:defRPr sz="2000" u="none" kern="1200" baseline="0">
                          <a:solidFill>
                            <a:schemeClr val="accent1"/>
                          </a:solidFill>
                          <a:latin typeface="Calibri" panose="020F0502020204030204" charset="0"/>
                          <a:ea typeface="幼圆" panose="02010509060101010101" pitchFamily="1" charset="-122"/>
                        </a:defRPr>
                      </a:lvl1pPr>
                      <a:lvl2pPr marL="357505" lvl="1" indent="-357505" algn="l" defTabSz="914400" eaLnBrk="1" fontAlgn="base" latinLnBrk="0" hangingPunct="1">
                        <a:lnSpc>
                          <a:spcPct val="130000"/>
                        </a:lnSpc>
                        <a:spcBef>
                          <a:spcPct val="0"/>
                        </a:spcBef>
                        <a:spcAft>
                          <a:spcPct val="0"/>
                        </a:spcAft>
                        <a:buFont typeface="Calibri" panose="020F0502020204030204" charset="0"/>
                        <a:buChar char=" "/>
                        <a:defRPr sz="1400" b="0" i="0" u="none" kern="1200" baseline="0">
                          <a:solidFill>
                            <a:schemeClr val="tx1"/>
                          </a:solidFill>
                          <a:latin typeface="Calibri" panose="020F0502020204030204" charset="0"/>
                          <a:ea typeface="幼圆" panose="02010509060101010101" pitchFamily="1" charset="-122"/>
                        </a:defRPr>
                      </a:lvl2pPr>
                      <a:lvl3pPr marL="1143000" lvl="2" indent="-228600" algn="l" defTabSz="914400" eaLnBrk="1" fontAlgn="base" latinLnBrk="0" hangingPunct="1">
                        <a:lnSpc>
                          <a:spcPct val="90000"/>
                        </a:lnSpc>
                        <a:spcBef>
                          <a:spcPts val="500"/>
                        </a:spcBef>
                        <a:spcAft>
                          <a:spcPct val="0"/>
                        </a:spcAft>
                        <a:buFont typeface="Calibri" panose="020F0502020204030204" charset="0"/>
                        <a:buChar char="•"/>
                        <a:defRPr sz="1800" b="0" i="0" u="none" kern="1200" baseline="0">
                          <a:solidFill>
                            <a:srgbClr val="7F7F7F"/>
                          </a:solidFill>
                          <a:latin typeface="Calibri" panose="020F0502020204030204" charset="0"/>
                          <a:ea typeface="幼圆" panose="02010509060101010101" pitchFamily="1" charset="-122"/>
                        </a:defRPr>
                      </a:lvl3pPr>
                      <a:lvl4pPr marL="1600200" lvl="3" indent="-228600" algn="l" defTabSz="914400" eaLnBrk="1" fontAlgn="base" latinLnBrk="0" hangingPunct="1">
                        <a:lnSpc>
                          <a:spcPct val="90000"/>
                        </a:lnSpc>
                        <a:spcBef>
                          <a:spcPts val="500"/>
                        </a:spcBef>
                        <a:spcAft>
                          <a:spcPct val="0"/>
                        </a:spcAft>
                        <a:buFont typeface="Calibri" panose="020F0502020204030204" charset="0"/>
                        <a:buChar char="•"/>
                        <a:defRPr sz="1600" b="0" i="0" u="none" kern="1200" baseline="0">
                          <a:solidFill>
                            <a:srgbClr val="7F7F7F"/>
                          </a:solidFill>
                          <a:latin typeface="Calibri" panose="020F0502020204030204" charset="0"/>
                          <a:ea typeface="幼圆" panose="02010509060101010101" pitchFamily="1" charset="-122"/>
                        </a:defRPr>
                      </a:lvl4pPr>
                      <a:lvl5pPr marL="2057400" lvl="4" indent="-228600" algn="l" defTabSz="914400" eaLnBrk="1" fontAlgn="base" latinLnBrk="0" hangingPunct="1">
                        <a:lnSpc>
                          <a:spcPct val="90000"/>
                        </a:lnSpc>
                        <a:spcBef>
                          <a:spcPts val="500"/>
                        </a:spcBef>
                        <a:spcAft>
                          <a:spcPct val="0"/>
                        </a:spcAft>
                        <a:buFont typeface="Calibri" panose="020F0502020204030204" charset="0"/>
                        <a:buChar char="•"/>
                        <a:defRPr sz="1600" b="0" i="0" u="none" kern="1200" baseline="0">
                          <a:solidFill>
                            <a:srgbClr val="7F7F7F"/>
                          </a:solidFill>
                          <a:latin typeface="Calibri" panose="020F0502020204030204" charset="0"/>
                          <a:ea typeface="幼圆" panose="02010509060101010101" pitchFamily="1" charset="-122"/>
                        </a:defRPr>
                      </a:lvl5pPr>
                    </a:lstStyle>
                    <a:p>
                      <a:pPr marL="0" lvl="0" indent="0" algn="ctr" eaLnBrk="1" hangingPunct="1">
                        <a:spcBef>
                          <a:spcPct val="0"/>
                        </a:spcBef>
                        <a:buClrTx/>
                        <a:buNone/>
                      </a:pPr>
                      <a:r>
                        <a:rPr lang="zh-CN" altLang="en-US" sz="2400" b="0" dirty="0">
                          <a:solidFill>
                            <a:srgbClr val="163794"/>
                          </a:solidFill>
                          <a:latin typeface="微软雅黑" panose="020B0503020204020204" charset="-122"/>
                          <a:ea typeface="微软雅黑" panose="020B0503020204020204" charset="-122"/>
                          <a:cs typeface="微软雅黑" panose="020B0503020204020204" charset="-122"/>
                        </a:rPr>
                        <a:t>呼气性 </a:t>
                      </a:r>
                      <a:endParaRPr lang="zh-CN" altLang="en-US" sz="2400" b="0" dirty="0">
                        <a:solidFill>
                          <a:srgbClr val="163794"/>
                        </a:solidFill>
                        <a:latin typeface="微软雅黑" panose="020B0503020204020204" charset="-122"/>
                        <a:ea typeface="微软雅黑" panose="020B0503020204020204" charset="-122"/>
                        <a:cs typeface="微软雅黑" panose="020B0503020204020204" charset="-122"/>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bg1">
                        <a:alpha val="100000"/>
                      </a:schemeClr>
                    </a:solidFill>
                  </a:tcPr>
                </a:tc>
                <a:tc>
                  <a:txBody>
                    <a:bodyPr/>
                    <a:lstStyle>
                      <a:lvl1pPr marL="357505" lvl="0" indent="-357505" algn="l" defTabSz="914400" eaLnBrk="1" fontAlgn="base" latinLnBrk="0" hangingPunct="1">
                        <a:lnSpc>
                          <a:spcPct val="90000"/>
                        </a:lnSpc>
                        <a:spcBef>
                          <a:spcPts val="1800"/>
                        </a:spcBef>
                        <a:spcAft>
                          <a:spcPct val="0"/>
                        </a:spcAft>
                        <a:buClr>
                          <a:schemeClr val="accent1"/>
                        </a:buClr>
                        <a:buSzPct val="60000"/>
                        <a:buFont typeface="Wingdings" panose="05000000000000000000" pitchFamily="2" charset="2"/>
                        <a:buChar char=""/>
                        <a:defRPr sz="2000" u="none" kern="1200" baseline="0">
                          <a:solidFill>
                            <a:schemeClr val="accent1"/>
                          </a:solidFill>
                          <a:latin typeface="Calibri" panose="020F0502020204030204" charset="0"/>
                          <a:ea typeface="幼圆" panose="02010509060101010101" pitchFamily="1" charset="-122"/>
                        </a:defRPr>
                      </a:lvl1pPr>
                      <a:lvl2pPr marL="357505" lvl="1" indent="-357505" algn="l" defTabSz="914400" eaLnBrk="1" fontAlgn="base" latinLnBrk="0" hangingPunct="1">
                        <a:lnSpc>
                          <a:spcPct val="130000"/>
                        </a:lnSpc>
                        <a:spcBef>
                          <a:spcPct val="0"/>
                        </a:spcBef>
                        <a:spcAft>
                          <a:spcPct val="0"/>
                        </a:spcAft>
                        <a:buFont typeface="Calibri" panose="020F0502020204030204" charset="0"/>
                        <a:buChar char=" "/>
                        <a:defRPr sz="1400" b="0" i="0" u="none" kern="1200" baseline="0">
                          <a:solidFill>
                            <a:schemeClr val="tx1"/>
                          </a:solidFill>
                          <a:latin typeface="Calibri" panose="020F0502020204030204" charset="0"/>
                          <a:ea typeface="幼圆" panose="02010509060101010101" pitchFamily="1" charset="-122"/>
                        </a:defRPr>
                      </a:lvl2pPr>
                      <a:lvl3pPr marL="1143000" lvl="2" indent="-228600" algn="l" defTabSz="914400" eaLnBrk="1" fontAlgn="base" latinLnBrk="0" hangingPunct="1">
                        <a:lnSpc>
                          <a:spcPct val="90000"/>
                        </a:lnSpc>
                        <a:spcBef>
                          <a:spcPts val="500"/>
                        </a:spcBef>
                        <a:spcAft>
                          <a:spcPct val="0"/>
                        </a:spcAft>
                        <a:buFont typeface="Calibri" panose="020F0502020204030204" charset="0"/>
                        <a:buChar char="•"/>
                        <a:defRPr sz="1800" b="0" i="0" u="none" kern="1200" baseline="0">
                          <a:solidFill>
                            <a:srgbClr val="7F7F7F"/>
                          </a:solidFill>
                          <a:latin typeface="Calibri" panose="020F0502020204030204" charset="0"/>
                          <a:ea typeface="幼圆" panose="02010509060101010101" pitchFamily="1" charset="-122"/>
                        </a:defRPr>
                      </a:lvl3pPr>
                      <a:lvl4pPr marL="1600200" lvl="3" indent="-228600" algn="l" defTabSz="914400" eaLnBrk="1" fontAlgn="base" latinLnBrk="0" hangingPunct="1">
                        <a:lnSpc>
                          <a:spcPct val="90000"/>
                        </a:lnSpc>
                        <a:spcBef>
                          <a:spcPts val="500"/>
                        </a:spcBef>
                        <a:spcAft>
                          <a:spcPct val="0"/>
                        </a:spcAft>
                        <a:buFont typeface="Calibri" panose="020F0502020204030204" charset="0"/>
                        <a:buChar char="•"/>
                        <a:defRPr sz="1600" b="0" i="0" u="none" kern="1200" baseline="0">
                          <a:solidFill>
                            <a:srgbClr val="7F7F7F"/>
                          </a:solidFill>
                          <a:latin typeface="Calibri" panose="020F0502020204030204" charset="0"/>
                          <a:ea typeface="幼圆" panose="02010509060101010101" pitchFamily="1" charset="-122"/>
                        </a:defRPr>
                      </a:lvl4pPr>
                      <a:lvl5pPr marL="2057400" lvl="4" indent="-228600" algn="l" defTabSz="914400" eaLnBrk="1" fontAlgn="base" latinLnBrk="0" hangingPunct="1">
                        <a:lnSpc>
                          <a:spcPct val="90000"/>
                        </a:lnSpc>
                        <a:spcBef>
                          <a:spcPts val="500"/>
                        </a:spcBef>
                        <a:spcAft>
                          <a:spcPct val="0"/>
                        </a:spcAft>
                        <a:buFont typeface="Calibri" panose="020F0502020204030204" charset="0"/>
                        <a:buChar char="•"/>
                        <a:defRPr sz="1600" b="0" i="0" u="none" kern="1200" baseline="0">
                          <a:solidFill>
                            <a:srgbClr val="7F7F7F"/>
                          </a:solidFill>
                          <a:latin typeface="Calibri" panose="020F0502020204030204" charset="0"/>
                          <a:ea typeface="幼圆" panose="02010509060101010101" pitchFamily="1" charset="-122"/>
                        </a:defRPr>
                      </a:lvl5pPr>
                    </a:lstStyle>
                    <a:p>
                      <a:pPr marL="0" lvl="0" indent="0" algn="ctr" eaLnBrk="1" hangingPunct="1">
                        <a:spcBef>
                          <a:spcPct val="0"/>
                        </a:spcBef>
                        <a:buClrTx/>
                        <a:buNone/>
                      </a:pPr>
                      <a:r>
                        <a:rPr lang="zh-CN" altLang="en-US" sz="2400" b="0" dirty="0">
                          <a:solidFill>
                            <a:srgbClr val="FF0000"/>
                          </a:solidFill>
                          <a:latin typeface="微软雅黑" panose="020B0503020204020204" charset="-122"/>
                          <a:ea typeface="微软雅黑" panose="020B0503020204020204" charset="-122"/>
                        </a:rPr>
                        <a:t>呼气时间延长</a:t>
                      </a:r>
                      <a:endParaRPr lang="zh-CN" altLang="en-US" sz="2400" b="0" dirty="0">
                        <a:solidFill>
                          <a:srgbClr val="FF0000"/>
                        </a:solidFill>
                        <a:latin typeface="微软雅黑" panose="020B0503020204020204" charset="-122"/>
                        <a:ea typeface="微软雅黑" panose="020B0503020204020204" charset="-122"/>
                      </a:endParaRPr>
                    </a:p>
                    <a:p>
                      <a:pPr marL="0" lvl="0" indent="0" algn="ctr" eaLnBrk="1" hangingPunct="1">
                        <a:spcBef>
                          <a:spcPct val="0"/>
                        </a:spcBef>
                        <a:buClrTx/>
                        <a:buNone/>
                      </a:pPr>
                      <a:r>
                        <a:rPr lang="zh-CN" altLang="en-US" sz="2400" b="0" dirty="0">
                          <a:solidFill>
                            <a:srgbClr val="FF0000"/>
                          </a:solidFill>
                          <a:latin typeface="微软雅黑" panose="020B0503020204020204" charset="-122"/>
                          <a:ea typeface="微软雅黑" panose="020B0503020204020204" charset="-122"/>
                        </a:rPr>
                        <a:t>呼气期哮鸣音</a:t>
                      </a:r>
                      <a:endParaRPr lang="zh-CN" altLang="en-US" sz="2400" b="0" dirty="0">
                        <a:solidFill>
                          <a:srgbClr val="FF0000"/>
                        </a:solidFill>
                        <a:latin typeface="微软雅黑" panose="020B0503020204020204" charset="-122"/>
                        <a:ea typeface="微软雅黑" panose="020B0503020204020204" charset="-122"/>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bg1">
                        <a:alpha val="100000"/>
                      </a:schemeClr>
                    </a:solidFill>
                  </a:tcPr>
                </a:tc>
                <a:tc>
                  <a:txBody>
                    <a:bodyPr/>
                    <a:lstStyle>
                      <a:lvl1pPr marL="357505" lvl="0" indent="-357505" algn="l" defTabSz="914400" eaLnBrk="1" fontAlgn="base" latinLnBrk="0" hangingPunct="1">
                        <a:lnSpc>
                          <a:spcPct val="90000"/>
                        </a:lnSpc>
                        <a:spcBef>
                          <a:spcPts val="1800"/>
                        </a:spcBef>
                        <a:spcAft>
                          <a:spcPct val="0"/>
                        </a:spcAft>
                        <a:buClr>
                          <a:schemeClr val="accent1"/>
                        </a:buClr>
                        <a:buSzPct val="60000"/>
                        <a:buFont typeface="Wingdings" panose="05000000000000000000" pitchFamily="2" charset="2"/>
                        <a:buChar char=""/>
                        <a:defRPr sz="2000" u="none" kern="1200" baseline="0">
                          <a:solidFill>
                            <a:schemeClr val="accent1"/>
                          </a:solidFill>
                          <a:latin typeface="Calibri" panose="020F0502020204030204" charset="0"/>
                          <a:ea typeface="幼圆" panose="02010509060101010101" pitchFamily="1" charset="-122"/>
                        </a:defRPr>
                      </a:lvl1pPr>
                      <a:lvl2pPr marL="357505" lvl="1" indent="-357505" algn="l" defTabSz="914400" eaLnBrk="1" fontAlgn="base" latinLnBrk="0" hangingPunct="1">
                        <a:lnSpc>
                          <a:spcPct val="130000"/>
                        </a:lnSpc>
                        <a:spcBef>
                          <a:spcPct val="0"/>
                        </a:spcBef>
                        <a:spcAft>
                          <a:spcPct val="0"/>
                        </a:spcAft>
                        <a:buFont typeface="Calibri" panose="020F0502020204030204" charset="0"/>
                        <a:buChar char=" "/>
                        <a:defRPr sz="1400" b="0" i="0" u="none" kern="1200" baseline="0">
                          <a:solidFill>
                            <a:schemeClr val="tx1"/>
                          </a:solidFill>
                          <a:latin typeface="Calibri" panose="020F0502020204030204" charset="0"/>
                          <a:ea typeface="幼圆" panose="02010509060101010101" pitchFamily="1" charset="-122"/>
                        </a:defRPr>
                      </a:lvl2pPr>
                      <a:lvl3pPr marL="1143000" lvl="2" indent="-228600" algn="l" defTabSz="914400" eaLnBrk="1" fontAlgn="base" latinLnBrk="0" hangingPunct="1">
                        <a:lnSpc>
                          <a:spcPct val="90000"/>
                        </a:lnSpc>
                        <a:spcBef>
                          <a:spcPts val="500"/>
                        </a:spcBef>
                        <a:spcAft>
                          <a:spcPct val="0"/>
                        </a:spcAft>
                        <a:buFont typeface="Calibri" panose="020F0502020204030204" charset="0"/>
                        <a:buChar char="•"/>
                        <a:defRPr sz="1800" b="0" i="0" u="none" kern="1200" baseline="0">
                          <a:solidFill>
                            <a:srgbClr val="7F7F7F"/>
                          </a:solidFill>
                          <a:latin typeface="Calibri" panose="020F0502020204030204" charset="0"/>
                          <a:ea typeface="幼圆" panose="02010509060101010101" pitchFamily="1" charset="-122"/>
                        </a:defRPr>
                      </a:lvl3pPr>
                      <a:lvl4pPr marL="1600200" lvl="3" indent="-228600" algn="l" defTabSz="914400" eaLnBrk="1" fontAlgn="base" latinLnBrk="0" hangingPunct="1">
                        <a:lnSpc>
                          <a:spcPct val="90000"/>
                        </a:lnSpc>
                        <a:spcBef>
                          <a:spcPts val="500"/>
                        </a:spcBef>
                        <a:spcAft>
                          <a:spcPct val="0"/>
                        </a:spcAft>
                        <a:buFont typeface="Calibri" panose="020F0502020204030204" charset="0"/>
                        <a:buChar char="•"/>
                        <a:defRPr sz="1600" b="0" i="0" u="none" kern="1200" baseline="0">
                          <a:solidFill>
                            <a:srgbClr val="7F7F7F"/>
                          </a:solidFill>
                          <a:latin typeface="Calibri" panose="020F0502020204030204" charset="0"/>
                          <a:ea typeface="幼圆" panose="02010509060101010101" pitchFamily="1" charset="-122"/>
                        </a:defRPr>
                      </a:lvl4pPr>
                      <a:lvl5pPr marL="2057400" lvl="4" indent="-228600" algn="l" defTabSz="914400" eaLnBrk="1" fontAlgn="base" latinLnBrk="0" hangingPunct="1">
                        <a:lnSpc>
                          <a:spcPct val="90000"/>
                        </a:lnSpc>
                        <a:spcBef>
                          <a:spcPts val="500"/>
                        </a:spcBef>
                        <a:spcAft>
                          <a:spcPct val="0"/>
                        </a:spcAft>
                        <a:buFont typeface="Calibri" panose="020F0502020204030204" charset="0"/>
                        <a:buChar char="•"/>
                        <a:defRPr sz="1600" b="0" i="0" u="none" kern="1200" baseline="0">
                          <a:solidFill>
                            <a:srgbClr val="7F7F7F"/>
                          </a:solidFill>
                          <a:latin typeface="Calibri" panose="020F0502020204030204" charset="0"/>
                          <a:ea typeface="幼圆" panose="02010509060101010101" pitchFamily="1" charset="-122"/>
                        </a:defRPr>
                      </a:lvl5pPr>
                    </a:lstStyle>
                    <a:p>
                      <a:pPr marL="0" lvl="0" indent="0" algn="ctr" eaLnBrk="1" hangingPunct="1">
                        <a:spcBef>
                          <a:spcPct val="0"/>
                        </a:spcBef>
                        <a:buClrTx/>
                        <a:buNone/>
                      </a:pPr>
                      <a:r>
                        <a:rPr lang="zh-CN" altLang="en-US" sz="2400" b="0" dirty="0">
                          <a:solidFill>
                            <a:srgbClr val="163794"/>
                          </a:solidFill>
                          <a:latin typeface="微软雅黑" panose="020B0503020204020204" charset="-122"/>
                          <a:ea typeface="微软雅黑" panose="020B0503020204020204" charset="-122"/>
                        </a:rPr>
                        <a:t>支气管哮喘</a:t>
                      </a:r>
                      <a:endParaRPr lang="zh-CN" altLang="en-US" sz="2400" b="0" dirty="0">
                        <a:solidFill>
                          <a:srgbClr val="163794"/>
                        </a:solidFill>
                        <a:latin typeface="微软雅黑" panose="020B0503020204020204" charset="-122"/>
                        <a:ea typeface="微软雅黑" panose="020B0503020204020204" charset="-122"/>
                      </a:endParaRPr>
                    </a:p>
                    <a:p>
                      <a:pPr marL="0" lvl="0" indent="0" algn="ctr" eaLnBrk="1" hangingPunct="1">
                        <a:spcBef>
                          <a:spcPct val="0"/>
                        </a:spcBef>
                        <a:buClrTx/>
                        <a:buNone/>
                      </a:pPr>
                      <a:r>
                        <a:rPr lang="zh-CN" altLang="en-US" sz="2400" b="0" dirty="0">
                          <a:solidFill>
                            <a:srgbClr val="163794"/>
                          </a:solidFill>
                          <a:latin typeface="微软雅黑" panose="020B0503020204020204" charset="-122"/>
                          <a:ea typeface="微软雅黑" panose="020B0503020204020204" charset="-122"/>
                        </a:rPr>
                        <a:t>慢支喘息型</a:t>
                      </a:r>
                      <a:endParaRPr lang="zh-CN" altLang="en-US" sz="2400" b="0" dirty="0">
                        <a:solidFill>
                          <a:srgbClr val="163794"/>
                        </a:solidFill>
                        <a:latin typeface="微软雅黑" panose="020B0503020204020204" charset="-122"/>
                        <a:ea typeface="微软雅黑" panose="020B0503020204020204" charset="-122"/>
                      </a:endParaRPr>
                    </a:p>
                    <a:p>
                      <a:pPr marL="0" lvl="0" indent="0" algn="ctr" eaLnBrk="1" hangingPunct="1">
                        <a:spcBef>
                          <a:spcPct val="0"/>
                        </a:spcBef>
                        <a:buClrTx/>
                        <a:buNone/>
                      </a:pPr>
                      <a:r>
                        <a:rPr lang="zh-CN" altLang="en-US" sz="2400" b="0" dirty="0">
                          <a:solidFill>
                            <a:srgbClr val="163794"/>
                          </a:solidFill>
                          <a:latin typeface="微软雅黑" panose="020B0503020204020204" charset="-122"/>
                          <a:ea typeface="微软雅黑" panose="020B0503020204020204" charset="-122"/>
                        </a:rPr>
                        <a:t>慢阻肺</a:t>
                      </a:r>
                      <a:endParaRPr lang="zh-CN" altLang="en-US" sz="2400" b="0" dirty="0">
                        <a:solidFill>
                          <a:srgbClr val="163794"/>
                        </a:solidFill>
                        <a:latin typeface="微软雅黑" panose="020B0503020204020204" charset="-122"/>
                        <a:ea typeface="微软雅黑" panose="020B0503020204020204" charset="-122"/>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bg1">
                        <a:alpha val="100000"/>
                      </a:schemeClr>
                    </a:solidFill>
                  </a:tcPr>
                </a:tc>
              </a:tr>
              <a:tr h="1214120">
                <a:tc>
                  <a:txBody>
                    <a:bodyPr/>
                    <a:lstStyle>
                      <a:lvl1pPr marL="357505" lvl="0" indent="-357505" algn="l" defTabSz="914400" eaLnBrk="1" fontAlgn="base" latinLnBrk="0" hangingPunct="1">
                        <a:lnSpc>
                          <a:spcPct val="90000"/>
                        </a:lnSpc>
                        <a:spcBef>
                          <a:spcPts val="1800"/>
                        </a:spcBef>
                        <a:spcAft>
                          <a:spcPct val="0"/>
                        </a:spcAft>
                        <a:buClr>
                          <a:schemeClr val="accent1"/>
                        </a:buClr>
                        <a:buSzPct val="60000"/>
                        <a:buFont typeface="Wingdings" panose="05000000000000000000" pitchFamily="2" charset="2"/>
                        <a:buChar char=""/>
                        <a:defRPr sz="2000" u="none" kern="1200" baseline="0">
                          <a:solidFill>
                            <a:schemeClr val="accent1"/>
                          </a:solidFill>
                          <a:latin typeface="Calibri" panose="020F0502020204030204" charset="0"/>
                          <a:ea typeface="幼圆" panose="02010509060101010101" pitchFamily="1" charset="-122"/>
                        </a:defRPr>
                      </a:lvl1pPr>
                      <a:lvl2pPr marL="357505" lvl="1" indent="-357505" algn="l" defTabSz="914400" eaLnBrk="1" fontAlgn="base" latinLnBrk="0" hangingPunct="1">
                        <a:lnSpc>
                          <a:spcPct val="130000"/>
                        </a:lnSpc>
                        <a:spcBef>
                          <a:spcPct val="0"/>
                        </a:spcBef>
                        <a:spcAft>
                          <a:spcPct val="0"/>
                        </a:spcAft>
                        <a:buFont typeface="Calibri" panose="020F0502020204030204" charset="0"/>
                        <a:buChar char=" "/>
                        <a:defRPr sz="1400" b="0" i="0" u="none" kern="1200" baseline="0">
                          <a:solidFill>
                            <a:schemeClr val="tx1"/>
                          </a:solidFill>
                          <a:latin typeface="Calibri" panose="020F0502020204030204" charset="0"/>
                          <a:ea typeface="幼圆" panose="02010509060101010101" pitchFamily="1" charset="-122"/>
                        </a:defRPr>
                      </a:lvl2pPr>
                      <a:lvl3pPr marL="1143000" lvl="2" indent="-228600" algn="l" defTabSz="914400" eaLnBrk="1" fontAlgn="base" latinLnBrk="0" hangingPunct="1">
                        <a:lnSpc>
                          <a:spcPct val="90000"/>
                        </a:lnSpc>
                        <a:spcBef>
                          <a:spcPts val="500"/>
                        </a:spcBef>
                        <a:spcAft>
                          <a:spcPct val="0"/>
                        </a:spcAft>
                        <a:buFont typeface="Calibri" panose="020F0502020204030204" charset="0"/>
                        <a:buChar char="•"/>
                        <a:defRPr sz="1800" b="0" i="0" u="none" kern="1200" baseline="0">
                          <a:solidFill>
                            <a:srgbClr val="7F7F7F"/>
                          </a:solidFill>
                          <a:latin typeface="Calibri" panose="020F0502020204030204" charset="0"/>
                          <a:ea typeface="幼圆" panose="02010509060101010101" pitchFamily="1" charset="-122"/>
                        </a:defRPr>
                      </a:lvl3pPr>
                      <a:lvl4pPr marL="1600200" lvl="3" indent="-228600" algn="l" defTabSz="914400" eaLnBrk="1" fontAlgn="base" latinLnBrk="0" hangingPunct="1">
                        <a:lnSpc>
                          <a:spcPct val="90000"/>
                        </a:lnSpc>
                        <a:spcBef>
                          <a:spcPts val="500"/>
                        </a:spcBef>
                        <a:spcAft>
                          <a:spcPct val="0"/>
                        </a:spcAft>
                        <a:buFont typeface="Calibri" panose="020F0502020204030204" charset="0"/>
                        <a:buChar char="•"/>
                        <a:defRPr sz="1600" b="0" i="0" u="none" kern="1200" baseline="0">
                          <a:solidFill>
                            <a:srgbClr val="7F7F7F"/>
                          </a:solidFill>
                          <a:latin typeface="Calibri" panose="020F0502020204030204" charset="0"/>
                          <a:ea typeface="幼圆" panose="02010509060101010101" pitchFamily="1" charset="-122"/>
                        </a:defRPr>
                      </a:lvl4pPr>
                      <a:lvl5pPr marL="2057400" lvl="4" indent="-228600" algn="l" defTabSz="914400" eaLnBrk="1" fontAlgn="base" latinLnBrk="0" hangingPunct="1">
                        <a:lnSpc>
                          <a:spcPct val="90000"/>
                        </a:lnSpc>
                        <a:spcBef>
                          <a:spcPts val="500"/>
                        </a:spcBef>
                        <a:spcAft>
                          <a:spcPct val="0"/>
                        </a:spcAft>
                        <a:buFont typeface="Calibri" panose="020F0502020204030204" charset="0"/>
                        <a:buChar char="•"/>
                        <a:defRPr sz="1600" b="0" i="0" u="none" kern="1200" baseline="0">
                          <a:solidFill>
                            <a:srgbClr val="7F7F7F"/>
                          </a:solidFill>
                          <a:latin typeface="Calibri" panose="020F0502020204030204" charset="0"/>
                          <a:ea typeface="幼圆" panose="02010509060101010101" pitchFamily="1" charset="-122"/>
                        </a:defRPr>
                      </a:lvl5pPr>
                    </a:lstStyle>
                    <a:p>
                      <a:pPr marL="0" lvl="0" indent="0" algn="ctr" eaLnBrk="1" hangingPunct="1">
                        <a:spcBef>
                          <a:spcPct val="0"/>
                        </a:spcBef>
                        <a:buClrTx/>
                        <a:buNone/>
                      </a:pPr>
                      <a:r>
                        <a:rPr lang="zh-CN" altLang="en-US" sz="2400" b="0" dirty="0">
                          <a:solidFill>
                            <a:srgbClr val="163794"/>
                          </a:solidFill>
                          <a:latin typeface="微软雅黑" panose="020B0503020204020204" charset="-122"/>
                          <a:ea typeface="微软雅黑" panose="020B0503020204020204" charset="-122"/>
                        </a:rPr>
                        <a:t>混合性</a:t>
                      </a:r>
                      <a:endParaRPr lang="zh-CN" altLang="en-US" sz="2400" b="0" dirty="0">
                        <a:solidFill>
                          <a:srgbClr val="163794"/>
                        </a:solidFill>
                        <a:latin typeface="微软雅黑" panose="020B0503020204020204" charset="-122"/>
                        <a:ea typeface="微软雅黑" panose="020B0503020204020204" charset="-122"/>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bg1">
                        <a:alpha val="100000"/>
                      </a:schemeClr>
                    </a:solidFill>
                  </a:tcPr>
                </a:tc>
                <a:tc>
                  <a:txBody>
                    <a:bodyPr/>
                    <a:lstStyle>
                      <a:lvl1pPr marL="357505" lvl="0" indent="-357505" algn="l" defTabSz="914400" eaLnBrk="1" fontAlgn="base" latinLnBrk="0" hangingPunct="1">
                        <a:lnSpc>
                          <a:spcPct val="90000"/>
                        </a:lnSpc>
                        <a:spcBef>
                          <a:spcPts val="1800"/>
                        </a:spcBef>
                        <a:spcAft>
                          <a:spcPct val="0"/>
                        </a:spcAft>
                        <a:buClr>
                          <a:schemeClr val="accent1"/>
                        </a:buClr>
                        <a:buSzPct val="60000"/>
                        <a:buFont typeface="Wingdings" panose="05000000000000000000" pitchFamily="2" charset="2"/>
                        <a:buChar char=""/>
                        <a:defRPr sz="2000" u="none" kern="1200" baseline="0">
                          <a:solidFill>
                            <a:schemeClr val="accent1"/>
                          </a:solidFill>
                          <a:latin typeface="Calibri" panose="020F0502020204030204" charset="0"/>
                          <a:ea typeface="幼圆" panose="02010509060101010101" pitchFamily="1" charset="-122"/>
                        </a:defRPr>
                      </a:lvl1pPr>
                      <a:lvl2pPr marL="357505" lvl="1" indent="-357505" algn="l" defTabSz="914400" eaLnBrk="1" fontAlgn="base" latinLnBrk="0" hangingPunct="1">
                        <a:lnSpc>
                          <a:spcPct val="130000"/>
                        </a:lnSpc>
                        <a:spcBef>
                          <a:spcPct val="0"/>
                        </a:spcBef>
                        <a:spcAft>
                          <a:spcPct val="0"/>
                        </a:spcAft>
                        <a:buFont typeface="Calibri" panose="020F0502020204030204" charset="0"/>
                        <a:buChar char=" "/>
                        <a:defRPr sz="1400" b="0" i="0" u="none" kern="1200" baseline="0">
                          <a:solidFill>
                            <a:schemeClr val="tx1"/>
                          </a:solidFill>
                          <a:latin typeface="Calibri" panose="020F0502020204030204" charset="0"/>
                          <a:ea typeface="幼圆" panose="02010509060101010101" pitchFamily="1" charset="-122"/>
                        </a:defRPr>
                      </a:lvl2pPr>
                      <a:lvl3pPr marL="1143000" lvl="2" indent="-228600" algn="l" defTabSz="914400" eaLnBrk="1" fontAlgn="base" latinLnBrk="0" hangingPunct="1">
                        <a:lnSpc>
                          <a:spcPct val="90000"/>
                        </a:lnSpc>
                        <a:spcBef>
                          <a:spcPts val="500"/>
                        </a:spcBef>
                        <a:spcAft>
                          <a:spcPct val="0"/>
                        </a:spcAft>
                        <a:buFont typeface="Calibri" panose="020F0502020204030204" charset="0"/>
                        <a:buChar char="•"/>
                        <a:defRPr sz="1800" b="0" i="0" u="none" kern="1200" baseline="0">
                          <a:solidFill>
                            <a:srgbClr val="7F7F7F"/>
                          </a:solidFill>
                          <a:latin typeface="Calibri" panose="020F0502020204030204" charset="0"/>
                          <a:ea typeface="幼圆" panose="02010509060101010101" pitchFamily="1" charset="-122"/>
                        </a:defRPr>
                      </a:lvl3pPr>
                      <a:lvl4pPr marL="1600200" lvl="3" indent="-228600" algn="l" defTabSz="914400" eaLnBrk="1" fontAlgn="base" latinLnBrk="0" hangingPunct="1">
                        <a:lnSpc>
                          <a:spcPct val="90000"/>
                        </a:lnSpc>
                        <a:spcBef>
                          <a:spcPts val="500"/>
                        </a:spcBef>
                        <a:spcAft>
                          <a:spcPct val="0"/>
                        </a:spcAft>
                        <a:buFont typeface="Calibri" panose="020F0502020204030204" charset="0"/>
                        <a:buChar char="•"/>
                        <a:defRPr sz="1600" b="0" i="0" u="none" kern="1200" baseline="0">
                          <a:solidFill>
                            <a:srgbClr val="7F7F7F"/>
                          </a:solidFill>
                          <a:latin typeface="Calibri" panose="020F0502020204030204" charset="0"/>
                          <a:ea typeface="幼圆" panose="02010509060101010101" pitchFamily="1" charset="-122"/>
                        </a:defRPr>
                      </a:lvl4pPr>
                      <a:lvl5pPr marL="2057400" lvl="4" indent="-228600" algn="l" defTabSz="914400" eaLnBrk="1" fontAlgn="base" latinLnBrk="0" hangingPunct="1">
                        <a:lnSpc>
                          <a:spcPct val="90000"/>
                        </a:lnSpc>
                        <a:spcBef>
                          <a:spcPts val="500"/>
                        </a:spcBef>
                        <a:spcAft>
                          <a:spcPct val="0"/>
                        </a:spcAft>
                        <a:buFont typeface="Calibri" panose="020F0502020204030204" charset="0"/>
                        <a:buChar char="•"/>
                        <a:defRPr sz="1600" b="0" i="0" u="none" kern="1200" baseline="0">
                          <a:solidFill>
                            <a:srgbClr val="7F7F7F"/>
                          </a:solidFill>
                          <a:latin typeface="Calibri" panose="020F0502020204030204" charset="0"/>
                          <a:ea typeface="幼圆" panose="02010509060101010101" pitchFamily="1" charset="-122"/>
                        </a:defRPr>
                      </a:lvl5pPr>
                    </a:lstStyle>
                    <a:p>
                      <a:pPr marL="0" lvl="0" indent="0" algn="ctr" eaLnBrk="1" hangingPunct="1">
                        <a:spcBef>
                          <a:spcPct val="0"/>
                        </a:spcBef>
                        <a:buClrTx/>
                        <a:buNone/>
                      </a:pPr>
                      <a:r>
                        <a:rPr lang="zh-CN" altLang="en-US" sz="2400" b="0" dirty="0">
                          <a:solidFill>
                            <a:srgbClr val="FF0000"/>
                          </a:solidFill>
                          <a:latin typeface="微软雅黑" panose="020B0503020204020204" charset="-122"/>
                          <a:ea typeface="微软雅黑" panose="020B0503020204020204" charset="-122"/>
                        </a:rPr>
                        <a:t>呼吸均费力，呼吸快而浅</a:t>
                      </a:r>
                      <a:endParaRPr lang="zh-CN" altLang="en-US" sz="2400" b="0" dirty="0">
                        <a:solidFill>
                          <a:srgbClr val="FF0000"/>
                        </a:solidFill>
                        <a:latin typeface="微软雅黑" panose="020B0503020204020204" charset="-122"/>
                        <a:ea typeface="微软雅黑" panose="020B0503020204020204" charset="-122"/>
                      </a:endParaRPr>
                    </a:p>
                    <a:p>
                      <a:pPr marL="0" lvl="0" indent="0" algn="ctr" eaLnBrk="1" hangingPunct="1">
                        <a:spcBef>
                          <a:spcPct val="0"/>
                        </a:spcBef>
                        <a:buClrTx/>
                        <a:buNone/>
                      </a:pPr>
                      <a:r>
                        <a:rPr lang="zh-CN" altLang="en-US" sz="2400" b="0" dirty="0">
                          <a:solidFill>
                            <a:srgbClr val="163794"/>
                          </a:solidFill>
                          <a:latin typeface="微软雅黑" panose="020B0503020204020204" charset="-122"/>
                          <a:ea typeface="微软雅黑" panose="020B0503020204020204" charset="-122"/>
                        </a:rPr>
                        <a:t>病理性呼吸音</a:t>
                      </a:r>
                      <a:endParaRPr lang="zh-CN" altLang="en-US" sz="2400" b="0" dirty="0">
                        <a:solidFill>
                          <a:srgbClr val="163794"/>
                        </a:solidFill>
                        <a:latin typeface="微软雅黑" panose="020B0503020204020204" charset="-122"/>
                        <a:ea typeface="微软雅黑" panose="020B0503020204020204" charset="-122"/>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bg1">
                        <a:alpha val="100000"/>
                      </a:schemeClr>
                    </a:solidFill>
                  </a:tcPr>
                </a:tc>
                <a:tc>
                  <a:txBody>
                    <a:bodyPr/>
                    <a:lstStyle>
                      <a:lvl1pPr marL="357505" lvl="0" indent="-357505" algn="l" defTabSz="914400" eaLnBrk="1" fontAlgn="base" latinLnBrk="0" hangingPunct="1">
                        <a:lnSpc>
                          <a:spcPct val="90000"/>
                        </a:lnSpc>
                        <a:spcBef>
                          <a:spcPts val="1800"/>
                        </a:spcBef>
                        <a:spcAft>
                          <a:spcPct val="0"/>
                        </a:spcAft>
                        <a:buClr>
                          <a:schemeClr val="accent1"/>
                        </a:buClr>
                        <a:buSzPct val="60000"/>
                        <a:buFont typeface="Wingdings" panose="05000000000000000000" pitchFamily="2" charset="2"/>
                        <a:buChar char=""/>
                        <a:defRPr sz="2000" u="none" kern="1200" baseline="0">
                          <a:solidFill>
                            <a:schemeClr val="accent1"/>
                          </a:solidFill>
                          <a:latin typeface="Calibri" panose="020F0502020204030204" charset="0"/>
                          <a:ea typeface="幼圆" panose="02010509060101010101" pitchFamily="1" charset="-122"/>
                        </a:defRPr>
                      </a:lvl1pPr>
                      <a:lvl2pPr marL="357505" lvl="1" indent="-357505" algn="l" defTabSz="914400" eaLnBrk="1" fontAlgn="base" latinLnBrk="0" hangingPunct="1">
                        <a:lnSpc>
                          <a:spcPct val="130000"/>
                        </a:lnSpc>
                        <a:spcBef>
                          <a:spcPct val="0"/>
                        </a:spcBef>
                        <a:spcAft>
                          <a:spcPct val="0"/>
                        </a:spcAft>
                        <a:buFont typeface="Calibri" panose="020F0502020204030204" charset="0"/>
                        <a:buChar char=" "/>
                        <a:defRPr sz="1400" b="0" i="0" u="none" kern="1200" baseline="0">
                          <a:solidFill>
                            <a:schemeClr val="tx1"/>
                          </a:solidFill>
                          <a:latin typeface="Calibri" panose="020F0502020204030204" charset="0"/>
                          <a:ea typeface="幼圆" panose="02010509060101010101" pitchFamily="1" charset="-122"/>
                        </a:defRPr>
                      </a:lvl2pPr>
                      <a:lvl3pPr marL="1143000" lvl="2" indent="-228600" algn="l" defTabSz="914400" eaLnBrk="1" fontAlgn="base" latinLnBrk="0" hangingPunct="1">
                        <a:lnSpc>
                          <a:spcPct val="90000"/>
                        </a:lnSpc>
                        <a:spcBef>
                          <a:spcPts val="500"/>
                        </a:spcBef>
                        <a:spcAft>
                          <a:spcPct val="0"/>
                        </a:spcAft>
                        <a:buFont typeface="Calibri" panose="020F0502020204030204" charset="0"/>
                        <a:buChar char="•"/>
                        <a:defRPr sz="1800" b="0" i="0" u="none" kern="1200" baseline="0">
                          <a:solidFill>
                            <a:srgbClr val="7F7F7F"/>
                          </a:solidFill>
                          <a:latin typeface="Calibri" panose="020F0502020204030204" charset="0"/>
                          <a:ea typeface="幼圆" panose="02010509060101010101" pitchFamily="1" charset="-122"/>
                        </a:defRPr>
                      </a:lvl3pPr>
                      <a:lvl4pPr marL="1600200" lvl="3" indent="-228600" algn="l" defTabSz="914400" eaLnBrk="1" fontAlgn="base" latinLnBrk="0" hangingPunct="1">
                        <a:lnSpc>
                          <a:spcPct val="90000"/>
                        </a:lnSpc>
                        <a:spcBef>
                          <a:spcPts val="500"/>
                        </a:spcBef>
                        <a:spcAft>
                          <a:spcPct val="0"/>
                        </a:spcAft>
                        <a:buFont typeface="Calibri" panose="020F0502020204030204" charset="0"/>
                        <a:buChar char="•"/>
                        <a:defRPr sz="1600" b="0" i="0" u="none" kern="1200" baseline="0">
                          <a:solidFill>
                            <a:srgbClr val="7F7F7F"/>
                          </a:solidFill>
                          <a:latin typeface="Calibri" panose="020F0502020204030204" charset="0"/>
                          <a:ea typeface="幼圆" panose="02010509060101010101" pitchFamily="1" charset="-122"/>
                        </a:defRPr>
                      </a:lvl4pPr>
                      <a:lvl5pPr marL="2057400" lvl="4" indent="-228600" algn="l" defTabSz="914400" eaLnBrk="1" fontAlgn="base" latinLnBrk="0" hangingPunct="1">
                        <a:lnSpc>
                          <a:spcPct val="90000"/>
                        </a:lnSpc>
                        <a:spcBef>
                          <a:spcPts val="500"/>
                        </a:spcBef>
                        <a:spcAft>
                          <a:spcPct val="0"/>
                        </a:spcAft>
                        <a:buFont typeface="Calibri" panose="020F0502020204030204" charset="0"/>
                        <a:buChar char="•"/>
                        <a:defRPr sz="1600" b="0" i="0" u="none" kern="1200" baseline="0">
                          <a:solidFill>
                            <a:srgbClr val="7F7F7F"/>
                          </a:solidFill>
                          <a:latin typeface="Calibri" panose="020F0502020204030204" charset="0"/>
                          <a:ea typeface="幼圆" panose="02010509060101010101" pitchFamily="1" charset="-122"/>
                        </a:defRPr>
                      </a:lvl5pPr>
                    </a:lstStyle>
                    <a:p>
                      <a:pPr marL="0" lvl="0" indent="0" algn="ctr" eaLnBrk="1" hangingPunct="1">
                        <a:spcBef>
                          <a:spcPct val="0"/>
                        </a:spcBef>
                        <a:buClrTx/>
                        <a:buNone/>
                      </a:pPr>
                      <a:r>
                        <a:rPr lang="zh-CN" altLang="en-US" sz="2400" b="0" dirty="0">
                          <a:solidFill>
                            <a:srgbClr val="163794"/>
                          </a:solidFill>
                          <a:latin typeface="微软雅黑" panose="020B0503020204020204" charset="-122"/>
                          <a:ea typeface="微软雅黑" panose="020B0503020204020204" charset="-122"/>
                        </a:rPr>
                        <a:t>重症肺炎、</a:t>
                      </a:r>
                      <a:endParaRPr lang="zh-CN" altLang="en-US" sz="2400" b="0" dirty="0">
                        <a:solidFill>
                          <a:srgbClr val="163794"/>
                        </a:solidFill>
                        <a:latin typeface="微软雅黑" panose="020B0503020204020204" charset="-122"/>
                        <a:ea typeface="微软雅黑" panose="020B0503020204020204" charset="-122"/>
                      </a:endParaRPr>
                    </a:p>
                    <a:p>
                      <a:pPr marL="0" lvl="0" indent="0" algn="ctr" eaLnBrk="1" hangingPunct="1">
                        <a:spcBef>
                          <a:spcPct val="0"/>
                        </a:spcBef>
                        <a:buClrTx/>
                        <a:buNone/>
                      </a:pPr>
                      <a:r>
                        <a:rPr lang="zh-CN" altLang="en-US" sz="2400" b="0" dirty="0">
                          <a:solidFill>
                            <a:srgbClr val="163794"/>
                          </a:solidFill>
                          <a:latin typeface="微软雅黑" panose="020B0503020204020204" charset="-122"/>
                          <a:ea typeface="微软雅黑" panose="020B0503020204020204" charset="-122"/>
                        </a:rPr>
                        <a:t>肺结核、气胸、胸腔积液</a:t>
                      </a:r>
                      <a:endParaRPr lang="zh-CN" altLang="en-US" sz="2400" b="0" dirty="0">
                        <a:solidFill>
                          <a:srgbClr val="163794"/>
                        </a:solidFill>
                        <a:latin typeface="微软雅黑" panose="020B0503020204020204" charset="-122"/>
                        <a:ea typeface="微软雅黑" panose="020B0503020204020204" charset="-122"/>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bg1">
                        <a:alpha val="100000"/>
                      </a:schemeClr>
                    </a:solidFill>
                  </a:tcPr>
                </a:tc>
              </a:tr>
            </a:tbl>
          </a:graphicData>
        </a:graphic>
      </p:graphicFrame>
      <p:sp>
        <p:nvSpPr>
          <p:cNvPr id="66564" name="Rectangle 11"/>
          <p:cNvSpPr/>
          <p:nvPr/>
        </p:nvSpPr>
        <p:spPr>
          <a:xfrm>
            <a:off x="4382453" y="1264920"/>
            <a:ext cx="3535680" cy="460375"/>
          </a:xfrm>
          <a:prstGeom prst="rect">
            <a:avLst/>
          </a:prstGeom>
          <a:noFill/>
          <a:ln w="9525">
            <a:noFill/>
          </a:ln>
        </p:spPr>
        <p:txBody>
          <a:bodyPr wrap="none" anchor="t">
            <a:spAutoFit/>
          </a:bodyPr>
          <a:p>
            <a:pPr indent="0">
              <a:buNone/>
            </a:pPr>
            <a:r>
              <a:rPr lang="zh-CN" altLang="en-US" sz="2400" dirty="0">
                <a:solidFill>
                  <a:srgbClr val="163794"/>
                </a:solidFill>
                <a:latin typeface="微软雅黑" panose="020B0503020204020204" charset="-122"/>
                <a:ea typeface="微软雅黑" panose="020B0503020204020204" charset="-122"/>
              </a:rPr>
              <a:t>三种肺源性呼吸困难对比</a:t>
            </a:r>
            <a:endParaRPr lang="zh-CN" altLang="en-US" sz="2400" b="1" dirty="0">
              <a:solidFill>
                <a:schemeClr val="accent1"/>
              </a:solidFill>
              <a:latin typeface="楷体_GB2312" panose="02010609030101010101" pitchFamily="1" charset="-122"/>
              <a:ea typeface="楷体_GB2312" panose="02010609030101010101" pitchFamily="1"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itle 6"/>
          <p:cNvSpPr txBox="1"/>
          <p:nvPr>
            <p:custDataLst>
              <p:tags r:id="rId1"/>
            </p:custDataLst>
          </p:nvPr>
        </p:nvSpPr>
        <p:spPr>
          <a:xfrm>
            <a:off x="231407" y="97384"/>
            <a:ext cx="257048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五</a:t>
            </a: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呼吸困难</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3" name="文本框 2"/>
          <p:cNvSpPr txBox="1"/>
          <p:nvPr/>
        </p:nvSpPr>
        <p:spPr>
          <a:xfrm>
            <a:off x="642620" y="920115"/>
            <a:ext cx="4197985" cy="460375"/>
          </a:xfrm>
          <a:prstGeom prst="rect">
            <a:avLst/>
          </a:prstGeom>
          <a:noFill/>
        </p:spPr>
        <p:txBody>
          <a:bodyPr wrap="square" rtlCol="0">
            <a:spAutoFit/>
          </a:bodyPr>
          <a:p>
            <a:r>
              <a:rPr lang="zh-CN" altLang="en-US" sz="2400"/>
              <a:t>（二）临床表现</a:t>
            </a:r>
            <a:endParaRPr lang="zh-CN" altLang="en-US" sz="2400"/>
          </a:p>
        </p:txBody>
      </p:sp>
      <p:sp>
        <p:nvSpPr>
          <p:cNvPr id="7171" name="页脚占位符 1"/>
          <p:cNvSpPr>
            <a:spLocks noGrp="1"/>
          </p:cNvSpPr>
          <p:nvPr>
            <p:ph type="ftr" sz="quarter" idx="11"/>
          </p:nvPr>
        </p:nvSpPr>
        <p:spPr/>
        <p:txBody>
          <a:bodyPr anchor="t"/>
          <a:lst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5pPr>
          </a:lstStyle>
          <a:p>
            <a:pPr lvl="0" indent="0" algn="r"/>
            <a:r>
              <a:rPr lang="zh-CN" altLang="en-US" sz="1200" b="1">
                <a:solidFill>
                  <a:schemeClr val="bg1"/>
                </a:solidFill>
                <a:latin typeface="Verdana" panose="020B0604030504040204" pitchFamily="34" charset="0"/>
                <a:ea typeface="宋体" panose="02010600030101010101" pitchFamily="2" charset="-122"/>
              </a:rPr>
              <a:t>临床医学概论</a:t>
            </a:r>
            <a:endParaRPr lang="en-US" altLang="zh-CN" sz="1200" b="1">
              <a:solidFill>
                <a:schemeClr val="bg1"/>
              </a:solidFill>
              <a:latin typeface="Verdana" panose="020B0604030504040204" pitchFamily="34" charset="0"/>
              <a:ea typeface="宋体" panose="02010600030101010101" pitchFamily="2" charset="-122"/>
            </a:endParaRPr>
          </a:p>
        </p:txBody>
      </p:sp>
      <p:sp>
        <p:nvSpPr>
          <p:cNvPr id="69634" name="Text Box 2"/>
          <p:cNvSpPr txBox="1"/>
          <p:nvPr/>
        </p:nvSpPr>
        <p:spPr>
          <a:xfrm>
            <a:off x="4479925" y="728663"/>
            <a:ext cx="184150" cy="701675"/>
          </a:xfrm>
          <a:prstGeom prst="rect">
            <a:avLst/>
          </a:prstGeom>
          <a:noFill/>
          <a:ln w="9525">
            <a:noFill/>
          </a:ln>
        </p:spPr>
        <p:txBody>
          <a:bodyPr wrap="none" anchor="t">
            <a:spAutoFit/>
          </a:bodyPr>
          <a:lstStyle/>
          <a:p>
            <a:pPr algn="ctr"/>
            <a:endParaRPr lang="zh-CN" altLang="en-US" sz="4000" b="1" dirty="0">
              <a:solidFill>
                <a:schemeClr val="tx2"/>
              </a:solidFill>
              <a:latin typeface="Times New Roman" panose="02020603050405020304" pitchFamily="18" charset="0"/>
              <a:ea typeface="宋体" panose="02010600030101010101" pitchFamily="2" charset="-122"/>
            </a:endParaRPr>
          </a:p>
        </p:txBody>
      </p:sp>
      <p:sp>
        <p:nvSpPr>
          <p:cNvPr id="69635" name="Text Box 5"/>
          <p:cNvSpPr txBox="1"/>
          <p:nvPr/>
        </p:nvSpPr>
        <p:spPr>
          <a:xfrm>
            <a:off x="2133600" y="2743200"/>
            <a:ext cx="869950" cy="457200"/>
          </a:xfrm>
          <a:prstGeom prst="rect">
            <a:avLst/>
          </a:prstGeom>
          <a:noFill/>
          <a:ln w="9525">
            <a:noFill/>
          </a:ln>
        </p:spPr>
        <p:txBody>
          <a:bodyPr anchor="t">
            <a:spAutoFit/>
          </a:bodyPr>
          <a:lstStyle/>
          <a:p>
            <a:r>
              <a:rPr lang="zh-CN" altLang="en-US" sz="2400" dirty="0">
                <a:latin typeface="Times New Roman" panose="02020603050405020304" pitchFamily="18" charset="0"/>
                <a:ea typeface="宋体" panose="02010600030101010101" pitchFamily="2" charset="-122"/>
              </a:rPr>
              <a:t> </a:t>
            </a:r>
            <a:endParaRPr lang="zh-CN" altLang="en-US" sz="2400" dirty="0">
              <a:latin typeface="Times New Roman" panose="02020603050405020304" pitchFamily="18" charset="0"/>
              <a:ea typeface="宋体" panose="02010600030101010101" pitchFamily="2" charset="-122"/>
            </a:endParaRPr>
          </a:p>
        </p:txBody>
      </p:sp>
      <p:sp>
        <p:nvSpPr>
          <p:cNvPr id="69637" name="Rectangle 32"/>
          <p:cNvSpPr/>
          <p:nvPr/>
        </p:nvSpPr>
        <p:spPr>
          <a:xfrm>
            <a:off x="1544955" y="919798"/>
            <a:ext cx="8820150" cy="3062605"/>
          </a:xfrm>
          <a:prstGeom prst="rect">
            <a:avLst/>
          </a:prstGeom>
          <a:noFill/>
          <a:ln w="9525">
            <a:noFill/>
          </a:ln>
        </p:spPr>
        <p:txBody>
          <a:bodyPr wrap="square" anchor="t">
            <a:spAutoFit/>
          </a:bodyPr>
          <a:lstStyle/>
          <a:p>
            <a:pPr marL="342900" indent="-342900">
              <a:lnSpc>
                <a:spcPct val="190000"/>
              </a:lnSpc>
            </a:pPr>
            <a:endParaRPr lang="zh-CN" altLang="en-US" sz="2800" b="1" dirty="0">
              <a:solidFill>
                <a:srgbClr val="FF3300"/>
              </a:solidFill>
              <a:latin typeface="Times New Roman" panose="02020603050405020304" pitchFamily="18" charset="0"/>
              <a:ea typeface="楷体_GB2312" panose="02010609030101010101" pitchFamily="1" charset="-122"/>
            </a:endParaRPr>
          </a:p>
          <a:p>
            <a:pPr algn="l">
              <a:lnSpc>
                <a:spcPct val="140000"/>
              </a:lnSpc>
            </a:pPr>
            <a:r>
              <a:rPr lang="zh-CN" altLang="en-US" sz="2800" b="1" dirty="0">
                <a:solidFill>
                  <a:schemeClr val="tx2"/>
                </a:solidFill>
                <a:latin typeface="Times New Roman" panose="02020603050405020304" pitchFamily="18" charset="0"/>
                <a:ea typeface="楷体_GB2312" panose="02010609030101010101" pitchFamily="1" charset="-122"/>
              </a:rPr>
              <a:t> </a:t>
            </a:r>
            <a:r>
              <a:rPr lang="zh-CN" altLang="en-US" sz="2400" b="1" dirty="0">
                <a:ea typeface="楷体_GB2312" panose="02010609030101010101" pitchFamily="1" charset="-122"/>
              </a:rPr>
              <a:t>发生机制</a:t>
            </a:r>
            <a:endParaRPr lang="zh-CN" altLang="en-US" sz="2400" b="1" dirty="0">
              <a:ea typeface="楷体_GB2312" panose="02010609030101010101" pitchFamily="1" charset="-122"/>
            </a:endParaRPr>
          </a:p>
          <a:p>
            <a:pPr algn="l">
              <a:lnSpc>
                <a:spcPct val="140000"/>
              </a:lnSpc>
            </a:pPr>
            <a:r>
              <a:rPr lang="zh-CN" altLang="en-US" sz="2400" b="1" dirty="0">
                <a:ea typeface="楷体_GB2312" panose="02010609030101010101" pitchFamily="1" charset="-122"/>
              </a:rPr>
              <a:t>     肺淤血→气体弥散功能↓</a:t>
            </a:r>
            <a:endParaRPr lang="zh-CN" altLang="en-US" sz="2400" b="1" dirty="0">
              <a:ea typeface="楷体_GB2312" panose="02010609030101010101" pitchFamily="1" charset="-122"/>
            </a:endParaRPr>
          </a:p>
          <a:p>
            <a:pPr algn="l">
              <a:lnSpc>
                <a:spcPct val="140000"/>
              </a:lnSpc>
            </a:pPr>
            <a:r>
              <a:rPr lang="zh-CN" altLang="en-US" sz="2400" b="1" dirty="0">
                <a:ea typeface="楷体_GB2312" panose="02010609030101010101" pitchFamily="1" charset="-122"/>
              </a:rPr>
              <a:t>     肺泡弹性↓→收缩能力↓ 、肺活量↓</a:t>
            </a:r>
            <a:endParaRPr lang="zh-CN" altLang="en-US" sz="2400" b="1" dirty="0">
              <a:ea typeface="楷体_GB2312" panose="02010609030101010101" pitchFamily="1" charset="-122"/>
            </a:endParaRPr>
          </a:p>
          <a:p>
            <a:pPr algn="l">
              <a:lnSpc>
                <a:spcPct val="140000"/>
              </a:lnSpc>
            </a:pPr>
            <a:r>
              <a:rPr lang="zh-CN" altLang="en-US" sz="2400" b="1" dirty="0">
                <a:ea typeface="楷体_GB2312" panose="02010609030101010101" pitchFamily="1" charset="-122"/>
              </a:rPr>
              <a:t>     肺循环压力，肺泡张力↑→感受器→ 呼吸中枢兴奋</a:t>
            </a:r>
            <a:endParaRPr lang="zh-CN" altLang="en-US" sz="2400" b="1" dirty="0">
              <a:ea typeface="楷体_GB2312" panose="02010609030101010101" pitchFamily="1" charset="-122"/>
            </a:endParaRPr>
          </a:p>
        </p:txBody>
      </p:sp>
      <p:sp>
        <p:nvSpPr>
          <p:cNvPr id="68611" name="Rectangle 20"/>
          <p:cNvSpPr>
            <a:spLocks noGrp="1"/>
          </p:cNvSpPr>
          <p:nvPr/>
        </p:nvSpPr>
        <p:spPr>
          <a:xfrm>
            <a:off x="2367915" y="920115"/>
            <a:ext cx="6624638" cy="1143000"/>
          </a:xfrm>
          <a:prstGeom prst="rect">
            <a:avLst/>
          </a:prstGeom>
          <a:noFill/>
          <a:ln w="9525">
            <a:noFill/>
          </a:ln>
        </p:spPr>
        <p:txBody>
          <a:bodyPr wrap="square" anchor="ctr">
            <a:scene3d>
              <a:camera prst="orthographicFront"/>
              <a:lightRig rig="threePt" dir="t"/>
            </a:scene3d>
          </a:bodyPr>
          <a:lstStyle>
            <a:lvl1pPr marL="0" lvl="0" indent="0" algn="r" defTabSz="914400" rtl="0" eaLnBrk="1" fontAlgn="base" latinLnBrk="0" hangingPunct="1">
              <a:lnSpc>
                <a:spcPct val="100000"/>
              </a:lnSpc>
              <a:spcBef>
                <a:spcPct val="0"/>
              </a:spcBef>
              <a:spcAft>
                <a:spcPct val="0"/>
              </a:spcAft>
              <a:buNone/>
              <a:defRPr sz="3600" b="1" i="0" u="none" kern="1200" baseline="0">
                <a:solidFill>
                  <a:schemeClr val="bg1"/>
                </a:solidFill>
                <a:latin typeface="+mj-lt"/>
                <a:ea typeface="+mj-ea"/>
                <a:cs typeface="+mj-cs"/>
              </a:defRPr>
            </a:lvl1pPr>
          </a:lstStyle>
          <a:p>
            <a:pPr algn="ctr"/>
            <a:r>
              <a:rPr lang="zh-CN" altLang="en-US" sz="2800" b="0" dirty="0">
                <a:solidFill>
                  <a:schemeClr val="accent1"/>
                </a:solidFill>
                <a:latin typeface="微软雅黑" panose="020B0503020204020204" charset="-122"/>
                <a:ea typeface="微软雅黑" panose="020B0503020204020204" charset="-122"/>
                <a:cs typeface="微软雅黑" panose="020B0503020204020204" charset="-122"/>
              </a:rPr>
              <a:t> </a:t>
            </a:r>
            <a:r>
              <a:rPr lang="zh-CN" altLang="en-US" sz="2800" b="0" dirty="0">
                <a:solidFill>
                  <a:schemeClr val="accent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rPr>
              <a:t>2</a:t>
            </a:r>
            <a:r>
              <a:rPr lang="en-US" altLang="zh-CN" sz="2800" b="0" dirty="0">
                <a:solidFill>
                  <a:schemeClr val="accent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rPr>
              <a:t>.</a:t>
            </a:r>
            <a:r>
              <a:rPr lang="zh-CN" altLang="en-US" sz="2800" b="0" dirty="0">
                <a:solidFill>
                  <a:schemeClr val="accent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rPr>
              <a:t>心源性呼吸困难</a:t>
            </a:r>
            <a:endParaRPr lang="zh-CN" altLang="en-US" sz="2800" b="0" dirty="0">
              <a:solidFill>
                <a:schemeClr val="accent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endParaRPr>
          </a:p>
        </p:txBody>
      </p:sp>
      <p:sp>
        <p:nvSpPr>
          <p:cNvPr id="70661" name="Rectangle 22"/>
          <p:cNvSpPr/>
          <p:nvPr/>
        </p:nvSpPr>
        <p:spPr>
          <a:xfrm>
            <a:off x="1689418" y="3880485"/>
            <a:ext cx="8675687" cy="3375660"/>
          </a:xfrm>
          <a:prstGeom prst="rect">
            <a:avLst/>
          </a:prstGeom>
          <a:noFill/>
          <a:ln w="9525">
            <a:noFill/>
          </a:ln>
        </p:spPr>
        <p:txBody>
          <a:bodyPr wrap="square" anchor="t">
            <a:spAutoFit/>
          </a:bodyPr>
          <a:p>
            <a:pPr algn="l">
              <a:lnSpc>
                <a:spcPct val="160000"/>
              </a:lnSpc>
              <a:buNone/>
            </a:pPr>
            <a:r>
              <a:rPr lang="zh-CN" altLang="en-US" sz="2400" b="1" dirty="0">
                <a:ea typeface="楷体_GB2312" panose="02010609030101010101" pitchFamily="1" charset="-122"/>
              </a:rPr>
              <a:t>临床特点：</a:t>
            </a:r>
            <a:endParaRPr lang="zh-CN" altLang="en-US" sz="2400" b="1" dirty="0">
              <a:ea typeface="楷体_GB2312" panose="02010609030101010101" pitchFamily="1" charset="-122"/>
            </a:endParaRPr>
          </a:p>
          <a:p>
            <a:pPr algn="l">
              <a:lnSpc>
                <a:spcPct val="130000"/>
              </a:lnSpc>
              <a:buChar char="•"/>
            </a:pPr>
            <a:r>
              <a:rPr lang="zh-CN" altLang="en-US" sz="2400" b="1" dirty="0">
                <a:ea typeface="楷体_GB2312" panose="02010609030101010101" pitchFamily="1" charset="-122"/>
              </a:rPr>
              <a:t>  混合性呼吸困难</a:t>
            </a:r>
            <a:endParaRPr lang="zh-CN" altLang="en-US" sz="2400" b="1" dirty="0">
              <a:ea typeface="楷体_GB2312" panose="02010609030101010101" pitchFamily="1" charset="-122"/>
            </a:endParaRPr>
          </a:p>
          <a:p>
            <a:pPr marL="342900" indent="-342900" algn="l">
              <a:lnSpc>
                <a:spcPct val="130000"/>
              </a:lnSpc>
              <a:buChar char="•"/>
            </a:pPr>
            <a:r>
              <a:rPr lang="zh-CN" altLang="en-US" sz="2400" b="1" dirty="0">
                <a:solidFill>
                  <a:srgbClr val="FF0000"/>
                </a:solidFill>
                <a:ea typeface="楷体_GB2312" panose="02010609030101010101" pitchFamily="1" charset="-122"/>
              </a:rPr>
              <a:t>活动出现或加重，休息减轻</a:t>
            </a:r>
            <a:endParaRPr lang="zh-CN" altLang="en-US" sz="2400" b="1" dirty="0">
              <a:solidFill>
                <a:srgbClr val="FF0000"/>
              </a:solidFill>
              <a:ea typeface="楷体_GB2312" panose="02010609030101010101" pitchFamily="1" charset="-122"/>
            </a:endParaRPr>
          </a:p>
          <a:p>
            <a:pPr marL="342900" indent="-342900" algn="l">
              <a:lnSpc>
                <a:spcPct val="130000"/>
              </a:lnSpc>
              <a:buChar char="•"/>
            </a:pPr>
            <a:r>
              <a:rPr lang="zh-CN" altLang="en-US" sz="2400" b="1" dirty="0">
                <a:solidFill>
                  <a:srgbClr val="FF0000"/>
                </a:solidFill>
                <a:ea typeface="楷体_GB2312" panose="02010609030101010101" pitchFamily="1" charset="-122"/>
              </a:rPr>
              <a:t>仰卧加重，坐位减轻</a:t>
            </a:r>
            <a:endParaRPr lang="zh-CN" altLang="en-US" sz="2400" b="1" dirty="0">
              <a:solidFill>
                <a:srgbClr val="FF0000"/>
              </a:solidFill>
              <a:ea typeface="楷体_GB2312" panose="02010609030101010101" pitchFamily="1" charset="-122"/>
            </a:endParaRPr>
          </a:p>
          <a:p>
            <a:pPr marL="342900" indent="-342900" algn="l">
              <a:lnSpc>
                <a:spcPct val="130000"/>
              </a:lnSpc>
              <a:buChar char="•"/>
            </a:pPr>
            <a:r>
              <a:rPr lang="zh-CN" altLang="en-US" sz="2400" b="1" dirty="0">
                <a:ea typeface="楷体_GB2312" panose="02010609030101010101" pitchFamily="1" charset="-122"/>
              </a:rPr>
              <a:t>两侧肺底部有湿罗音</a:t>
            </a:r>
            <a:endParaRPr lang="zh-CN" altLang="en-US" sz="2400" b="1" dirty="0">
              <a:ea typeface="楷体_GB2312" panose="02010609030101010101" pitchFamily="1" charset="-122"/>
            </a:endParaRPr>
          </a:p>
          <a:p>
            <a:pPr marL="342900" indent="-342900">
              <a:lnSpc>
                <a:spcPct val="210000"/>
              </a:lnSpc>
              <a:buAutoNum type="circleNumDbPlain"/>
            </a:pPr>
            <a:endParaRPr lang="zh-CN" altLang="en-US" sz="2400" b="1" dirty="0">
              <a:ea typeface="楷体_GB2312" panose="02010609030101010101" pitchFamily="1"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69637"/>
                                        </p:tgtEl>
                                        <p:attrNameLst>
                                          <p:attrName>style.visibility</p:attrName>
                                        </p:attrNameLst>
                                      </p:cBhvr>
                                      <p:to>
                                        <p:strVal val="visible"/>
                                      </p:to>
                                    </p:set>
                                    <p:animEffect transition="in" filter="randombar(horizontal)">
                                      <p:cBhvr>
                                        <p:cTn id="7" dur="500"/>
                                        <p:tgtEl>
                                          <p:spTgt spid="69637"/>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70661"/>
                                        </p:tgtEl>
                                        <p:attrNameLst>
                                          <p:attrName>style.visibility</p:attrName>
                                        </p:attrNameLst>
                                      </p:cBhvr>
                                      <p:to>
                                        <p:strVal val="visible"/>
                                      </p:to>
                                    </p:set>
                                    <p:animEffect transition="in" filter="randombar(horizontal)">
                                      <p:cBhvr>
                                        <p:cTn id="10" dur="500"/>
                                        <p:tgtEl>
                                          <p:spTgt spid="706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637" grpId="0"/>
      <p:bldP spid="7066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itle 6"/>
          <p:cNvSpPr txBox="1"/>
          <p:nvPr>
            <p:custDataLst>
              <p:tags r:id="rId1"/>
            </p:custDataLst>
          </p:nvPr>
        </p:nvSpPr>
        <p:spPr>
          <a:xfrm>
            <a:off x="164732" y="1069569"/>
            <a:ext cx="165227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algn="ctr" eaLnBrk="1" hangingPunct="1">
              <a:lnSpc>
                <a:spcPct val="100000"/>
              </a:lnSpc>
              <a:buClrTx/>
              <a:buSzTx/>
              <a:buNone/>
            </a:pPr>
            <a:r>
              <a:rPr lang="zh-CN" altLang="en-US" sz="3000" b="1">
                <a:solidFill>
                  <a:srgbClr val="FFFFFF"/>
                </a:solidFill>
                <a:sym typeface="+mn-ea"/>
              </a:rPr>
              <a:t>案例导入</a:t>
            </a:r>
            <a:endParaRPr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4" name="组合 3"/>
          <p:cNvGrpSpPr/>
          <p:nvPr/>
        </p:nvGrpSpPr>
        <p:grpSpPr>
          <a:xfrm>
            <a:off x="501650" y="916305"/>
            <a:ext cx="3989070" cy="496570"/>
            <a:chOff x="905" y="2226"/>
            <a:chExt cx="6282" cy="782"/>
          </a:xfrm>
        </p:grpSpPr>
        <p:grpSp>
          <p:nvGrpSpPr>
            <p:cNvPr id="13328" name="组合 24"/>
            <p:cNvGrpSpPr/>
            <p:nvPr/>
          </p:nvGrpSpPr>
          <p:grpSpPr>
            <a:xfrm>
              <a:off x="905" y="2226"/>
              <a:ext cx="6283" cy="783"/>
              <a:chOff x="0" y="0"/>
              <a:chExt cx="3988895" cy="496711"/>
            </a:xfrm>
          </p:grpSpPr>
          <p:sp>
            <p:nvSpPr>
              <p:cNvPr id="13329" name="矩形 25"/>
              <p:cNvSpPr/>
              <p:nvPr/>
            </p:nvSpPr>
            <p:spPr>
              <a:xfrm>
                <a:off x="0" y="0"/>
                <a:ext cx="677332" cy="496711"/>
              </a:xfrm>
              <a:prstGeom prst="rect">
                <a:avLst/>
              </a:prstGeom>
              <a:solidFill>
                <a:schemeClr val="accent5">
                  <a:lumMod val="75000"/>
                </a:schemeClr>
              </a:solidFill>
              <a:ln w="9525">
                <a:noFill/>
              </a:ln>
            </p:spPr>
            <p:txBody>
              <a:bodyPr anchor="ctr">
                <a:no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algn="ctr" eaLnBrk="1" hangingPunct="1">
                  <a:lnSpc>
                    <a:spcPct val="100000"/>
                  </a:lnSpc>
                  <a:buClrTx/>
                  <a:buSzTx/>
                  <a:buNone/>
                </a:pPr>
                <a:endParaRPr lang="zh-CN" altLang="en-US" sz="1800" dirty="0">
                  <a:solidFill>
                    <a:srgbClr val="FFFFFF"/>
                  </a:solidFill>
                  <a:sym typeface="+mn-ea"/>
                </a:endParaRPr>
              </a:p>
            </p:txBody>
          </p:sp>
          <p:sp>
            <p:nvSpPr>
              <p:cNvPr id="13330" name="十字形 26"/>
              <p:cNvSpPr/>
              <p:nvPr/>
            </p:nvSpPr>
            <p:spPr>
              <a:xfrm>
                <a:off x="125272" y="34960"/>
                <a:ext cx="426789" cy="426789"/>
              </a:xfrm>
              <a:prstGeom prst="plus">
                <a:avLst>
                  <a:gd name="adj" fmla="val 36931"/>
                </a:avLst>
              </a:prstGeom>
              <a:solidFill>
                <a:schemeClr val="accent5">
                  <a:lumMod val="75000"/>
                </a:schemeClr>
              </a:solidFill>
              <a:ln w="9525">
                <a:noFill/>
              </a:ln>
            </p:spPr>
            <p:txBody>
              <a:bodyPr anchor="ctr">
                <a:no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algn="ctr" eaLnBrk="1" hangingPunct="1">
                  <a:lnSpc>
                    <a:spcPct val="100000"/>
                  </a:lnSpc>
                  <a:buClrTx/>
                  <a:buSzTx/>
                  <a:buNone/>
                </a:pPr>
                <a:endParaRPr lang="zh-CN" altLang="en-US" sz="1800" dirty="0">
                  <a:solidFill>
                    <a:srgbClr val="FFFFFF"/>
                  </a:solidFill>
                  <a:sym typeface="+mn-ea"/>
                </a:endParaRPr>
              </a:p>
            </p:txBody>
          </p:sp>
          <p:sp>
            <p:nvSpPr>
              <p:cNvPr id="2" name="矩形 27"/>
              <p:cNvSpPr/>
              <p:nvPr/>
            </p:nvSpPr>
            <p:spPr>
              <a:xfrm>
                <a:off x="750649" y="0"/>
                <a:ext cx="3238246" cy="496711"/>
              </a:xfrm>
              <a:prstGeom prst="rect">
                <a:avLst/>
              </a:prstGeom>
              <a:solidFill>
                <a:schemeClr val="accent5">
                  <a:lumMod val="75000"/>
                </a:schemeClr>
              </a:solidFill>
              <a:ln w="9525">
                <a:noFill/>
              </a:ln>
            </p:spPr>
            <p:txBody>
              <a:bodyPr anchor="ctr">
                <a:no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algn="ctr" eaLnBrk="1" hangingPunct="1">
                  <a:lnSpc>
                    <a:spcPct val="100000"/>
                  </a:lnSpc>
                  <a:buClrTx/>
                  <a:buSzTx/>
                  <a:buNone/>
                </a:pPr>
                <a:endParaRPr lang="zh-CN" altLang="en-US" sz="1800" dirty="0">
                  <a:solidFill>
                    <a:srgbClr val="FFFFFF"/>
                  </a:solidFill>
                  <a:sym typeface="+mn-ea"/>
                </a:endParaRPr>
              </a:p>
            </p:txBody>
          </p:sp>
          <p:sp>
            <p:nvSpPr>
              <p:cNvPr id="13332" name="文本框 28"/>
              <p:cNvSpPr/>
              <p:nvPr/>
            </p:nvSpPr>
            <p:spPr>
              <a:xfrm>
                <a:off x="847360" y="64270"/>
                <a:ext cx="3044424" cy="368169"/>
              </a:xfrm>
              <a:prstGeom prst="rect">
                <a:avLst/>
              </a:prstGeom>
              <a:solidFill>
                <a:schemeClr val="accent5">
                  <a:lumMod val="75000"/>
                </a:schemeClr>
              </a:solidFill>
              <a:ln w="9525">
                <a:noFill/>
              </a:ln>
            </p:spPr>
            <p:txBody>
              <a:bodyPr anchor="ctr">
                <a:no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algn="ctr" eaLnBrk="1" hangingPunct="1">
                  <a:lnSpc>
                    <a:spcPct val="100000"/>
                  </a:lnSpc>
                  <a:buClrTx/>
                  <a:buSzTx/>
                  <a:buNone/>
                </a:pPr>
                <a:r>
                  <a:rPr lang="zh-CN" altLang="en-US" sz="2000" b="1" dirty="0">
                    <a:solidFill>
                      <a:srgbClr val="FFFFFF"/>
                    </a:solidFill>
                    <a:sym typeface="+mn-ea"/>
                  </a:rPr>
                  <a:t>二  问诊的内容</a:t>
                </a:r>
                <a:endParaRPr lang="zh-CN" altLang="en-US" sz="2000" b="1" dirty="0">
                  <a:solidFill>
                    <a:srgbClr val="FFFFFF"/>
                  </a:solidFill>
                  <a:sym typeface="+mn-ea"/>
                </a:endParaRPr>
              </a:p>
            </p:txBody>
          </p:sp>
        </p:grpSp>
        <p:sp>
          <p:nvSpPr>
            <p:cNvPr id="3" name="十字形 26"/>
            <p:cNvSpPr/>
            <p:nvPr/>
          </p:nvSpPr>
          <p:spPr>
            <a:xfrm>
              <a:off x="1102" y="2282"/>
              <a:ext cx="672" cy="672"/>
            </a:xfrm>
            <a:prstGeom prst="plus">
              <a:avLst>
                <a:gd name="adj" fmla="val 36931"/>
              </a:avLst>
            </a:prstGeom>
            <a:solidFill>
              <a:schemeClr val="bg1"/>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endParaRPr lang="zh-CN" altLang="en-US" sz="1800" dirty="0">
                <a:solidFill>
                  <a:srgbClr val="FFFFFF"/>
                </a:solidFill>
              </a:endParaRPr>
            </a:p>
          </p:txBody>
        </p:sp>
      </p:grpSp>
      <p:sp>
        <p:nvSpPr>
          <p:cNvPr id="20" name="Freeform 5@|5FFC:16777215|FBC:16777215|LFC:10921638|LBC:16777215"/>
          <p:cNvSpPr/>
          <p:nvPr/>
        </p:nvSpPr>
        <p:spPr>
          <a:xfrm rot="5400000">
            <a:off x="4356100" y="3704590"/>
            <a:ext cx="1337945" cy="2849245"/>
          </a:xfrm>
          <a:custGeom>
            <a:avLst/>
            <a:gdLst/>
            <a:ahLst/>
            <a:cxnLst>
              <a:cxn ang="0">
                <a:pos x="0" y="2147483646"/>
              </a:cxn>
              <a:cxn ang="0">
                <a:pos x="2147483646" y="2147483646"/>
              </a:cxn>
              <a:cxn ang="0">
                <a:pos x="0" y="0"/>
              </a:cxn>
            </a:cxnLst>
            <a:rect l="0" t="0" r="0" b="0"/>
            <a:pathLst>
              <a:path w="1594" h="3017">
                <a:moveTo>
                  <a:pt x="0" y="3017"/>
                </a:moveTo>
                <a:cubicBezTo>
                  <a:pt x="880" y="3017"/>
                  <a:pt x="1594" y="2342"/>
                  <a:pt x="1594" y="1509"/>
                </a:cubicBezTo>
                <a:cubicBezTo>
                  <a:pt x="1594" y="676"/>
                  <a:pt x="880" y="0"/>
                  <a:pt x="0" y="0"/>
                </a:cubicBezTo>
              </a:path>
            </a:pathLst>
          </a:custGeom>
          <a:noFill/>
          <a:ln w="12700" cap="flat" cmpd="sng">
            <a:solidFill>
              <a:srgbClr val="445469">
                <a:alpha val="100000"/>
              </a:srgbClr>
            </a:solidFill>
            <a:prstDash val="solid"/>
            <a:round/>
            <a:headEnd type="none" w="med" len="med"/>
            <a:tailEnd type="none" w="med" len="med"/>
          </a:ln>
        </p:spPr>
        <p:txBody>
          <a:bodyPr/>
          <a:lstStyle/>
          <a:p>
            <a:endParaRPr lang="zh-CN" altLang="en-US"/>
          </a:p>
        </p:txBody>
      </p:sp>
      <p:sp>
        <p:nvSpPr>
          <p:cNvPr id="25" name="Freeform 5@|5FFC:16777215|FBC:16777215|LFC:10921638|LBC:16777215"/>
          <p:cNvSpPr/>
          <p:nvPr/>
        </p:nvSpPr>
        <p:spPr>
          <a:xfrm rot="-5400000">
            <a:off x="4328478" y="2251393"/>
            <a:ext cx="1452562" cy="2849562"/>
          </a:xfrm>
          <a:custGeom>
            <a:avLst/>
            <a:gdLst/>
            <a:ahLst/>
            <a:cxnLst>
              <a:cxn ang="0">
                <a:pos x="0" y="2147483646"/>
              </a:cxn>
              <a:cxn ang="0">
                <a:pos x="2147483646" y="2147483646"/>
              </a:cxn>
              <a:cxn ang="0">
                <a:pos x="0" y="0"/>
              </a:cxn>
            </a:cxnLst>
            <a:rect l="0" t="0" r="0" b="0"/>
            <a:pathLst>
              <a:path w="1594" h="3017">
                <a:moveTo>
                  <a:pt x="0" y="3017"/>
                </a:moveTo>
                <a:cubicBezTo>
                  <a:pt x="880" y="3017"/>
                  <a:pt x="1594" y="2342"/>
                  <a:pt x="1594" y="1509"/>
                </a:cubicBezTo>
                <a:cubicBezTo>
                  <a:pt x="1594" y="676"/>
                  <a:pt x="880" y="0"/>
                  <a:pt x="0" y="0"/>
                </a:cubicBezTo>
              </a:path>
            </a:pathLst>
          </a:custGeom>
          <a:noFill/>
          <a:ln w="12700" cap="flat" cmpd="sng">
            <a:solidFill>
              <a:srgbClr val="445469">
                <a:alpha val="100000"/>
              </a:srgbClr>
            </a:solidFill>
            <a:prstDash val="solid"/>
            <a:round/>
            <a:headEnd type="none" w="med" len="med"/>
            <a:tailEnd type="none" w="med" len="med"/>
          </a:ln>
        </p:spPr>
        <p:txBody>
          <a:bodyPr/>
          <a:lstStyle/>
          <a:p>
            <a:endParaRPr lang="zh-CN" altLang="en-US"/>
          </a:p>
        </p:txBody>
      </p:sp>
      <p:sp>
        <p:nvSpPr>
          <p:cNvPr id="26" name="Oval 2@|1FFC:16777215|FBC:16777215|LFC:14657585|LBC:16777215"/>
          <p:cNvSpPr/>
          <p:nvPr/>
        </p:nvSpPr>
        <p:spPr>
          <a:xfrm>
            <a:off x="4875213" y="2808288"/>
            <a:ext cx="301625" cy="303212"/>
          </a:xfrm>
          <a:prstGeom prst="ellipse">
            <a:avLst/>
          </a:prstGeom>
          <a:solidFill>
            <a:srgbClr val="FFFFFF"/>
          </a:solidFill>
          <a:ln w="76200" cap="flat" cmpd="sng">
            <a:solidFill>
              <a:srgbClr val="17ADFA"/>
            </a:solidFill>
            <a:prstDash val="solid"/>
            <a:headEnd type="none" w="med" len="med"/>
            <a:tailEnd type="none" w="med" len="med"/>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defTabSz="684530" eaLnBrk="1" hangingPunct="1">
              <a:lnSpc>
                <a:spcPct val="100000"/>
              </a:lnSpc>
              <a:spcBef>
                <a:spcPct val="0"/>
              </a:spcBef>
              <a:buNone/>
            </a:pPr>
            <a:endParaRPr lang="en-US" altLang="zh-CN" sz="8800" dirty="0">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27" name="Oval 3@|1FFC:16777215|FBC:16777215|LFC:1554685|LBC:16777215"/>
          <p:cNvSpPr/>
          <p:nvPr/>
        </p:nvSpPr>
        <p:spPr>
          <a:xfrm>
            <a:off x="5902325" y="3277235"/>
            <a:ext cx="301625" cy="303213"/>
          </a:xfrm>
          <a:prstGeom prst="ellipse">
            <a:avLst/>
          </a:prstGeom>
          <a:solidFill>
            <a:srgbClr val="FFFFFF"/>
          </a:solidFill>
          <a:ln w="76200" cap="flat" cmpd="sng">
            <a:solidFill>
              <a:srgbClr val="17ADFA"/>
            </a:solidFill>
            <a:prstDash val="solid"/>
            <a:headEnd type="none" w="med" len="med"/>
            <a:tailEnd type="none" w="med" len="med"/>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defTabSz="684530" eaLnBrk="1" hangingPunct="1">
              <a:lnSpc>
                <a:spcPct val="100000"/>
              </a:lnSpc>
              <a:spcBef>
                <a:spcPct val="0"/>
              </a:spcBef>
              <a:buNone/>
            </a:pPr>
            <a:endParaRPr lang="en-US" altLang="zh-CN" sz="8800" dirty="0">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29" name="Oval 4@|1FFC:16777215|FBC:16777215|LFC:4308095|LBC:16777215"/>
          <p:cNvSpPr/>
          <p:nvPr/>
        </p:nvSpPr>
        <p:spPr>
          <a:xfrm>
            <a:off x="3462338" y="4214813"/>
            <a:ext cx="300037" cy="303212"/>
          </a:xfrm>
          <a:prstGeom prst="ellipse">
            <a:avLst/>
          </a:prstGeom>
          <a:solidFill>
            <a:srgbClr val="F5F5F5"/>
          </a:solidFill>
          <a:ln w="76200" cap="flat" cmpd="sng">
            <a:solidFill>
              <a:srgbClr val="17ADFA"/>
            </a:solidFill>
            <a:prstDash val="solid"/>
            <a:headEnd type="none" w="med" len="med"/>
            <a:tailEnd type="none" w="med" len="med"/>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defTabSz="684530" eaLnBrk="1" hangingPunct="1">
              <a:lnSpc>
                <a:spcPct val="100000"/>
              </a:lnSpc>
              <a:spcBef>
                <a:spcPct val="0"/>
              </a:spcBef>
              <a:buNone/>
            </a:pPr>
            <a:endParaRPr lang="en-US" altLang="zh-CN" sz="8800" dirty="0">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30" name="Oval 5@|1FFC:16777215|FBC:16777215|LFC:4308095|LBC:16777215"/>
          <p:cNvSpPr/>
          <p:nvPr/>
        </p:nvSpPr>
        <p:spPr>
          <a:xfrm>
            <a:off x="6310313" y="4202113"/>
            <a:ext cx="301625" cy="303212"/>
          </a:xfrm>
          <a:prstGeom prst="ellipse">
            <a:avLst/>
          </a:prstGeom>
          <a:solidFill>
            <a:srgbClr val="FFFFFF"/>
          </a:solidFill>
          <a:ln w="76200" cap="flat" cmpd="sng">
            <a:solidFill>
              <a:srgbClr val="17ADFA"/>
            </a:solidFill>
            <a:prstDash val="solid"/>
            <a:headEnd type="none" w="med" len="med"/>
            <a:tailEnd type="none" w="med" len="med"/>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defTabSz="684530" eaLnBrk="1" hangingPunct="1">
              <a:lnSpc>
                <a:spcPct val="100000"/>
              </a:lnSpc>
              <a:spcBef>
                <a:spcPct val="0"/>
              </a:spcBef>
              <a:buNone/>
            </a:pPr>
            <a:endParaRPr lang="en-US" altLang="zh-CN" sz="8800" dirty="0">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31" name="Oval 6@|1FFC:16777215|FBC:16777215|LFC:1554685|LBC:16777215"/>
          <p:cNvSpPr/>
          <p:nvPr/>
        </p:nvSpPr>
        <p:spPr>
          <a:xfrm>
            <a:off x="3762375" y="3352800"/>
            <a:ext cx="301625" cy="303213"/>
          </a:xfrm>
          <a:prstGeom prst="ellipse">
            <a:avLst/>
          </a:prstGeom>
          <a:solidFill>
            <a:srgbClr val="FFFFFF"/>
          </a:solidFill>
          <a:ln w="76200" cap="flat" cmpd="sng">
            <a:solidFill>
              <a:srgbClr val="17ADFA"/>
            </a:solidFill>
            <a:prstDash val="solid"/>
            <a:headEnd type="none" w="med" len="med"/>
            <a:tailEnd type="none" w="med" len="med"/>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defTabSz="684530" eaLnBrk="1" hangingPunct="1">
              <a:lnSpc>
                <a:spcPct val="100000"/>
              </a:lnSpc>
              <a:spcBef>
                <a:spcPct val="0"/>
              </a:spcBef>
              <a:buNone/>
            </a:pPr>
            <a:endParaRPr lang="en-US" altLang="zh-CN" sz="8800" dirty="0">
              <a:solidFill>
                <a:srgbClr val="FFFFFF"/>
              </a:solidFill>
              <a:latin typeface="Arial" panose="020B0604020202020204" pitchFamily="34" charset="0"/>
              <a:ea typeface="微软雅黑" panose="020B0503020204020204" charset="-122"/>
              <a:sym typeface="Arial" panose="020B0604020202020204" pitchFamily="34" charset="0"/>
            </a:endParaRPr>
          </a:p>
        </p:txBody>
      </p:sp>
      <p:cxnSp>
        <p:nvCxnSpPr>
          <p:cNvPr id="32" name="Straight Connector 74@|9FFC:0|FBC:0|LFC:9868950|LBC:16777215"/>
          <p:cNvCxnSpPr/>
          <p:nvPr/>
        </p:nvCxnSpPr>
        <p:spPr>
          <a:xfrm flipH="1" flipV="1">
            <a:off x="3070225" y="4202113"/>
            <a:ext cx="292100" cy="200025"/>
          </a:xfrm>
          <a:prstGeom prst="line">
            <a:avLst/>
          </a:prstGeom>
          <a:ln w="12700" cap="flat" cmpd="sng">
            <a:solidFill>
              <a:srgbClr val="ADBACA"/>
            </a:solidFill>
            <a:prstDash val="solid"/>
            <a:headEnd type="oval" w="sm" len="sm"/>
            <a:tailEnd type="none" w="med" len="med"/>
          </a:ln>
        </p:spPr>
      </p:cxnSp>
      <p:cxnSp>
        <p:nvCxnSpPr>
          <p:cNvPr id="33" name="Straight Connector 75@|9FFC:0|FBC:0|LFC:9868950|LBC:16777215"/>
          <p:cNvCxnSpPr/>
          <p:nvPr/>
        </p:nvCxnSpPr>
        <p:spPr>
          <a:xfrm flipH="1">
            <a:off x="2614613" y="4202113"/>
            <a:ext cx="452437" cy="0"/>
          </a:xfrm>
          <a:prstGeom prst="line">
            <a:avLst/>
          </a:prstGeom>
          <a:ln w="12700" cap="flat" cmpd="sng">
            <a:solidFill>
              <a:srgbClr val="ADBACA"/>
            </a:solidFill>
            <a:prstDash val="solid"/>
            <a:headEnd type="none" w="med" len="med"/>
            <a:tailEnd type="oval" w="sm" len="sm"/>
          </a:ln>
        </p:spPr>
      </p:cxnSp>
      <p:cxnSp>
        <p:nvCxnSpPr>
          <p:cNvPr id="34" name="Straight Connector 80@|9FFC:0|FBC:0|LFC:9868950|LBC:16777215"/>
          <p:cNvCxnSpPr/>
          <p:nvPr/>
        </p:nvCxnSpPr>
        <p:spPr>
          <a:xfrm flipV="1">
            <a:off x="6388100" y="3197225"/>
            <a:ext cx="293688" cy="200025"/>
          </a:xfrm>
          <a:prstGeom prst="line">
            <a:avLst/>
          </a:prstGeom>
          <a:ln w="12700" cap="flat" cmpd="sng">
            <a:solidFill>
              <a:srgbClr val="ADBACA"/>
            </a:solidFill>
            <a:prstDash val="solid"/>
            <a:headEnd type="oval" w="sm" len="sm"/>
            <a:tailEnd type="none" w="med" len="med"/>
          </a:ln>
        </p:spPr>
      </p:cxnSp>
      <p:cxnSp>
        <p:nvCxnSpPr>
          <p:cNvPr id="37" name="Straight Connector 81@|9FFC:0|FBC:0|LFC:9868950|LBC:16777215"/>
          <p:cNvCxnSpPr/>
          <p:nvPr/>
        </p:nvCxnSpPr>
        <p:spPr>
          <a:xfrm>
            <a:off x="6684963" y="3197225"/>
            <a:ext cx="452437" cy="0"/>
          </a:xfrm>
          <a:prstGeom prst="line">
            <a:avLst/>
          </a:prstGeom>
          <a:ln w="12700" cap="flat" cmpd="sng">
            <a:solidFill>
              <a:srgbClr val="ADBACA"/>
            </a:solidFill>
            <a:prstDash val="solid"/>
            <a:headEnd type="none" w="med" len="med"/>
            <a:tailEnd type="oval" w="sm" len="sm"/>
          </a:ln>
        </p:spPr>
      </p:cxnSp>
      <p:grpSp>
        <p:nvGrpSpPr>
          <p:cNvPr id="38" name="组合 37"/>
          <p:cNvGrpSpPr/>
          <p:nvPr/>
        </p:nvGrpSpPr>
        <p:grpSpPr>
          <a:xfrm>
            <a:off x="6699250" y="4202430"/>
            <a:ext cx="748030" cy="199390"/>
            <a:chOff x="9780" y="6618"/>
            <a:chExt cx="1178" cy="314"/>
          </a:xfrm>
        </p:grpSpPr>
        <p:cxnSp>
          <p:nvCxnSpPr>
            <p:cNvPr id="39" name="Straight Connector 83@|9FFC:0|FBC:0|LFC:9868950|LBC:16777215"/>
            <p:cNvCxnSpPr/>
            <p:nvPr/>
          </p:nvCxnSpPr>
          <p:spPr>
            <a:xfrm flipV="1">
              <a:off x="9780" y="6618"/>
              <a:ext cx="463" cy="315"/>
            </a:xfrm>
            <a:prstGeom prst="line">
              <a:avLst/>
            </a:prstGeom>
            <a:ln w="12700" cap="flat" cmpd="sng">
              <a:solidFill>
                <a:srgbClr val="ADBACA"/>
              </a:solidFill>
              <a:prstDash val="solid"/>
              <a:headEnd type="oval" w="sm" len="sm"/>
              <a:tailEnd type="none" w="med" len="med"/>
            </a:ln>
          </p:spPr>
        </p:cxnSp>
        <p:cxnSp>
          <p:nvCxnSpPr>
            <p:cNvPr id="40" name="Straight Connector 84@|9FFC:0|FBC:0|LFC:9868950|LBC:16777215"/>
            <p:cNvCxnSpPr/>
            <p:nvPr/>
          </p:nvCxnSpPr>
          <p:spPr>
            <a:xfrm>
              <a:off x="10248" y="6618"/>
              <a:ext cx="710" cy="0"/>
            </a:xfrm>
            <a:prstGeom prst="line">
              <a:avLst/>
            </a:prstGeom>
            <a:ln w="12700" cap="flat" cmpd="sng">
              <a:solidFill>
                <a:srgbClr val="ADBACA"/>
              </a:solidFill>
              <a:prstDash val="solid"/>
              <a:headEnd type="none" w="med" len="med"/>
              <a:tailEnd type="oval" w="sm" len="sm"/>
            </a:ln>
          </p:spPr>
        </p:cxnSp>
      </p:grpSp>
      <p:sp>
        <p:nvSpPr>
          <p:cNvPr id="41" name="Oval 54@|1FFC:2381804|FBC:16777215|LFC:16777215|LBC:16777215"/>
          <p:cNvSpPr/>
          <p:nvPr/>
        </p:nvSpPr>
        <p:spPr>
          <a:xfrm rot="1020000">
            <a:off x="4068763" y="3373438"/>
            <a:ext cx="1971675" cy="1985962"/>
          </a:xfrm>
          <a:prstGeom prst="ellipse">
            <a:avLst/>
          </a:prstGeom>
          <a:solidFill>
            <a:srgbClr val="0B7EC5"/>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defTabSz="684530" eaLnBrk="1" hangingPunct="1">
              <a:lnSpc>
                <a:spcPct val="100000"/>
              </a:lnSpc>
              <a:spcBef>
                <a:spcPct val="0"/>
              </a:spcBef>
              <a:buNone/>
            </a:pPr>
            <a:endParaRPr lang="en-US" altLang="zh-CN" sz="8800" dirty="0">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42" name="Freeform 61@|5FFC:16777215|FBC:16777215|LFC:16777215|LBC:16777215"/>
          <p:cNvSpPr>
            <a:spLocks noEditPoints="1"/>
          </p:cNvSpPr>
          <p:nvPr/>
        </p:nvSpPr>
        <p:spPr>
          <a:xfrm>
            <a:off x="4625975" y="4025900"/>
            <a:ext cx="869950" cy="68262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106" h="83">
                <a:moveTo>
                  <a:pt x="19" y="26"/>
                </a:moveTo>
                <a:cubicBezTo>
                  <a:pt x="50" y="11"/>
                  <a:pt x="50" y="11"/>
                  <a:pt x="50" y="11"/>
                </a:cubicBezTo>
                <a:cubicBezTo>
                  <a:pt x="50" y="11"/>
                  <a:pt x="51" y="11"/>
                  <a:pt x="51" y="11"/>
                </a:cubicBezTo>
                <a:cubicBezTo>
                  <a:pt x="51" y="11"/>
                  <a:pt x="51" y="11"/>
                  <a:pt x="51" y="11"/>
                </a:cubicBezTo>
                <a:cubicBezTo>
                  <a:pt x="51" y="42"/>
                  <a:pt x="51" y="42"/>
                  <a:pt x="51" y="42"/>
                </a:cubicBezTo>
                <a:cubicBezTo>
                  <a:pt x="51" y="42"/>
                  <a:pt x="51" y="43"/>
                  <a:pt x="51" y="43"/>
                </a:cubicBezTo>
                <a:cubicBezTo>
                  <a:pt x="51" y="43"/>
                  <a:pt x="50" y="43"/>
                  <a:pt x="50" y="43"/>
                </a:cubicBezTo>
                <a:cubicBezTo>
                  <a:pt x="19" y="27"/>
                  <a:pt x="19" y="27"/>
                  <a:pt x="19" y="27"/>
                </a:cubicBezTo>
                <a:cubicBezTo>
                  <a:pt x="19" y="27"/>
                  <a:pt x="19" y="27"/>
                  <a:pt x="19" y="27"/>
                </a:cubicBezTo>
                <a:cubicBezTo>
                  <a:pt x="19" y="26"/>
                  <a:pt x="19" y="26"/>
                  <a:pt x="19" y="26"/>
                </a:cubicBezTo>
                <a:close/>
                <a:moveTo>
                  <a:pt x="55" y="11"/>
                </a:moveTo>
                <a:cubicBezTo>
                  <a:pt x="55" y="42"/>
                  <a:pt x="55" y="42"/>
                  <a:pt x="55" y="42"/>
                </a:cubicBezTo>
                <a:cubicBezTo>
                  <a:pt x="55" y="42"/>
                  <a:pt x="55" y="43"/>
                  <a:pt x="55" y="43"/>
                </a:cubicBezTo>
                <a:cubicBezTo>
                  <a:pt x="55" y="43"/>
                  <a:pt x="56" y="43"/>
                  <a:pt x="56" y="43"/>
                </a:cubicBezTo>
                <a:cubicBezTo>
                  <a:pt x="87" y="27"/>
                  <a:pt x="87" y="27"/>
                  <a:pt x="87" y="27"/>
                </a:cubicBezTo>
                <a:cubicBezTo>
                  <a:pt x="87" y="27"/>
                  <a:pt x="87" y="27"/>
                  <a:pt x="87" y="27"/>
                </a:cubicBezTo>
                <a:cubicBezTo>
                  <a:pt x="87" y="26"/>
                  <a:pt x="87" y="26"/>
                  <a:pt x="87" y="26"/>
                </a:cubicBezTo>
                <a:cubicBezTo>
                  <a:pt x="56" y="11"/>
                  <a:pt x="56" y="11"/>
                  <a:pt x="56" y="11"/>
                </a:cubicBezTo>
                <a:cubicBezTo>
                  <a:pt x="56" y="11"/>
                  <a:pt x="55" y="11"/>
                  <a:pt x="55" y="11"/>
                </a:cubicBezTo>
                <a:cubicBezTo>
                  <a:pt x="55" y="11"/>
                  <a:pt x="55" y="11"/>
                  <a:pt x="55" y="11"/>
                </a:cubicBezTo>
                <a:close/>
                <a:moveTo>
                  <a:pt x="48" y="45"/>
                </a:moveTo>
                <a:cubicBezTo>
                  <a:pt x="15" y="29"/>
                  <a:pt x="15" y="29"/>
                  <a:pt x="15" y="29"/>
                </a:cubicBezTo>
                <a:cubicBezTo>
                  <a:pt x="15" y="29"/>
                  <a:pt x="15" y="29"/>
                  <a:pt x="14" y="29"/>
                </a:cubicBezTo>
                <a:cubicBezTo>
                  <a:pt x="1" y="35"/>
                  <a:pt x="1" y="35"/>
                  <a:pt x="1" y="35"/>
                </a:cubicBezTo>
                <a:cubicBezTo>
                  <a:pt x="1" y="36"/>
                  <a:pt x="0" y="36"/>
                  <a:pt x="0" y="36"/>
                </a:cubicBezTo>
                <a:cubicBezTo>
                  <a:pt x="0" y="37"/>
                  <a:pt x="1" y="37"/>
                  <a:pt x="1" y="37"/>
                </a:cubicBezTo>
                <a:cubicBezTo>
                  <a:pt x="33" y="53"/>
                  <a:pt x="33" y="53"/>
                  <a:pt x="33" y="53"/>
                </a:cubicBezTo>
                <a:cubicBezTo>
                  <a:pt x="34" y="54"/>
                  <a:pt x="34" y="54"/>
                  <a:pt x="34" y="53"/>
                </a:cubicBezTo>
                <a:cubicBezTo>
                  <a:pt x="48" y="47"/>
                  <a:pt x="48" y="47"/>
                  <a:pt x="48" y="47"/>
                </a:cubicBezTo>
                <a:cubicBezTo>
                  <a:pt x="48" y="47"/>
                  <a:pt x="48" y="46"/>
                  <a:pt x="48" y="46"/>
                </a:cubicBezTo>
                <a:cubicBezTo>
                  <a:pt x="48" y="45"/>
                  <a:pt x="48" y="45"/>
                  <a:pt x="48" y="45"/>
                </a:cubicBezTo>
                <a:close/>
                <a:moveTo>
                  <a:pt x="105" y="16"/>
                </a:moveTo>
                <a:cubicBezTo>
                  <a:pt x="105" y="17"/>
                  <a:pt x="106" y="17"/>
                  <a:pt x="106" y="17"/>
                </a:cubicBezTo>
                <a:cubicBezTo>
                  <a:pt x="106" y="18"/>
                  <a:pt x="105" y="18"/>
                  <a:pt x="105" y="18"/>
                </a:cubicBezTo>
                <a:cubicBezTo>
                  <a:pt x="92" y="25"/>
                  <a:pt x="92" y="25"/>
                  <a:pt x="92" y="25"/>
                </a:cubicBezTo>
                <a:cubicBezTo>
                  <a:pt x="91" y="25"/>
                  <a:pt x="91" y="25"/>
                  <a:pt x="91" y="25"/>
                </a:cubicBezTo>
                <a:cubicBezTo>
                  <a:pt x="58" y="9"/>
                  <a:pt x="58" y="9"/>
                  <a:pt x="58" y="9"/>
                </a:cubicBezTo>
                <a:cubicBezTo>
                  <a:pt x="58" y="8"/>
                  <a:pt x="58" y="8"/>
                  <a:pt x="58" y="8"/>
                </a:cubicBezTo>
                <a:cubicBezTo>
                  <a:pt x="58" y="7"/>
                  <a:pt x="58" y="7"/>
                  <a:pt x="58" y="7"/>
                </a:cubicBezTo>
                <a:cubicBezTo>
                  <a:pt x="72" y="0"/>
                  <a:pt x="72" y="0"/>
                  <a:pt x="72" y="0"/>
                </a:cubicBezTo>
                <a:cubicBezTo>
                  <a:pt x="72" y="0"/>
                  <a:pt x="72" y="0"/>
                  <a:pt x="72" y="0"/>
                </a:cubicBezTo>
                <a:cubicBezTo>
                  <a:pt x="105" y="16"/>
                  <a:pt x="105" y="16"/>
                  <a:pt x="105" y="16"/>
                </a:cubicBezTo>
                <a:close/>
                <a:moveTo>
                  <a:pt x="105" y="35"/>
                </a:moveTo>
                <a:cubicBezTo>
                  <a:pt x="105" y="36"/>
                  <a:pt x="106" y="36"/>
                  <a:pt x="106" y="36"/>
                </a:cubicBezTo>
                <a:cubicBezTo>
                  <a:pt x="106" y="37"/>
                  <a:pt x="105" y="37"/>
                  <a:pt x="105" y="37"/>
                </a:cubicBezTo>
                <a:cubicBezTo>
                  <a:pt x="72" y="53"/>
                  <a:pt x="72" y="53"/>
                  <a:pt x="72" y="53"/>
                </a:cubicBezTo>
                <a:cubicBezTo>
                  <a:pt x="72" y="54"/>
                  <a:pt x="72" y="54"/>
                  <a:pt x="72" y="53"/>
                </a:cubicBezTo>
                <a:cubicBezTo>
                  <a:pt x="58" y="47"/>
                  <a:pt x="58" y="47"/>
                  <a:pt x="58" y="47"/>
                </a:cubicBezTo>
                <a:cubicBezTo>
                  <a:pt x="58" y="47"/>
                  <a:pt x="58" y="46"/>
                  <a:pt x="58" y="46"/>
                </a:cubicBezTo>
                <a:cubicBezTo>
                  <a:pt x="58" y="45"/>
                  <a:pt x="58" y="45"/>
                  <a:pt x="58" y="45"/>
                </a:cubicBezTo>
                <a:cubicBezTo>
                  <a:pt x="91" y="29"/>
                  <a:pt x="91" y="29"/>
                  <a:pt x="91" y="29"/>
                </a:cubicBezTo>
                <a:cubicBezTo>
                  <a:pt x="91" y="29"/>
                  <a:pt x="91" y="29"/>
                  <a:pt x="92" y="29"/>
                </a:cubicBezTo>
                <a:cubicBezTo>
                  <a:pt x="105" y="35"/>
                  <a:pt x="105" y="35"/>
                  <a:pt x="105" y="35"/>
                </a:cubicBezTo>
                <a:close/>
                <a:moveTo>
                  <a:pt x="48" y="7"/>
                </a:moveTo>
                <a:cubicBezTo>
                  <a:pt x="34" y="0"/>
                  <a:pt x="34" y="0"/>
                  <a:pt x="34" y="0"/>
                </a:cubicBezTo>
                <a:cubicBezTo>
                  <a:pt x="34" y="0"/>
                  <a:pt x="34" y="0"/>
                  <a:pt x="33" y="0"/>
                </a:cubicBezTo>
                <a:cubicBezTo>
                  <a:pt x="1" y="16"/>
                  <a:pt x="1" y="16"/>
                  <a:pt x="1" y="16"/>
                </a:cubicBezTo>
                <a:cubicBezTo>
                  <a:pt x="1" y="17"/>
                  <a:pt x="0" y="17"/>
                  <a:pt x="0" y="17"/>
                </a:cubicBezTo>
                <a:cubicBezTo>
                  <a:pt x="0" y="18"/>
                  <a:pt x="1" y="18"/>
                  <a:pt x="1" y="18"/>
                </a:cubicBezTo>
                <a:cubicBezTo>
                  <a:pt x="14" y="25"/>
                  <a:pt x="14" y="25"/>
                  <a:pt x="14" y="25"/>
                </a:cubicBezTo>
                <a:cubicBezTo>
                  <a:pt x="15" y="25"/>
                  <a:pt x="15" y="25"/>
                  <a:pt x="15" y="25"/>
                </a:cubicBezTo>
                <a:cubicBezTo>
                  <a:pt x="48" y="9"/>
                  <a:pt x="48" y="9"/>
                  <a:pt x="48" y="9"/>
                </a:cubicBezTo>
                <a:cubicBezTo>
                  <a:pt x="48" y="8"/>
                  <a:pt x="48" y="8"/>
                  <a:pt x="48" y="8"/>
                </a:cubicBezTo>
                <a:cubicBezTo>
                  <a:pt x="48" y="7"/>
                  <a:pt x="48" y="7"/>
                  <a:pt x="48" y="7"/>
                </a:cubicBezTo>
                <a:close/>
                <a:moveTo>
                  <a:pt x="55" y="50"/>
                </a:moveTo>
                <a:cubicBezTo>
                  <a:pt x="55" y="82"/>
                  <a:pt x="55" y="82"/>
                  <a:pt x="55" y="82"/>
                </a:cubicBezTo>
                <a:cubicBezTo>
                  <a:pt x="55" y="82"/>
                  <a:pt x="55" y="83"/>
                  <a:pt x="55" y="83"/>
                </a:cubicBezTo>
                <a:cubicBezTo>
                  <a:pt x="55" y="83"/>
                  <a:pt x="56" y="83"/>
                  <a:pt x="56" y="83"/>
                </a:cubicBezTo>
                <a:cubicBezTo>
                  <a:pt x="89" y="66"/>
                  <a:pt x="89" y="66"/>
                  <a:pt x="89" y="66"/>
                </a:cubicBezTo>
                <a:cubicBezTo>
                  <a:pt x="89" y="66"/>
                  <a:pt x="90" y="66"/>
                  <a:pt x="90" y="65"/>
                </a:cubicBezTo>
                <a:cubicBezTo>
                  <a:pt x="90" y="50"/>
                  <a:pt x="90" y="50"/>
                  <a:pt x="90" y="50"/>
                </a:cubicBezTo>
                <a:cubicBezTo>
                  <a:pt x="90" y="50"/>
                  <a:pt x="89" y="49"/>
                  <a:pt x="89" y="49"/>
                </a:cubicBezTo>
                <a:cubicBezTo>
                  <a:pt x="89" y="49"/>
                  <a:pt x="89" y="49"/>
                  <a:pt x="88" y="49"/>
                </a:cubicBezTo>
                <a:cubicBezTo>
                  <a:pt x="73" y="57"/>
                  <a:pt x="73" y="57"/>
                  <a:pt x="73" y="57"/>
                </a:cubicBezTo>
                <a:cubicBezTo>
                  <a:pt x="72" y="57"/>
                  <a:pt x="72" y="57"/>
                  <a:pt x="72" y="57"/>
                </a:cubicBezTo>
                <a:cubicBezTo>
                  <a:pt x="72" y="57"/>
                  <a:pt x="72" y="57"/>
                  <a:pt x="72" y="57"/>
                </a:cubicBezTo>
                <a:cubicBezTo>
                  <a:pt x="71" y="57"/>
                  <a:pt x="71" y="57"/>
                  <a:pt x="71" y="57"/>
                </a:cubicBezTo>
                <a:cubicBezTo>
                  <a:pt x="56" y="49"/>
                  <a:pt x="56" y="49"/>
                  <a:pt x="56" y="49"/>
                </a:cubicBezTo>
                <a:cubicBezTo>
                  <a:pt x="56" y="49"/>
                  <a:pt x="55" y="49"/>
                  <a:pt x="55" y="49"/>
                </a:cubicBezTo>
                <a:cubicBezTo>
                  <a:pt x="55" y="49"/>
                  <a:pt x="55" y="50"/>
                  <a:pt x="55" y="50"/>
                </a:cubicBezTo>
                <a:close/>
                <a:moveTo>
                  <a:pt x="16" y="50"/>
                </a:moveTo>
                <a:cubicBezTo>
                  <a:pt x="16" y="50"/>
                  <a:pt x="17" y="49"/>
                  <a:pt x="17" y="49"/>
                </a:cubicBezTo>
                <a:cubicBezTo>
                  <a:pt x="17" y="49"/>
                  <a:pt x="17" y="49"/>
                  <a:pt x="18" y="49"/>
                </a:cubicBezTo>
                <a:cubicBezTo>
                  <a:pt x="33" y="57"/>
                  <a:pt x="33" y="57"/>
                  <a:pt x="33" y="57"/>
                </a:cubicBezTo>
                <a:cubicBezTo>
                  <a:pt x="34" y="57"/>
                  <a:pt x="34" y="57"/>
                  <a:pt x="34" y="57"/>
                </a:cubicBezTo>
                <a:cubicBezTo>
                  <a:pt x="50" y="49"/>
                  <a:pt x="50" y="49"/>
                  <a:pt x="50" y="49"/>
                </a:cubicBezTo>
                <a:cubicBezTo>
                  <a:pt x="50" y="49"/>
                  <a:pt x="51" y="49"/>
                  <a:pt x="51" y="49"/>
                </a:cubicBezTo>
                <a:cubicBezTo>
                  <a:pt x="51" y="49"/>
                  <a:pt x="51" y="50"/>
                  <a:pt x="51" y="50"/>
                </a:cubicBezTo>
                <a:cubicBezTo>
                  <a:pt x="51" y="82"/>
                  <a:pt x="51" y="82"/>
                  <a:pt x="51" y="82"/>
                </a:cubicBezTo>
                <a:cubicBezTo>
                  <a:pt x="51" y="82"/>
                  <a:pt x="51" y="83"/>
                  <a:pt x="51" y="83"/>
                </a:cubicBezTo>
                <a:cubicBezTo>
                  <a:pt x="51" y="83"/>
                  <a:pt x="50" y="83"/>
                  <a:pt x="50" y="83"/>
                </a:cubicBezTo>
                <a:cubicBezTo>
                  <a:pt x="17" y="66"/>
                  <a:pt x="17" y="66"/>
                  <a:pt x="17" y="66"/>
                </a:cubicBezTo>
                <a:cubicBezTo>
                  <a:pt x="17" y="66"/>
                  <a:pt x="16" y="66"/>
                  <a:pt x="16" y="65"/>
                </a:cubicBezTo>
                <a:lnTo>
                  <a:pt x="16" y="50"/>
                </a:lnTo>
                <a:close/>
              </a:path>
            </a:pathLst>
          </a:custGeom>
          <a:solidFill>
            <a:srgbClr val="FFFFFF">
              <a:alpha val="100000"/>
            </a:srgbClr>
          </a:solidFill>
          <a:ln w="9525">
            <a:noFill/>
          </a:ln>
        </p:spPr>
        <p:txBody>
          <a:bodyPr/>
          <a:lstStyle/>
          <a:p>
            <a:endParaRPr lang="zh-CN" altLang="en-US"/>
          </a:p>
        </p:txBody>
      </p:sp>
      <p:sp>
        <p:nvSpPr>
          <p:cNvPr id="37912" name="TextBox 13"/>
          <p:cNvSpPr txBox="1"/>
          <p:nvPr/>
        </p:nvSpPr>
        <p:spPr>
          <a:xfrm>
            <a:off x="860425" y="4014788"/>
            <a:ext cx="1754188" cy="307340"/>
          </a:xfrm>
          <a:prstGeom prst="rect">
            <a:avLst/>
          </a:prstGeom>
          <a:noFill/>
          <a:ln w="9525">
            <a:noFill/>
          </a:ln>
        </p:spPr>
        <p:txBody>
          <a:bodyPr lIns="0" tIns="0" rIns="0" bIns="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r" defTabSz="911225" eaLnBrk="1" hangingPunct="1">
              <a:lnSpc>
                <a:spcPct val="100000"/>
              </a:lnSpc>
              <a:spcBef>
                <a:spcPct val="20000"/>
              </a:spcBef>
              <a:buNone/>
            </a:pPr>
            <a:r>
              <a:rPr lang="zh-CN" altLang="en-US" sz="2000" b="1" dirty="0">
                <a:solidFill>
                  <a:srgbClr val="445469"/>
                </a:solidFill>
                <a:latin typeface="Arial" panose="020B0604020202020204" pitchFamily="34" charset="0"/>
                <a:ea typeface="微软雅黑" panose="020B0503020204020204" charset="-122"/>
                <a:sym typeface="Arial" panose="020B0604020202020204" pitchFamily="34" charset="0"/>
              </a:rPr>
              <a:t>一般项目</a:t>
            </a:r>
            <a:endParaRPr lang="zh-CN" altLang="en-US" sz="2000" b="1" dirty="0">
              <a:solidFill>
                <a:srgbClr val="445469"/>
              </a:solidFill>
              <a:latin typeface="Arial" panose="020B0604020202020204" pitchFamily="34" charset="0"/>
              <a:ea typeface="微软雅黑" panose="020B0503020204020204" charset="-122"/>
              <a:sym typeface="Arial" panose="020B0604020202020204" pitchFamily="34" charset="0"/>
            </a:endParaRPr>
          </a:p>
        </p:txBody>
      </p:sp>
      <p:sp>
        <p:nvSpPr>
          <p:cNvPr id="43" name="Oval 5@|1FFC:16777215|FBC:16777215|LFC:4308095|LBC:16777215"/>
          <p:cNvSpPr/>
          <p:nvPr/>
        </p:nvSpPr>
        <p:spPr>
          <a:xfrm>
            <a:off x="6080125" y="5113020"/>
            <a:ext cx="307975" cy="302895"/>
          </a:xfrm>
          <a:prstGeom prst="ellipse">
            <a:avLst/>
          </a:prstGeom>
          <a:solidFill>
            <a:srgbClr val="FFFFFF"/>
          </a:solidFill>
          <a:ln w="76200" cap="flat" cmpd="sng">
            <a:solidFill>
              <a:srgbClr val="17ADFA"/>
            </a:solidFill>
            <a:prstDash val="solid"/>
            <a:headEnd type="none" w="med" len="med"/>
            <a:tailEnd type="none" w="med" len="med"/>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defTabSz="684530" eaLnBrk="1" hangingPunct="1">
              <a:lnSpc>
                <a:spcPct val="100000"/>
              </a:lnSpc>
              <a:spcBef>
                <a:spcPct val="0"/>
              </a:spcBef>
              <a:buNone/>
            </a:pPr>
            <a:endParaRPr lang="en-US" altLang="zh-CN" sz="8800" dirty="0">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44" name="Oval 5@|1FFC:16777215|FBC:16777215|LFC:4308095|LBC:16777215"/>
          <p:cNvSpPr/>
          <p:nvPr/>
        </p:nvSpPr>
        <p:spPr>
          <a:xfrm>
            <a:off x="5291455" y="5652770"/>
            <a:ext cx="307975" cy="302895"/>
          </a:xfrm>
          <a:prstGeom prst="ellipse">
            <a:avLst/>
          </a:prstGeom>
          <a:solidFill>
            <a:srgbClr val="FFFFFF"/>
          </a:solidFill>
          <a:ln w="76200" cap="flat" cmpd="sng">
            <a:solidFill>
              <a:srgbClr val="17ADFA"/>
            </a:solidFill>
            <a:prstDash val="solid"/>
            <a:headEnd type="none" w="med" len="med"/>
            <a:tailEnd type="none" w="med" len="med"/>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defTabSz="684530" eaLnBrk="1" hangingPunct="1">
              <a:lnSpc>
                <a:spcPct val="100000"/>
              </a:lnSpc>
              <a:spcBef>
                <a:spcPct val="0"/>
              </a:spcBef>
              <a:buNone/>
            </a:pPr>
            <a:endParaRPr lang="en-US" altLang="zh-CN" sz="8800" dirty="0">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45" name="Oval 5@|1FFC:16777215|FBC:16777215|LFC:4308095|LBC:16777215"/>
          <p:cNvSpPr/>
          <p:nvPr/>
        </p:nvSpPr>
        <p:spPr>
          <a:xfrm>
            <a:off x="4444365" y="5604510"/>
            <a:ext cx="307975" cy="302895"/>
          </a:xfrm>
          <a:prstGeom prst="ellipse">
            <a:avLst/>
          </a:prstGeom>
          <a:solidFill>
            <a:srgbClr val="FFFFFF"/>
          </a:solidFill>
          <a:ln w="76200" cap="flat" cmpd="sng">
            <a:solidFill>
              <a:srgbClr val="17ADFA"/>
            </a:solidFill>
            <a:prstDash val="solid"/>
            <a:headEnd type="none" w="med" len="med"/>
            <a:tailEnd type="none" w="med" len="med"/>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defTabSz="684530" eaLnBrk="1" hangingPunct="1">
              <a:lnSpc>
                <a:spcPct val="100000"/>
              </a:lnSpc>
              <a:spcBef>
                <a:spcPct val="0"/>
              </a:spcBef>
              <a:buNone/>
            </a:pPr>
            <a:endParaRPr lang="en-US" altLang="zh-CN" sz="8800" dirty="0">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46" name="Oval 5@|1FFC:16777215|FBC:16777215|LFC:4308095|LBC:16777215"/>
          <p:cNvSpPr/>
          <p:nvPr/>
        </p:nvSpPr>
        <p:spPr>
          <a:xfrm>
            <a:off x="3676650" y="5113020"/>
            <a:ext cx="307975" cy="302895"/>
          </a:xfrm>
          <a:prstGeom prst="ellipse">
            <a:avLst/>
          </a:prstGeom>
          <a:solidFill>
            <a:srgbClr val="FFFFFF"/>
          </a:solidFill>
          <a:ln w="76200" cap="flat" cmpd="sng">
            <a:solidFill>
              <a:srgbClr val="17ADFA"/>
            </a:solidFill>
            <a:prstDash val="solid"/>
            <a:headEnd type="none" w="med" len="med"/>
            <a:tailEnd type="none" w="med" len="med"/>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defTabSz="684530" eaLnBrk="1" hangingPunct="1">
              <a:lnSpc>
                <a:spcPct val="100000"/>
              </a:lnSpc>
              <a:spcBef>
                <a:spcPct val="0"/>
              </a:spcBef>
              <a:buNone/>
            </a:pPr>
            <a:endParaRPr lang="en-US" altLang="zh-CN" sz="8800" dirty="0">
              <a:solidFill>
                <a:srgbClr val="FFFFFF"/>
              </a:solidFill>
              <a:latin typeface="Arial" panose="020B0604020202020204" pitchFamily="34" charset="0"/>
              <a:ea typeface="微软雅黑" panose="020B0503020204020204" charset="-122"/>
              <a:sym typeface="Arial" panose="020B0604020202020204" pitchFamily="34" charset="0"/>
            </a:endParaRPr>
          </a:p>
        </p:txBody>
      </p:sp>
      <p:grpSp>
        <p:nvGrpSpPr>
          <p:cNvPr id="47" name="组合 46"/>
          <p:cNvGrpSpPr/>
          <p:nvPr/>
        </p:nvGrpSpPr>
        <p:grpSpPr>
          <a:xfrm>
            <a:off x="897255" y="3043555"/>
            <a:ext cx="2733040" cy="377190"/>
            <a:chOff x="716" y="4755"/>
            <a:chExt cx="4304" cy="594"/>
          </a:xfrm>
        </p:grpSpPr>
        <p:cxnSp>
          <p:nvCxnSpPr>
            <p:cNvPr id="48" name="Straight Connector 77@|9FFC:0|FBC:0|LFC:9868950|LBC:16777215"/>
            <p:cNvCxnSpPr/>
            <p:nvPr/>
          </p:nvCxnSpPr>
          <p:spPr>
            <a:xfrm flipH="1" flipV="1">
              <a:off x="4558" y="5035"/>
              <a:ext cx="462" cy="315"/>
            </a:xfrm>
            <a:prstGeom prst="line">
              <a:avLst/>
            </a:prstGeom>
            <a:ln w="12700" cap="flat" cmpd="sng">
              <a:solidFill>
                <a:srgbClr val="ADBACA"/>
              </a:solidFill>
              <a:prstDash val="solid"/>
              <a:headEnd type="oval" w="sm" len="sm"/>
              <a:tailEnd type="none" w="med" len="med"/>
            </a:ln>
          </p:spPr>
        </p:cxnSp>
        <p:cxnSp>
          <p:nvCxnSpPr>
            <p:cNvPr id="49" name="Straight Connector 78@|9FFC:0|FBC:0|LFC:9868950|LBC:16777215"/>
            <p:cNvCxnSpPr/>
            <p:nvPr/>
          </p:nvCxnSpPr>
          <p:spPr>
            <a:xfrm flipH="1">
              <a:off x="3843" y="5035"/>
              <a:ext cx="710" cy="0"/>
            </a:xfrm>
            <a:prstGeom prst="line">
              <a:avLst/>
            </a:prstGeom>
            <a:ln w="12700" cap="flat" cmpd="sng">
              <a:solidFill>
                <a:srgbClr val="ADBACA"/>
              </a:solidFill>
              <a:prstDash val="solid"/>
              <a:headEnd type="none" w="med" len="med"/>
              <a:tailEnd type="oval" w="sm" len="sm"/>
            </a:ln>
          </p:spPr>
        </p:cxnSp>
        <p:sp>
          <p:nvSpPr>
            <p:cNvPr id="50" name="TextBox 13"/>
            <p:cNvSpPr txBox="1"/>
            <p:nvPr/>
          </p:nvSpPr>
          <p:spPr>
            <a:xfrm>
              <a:off x="716" y="4755"/>
              <a:ext cx="2763" cy="484"/>
            </a:xfrm>
            <a:prstGeom prst="rect">
              <a:avLst/>
            </a:prstGeom>
            <a:noFill/>
            <a:ln w="9525">
              <a:noFill/>
            </a:ln>
          </p:spPr>
          <p:txBody>
            <a:bodyPr lIns="0" tIns="0" rIns="0" bIns="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r" defTabSz="911225" eaLnBrk="1" hangingPunct="1">
                <a:lnSpc>
                  <a:spcPct val="100000"/>
                </a:lnSpc>
                <a:spcBef>
                  <a:spcPct val="20000"/>
                </a:spcBef>
                <a:buNone/>
              </a:pPr>
              <a:r>
                <a:rPr lang="zh-CN" altLang="en-US" sz="2000" b="1" dirty="0">
                  <a:solidFill>
                    <a:srgbClr val="445469"/>
                  </a:solidFill>
                  <a:latin typeface="Arial" panose="020B0604020202020204" pitchFamily="34" charset="0"/>
                  <a:ea typeface="微软雅黑" panose="020B0503020204020204" charset="-122"/>
                  <a:sym typeface="Arial" panose="020B0604020202020204" pitchFamily="34" charset="0"/>
                </a:rPr>
                <a:t>主诉</a:t>
              </a:r>
              <a:endParaRPr lang="zh-CN" altLang="en-US" sz="2000" b="1" dirty="0">
                <a:solidFill>
                  <a:srgbClr val="445469"/>
                </a:solidFill>
                <a:latin typeface="Arial" panose="020B0604020202020204" pitchFamily="34" charset="0"/>
                <a:ea typeface="微软雅黑" panose="020B0503020204020204" charset="-122"/>
                <a:sym typeface="Arial" panose="020B0604020202020204" pitchFamily="34" charset="0"/>
              </a:endParaRPr>
            </a:p>
          </p:txBody>
        </p:sp>
      </p:grpSp>
      <p:sp>
        <p:nvSpPr>
          <p:cNvPr id="51" name="TextBox 13"/>
          <p:cNvSpPr txBox="1"/>
          <p:nvPr/>
        </p:nvSpPr>
        <p:spPr>
          <a:xfrm>
            <a:off x="4184015" y="2407603"/>
            <a:ext cx="1754188" cy="307340"/>
          </a:xfrm>
          <a:prstGeom prst="rect">
            <a:avLst/>
          </a:prstGeom>
          <a:noFill/>
          <a:ln w="9525">
            <a:noFill/>
          </a:ln>
        </p:spPr>
        <p:txBody>
          <a:bodyPr lIns="0" tIns="0" rIns="0" bIns="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defTabSz="911225" eaLnBrk="1" hangingPunct="1">
              <a:lnSpc>
                <a:spcPct val="100000"/>
              </a:lnSpc>
              <a:spcBef>
                <a:spcPct val="20000"/>
              </a:spcBef>
              <a:buNone/>
            </a:pPr>
            <a:r>
              <a:rPr lang="zh-CN" altLang="en-US" sz="2000" b="1" dirty="0">
                <a:solidFill>
                  <a:srgbClr val="445469"/>
                </a:solidFill>
                <a:latin typeface="Arial" panose="020B0604020202020204" pitchFamily="34" charset="0"/>
                <a:ea typeface="微软雅黑" panose="020B0503020204020204" charset="-122"/>
                <a:sym typeface="Arial" panose="020B0604020202020204" pitchFamily="34" charset="0"/>
              </a:rPr>
              <a:t>现病史</a:t>
            </a:r>
            <a:endParaRPr lang="zh-CN" altLang="en-US" sz="2000" b="1" dirty="0">
              <a:solidFill>
                <a:srgbClr val="445469"/>
              </a:solidFill>
              <a:latin typeface="Arial" panose="020B0604020202020204" pitchFamily="34" charset="0"/>
              <a:ea typeface="微软雅黑" panose="020B0503020204020204" charset="-122"/>
              <a:sym typeface="Arial" panose="020B0604020202020204" pitchFamily="34" charset="0"/>
            </a:endParaRPr>
          </a:p>
        </p:txBody>
      </p:sp>
      <p:sp>
        <p:nvSpPr>
          <p:cNvPr id="52" name="TextBox 13"/>
          <p:cNvSpPr txBox="1"/>
          <p:nvPr/>
        </p:nvSpPr>
        <p:spPr>
          <a:xfrm>
            <a:off x="6922135" y="3043238"/>
            <a:ext cx="1754188" cy="307340"/>
          </a:xfrm>
          <a:prstGeom prst="rect">
            <a:avLst/>
          </a:prstGeom>
          <a:noFill/>
          <a:ln w="9525">
            <a:noFill/>
          </a:ln>
        </p:spPr>
        <p:txBody>
          <a:bodyPr lIns="0" tIns="0" rIns="0" bIns="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defTabSz="911225" eaLnBrk="1" hangingPunct="1">
              <a:lnSpc>
                <a:spcPct val="100000"/>
              </a:lnSpc>
              <a:spcBef>
                <a:spcPct val="20000"/>
              </a:spcBef>
              <a:buNone/>
            </a:pPr>
            <a:r>
              <a:rPr lang="zh-CN" altLang="en-US" sz="2000" b="1" dirty="0">
                <a:solidFill>
                  <a:srgbClr val="445469"/>
                </a:solidFill>
                <a:latin typeface="Arial" panose="020B0604020202020204" pitchFamily="34" charset="0"/>
                <a:ea typeface="微软雅黑" panose="020B0503020204020204" charset="-122"/>
                <a:sym typeface="Arial" panose="020B0604020202020204" pitchFamily="34" charset="0"/>
              </a:rPr>
              <a:t>既往史</a:t>
            </a:r>
            <a:endParaRPr lang="zh-CN" altLang="en-US" sz="2000" b="1" dirty="0">
              <a:solidFill>
                <a:srgbClr val="445469"/>
              </a:solidFill>
              <a:latin typeface="Arial" panose="020B0604020202020204" pitchFamily="34" charset="0"/>
              <a:ea typeface="微软雅黑" panose="020B0503020204020204" charset="-122"/>
              <a:sym typeface="Arial" panose="020B0604020202020204" pitchFamily="34" charset="0"/>
            </a:endParaRPr>
          </a:p>
        </p:txBody>
      </p:sp>
      <p:sp>
        <p:nvSpPr>
          <p:cNvPr id="53" name="TextBox 13"/>
          <p:cNvSpPr txBox="1"/>
          <p:nvPr/>
        </p:nvSpPr>
        <p:spPr>
          <a:xfrm>
            <a:off x="7232015" y="4014788"/>
            <a:ext cx="1754188" cy="307340"/>
          </a:xfrm>
          <a:prstGeom prst="rect">
            <a:avLst/>
          </a:prstGeom>
          <a:noFill/>
          <a:ln w="9525">
            <a:noFill/>
          </a:ln>
        </p:spPr>
        <p:txBody>
          <a:bodyPr lIns="0" tIns="0" rIns="0" bIns="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defTabSz="911225" eaLnBrk="1" hangingPunct="1">
              <a:lnSpc>
                <a:spcPct val="100000"/>
              </a:lnSpc>
              <a:spcBef>
                <a:spcPct val="20000"/>
              </a:spcBef>
              <a:buNone/>
            </a:pPr>
            <a:r>
              <a:rPr lang="zh-CN" altLang="en-US" sz="2000" b="1" dirty="0">
                <a:solidFill>
                  <a:srgbClr val="445469"/>
                </a:solidFill>
                <a:latin typeface="Arial" panose="020B0604020202020204" pitchFamily="34" charset="0"/>
                <a:ea typeface="微软雅黑" panose="020B0503020204020204" charset="-122"/>
                <a:sym typeface="Arial" panose="020B0604020202020204" pitchFamily="34" charset="0"/>
              </a:rPr>
              <a:t>系统回顾</a:t>
            </a:r>
            <a:endParaRPr lang="zh-CN" altLang="en-US" sz="2000" b="1" dirty="0">
              <a:solidFill>
                <a:srgbClr val="445469"/>
              </a:solidFill>
              <a:latin typeface="Arial" panose="020B0604020202020204" pitchFamily="34" charset="0"/>
              <a:ea typeface="微软雅黑" panose="020B0503020204020204" charset="-122"/>
              <a:sym typeface="Arial" panose="020B0604020202020204" pitchFamily="34" charset="0"/>
            </a:endParaRPr>
          </a:p>
        </p:txBody>
      </p:sp>
      <p:sp>
        <p:nvSpPr>
          <p:cNvPr id="54" name="TextBox 13"/>
          <p:cNvSpPr txBox="1"/>
          <p:nvPr/>
        </p:nvSpPr>
        <p:spPr>
          <a:xfrm>
            <a:off x="6996430" y="4903788"/>
            <a:ext cx="1754188" cy="307340"/>
          </a:xfrm>
          <a:prstGeom prst="rect">
            <a:avLst/>
          </a:prstGeom>
          <a:noFill/>
          <a:ln w="9525">
            <a:noFill/>
          </a:ln>
        </p:spPr>
        <p:txBody>
          <a:bodyPr lIns="0" tIns="0" rIns="0" bIns="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defTabSz="911225" eaLnBrk="1" hangingPunct="1">
              <a:lnSpc>
                <a:spcPct val="100000"/>
              </a:lnSpc>
              <a:spcBef>
                <a:spcPct val="20000"/>
              </a:spcBef>
              <a:buNone/>
            </a:pPr>
            <a:r>
              <a:rPr lang="zh-CN" altLang="en-US" sz="2000" b="1" dirty="0">
                <a:solidFill>
                  <a:srgbClr val="445469"/>
                </a:solidFill>
                <a:latin typeface="Arial" panose="020B0604020202020204" pitchFamily="34" charset="0"/>
                <a:ea typeface="微软雅黑" panose="020B0503020204020204" charset="-122"/>
                <a:sym typeface="Arial" panose="020B0604020202020204" pitchFamily="34" charset="0"/>
              </a:rPr>
              <a:t>个人史</a:t>
            </a:r>
            <a:endParaRPr lang="zh-CN" altLang="en-US" sz="2000" b="1" dirty="0">
              <a:solidFill>
                <a:srgbClr val="445469"/>
              </a:solidFill>
              <a:latin typeface="Arial" panose="020B0604020202020204" pitchFamily="34" charset="0"/>
              <a:ea typeface="微软雅黑" panose="020B0503020204020204" charset="-122"/>
              <a:sym typeface="Arial" panose="020B0604020202020204" pitchFamily="34" charset="0"/>
            </a:endParaRPr>
          </a:p>
        </p:txBody>
      </p:sp>
      <p:grpSp>
        <p:nvGrpSpPr>
          <p:cNvPr id="55" name="组合 54"/>
          <p:cNvGrpSpPr/>
          <p:nvPr/>
        </p:nvGrpSpPr>
        <p:grpSpPr>
          <a:xfrm rot="10800000">
            <a:off x="6449695" y="5113020"/>
            <a:ext cx="748030" cy="199390"/>
            <a:chOff x="9780" y="6618"/>
            <a:chExt cx="1178" cy="314"/>
          </a:xfrm>
        </p:grpSpPr>
        <p:cxnSp>
          <p:nvCxnSpPr>
            <p:cNvPr id="56" name="Straight Connector 83@|9FFC:0|FBC:0|LFC:9868950|LBC:16777215"/>
            <p:cNvCxnSpPr/>
            <p:nvPr/>
          </p:nvCxnSpPr>
          <p:spPr>
            <a:xfrm flipV="1">
              <a:off x="9780" y="6618"/>
              <a:ext cx="463" cy="315"/>
            </a:xfrm>
            <a:prstGeom prst="line">
              <a:avLst/>
            </a:prstGeom>
            <a:ln w="12700" cap="flat" cmpd="sng">
              <a:solidFill>
                <a:srgbClr val="ADBACA"/>
              </a:solidFill>
              <a:prstDash val="solid"/>
              <a:headEnd type="oval" w="sm" len="sm"/>
              <a:tailEnd type="none" w="med" len="med"/>
            </a:ln>
          </p:spPr>
        </p:cxnSp>
        <p:cxnSp>
          <p:nvCxnSpPr>
            <p:cNvPr id="57" name="Straight Connector 84@|9FFC:0|FBC:0|LFC:9868950|LBC:16777215"/>
            <p:cNvCxnSpPr/>
            <p:nvPr/>
          </p:nvCxnSpPr>
          <p:spPr>
            <a:xfrm>
              <a:off x="10248" y="6618"/>
              <a:ext cx="710" cy="0"/>
            </a:xfrm>
            <a:prstGeom prst="line">
              <a:avLst/>
            </a:prstGeom>
            <a:ln w="12700" cap="flat" cmpd="sng">
              <a:solidFill>
                <a:srgbClr val="ADBACA"/>
              </a:solidFill>
              <a:prstDash val="solid"/>
              <a:headEnd type="none" w="med" len="med"/>
              <a:tailEnd type="oval" w="sm" len="sm"/>
            </a:ln>
          </p:spPr>
        </p:cxnSp>
      </p:grpSp>
      <p:sp>
        <p:nvSpPr>
          <p:cNvPr id="58" name="TextBox 13"/>
          <p:cNvSpPr txBox="1"/>
          <p:nvPr/>
        </p:nvSpPr>
        <p:spPr>
          <a:xfrm>
            <a:off x="6203950" y="5812790"/>
            <a:ext cx="1754505" cy="307340"/>
          </a:xfrm>
          <a:prstGeom prst="rect">
            <a:avLst/>
          </a:prstGeom>
          <a:noFill/>
          <a:ln w="9525">
            <a:noFill/>
          </a:ln>
        </p:spPr>
        <p:txBody>
          <a:bodyPr lIns="0" tIns="0" rIns="0" bIns="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defTabSz="911225" eaLnBrk="1" hangingPunct="1">
              <a:lnSpc>
                <a:spcPct val="100000"/>
              </a:lnSpc>
              <a:spcBef>
                <a:spcPct val="20000"/>
              </a:spcBef>
              <a:buNone/>
            </a:pPr>
            <a:r>
              <a:rPr lang="zh-CN" altLang="en-US" sz="2000" b="1" dirty="0">
                <a:solidFill>
                  <a:srgbClr val="445469"/>
                </a:solidFill>
                <a:latin typeface="Arial" panose="020B0604020202020204" pitchFamily="34" charset="0"/>
                <a:ea typeface="微软雅黑" panose="020B0503020204020204" charset="-122"/>
                <a:sym typeface="Arial" panose="020B0604020202020204" pitchFamily="34" charset="0"/>
              </a:rPr>
              <a:t>婚姻史</a:t>
            </a:r>
            <a:endParaRPr lang="zh-CN" altLang="en-US" sz="2000" b="1" dirty="0">
              <a:solidFill>
                <a:srgbClr val="445469"/>
              </a:solidFill>
              <a:latin typeface="Arial" panose="020B0604020202020204" pitchFamily="34" charset="0"/>
              <a:ea typeface="微软雅黑" panose="020B0503020204020204" charset="-122"/>
              <a:sym typeface="Arial" panose="020B0604020202020204" pitchFamily="34" charset="0"/>
            </a:endParaRPr>
          </a:p>
        </p:txBody>
      </p:sp>
      <p:cxnSp>
        <p:nvCxnSpPr>
          <p:cNvPr id="59" name="Straight Connector 83@|9FFC:0|FBC:0|LFC:9868950|LBC:16777215"/>
          <p:cNvCxnSpPr/>
          <p:nvPr/>
        </p:nvCxnSpPr>
        <p:spPr>
          <a:xfrm flipH="1">
            <a:off x="6082665" y="6021705"/>
            <a:ext cx="418465" cy="52705"/>
          </a:xfrm>
          <a:prstGeom prst="line">
            <a:avLst/>
          </a:prstGeom>
          <a:ln w="12700" cap="flat" cmpd="sng">
            <a:solidFill>
              <a:srgbClr val="ADBACA"/>
            </a:solidFill>
            <a:prstDash val="solid"/>
            <a:headEnd type="oval" w="sm" len="sm"/>
            <a:tailEnd type="none" w="med" len="med"/>
          </a:ln>
        </p:spPr>
      </p:cxnSp>
      <p:cxnSp>
        <p:nvCxnSpPr>
          <p:cNvPr id="60" name="Straight Connector 84@|9FFC:0|FBC:0|LFC:9868950|LBC:16777215"/>
          <p:cNvCxnSpPr/>
          <p:nvPr/>
        </p:nvCxnSpPr>
        <p:spPr>
          <a:xfrm rot="12480000">
            <a:off x="5655945" y="5967095"/>
            <a:ext cx="450850" cy="0"/>
          </a:xfrm>
          <a:prstGeom prst="line">
            <a:avLst/>
          </a:prstGeom>
          <a:ln w="12700" cap="flat" cmpd="sng">
            <a:solidFill>
              <a:srgbClr val="ADBACA"/>
            </a:solidFill>
            <a:prstDash val="solid"/>
            <a:headEnd type="none" w="med" len="med"/>
            <a:tailEnd type="oval" w="sm" len="sm"/>
          </a:ln>
        </p:spPr>
      </p:cxnSp>
      <p:sp>
        <p:nvSpPr>
          <p:cNvPr id="61" name="TextBox 13"/>
          <p:cNvSpPr txBox="1"/>
          <p:nvPr/>
        </p:nvSpPr>
        <p:spPr>
          <a:xfrm>
            <a:off x="1416685" y="5727700"/>
            <a:ext cx="1754505" cy="307340"/>
          </a:xfrm>
          <a:prstGeom prst="rect">
            <a:avLst/>
          </a:prstGeom>
          <a:noFill/>
          <a:ln w="9525">
            <a:noFill/>
          </a:ln>
        </p:spPr>
        <p:txBody>
          <a:bodyPr lIns="0" tIns="0" rIns="0" bIns="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r" defTabSz="911225" eaLnBrk="1" hangingPunct="1">
              <a:lnSpc>
                <a:spcPct val="100000"/>
              </a:lnSpc>
              <a:spcBef>
                <a:spcPct val="20000"/>
              </a:spcBef>
              <a:buNone/>
            </a:pPr>
            <a:r>
              <a:rPr lang="zh-CN" altLang="en-US" sz="2000" b="1" dirty="0">
                <a:solidFill>
                  <a:srgbClr val="445469"/>
                </a:solidFill>
                <a:latin typeface="Arial" panose="020B0604020202020204" pitchFamily="34" charset="0"/>
                <a:ea typeface="微软雅黑" panose="020B0503020204020204" charset="-122"/>
                <a:sym typeface="Arial" panose="020B0604020202020204" pitchFamily="34" charset="0"/>
              </a:rPr>
              <a:t>家族史</a:t>
            </a:r>
            <a:endParaRPr lang="zh-CN" altLang="en-US" sz="2000" b="1" dirty="0">
              <a:solidFill>
                <a:srgbClr val="445469"/>
              </a:solidFill>
              <a:latin typeface="Arial" panose="020B0604020202020204" pitchFamily="34" charset="0"/>
              <a:ea typeface="微软雅黑" panose="020B0503020204020204" charset="-122"/>
              <a:sym typeface="Arial" panose="020B0604020202020204" pitchFamily="34" charset="0"/>
            </a:endParaRPr>
          </a:p>
        </p:txBody>
      </p:sp>
      <p:cxnSp>
        <p:nvCxnSpPr>
          <p:cNvPr id="62" name="Straight Connector 83@|9FFC:0|FBC:0|LFC:9868950|LBC:16777215"/>
          <p:cNvCxnSpPr/>
          <p:nvPr/>
        </p:nvCxnSpPr>
        <p:spPr>
          <a:xfrm flipH="1">
            <a:off x="3824605" y="5805805"/>
            <a:ext cx="444500" cy="151765"/>
          </a:xfrm>
          <a:prstGeom prst="line">
            <a:avLst/>
          </a:prstGeom>
          <a:ln w="12700" cap="flat" cmpd="sng">
            <a:solidFill>
              <a:srgbClr val="ADBACA"/>
            </a:solidFill>
            <a:prstDash val="solid"/>
            <a:headEnd type="oval" w="sm" len="sm"/>
            <a:tailEnd type="none" w="med" len="med"/>
          </a:ln>
        </p:spPr>
      </p:cxnSp>
      <p:cxnSp>
        <p:nvCxnSpPr>
          <p:cNvPr id="63" name="Straight Connector 84@|9FFC:0|FBC:0|LFC:9868950|LBC:16777215"/>
          <p:cNvCxnSpPr/>
          <p:nvPr/>
        </p:nvCxnSpPr>
        <p:spPr>
          <a:xfrm flipH="1">
            <a:off x="3404870" y="5941060"/>
            <a:ext cx="503555" cy="8255"/>
          </a:xfrm>
          <a:prstGeom prst="line">
            <a:avLst/>
          </a:prstGeom>
          <a:ln w="12700" cap="flat" cmpd="sng">
            <a:solidFill>
              <a:srgbClr val="ADBACA"/>
            </a:solidFill>
            <a:prstDash val="solid"/>
            <a:headEnd type="none" w="med" len="med"/>
            <a:tailEnd type="oval" w="sm" len="sm"/>
          </a:ln>
        </p:spPr>
      </p:cxnSp>
    </p:spTree>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itle 6"/>
          <p:cNvSpPr txBox="1"/>
          <p:nvPr>
            <p:custDataLst>
              <p:tags r:id="rId1"/>
            </p:custDataLst>
          </p:nvPr>
        </p:nvSpPr>
        <p:spPr>
          <a:xfrm>
            <a:off x="231407" y="97384"/>
            <a:ext cx="257048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五</a:t>
            </a: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呼吸困难</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3" name="文本框 2"/>
          <p:cNvSpPr txBox="1"/>
          <p:nvPr/>
        </p:nvSpPr>
        <p:spPr>
          <a:xfrm>
            <a:off x="642620" y="920115"/>
            <a:ext cx="4197985" cy="460375"/>
          </a:xfrm>
          <a:prstGeom prst="rect">
            <a:avLst/>
          </a:prstGeom>
          <a:noFill/>
        </p:spPr>
        <p:txBody>
          <a:bodyPr wrap="square" rtlCol="0">
            <a:spAutoFit/>
          </a:bodyPr>
          <a:p>
            <a:r>
              <a:rPr lang="zh-CN" altLang="en-US" sz="2400"/>
              <a:t>（二）临床表现</a:t>
            </a:r>
            <a:endParaRPr lang="zh-CN" altLang="en-US" sz="2400"/>
          </a:p>
        </p:txBody>
      </p:sp>
      <p:sp>
        <p:nvSpPr>
          <p:cNvPr id="7171" name="页脚占位符 1"/>
          <p:cNvSpPr>
            <a:spLocks noGrp="1"/>
          </p:cNvSpPr>
          <p:nvPr>
            <p:ph type="ftr" sz="quarter" idx="11"/>
          </p:nvPr>
        </p:nvSpPr>
        <p:spPr/>
        <p:txBody>
          <a:bodyPr anchor="t"/>
          <a:lst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5pPr>
          </a:lstStyle>
          <a:p>
            <a:pPr lvl="0" indent="0" algn="r"/>
            <a:r>
              <a:rPr lang="zh-CN" altLang="en-US" sz="1200" b="1">
                <a:solidFill>
                  <a:schemeClr val="bg1"/>
                </a:solidFill>
                <a:latin typeface="Verdana" panose="020B0604030504040204" pitchFamily="34" charset="0"/>
                <a:ea typeface="宋体" panose="02010600030101010101" pitchFamily="2" charset="-122"/>
              </a:rPr>
              <a:t>临床医学概论</a:t>
            </a:r>
            <a:endParaRPr lang="en-US" altLang="zh-CN" sz="1200" b="1">
              <a:solidFill>
                <a:schemeClr val="bg1"/>
              </a:solidFill>
              <a:latin typeface="Verdana" panose="020B0604030504040204" pitchFamily="34" charset="0"/>
              <a:ea typeface="宋体" panose="02010600030101010101" pitchFamily="2" charset="-122"/>
            </a:endParaRPr>
          </a:p>
        </p:txBody>
      </p:sp>
      <p:sp>
        <p:nvSpPr>
          <p:cNvPr id="69634" name="Text Box 2"/>
          <p:cNvSpPr txBox="1"/>
          <p:nvPr/>
        </p:nvSpPr>
        <p:spPr>
          <a:xfrm>
            <a:off x="4479925" y="728663"/>
            <a:ext cx="184150" cy="701675"/>
          </a:xfrm>
          <a:prstGeom prst="rect">
            <a:avLst/>
          </a:prstGeom>
          <a:noFill/>
          <a:ln w="9525">
            <a:noFill/>
          </a:ln>
        </p:spPr>
        <p:txBody>
          <a:bodyPr wrap="none" anchor="t">
            <a:spAutoFit/>
          </a:bodyPr>
          <a:lstStyle/>
          <a:p>
            <a:pPr algn="ctr"/>
            <a:endParaRPr lang="zh-CN" altLang="en-US" sz="4000" b="1" dirty="0">
              <a:solidFill>
                <a:schemeClr val="tx2"/>
              </a:solidFill>
              <a:latin typeface="Times New Roman" panose="02020603050405020304" pitchFamily="18" charset="0"/>
              <a:ea typeface="宋体" panose="02010600030101010101" pitchFamily="2" charset="-122"/>
            </a:endParaRPr>
          </a:p>
        </p:txBody>
      </p:sp>
      <p:sp>
        <p:nvSpPr>
          <p:cNvPr id="69635" name="Text Box 5"/>
          <p:cNvSpPr txBox="1"/>
          <p:nvPr/>
        </p:nvSpPr>
        <p:spPr>
          <a:xfrm>
            <a:off x="2133600" y="2743200"/>
            <a:ext cx="869950" cy="457200"/>
          </a:xfrm>
          <a:prstGeom prst="rect">
            <a:avLst/>
          </a:prstGeom>
          <a:noFill/>
          <a:ln w="9525">
            <a:noFill/>
          </a:ln>
        </p:spPr>
        <p:txBody>
          <a:bodyPr anchor="t">
            <a:spAutoFit/>
          </a:bodyPr>
          <a:lstStyle/>
          <a:p>
            <a:r>
              <a:rPr lang="zh-CN" altLang="en-US" sz="2400" dirty="0">
                <a:latin typeface="Times New Roman" panose="02020603050405020304" pitchFamily="18" charset="0"/>
                <a:ea typeface="宋体" panose="02010600030101010101" pitchFamily="2" charset="-122"/>
              </a:rPr>
              <a:t> </a:t>
            </a:r>
            <a:endParaRPr lang="zh-CN" altLang="en-US" sz="2400" dirty="0">
              <a:latin typeface="Times New Roman" panose="02020603050405020304" pitchFamily="18" charset="0"/>
              <a:ea typeface="宋体" panose="02010600030101010101" pitchFamily="2" charset="-122"/>
            </a:endParaRPr>
          </a:p>
        </p:txBody>
      </p:sp>
      <p:sp>
        <p:nvSpPr>
          <p:cNvPr id="68611" name="Rectangle 20"/>
          <p:cNvSpPr>
            <a:spLocks noGrp="1"/>
          </p:cNvSpPr>
          <p:nvPr/>
        </p:nvSpPr>
        <p:spPr>
          <a:xfrm>
            <a:off x="2367915" y="920115"/>
            <a:ext cx="6624638" cy="1143000"/>
          </a:xfrm>
          <a:prstGeom prst="rect">
            <a:avLst/>
          </a:prstGeom>
          <a:noFill/>
          <a:ln w="9525">
            <a:noFill/>
          </a:ln>
        </p:spPr>
        <p:txBody>
          <a:bodyPr wrap="square" anchor="ctr">
            <a:scene3d>
              <a:camera prst="orthographicFront"/>
              <a:lightRig rig="threePt" dir="t"/>
            </a:scene3d>
          </a:bodyPr>
          <a:lstStyle>
            <a:lvl1pPr marL="0" lvl="0" indent="0" algn="r" defTabSz="914400" rtl="0" eaLnBrk="1" fontAlgn="base" latinLnBrk="0" hangingPunct="1">
              <a:lnSpc>
                <a:spcPct val="100000"/>
              </a:lnSpc>
              <a:spcBef>
                <a:spcPct val="0"/>
              </a:spcBef>
              <a:spcAft>
                <a:spcPct val="0"/>
              </a:spcAft>
              <a:buNone/>
              <a:defRPr sz="3600" b="1" i="0" u="none" kern="1200" baseline="0">
                <a:solidFill>
                  <a:schemeClr val="bg1"/>
                </a:solidFill>
                <a:latin typeface="+mj-lt"/>
                <a:ea typeface="+mj-ea"/>
                <a:cs typeface="+mj-cs"/>
              </a:defRPr>
            </a:lvl1pPr>
          </a:lstStyle>
          <a:p>
            <a:pPr algn="ctr"/>
            <a:r>
              <a:rPr lang="zh-CN" altLang="en-US" sz="2800" b="0" dirty="0">
                <a:solidFill>
                  <a:schemeClr val="accent1"/>
                </a:solidFill>
                <a:latin typeface="微软雅黑" panose="020B0503020204020204" charset="-122"/>
                <a:ea typeface="微软雅黑" panose="020B0503020204020204" charset="-122"/>
                <a:cs typeface="微软雅黑" panose="020B0503020204020204" charset="-122"/>
              </a:rPr>
              <a:t> </a:t>
            </a:r>
            <a:r>
              <a:rPr lang="zh-CN" altLang="en-US" sz="2800" b="0" dirty="0">
                <a:solidFill>
                  <a:schemeClr val="accent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rPr>
              <a:t>2</a:t>
            </a:r>
            <a:r>
              <a:rPr lang="en-US" altLang="zh-CN" sz="2800" b="0" dirty="0">
                <a:solidFill>
                  <a:schemeClr val="accent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rPr>
              <a:t>.</a:t>
            </a:r>
            <a:r>
              <a:rPr lang="zh-CN" altLang="en-US" sz="2800" b="0" dirty="0">
                <a:solidFill>
                  <a:schemeClr val="accent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rPr>
              <a:t>心源性呼吸困难</a:t>
            </a:r>
            <a:endParaRPr lang="zh-CN" altLang="en-US" sz="2800" b="0" dirty="0">
              <a:solidFill>
                <a:schemeClr val="accent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endParaRPr>
          </a:p>
        </p:txBody>
      </p:sp>
      <p:sp>
        <p:nvSpPr>
          <p:cNvPr id="71683" name="Rectangle 22"/>
          <p:cNvSpPr/>
          <p:nvPr/>
        </p:nvSpPr>
        <p:spPr>
          <a:xfrm>
            <a:off x="2207578" y="2743200"/>
            <a:ext cx="8675687" cy="3710305"/>
          </a:xfrm>
          <a:prstGeom prst="rect">
            <a:avLst/>
          </a:prstGeom>
          <a:noFill/>
          <a:ln w="9525">
            <a:noFill/>
          </a:ln>
        </p:spPr>
        <p:txBody>
          <a:bodyPr anchor="t">
            <a:spAutoFit/>
          </a:bodyPr>
          <a:lstStyle/>
          <a:p>
            <a:pPr marL="514350" indent="-514350">
              <a:lnSpc>
                <a:spcPct val="210000"/>
              </a:lnSpc>
            </a:pPr>
            <a:r>
              <a:rPr lang="zh-CN" altLang="en-US" sz="2800" b="1" dirty="0">
                <a:solidFill>
                  <a:srgbClr val="09163F"/>
                </a:solidFill>
                <a:latin typeface="楷体_GB2312" panose="02010609030101010101" pitchFamily="1" charset="-122"/>
                <a:ea typeface="楷体_GB2312" panose="02010609030101010101" pitchFamily="1" charset="-122"/>
              </a:rPr>
              <a:t>临床表现：</a:t>
            </a:r>
            <a:endParaRPr lang="en-US" altLang="zh-CN" sz="2800" b="1" dirty="0">
              <a:solidFill>
                <a:srgbClr val="09163F"/>
              </a:solidFill>
              <a:latin typeface="楷体_GB2312" panose="02010609030101010101" pitchFamily="1" charset="-122"/>
              <a:ea typeface="楷体_GB2312" panose="02010609030101010101" pitchFamily="1" charset="-122"/>
            </a:endParaRPr>
          </a:p>
          <a:p>
            <a:pPr marL="514350" indent="-514350">
              <a:lnSpc>
                <a:spcPct val="210000"/>
              </a:lnSpc>
            </a:pPr>
            <a:r>
              <a:rPr lang="zh-CN" altLang="en-US" sz="2800" b="1" u="sng" dirty="0">
                <a:solidFill>
                  <a:srgbClr val="FF0000"/>
                </a:solidFill>
                <a:latin typeface="Calibri" panose="020F0502020204030204" charset="0"/>
                <a:ea typeface="楷体_GB2312" panose="02010609030101010101" pitchFamily="1" charset="-122"/>
              </a:rPr>
              <a:t>①</a:t>
            </a:r>
            <a:r>
              <a:rPr lang="zh-CN" altLang="en-US" sz="2800" b="1" u="sng" dirty="0">
                <a:solidFill>
                  <a:srgbClr val="FF0000"/>
                </a:solidFill>
                <a:latin typeface="楷体_GB2312" panose="02010609030101010101" pitchFamily="1" charset="-122"/>
                <a:ea typeface="楷体_GB2312" panose="02010609030101010101" pitchFamily="1" charset="-122"/>
              </a:rPr>
              <a:t>劳力性呼吸困难</a:t>
            </a:r>
            <a:endParaRPr lang="zh-CN" altLang="en-US" sz="2800" b="1" u="sng" dirty="0">
              <a:solidFill>
                <a:schemeClr val="tx2"/>
              </a:solidFill>
              <a:latin typeface="楷体_GB2312" panose="02010609030101010101" pitchFamily="1" charset="-122"/>
              <a:ea typeface="楷体_GB2312" panose="02010609030101010101" pitchFamily="1" charset="-122"/>
            </a:endParaRPr>
          </a:p>
          <a:p>
            <a:pPr marL="514350" indent="-514350">
              <a:lnSpc>
                <a:spcPct val="210000"/>
              </a:lnSpc>
            </a:pPr>
            <a:r>
              <a:rPr lang="zh-CN" altLang="en-US" sz="2800" b="1" u="sng" dirty="0">
                <a:solidFill>
                  <a:srgbClr val="FF3300"/>
                </a:solidFill>
                <a:latin typeface="Calibri" panose="020F0502020204030204" charset="0"/>
                <a:ea typeface="楷体_GB2312" panose="02010609030101010101" pitchFamily="1" charset="-122"/>
              </a:rPr>
              <a:t>②</a:t>
            </a:r>
            <a:r>
              <a:rPr lang="zh-CN" altLang="en-US" sz="2800" b="1" u="sng" dirty="0">
                <a:solidFill>
                  <a:srgbClr val="FF3300"/>
                </a:solidFill>
                <a:latin typeface="楷体_GB2312" panose="02010609030101010101" pitchFamily="1" charset="-122"/>
                <a:ea typeface="楷体_GB2312" panose="02010609030101010101" pitchFamily="1" charset="-122"/>
              </a:rPr>
              <a:t>夜间阵发性呼吸困难</a:t>
            </a:r>
            <a:endParaRPr lang="zh-CN" altLang="en-US" sz="2800" b="1" u="sng" dirty="0">
              <a:solidFill>
                <a:schemeClr val="tx2"/>
              </a:solidFill>
              <a:latin typeface="楷体_GB2312" panose="02010609030101010101" pitchFamily="1" charset="-122"/>
              <a:ea typeface="楷体_GB2312" panose="02010609030101010101" pitchFamily="1" charset="-122"/>
            </a:endParaRPr>
          </a:p>
          <a:p>
            <a:pPr marL="514350" indent="-514350">
              <a:lnSpc>
                <a:spcPct val="210000"/>
              </a:lnSpc>
            </a:pPr>
            <a:r>
              <a:rPr lang="zh-CN" altLang="en-US" sz="2800" b="1" u="sng" dirty="0">
                <a:solidFill>
                  <a:srgbClr val="FF3300"/>
                </a:solidFill>
                <a:latin typeface="Calibri" panose="020F0502020204030204" charset="0"/>
                <a:ea typeface="楷体_GB2312" panose="02010609030101010101" pitchFamily="1" charset="-122"/>
              </a:rPr>
              <a:t>③</a:t>
            </a:r>
            <a:r>
              <a:rPr lang="zh-CN" altLang="en-US" sz="2800" b="1" u="sng" dirty="0">
                <a:solidFill>
                  <a:srgbClr val="FF3300"/>
                </a:solidFill>
                <a:latin typeface="楷体_GB2312" panose="02010609030101010101" pitchFamily="1" charset="-122"/>
                <a:ea typeface="楷体_GB2312" panose="02010609030101010101" pitchFamily="1" charset="-122"/>
              </a:rPr>
              <a:t>端坐呼吸</a:t>
            </a:r>
            <a:endParaRPr lang="zh-CN" altLang="en-US" sz="2800" b="1" u="sng" dirty="0">
              <a:solidFill>
                <a:schemeClr val="tx2"/>
              </a:solidFill>
              <a:latin typeface="楷体_GB2312" panose="02010609030101010101" pitchFamily="1" charset="-122"/>
              <a:ea typeface="楷体_GB2312" panose="02010609030101010101" pitchFamily="1" charset="-122"/>
            </a:endParaRPr>
          </a:p>
        </p:txBody>
      </p:sp>
      <p:pic>
        <p:nvPicPr>
          <p:cNvPr id="71685" name="Picture 21" descr="01300000243587122378054726525_s"/>
          <p:cNvPicPr>
            <a:picLocks noChangeAspect="1"/>
          </p:cNvPicPr>
          <p:nvPr/>
        </p:nvPicPr>
        <p:blipFill>
          <a:blip r:embed="rId2"/>
          <a:srcRect b="31944"/>
          <a:stretch>
            <a:fillRect/>
          </a:stretch>
        </p:blipFill>
        <p:spPr>
          <a:xfrm>
            <a:off x="6598603" y="2781300"/>
            <a:ext cx="3448050" cy="3673475"/>
          </a:xfrm>
          <a:prstGeom prst="rect">
            <a:avLst/>
          </a:prstGeom>
          <a:noFill/>
          <a:ln w="9525">
            <a:noFill/>
          </a:ln>
        </p:spPr>
      </p:pic>
      <p:sp>
        <p:nvSpPr>
          <p:cNvPr id="71686" name="Rectangle 20"/>
          <p:cNvSpPr txBox="1"/>
          <p:nvPr/>
        </p:nvSpPr>
        <p:spPr>
          <a:xfrm>
            <a:off x="2134553" y="2492375"/>
            <a:ext cx="6624637" cy="503238"/>
          </a:xfrm>
          <a:prstGeom prst="rect">
            <a:avLst/>
          </a:prstGeom>
          <a:noFill/>
          <a:ln w="9525">
            <a:noFill/>
          </a:ln>
        </p:spPr>
        <p:txBody>
          <a:bodyPr anchor="ctr"/>
          <a:lstStyle/>
          <a:p>
            <a:r>
              <a:rPr lang="zh-CN" altLang="en-US" sz="2800" b="1" dirty="0">
                <a:solidFill>
                  <a:srgbClr val="FF3300"/>
                </a:solidFill>
                <a:latin typeface="楷体_GB2312" panose="02010609030101010101" pitchFamily="1" charset="-122"/>
                <a:ea typeface="楷体_GB2312" panose="02010609030101010101" pitchFamily="1" charset="-122"/>
              </a:rPr>
              <a:t>（</a:t>
            </a:r>
            <a:r>
              <a:rPr lang="en-US" altLang="zh-CN" sz="2800" b="1" dirty="0">
                <a:solidFill>
                  <a:srgbClr val="FF3300"/>
                </a:solidFill>
                <a:latin typeface="楷体_GB2312" panose="02010609030101010101" pitchFamily="1" charset="-122"/>
                <a:ea typeface="楷体_GB2312" panose="02010609030101010101" pitchFamily="1" charset="-122"/>
              </a:rPr>
              <a:t>1</a:t>
            </a:r>
            <a:r>
              <a:rPr lang="zh-CN" altLang="en-US" sz="2800" b="1" dirty="0">
                <a:solidFill>
                  <a:srgbClr val="FF3300"/>
                </a:solidFill>
                <a:latin typeface="楷体_GB2312" panose="02010609030101010101" pitchFamily="1" charset="-122"/>
                <a:ea typeface="楷体_GB2312" panose="02010609030101010101" pitchFamily="1" charset="-122"/>
              </a:rPr>
              <a:t>）左心衰竭呼吸困难</a:t>
            </a:r>
            <a:br>
              <a:rPr lang="en-US" altLang="zh-CN" sz="3200" b="1" dirty="0">
                <a:solidFill>
                  <a:schemeClr val="tx2"/>
                </a:solidFill>
                <a:latin typeface="楷体_GB2312" panose="02010609030101010101" pitchFamily="1" charset="-122"/>
                <a:ea typeface="楷体_GB2312" panose="02010609030101010101" pitchFamily="1" charset="-122"/>
              </a:rPr>
            </a:br>
            <a:br>
              <a:rPr lang="en-US" altLang="zh-CN" sz="3200" b="1" dirty="0">
                <a:solidFill>
                  <a:schemeClr val="tx2"/>
                </a:solidFill>
                <a:latin typeface="楷体_GB2312" panose="02010609030101010101" pitchFamily="1" charset="-122"/>
                <a:ea typeface="楷体_GB2312" panose="02010609030101010101" pitchFamily="1" charset="-122"/>
              </a:rPr>
            </a:br>
            <a:endParaRPr lang="zh-CN" altLang="en-US" sz="3200" b="1" dirty="0">
              <a:solidFill>
                <a:schemeClr val="tx2"/>
              </a:solidFill>
              <a:latin typeface="楷体_GB2312" panose="02010609030101010101" pitchFamily="1" charset="-122"/>
              <a:ea typeface="楷体_GB2312" panose="02010609030101010101" pitchFamily="1" charset="-122"/>
            </a:endParaRPr>
          </a:p>
        </p:txBody>
      </p:sp>
      <p:sp>
        <p:nvSpPr>
          <p:cNvPr id="6178" name="页脚占位符 1"/>
          <p:cNvSpPr>
            <a:spLocks noGrp="1"/>
          </p:cNvSpPr>
          <p:nvPr/>
        </p:nvSpPr>
        <p:spPr>
          <a:xfrm>
            <a:off x="7987665" y="6900545"/>
            <a:ext cx="2590800" cy="304800"/>
          </a:xfrm>
          <a:prstGeom prst="rect">
            <a:avLst/>
          </a:prstGeom>
        </p:spPr>
        <p:txBody>
          <a:bodyPr vert="horz" lIns="91440" tIns="45720" rIns="91440" bIns="45720" rtlCol="0" anchor="t"/>
          <a:lst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5pPr>
          </a:lstStyle>
          <a:p>
            <a:pPr lvl="0" indent="0" algn="r"/>
            <a:r>
              <a:rPr lang="zh-CN" altLang="en-US" sz="1200" b="1">
                <a:solidFill>
                  <a:schemeClr val="bg1"/>
                </a:solidFill>
                <a:latin typeface="Verdana" panose="020B0604030504040204" pitchFamily="34" charset="0"/>
                <a:ea typeface="宋体" panose="02010600030101010101" pitchFamily="2" charset="-122"/>
              </a:rPr>
              <a:t>临床医学概论</a:t>
            </a:r>
            <a:endParaRPr lang="zh-CN" altLang="en-US" sz="1200" b="1">
              <a:solidFill>
                <a:schemeClr val="bg1"/>
              </a:solidFill>
              <a:latin typeface="Verdana" panose="020B0604030504040204" pitchFamily="34" charset="0"/>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itle 6"/>
          <p:cNvSpPr txBox="1"/>
          <p:nvPr>
            <p:custDataLst>
              <p:tags r:id="rId1"/>
            </p:custDataLst>
          </p:nvPr>
        </p:nvSpPr>
        <p:spPr>
          <a:xfrm>
            <a:off x="231407" y="97384"/>
            <a:ext cx="257048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五</a:t>
            </a: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呼吸困难</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3" name="文本框 2"/>
          <p:cNvSpPr txBox="1"/>
          <p:nvPr/>
        </p:nvSpPr>
        <p:spPr>
          <a:xfrm>
            <a:off x="642620" y="920115"/>
            <a:ext cx="4197985" cy="460375"/>
          </a:xfrm>
          <a:prstGeom prst="rect">
            <a:avLst/>
          </a:prstGeom>
          <a:noFill/>
        </p:spPr>
        <p:txBody>
          <a:bodyPr wrap="square" rtlCol="0">
            <a:spAutoFit/>
          </a:bodyPr>
          <a:p>
            <a:r>
              <a:rPr lang="zh-CN" altLang="en-US" sz="2400"/>
              <a:t>（二）临床表现</a:t>
            </a:r>
            <a:endParaRPr lang="zh-CN" altLang="en-US" sz="2400"/>
          </a:p>
        </p:txBody>
      </p:sp>
      <p:sp>
        <p:nvSpPr>
          <p:cNvPr id="7171" name="页脚占位符 1"/>
          <p:cNvSpPr>
            <a:spLocks noGrp="1"/>
          </p:cNvSpPr>
          <p:nvPr>
            <p:ph type="ftr" sz="quarter" idx="11"/>
          </p:nvPr>
        </p:nvSpPr>
        <p:spPr/>
        <p:txBody>
          <a:bodyPr anchor="t"/>
          <a:lst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5pPr>
          </a:lstStyle>
          <a:p>
            <a:pPr lvl="0" indent="0" algn="r"/>
            <a:r>
              <a:rPr lang="zh-CN" altLang="en-US" sz="1200" b="1">
                <a:solidFill>
                  <a:schemeClr val="bg1"/>
                </a:solidFill>
                <a:latin typeface="Verdana" panose="020B0604030504040204" pitchFamily="34" charset="0"/>
                <a:ea typeface="宋体" panose="02010600030101010101" pitchFamily="2" charset="-122"/>
              </a:rPr>
              <a:t>临床医学概论</a:t>
            </a:r>
            <a:endParaRPr lang="en-US" altLang="zh-CN" sz="1200" b="1">
              <a:solidFill>
                <a:schemeClr val="bg1"/>
              </a:solidFill>
              <a:latin typeface="Verdana" panose="020B0604030504040204" pitchFamily="34" charset="0"/>
              <a:ea typeface="宋体" panose="02010600030101010101" pitchFamily="2" charset="-122"/>
            </a:endParaRPr>
          </a:p>
        </p:txBody>
      </p:sp>
      <p:sp>
        <p:nvSpPr>
          <p:cNvPr id="69634" name="Text Box 2"/>
          <p:cNvSpPr txBox="1"/>
          <p:nvPr/>
        </p:nvSpPr>
        <p:spPr>
          <a:xfrm>
            <a:off x="4479925" y="728663"/>
            <a:ext cx="184150" cy="701675"/>
          </a:xfrm>
          <a:prstGeom prst="rect">
            <a:avLst/>
          </a:prstGeom>
          <a:noFill/>
          <a:ln w="9525">
            <a:noFill/>
          </a:ln>
        </p:spPr>
        <p:txBody>
          <a:bodyPr wrap="none" anchor="t">
            <a:spAutoFit/>
          </a:bodyPr>
          <a:lstStyle/>
          <a:p>
            <a:pPr algn="ctr"/>
            <a:endParaRPr lang="zh-CN" altLang="en-US" sz="4000" b="1" dirty="0">
              <a:solidFill>
                <a:schemeClr val="tx2"/>
              </a:solidFill>
              <a:latin typeface="Times New Roman" panose="02020603050405020304" pitchFamily="18" charset="0"/>
              <a:ea typeface="宋体" panose="02010600030101010101" pitchFamily="2" charset="-122"/>
            </a:endParaRPr>
          </a:p>
        </p:txBody>
      </p:sp>
      <p:sp>
        <p:nvSpPr>
          <p:cNvPr id="69635" name="Text Box 5"/>
          <p:cNvSpPr txBox="1"/>
          <p:nvPr/>
        </p:nvSpPr>
        <p:spPr>
          <a:xfrm>
            <a:off x="2133600" y="2743200"/>
            <a:ext cx="869950" cy="457200"/>
          </a:xfrm>
          <a:prstGeom prst="rect">
            <a:avLst/>
          </a:prstGeom>
          <a:noFill/>
          <a:ln w="9525">
            <a:noFill/>
          </a:ln>
        </p:spPr>
        <p:txBody>
          <a:bodyPr anchor="t">
            <a:spAutoFit/>
          </a:bodyPr>
          <a:lstStyle/>
          <a:p>
            <a:r>
              <a:rPr lang="zh-CN" altLang="en-US" sz="2400" dirty="0">
                <a:latin typeface="Times New Roman" panose="02020603050405020304" pitchFamily="18" charset="0"/>
                <a:ea typeface="宋体" panose="02010600030101010101" pitchFamily="2" charset="-122"/>
              </a:rPr>
              <a:t> </a:t>
            </a:r>
            <a:endParaRPr lang="zh-CN" altLang="en-US" sz="2400" dirty="0">
              <a:latin typeface="Times New Roman" panose="02020603050405020304" pitchFamily="18" charset="0"/>
              <a:ea typeface="宋体" panose="02010600030101010101" pitchFamily="2" charset="-122"/>
            </a:endParaRPr>
          </a:p>
        </p:txBody>
      </p:sp>
      <p:sp>
        <p:nvSpPr>
          <p:cNvPr id="68611" name="Rectangle 20"/>
          <p:cNvSpPr>
            <a:spLocks noGrp="1"/>
          </p:cNvSpPr>
          <p:nvPr/>
        </p:nvSpPr>
        <p:spPr>
          <a:xfrm>
            <a:off x="2367915" y="920115"/>
            <a:ext cx="6624638" cy="1143000"/>
          </a:xfrm>
          <a:prstGeom prst="rect">
            <a:avLst/>
          </a:prstGeom>
          <a:noFill/>
          <a:ln w="9525">
            <a:noFill/>
          </a:ln>
        </p:spPr>
        <p:txBody>
          <a:bodyPr wrap="square" anchor="ctr">
            <a:scene3d>
              <a:camera prst="orthographicFront"/>
              <a:lightRig rig="threePt" dir="t"/>
            </a:scene3d>
          </a:bodyPr>
          <a:lstStyle>
            <a:lvl1pPr marL="0" lvl="0" indent="0" algn="r" defTabSz="914400" rtl="0" eaLnBrk="1" fontAlgn="base" latinLnBrk="0" hangingPunct="1">
              <a:lnSpc>
                <a:spcPct val="100000"/>
              </a:lnSpc>
              <a:spcBef>
                <a:spcPct val="0"/>
              </a:spcBef>
              <a:spcAft>
                <a:spcPct val="0"/>
              </a:spcAft>
              <a:buNone/>
              <a:defRPr sz="3600" b="1" i="0" u="none" kern="1200" baseline="0">
                <a:solidFill>
                  <a:schemeClr val="bg1"/>
                </a:solidFill>
                <a:latin typeface="+mj-lt"/>
                <a:ea typeface="+mj-ea"/>
                <a:cs typeface="+mj-cs"/>
              </a:defRPr>
            </a:lvl1pPr>
          </a:lstStyle>
          <a:p>
            <a:pPr algn="ctr"/>
            <a:r>
              <a:rPr lang="zh-CN" altLang="en-US" sz="2800" b="0" dirty="0">
                <a:solidFill>
                  <a:schemeClr val="accent1"/>
                </a:solidFill>
                <a:latin typeface="微软雅黑" panose="020B0503020204020204" charset="-122"/>
                <a:ea typeface="微软雅黑" panose="020B0503020204020204" charset="-122"/>
                <a:cs typeface="微软雅黑" panose="020B0503020204020204" charset="-122"/>
              </a:rPr>
              <a:t> </a:t>
            </a:r>
            <a:r>
              <a:rPr lang="zh-CN" altLang="en-US" sz="2800" b="0" dirty="0">
                <a:solidFill>
                  <a:schemeClr val="accent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rPr>
              <a:t>2</a:t>
            </a:r>
            <a:r>
              <a:rPr lang="en-US" altLang="zh-CN" sz="2800" b="0" dirty="0">
                <a:solidFill>
                  <a:schemeClr val="accent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rPr>
              <a:t>.</a:t>
            </a:r>
            <a:r>
              <a:rPr lang="zh-CN" altLang="en-US" sz="2800" b="0" dirty="0">
                <a:solidFill>
                  <a:schemeClr val="accent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rPr>
              <a:t>心源性呼吸困难</a:t>
            </a:r>
            <a:endParaRPr lang="zh-CN" altLang="en-US" sz="2800" b="0" dirty="0">
              <a:solidFill>
                <a:schemeClr val="accent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endParaRPr>
          </a:p>
        </p:txBody>
      </p:sp>
      <p:grpSp>
        <p:nvGrpSpPr>
          <p:cNvPr id="2" name="组合 1"/>
          <p:cNvGrpSpPr/>
          <p:nvPr/>
        </p:nvGrpSpPr>
        <p:grpSpPr>
          <a:xfrm>
            <a:off x="1819275" y="1918970"/>
            <a:ext cx="7659370" cy="2367546"/>
            <a:chOff x="3250" y="3473"/>
            <a:chExt cx="12062" cy="3728"/>
          </a:xfrm>
        </p:grpSpPr>
        <p:sp>
          <p:nvSpPr>
            <p:cNvPr id="72706" name="Text Box 5"/>
            <p:cNvSpPr txBox="1"/>
            <p:nvPr/>
          </p:nvSpPr>
          <p:spPr>
            <a:xfrm>
              <a:off x="3250" y="3473"/>
              <a:ext cx="5638" cy="822"/>
            </a:xfrm>
            <a:prstGeom prst="rect">
              <a:avLst/>
            </a:prstGeom>
            <a:noFill/>
            <a:ln w="9525">
              <a:noFill/>
            </a:ln>
          </p:spPr>
          <p:txBody>
            <a:bodyPr wrap="none" anchor="t">
              <a:spAutoFit/>
            </a:bodyPr>
            <a:p>
              <a:r>
                <a:rPr lang="zh-CN" altLang="en-US" sz="2800" b="1" dirty="0">
                  <a:solidFill>
                    <a:srgbClr val="FF0000"/>
                  </a:solidFill>
                  <a:latin typeface="Calibri" panose="020F0502020204030204" charset="0"/>
                  <a:ea typeface="楷体_GB2312" panose="02010609030101010101" pitchFamily="1" charset="-122"/>
                </a:rPr>
                <a:t>①</a:t>
              </a:r>
              <a:r>
                <a:rPr lang="zh-CN" altLang="en-US" sz="2800" b="1" dirty="0">
                  <a:solidFill>
                    <a:srgbClr val="FF0000"/>
                  </a:solidFill>
                  <a:latin typeface="楷体_GB2312" panose="02010609030101010101" pitchFamily="1" charset="-122"/>
                  <a:ea typeface="楷体_GB2312" panose="02010609030101010101" pitchFamily="1" charset="-122"/>
                </a:rPr>
                <a:t>劳力性呼吸困难： </a:t>
              </a:r>
              <a:endParaRPr lang="zh-CN" altLang="en-US" sz="2800" dirty="0">
                <a:solidFill>
                  <a:srgbClr val="FF0000"/>
                </a:solidFill>
                <a:latin typeface="楷体_GB2312" panose="02010609030101010101" pitchFamily="1" charset="-122"/>
                <a:ea typeface="楷体_GB2312" panose="02010609030101010101" pitchFamily="1" charset="-122"/>
              </a:endParaRPr>
            </a:p>
          </p:txBody>
        </p:sp>
        <p:sp>
          <p:nvSpPr>
            <p:cNvPr id="72707" name="Text Box 4"/>
            <p:cNvSpPr txBox="1"/>
            <p:nvPr/>
          </p:nvSpPr>
          <p:spPr>
            <a:xfrm>
              <a:off x="10292" y="5677"/>
              <a:ext cx="5020" cy="919"/>
            </a:xfrm>
            <a:prstGeom prst="rect">
              <a:avLst/>
            </a:prstGeom>
            <a:solidFill>
              <a:srgbClr val="FFCCCC"/>
            </a:solidFill>
            <a:ln w="9525" cap="flat" cmpd="sng">
              <a:solidFill>
                <a:srgbClr val="000099"/>
              </a:solidFill>
              <a:prstDash val="solid"/>
              <a:miter/>
              <a:headEnd type="none" w="med" len="med"/>
              <a:tailEnd type="none" w="med" len="med"/>
            </a:ln>
          </p:spPr>
          <p:txBody>
            <a:bodyPr anchor="t">
              <a:spAutoFit/>
            </a:bodyPr>
            <a:p>
              <a:r>
                <a:rPr lang="zh-CN" altLang="en-US" sz="3200" b="1" dirty="0">
                  <a:solidFill>
                    <a:srgbClr val="000099"/>
                  </a:solidFill>
                  <a:latin typeface="Times New Roman" panose="02020603050405020304" pitchFamily="18" charset="0"/>
                  <a:ea typeface="楷体_GB2312" panose="02010609030101010101" pitchFamily="1" charset="-122"/>
                </a:rPr>
                <a:t>心功能不全早期</a:t>
              </a:r>
              <a:r>
                <a:rPr lang="zh-CN" altLang="en-US" sz="3200" b="1" dirty="0">
                  <a:solidFill>
                    <a:srgbClr val="0000CC"/>
                  </a:solidFill>
                  <a:latin typeface="Times New Roman" panose="02020603050405020304" pitchFamily="18" charset="0"/>
                  <a:ea typeface="宋体" panose="02010600030101010101" pitchFamily="2" charset="-122"/>
                </a:rPr>
                <a:t> </a:t>
              </a:r>
              <a:endParaRPr lang="zh-CN" altLang="en-US" dirty="0">
                <a:latin typeface="Arial" panose="020B0604020202020204" pitchFamily="34" charset="0"/>
                <a:ea typeface="宋体" panose="02010600030101010101" pitchFamily="2" charset="-122"/>
              </a:endParaRPr>
            </a:p>
          </p:txBody>
        </p:sp>
        <p:grpSp>
          <p:nvGrpSpPr>
            <p:cNvPr id="4" name="组合 72708"/>
            <p:cNvGrpSpPr/>
            <p:nvPr/>
          </p:nvGrpSpPr>
          <p:grpSpPr>
            <a:xfrm>
              <a:off x="4000" y="4296"/>
              <a:ext cx="5495" cy="2905"/>
              <a:chOff x="-6" y="-92"/>
              <a:chExt cx="2198" cy="1162"/>
            </a:xfrm>
          </p:grpSpPr>
          <p:sp>
            <p:nvSpPr>
              <p:cNvPr id="72709" name="Text Box 3"/>
              <p:cNvSpPr txBox="1"/>
              <p:nvPr/>
            </p:nvSpPr>
            <p:spPr>
              <a:xfrm>
                <a:off x="-6" y="-92"/>
                <a:ext cx="1955" cy="1162"/>
              </a:xfrm>
              <a:prstGeom prst="rect">
                <a:avLst/>
              </a:prstGeom>
              <a:noFill/>
              <a:ln w="9525">
                <a:noFill/>
              </a:ln>
            </p:spPr>
            <p:txBody>
              <a:bodyPr wrap="none" anchor="t">
                <a:spAutoFit/>
              </a:bodyPr>
              <a:p>
                <a:pPr>
                  <a:lnSpc>
                    <a:spcPct val="150000"/>
                  </a:lnSpc>
                </a:pPr>
                <a:r>
                  <a:rPr lang="zh-CN" altLang="en-US" sz="2400" dirty="0">
                    <a:solidFill>
                      <a:srgbClr val="990033"/>
                    </a:solidFill>
                    <a:latin typeface="微软雅黑" panose="020B0503020204020204" charset="-122"/>
                    <a:ea typeface="微软雅黑" panose="020B0503020204020204" charset="-122"/>
                    <a:cs typeface="微软雅黑" panose="020B0503020204020204" charset="-122"/>
                  </a:rPr>
                  <a:t>特点：</a:t>
                </a:r>
                <a:r>
                  <a:rPr lang="zh-CN" altLang="en-US" sz="2400" dirty="0">
                    <a:solidFill>
                      <a:srgbClr val="000099"/>
                    </a:solidFill>
                    <a:latin typeface="微软雅黑" panose="020B0503020204020204" charset="-122"/>
                    <a:ea typeface="微软雅黑" panose="020B0503020204020204" charset="-122"/>
                    <a:cs typeface="微软雅黑" panose="020B0503020204020204" charset="-122"/>
                  </a:rPr>
                  <a:t>  </a:t>
                </a:r>
                <a:endParaRPr lang="zh-CN" altLang="en-US" sz="2400" dirty="0">
                  <a:latin typeface="微软雅黑" panose="020B0503020204020204" charset="-122"/>
                  <a:ea typeface="微软雅黑" panose="020B0503020204020204" charset="-122"/>
                  <a:cs typeface="微软雅黑" panose="020B0503020204020204" charset="-122"/>
                </a:endParaRPr>
              </a:p>
              <a:p>
                <a:pPr>
                  <a:lnSpc>
                    <a:spcPct val="150000"/>
                  </a:lnSpc>
                </a:pPr>
                <a:r>
                  <a:rPr lang="zh-CN" altLang="en-US" sz="2400" dirty="0">
                    <a:solidFill>
                      <a:srgbClr val="000099"/>
                    </a:solidFill>
                    <a:latin typeface="微软雅黑" panose="020B0503020204020204" charset="-122"/>
                    <a:ea typeface="微软雅黑" panose="020B0503020204020204" charset="-122"/>
                    <a:cs typeface="微软雅黑" panose="020B0503020204020204" charset="-122"/>
                  </a:rPr>
                  <a:t>活动时出现或加重， </a:t>
                </a:r>
                <a:endParaRPr lang="zh-CN" altLang="en-US" sz="2400" dirty="0">
                  <a:latin typeface="微软雅黑" panose="020B0503020204020204" charset="-122"/>
                  <a:ea typeface="微软雅黑" panose="020B0503020204020204" charset="-122"/>
                  <a:cs typeface="微软雅黑" panose="020B0503020204020204" charset="-122"/>
                </a:endParaRPr>
              </a:p>
              <a:p>
                <a:pPr>
                  <a:lnSpc>
                    <a:spcPct val="150000"/>
                  </a:lnSpc>
                </a:pPr>
                <a:r>
                  <a:rPr lang="zh-CN" altLang="en-US" sz="2400" dirty="0">
                    <a:solidFill>
                      <a:srgbClr val="000099"/>
                    </a:solidFill>
                    <a:latin typeface="微软雅黑" panose="020B0503020204020204" charset="-122"/>
                    <a:ea typeface="微软雅黑" panose="020B0503020204020204" charset="-122"/>
                    <a:cs typeface="微软雅黑" panose="020B0503020204020204" charset="-122"/>
                  </a:rPr>
                  <a:t>休息后减轻或缓解。</a:t>
                </a:r>
                <a:r>
                  <a:rPr lang="zh-CN" altLang="en-US" sz="2800" dirty="0">
                    <a:solidFill>
                      <a:srgbClr val="0000CC"/>
                    </a:solidFill>
                    <a:latin typeface="楷体_GB2312" panose="02010609030101010101" pitchFamily="1" charset="-122"/>
                    <a:ea typeface="楷体_GB2312" panose="02010609030101010101" pitchFamily="1" charset="-122"/>
                  </a:rPr>
                  <a:t> </a:t>
                </a:r>
                <a:endParaRPr lang="zh-CN" altLang="en-US" sz="2800" dirty="0">
                  <a:latin typeface="楷体_GB2312" panose="02010609030101010101" pitchFamily="1" charset="-122"/>
                  <a:ea typeface="楷体_GB2312" panose="02010609030101010101" pitchFamily="1" charset="-122"/>
                </a:endParaRPr>
              </a:p>
            </p:txBody>
          </p:sp>
          <p:sp>
            <p:nvSpPr>
              <p:cNvPr id="72710" name="Line 2"/>
              <p:cNvSpPr/>
              <p:nvPr/>
            </p:nvSpPr>
            <p:spPr>
              <a:xfrm>
                <a:off x="1856" y="685"/>
                <a:ext cx="336" cy="0"/>
              </a:xfrm>
              <a:prstGeom prst="line">
                <a:avLst/>
              </a:prstGeom>
              <a:ln w="57150" cap="flat" cmpd="thickThin">
                <a:solidFill>
                  <a:srgbClr val="000099"/>
                </a:solidFill>
                <a:prstDash val="solid"/>
                <a:round/>
                <a:headEnd type="none" w="med" len="med"/>
                <a:tailEnd type="triangle" w="med" len="med"/>
              </a:ln>
            </p:spPr>
          </p:sp>
        </p:grpSp>
      </p:grpSp>
      <p:sp>
        <p:nvSpPr>
          <p:cNvPr id="73734" name="矩形 31"/>
          <p:cNvSpPr/>
          <p:nvPr/>
        </p:nvSpPr>
        <p:spPr>
          <a:xfrm>
            <a:off x="2295208" y="4997133"/>
            <a:ext cx="8569325" cy="1727835"/>
          </a:xfrm>
          <a:prstGeom prst="rect">
            <a:avLst/>
          </a:prstGeom>
          <a:solidFill>
            <a:schemeClr val="bg1"/>
          </a:solidFill>
          <a:ln w="9525" cap="flat" cmpd="sng">
            <a:noFill/>
            <a:prstDash val="solid"/>
            <a:miter/>
            <a:headEnd type="none" w="med" len="med"/>
            <a:tailEnd type="none" w="med" len="med"/>
          </a:ln>
        </p:spPr>
        <p:txBody>
          <a:bodyPr anchor="t">
            <a:spAutoFit/>
          </a:bodyPr>
          <a:p>
            <a:pPr algn="l">
              <a:lnSpc>
                <a:spcPct val="140000"/>
              </a:lnSpc>
              <a:buNone/>
            </a:pPr>
            <a:r>
              <a:rPr lang="zh-CN" altLang="en-US" sz="2400" b="1" dirty="0">
                <a:ea typeface="楷体_GB2312" panose="02010609030101010101" pitchFamily="1" charset="-122"/>
              </a:rPr>
              <a:t>夜间睡眠中突感胸闷、憋气、惊醒；</a:t>
            </a:r>
            <a:endParaRPr lang="zh-CN" altLang="en-US" sz="2400" b="1" dirty="0">
              <a:ea typeface="楷体_GB2312" panose="02010609030101010101" pitchFamily="1" charset="-122"/>
            </a:endParaRPr>
          </a:p>
          <a:p>
            <a:pPr algn="l">
              <a:lnSpc>
                <a:spcPct val="140000"/>
              </a:lnSpc>
              <a:buNone/>
            </a:pPr>
            <a:r>
              <a:rPr lang="zh-CN" altLang="en-US" sz="2400" b="1" dirty="0">
                <a:ea typeface="楷体_GB2312" panose="02010609030101010101" pitchFamily="1" charset="-122"/>
              </a:rPr>
              <a:t>被迫坐起数分钟或数十分钟缓解。</a:t>
            </a:r>
            <a:endParaRPr lang="zh-CN" altLang="en-US" sz="2400" b="1" dirty="0">
              <a:ea typeface="楷体_GB2312" panose="02010609030101010101" pitchFamily="1" charset="-122"/>
            </a:endParaRPr>
          </a:p>
          <a:p>
            <a:pPr algn="l">
              <a:lnSpc>
                <a:spcPct val="140000"/>
              </a:lnSpc>
              <a:buNone/>
            </a:pPr>
            <a:r>
              <a:rPr lang="zh-CN" altLang="en-US" sz="2400" b="1" dirty="0">
                <a:ea typeface="楷体_GB2312" panose="02010609030101010101" pitchFamily="1" charset="-122"/>
              </a:rPr>
              <a:t>重症伴有气喘、发绀、粉红色泡沫痰（</a:t>
            </a:r>
            <a:r>
              <a:rPr lang="zh-CN" altLang="en-US" sz="2400" b="1" dirty="0">
                <a:solidFill>
                  <a:srgbClr val="FF0000"/>
                </a:solidFill>
                <a:ea typeface="楷体_GB2312" panose="02010609030101010101" pitchFamily="1" charset="-122"/>
              </a:rPr>
              <a:t>心源性哮喘</a:t>
            </a:r>
            <a:r>
              <a:rPr lang="zh-CN" altLang="en-US" sz="2400" b="1" dirty="0">
                <a:ea typeface="楷体_GB2312" panose="02010609030101010101" pitchFamily="1" charset="-122"/>
              </a:rPr>
              <a:t>）</a:t>
            </a:r>
            <a:r>
              <a:rPr lang="zh-CN" altLang="en-US" sz="2800" b="1" dirty="0">
                <a:latin typeface="楷体_GB2312" panose="02010609030101010101" pitchFamily="1" charset="-122"/>
                <a:ea typeface="楷体_GB2312" panose="02010609030101010101" pitchFamily="1" charset="-122"/>
              </a:rPr>
              <a:t> </a:t>
            </a:r>
            <a:endParaRPr lang="zh-CN" altLang="en-US" sz="2800" dirty="0">
              <a:latin typeface="楷体_GB2312" panose="02010609030101010101" pitchFamily="1" charset="-122"/>
              <a:ea typeface="楷体_GB2312" panose="02010609030101010101" pitchFamily="1" charset="-122"/>
            </a:endParaRPr>
          </a:p>
        </p:txBody>
      </p:sp>
      <p:sp>
        <p:nvSpPr>
          <p:cNvPr id="5" name="Rectangle 13"/>
          <p:cNvSpPr>
            <a:spLocks noGrp="1"/>
          </p:cNvSpPr>
          <p:nvPr>
            <p:ph type="title" idx="4294967295"/>
          </p:nvPr>
        </p:nvSpPr>
        <p:spPr>
          <a:xfrm>
            <a:off x="1818958" y="4431983"/>
            <a:ext cx="4895850" cy="576262"/>
          </a:xfrm>
        </p:spPr>
        <p:txBody>
          <a:bodyPr wrap="square" anchor="ctr"/>
          <a:p>
            <a:pPr algn="l">
              <a:lnSpc>
                <a:spcPct val="100000"/>
              </a:lnSpc>
            </a:pPr>
            <a:r>
              <a:rPr lang="zh-CN" altLang="en-US" sz="2800" b="1" dirty="0">
                <a:solidFill>
                  <a:srgbClr val="FF0000"/>
                </a:solidFill>
                <a:latin typeface="楷体_GB2312" panose="02010609030101010101" pitchFamily="1" charset="-122"/>
                <a:ea typeface="楷体_GB2312" panose="02010609030101010101" pitchFamily="1" charset="-122"/>
                <a:cs typeface="+mn-cs"/>
              </a:rPr>
              <a:t>②夜间阵发性呼吸困难：</a:t>
            </a:r>
            <a:endParaRPr lang="zh-CN" altLang="en-US" sz="2800" b="1" dirty="0">
              <a:solidFill>
                <a:srgbClr val="FF0000"/>
              </a:solidFill>
              <a:latin typeface="楷体_GB2312" panose="02010609030101010101" pitchFamily="1" charset="-122"/>
              <a:ea typeface="楷体_GB2312" panose="02010609030101010101" pitchFamily="1"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3734"/>
                                        </p:tgtEl>
                                        <p:attrNameLst>
                                          <p:attrName>style.visibility</p:attrName>
                                        </p:attrNameLst>
                                      </p:cBhvr>
                                      <p:to>
                                        <p:strVal val="visible"/>
                                      </p:to>
                                    </p:set>
                                    <p:animEffect transition="in" filter="blinds(horizontal)">
                                      <p:cBhvr>
                                        <p:cTn id="7" dur="500"/>
                                        <p:tgtEl>
                                          <p:spTgt spid="737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734" grpId="0" bldLvl="0" animBg="1"/>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itle 6"/>
          <p:cNvSpPr txBox="1"/>
          <p:nvPr>
            <p:custDataLst>
              <p:tags r:id="rId1"/>
            </p:custDataLst>
          </p:nvPr>
        </p:nvSpPr>
        <p:spPr>
          <a:xfrm>
            <a:off x="231407" y="97384"/>
            <a:ext cx="257048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五</a:t>
            </a: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呼吸困难</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3" name="文本框 2"/>
          <p:cNvSpPr txBox="1"/>
          <p:nvPr/>
        </p:nvSpPr>
        <p:spPr>
          <a:xfrm>
            <a:off x="642620" y="920115"/>
            <a:ext cx="4197985" cy="460375"/>
          </a:xfrm>
          <a:prstGeom prst="rect">
            <a:avLst/>
          </a:prstGeom>
          <a:noFill/>
        </p:spPr>
        <p:txBody>
          <a:bodyPr wrap="square" rtlCol="0">
            <a:spAutoFit/>
          </a:bodyPr>
          <a:p>
            <a:r>
              <a:rPr lang="zh-CN" altLang="en-US" sz="2400"/>
              <a:t>（二）临床表现</a:t>
            </a:r>
            <a:endParaRPr lang="zh-CN" altLang="en-US" sz="2400"/>
          </a:p>
        </p:txBody>
      </p:sp>
      <p:sp>
        <p:nvSpPr>
          <p:cNvPr id="7171" name="页脚占位符 1"/>
          <p:cNvSpPr>
            <a:spLocks noGrp="1"/>
          </p:cNvSpPr>
          <p:nvPr>
            <p:ph type="ftr" sz="quarter" idx="11"/>
          </p:nvPr>
        </p:nvSpPr>
        <p:spPr/>
        <p:txBody>
          <a:bodyPr anchor="t"/>
          <a:lst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5pPr>
          </a:lstStyle>
          <a:p>
            <a:pPr lvl="0" indent="0" algn="r"/>
            <a:r>
              <a:rPr lang="zh-CN" altLang="en-US" sz="1200" b="1">
                <a:solidFill>
                  <a:schemeClr val="bg1"/>
                </a:solidFill>
                <a:latin typeface="Verdana" panose="020B0604030504040204" pitchFamily="34" charset="0"/>
                <a:ea typeface="宋体" panose="02010600030101010101" pitchFamily="2" charset="-122"/>
              </a:rPr>
              <a:t>临床医学概论</a:t>
            </a:r>
            <a:endParaRPr lang="en-US" altLang="zh-CN" sz="1200" b="1">
              <a:solidFill>
                <a:schemeClr val="bg1"/>
              </a:solidFill>
              <a:latin typeface="Verdana" panose="020B0604030504040204" pitchFamily="34" charset="0"/>
              <a:ea typeface="宋体" panose="02010600030101010101" pitchFamily="2" charset="-122"/>
            </a:endParaRPr>
          </a:p>
        </p:txBody>
      </p:sp>
      <p:sp>
        <p:nvSpPr>
          <p:cNvPr id="69634" name="Text Box 2"/>
          <p:cNvSpPr txBox="1"/>
          <p:nvPr/>
        </p:nvSpPr>
        <p:spPr>
          <a:xfrm>
            <a:off x="4479925" y="728663"/>
            <a:ext cx="184150" cy="701675"/>
          </a:xfrm>
          <a:prstGeom prst="rect">
            <a:avLst/>
          </a:prstGeom>
          <a:noFill/>
          <a:ln w="9525">
            <a:noFill/>
          </a:ln>
        </p:spPr>
        <p:txBody>
          <a:bodyPr wrap="none" anchor="t">
            <a:spAutoFit/>
          </a:bodyPr>
          <a:lstStyle/>
          <a:p>
            <a:pPr algn="ctr"/>
            <a:endParaRPr lang="zh-CN" altLang="en-US" sz="4000" b="1" dirty="0">
              <a:solidFill>
                <a:schemeClr val="tx2"/>
              </a:solidFill>
              <a:latin typeface="Times New Roman" panose="02020603050405020304" pitchFamily="18" charset="0"/>
              <a:ea typeface="宋体" panose="02010600030101010101" pitchFamily="2" charset="-122"/>
            </a:endParaRPr>
          </a:p>
        </p:txBody>
      </p:sp>
      <p:sp>
        <p:nvSpPr>
          <p:cNvPr id="69635" name="Text Box 5"/>
          <p:cNvSpPr txBox="1"/>
          <p:nvPr/>
        </p:nvSpPr>
        <p:spPr>
          <a:xfrm>
            <a:off x="2133600" y="2743200"/>
            <a:ext cx="869950" cy="457200"/>
          </a:xfrm>
          <a:prstGeom prst="rect">
            <a:avLst/>
          </a:prstGeom>
          <a:noFill/>
          <a:ln w="9525">
            <a:noFill/>
          </a:ln>
        </p:spPr>
        <p:txBody>
          <a:bodyPr anchor="t">
            <a:spAutoFit/>
          </a:bodyPr>
          <a:lstStyle/>
          <a:p>
            <a:r>
              <a:rPr lang="zh-CN" altLang="en-US" sz="2400" dirty="0">
                <a:latin typeface="Times New Roman" panose="02020603050405020304" pitchFamily="18" charset="0"/>
                <a:ea typeface="宋体" panose="02010600030101010101" pitchFamily="2" charset="-122"/>
              </a:rPr>
              <a:t> </a:t>
            </a:r>
            <a:endParaRPr lang="zh-CN" altLang="en-US" sz="2400" dirty="0">
              <a:latin typeface="Times New Roman" panose="02020603050405020304" pitchFamily="18" charset="0"/>
              <a:ea typeface="宋体" panose="02010600030101010101" pitchFamily="2" charset="-122"/>
            </a:endParaRPr>
          </a:p>
        </p:txBody>
      </p:sp>
      <p:sp>
        <p:nvSpPr>
          <p:cNvPr id="68611" name="Rectangle 20"/>
          <p:cNvSpPr>
            <a:spLocks noGrp="1"/>
          </p:cNvSpPr>
          <p:nvPr/>
        </p:nvSpPr>
        <p:spPr>
          <a:xfrm>
            <a:off x="2367915" y="920115"/>
            <a:ext cx="6624638" cy="1143000"/>
          </a:xfrm>
          <a:prstGeom prst="rect">
            <a:avLst/>
          </a:prstGeom>
          <a:noFill/>
          <a:ln w="9525">
            <a:noFill/>
          </a:ln>
        </p:spPr>
        <p:txBody>
          <a:bodyPr wrap="square" anchor="ctr">
            <a:scene3d>
              <a:camera prst="orthographicFront"/>
              <a:lightRig rig="threePt" dir="t"/>
            </a:scene3d>
          </a:bodyPr>
          <a:lstStyle>
            <a:lvl1pPr marL="0" lvl="0" indent="0" algn="r" defTabSz="914400" rtl="0" eaLnBrk="1" fontAlgn="base" latinLnBrk="0" hangingPunct="1">
              <a:lnSpc>
                <a:spcPct val="100000"/>
              </a:lnSpc>
              <a:spcBef>
                <a:spcPct val="0"/>
              </a:spcBef>
              <a:spcAft>
                <a:spcPct val="0"/>
              </a:spcAft>
              <a:buNone/>
              <a:defRPr sz="3600" b="1" i="0" u="none" kern="1200" baseline="0">
                <a:solidFill>
                  <a:schemeClr val="bg1"/>
                </a:solidFill>
                <a:latin typeface="+mj-lt"/>
                <a:ea typeface="+mj-ea"/>
                <a:cs typeface="+mj-cs"/>
              </a:defRPr>
            </a:lvl1pPr>
          </a:lstStyle>
          <a:p>
            <a:pPr algn="ctr"/>
            <a:r>
              <a:rPr lang="zh-CN" altLang="en-US" sz="2800" b="0" dirty="0">
                <a:solidFill>
                  <a:schemeClr val="accent1"/>
                </a:solidFill>
                <a:latin typeface="微软雅黑" panose="020B0503020204020204" charset="-122"/>
                <a:ea typeface="微软雅黑" panose="020B0503020204020204" charset="-122"/>
                <a:cs typeface="微软雅黑" panose="020B0503020204020204" charset="-122"/>
              </a:rPr>
              <a:t> </a:t>
            </a:r>
            <a:r>
              <a:rPr lang="zh-CN" altLang="en-US" sz="2800" b="0" dirty="0">
                <a:solidFill>
                  <a:schemeClr val="accent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rPr>
              <a:t>2</a:t>
            </a:r>
            <a:r>
              <a:rPr lang="en-US" altLang="zh-CN" sz="2800" b="0" dirty="0">
                <a:solidFill>
                  <a:schemeClr val="accent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rPr>
              <a:t>.</a:t>
            </a:r>
            <a:r>
              <a:rPr lang="zh-CN" altLang="en-US" sz="2800" b="0" dirty="0">
                <a:solidFill>
                  <a:schemeClr val="accent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rPr>
              <a:t>心源性呼吸困难</a:t>
            </a:r>
            <a:endParaRPr lang="zh-CN" altLang="en-US" sz="2800" b="0" dirty="0">
              <a:solidFill>
                <a:schemeClr val="accent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endParaRPr>
          </a:p>
        </p:txBody>
      </p:sp>
      <p:sp>
        <p:nvSpPr>
          <p:cNvPr id="74756" name="矩形 31"/>
          <p:cNvSpPr/>
          <p:nvPr/>
        </p:nvSpPr>
        <p:spPr>
          <a:xfrm>
            <a:off x="1992313" y="3141663"/>
            <a:ext cx="4608512" cy="1753235"/>
          </a:xfrm>
          <a:prstGeom prst="rect">
            <a:avLst/>
          </a:prstGeom>
          <a:noFill/>
          <a:ln w="9525">
            <a:noFill/>
          </a:ln>
        </p:spPr>
        <p:txBody>
          <a:bodyPr anchor="t">
            <a:spAutoFit/>
          </a:bodyPr>
          <a:p>
            <a:pPr>
              <a:lnSpc>
                <a:spcPct val="150000"/>
              </a:lnSpc>
            </a:pPr>
            <a:r>
              <a:rPr lang="zh-CN" altLang="en-US" sz="2400" dirty="0">
                <a:solidFill>
                  <a:srgbClr val="002060"/>
                </a:solidFill>
                <a:latin typeface="微软雅黑" panose="020B0503020204020204" charset="-122"/>
                <a:ea typeface="微软雅黑" panose="020B0503020204020204" charset="-122"/>
                <a:cs typeface="微软雅黑" panose="020B0503020204020204" charset="-122"/>
              </a:rPr>
              <a:t>特点：</a:t>
            </a:r>
            <a:r>
              <a:rPr lang="zh-CN" altLang="en-US" sz="2400" dirty="0">
                <a:solidFill>
                  <a:srgbClr val="FF0000"/>
                </a:solidFill>
                <a:latin typeface="微软雅黑" panose="020B0503020204020204" charset="-122"/>
                <a:ea typeface="微软雅黑" panose="020B0503020204020204" charset="-122"/>
                <a:cs typeface="微软雅黑" panose="020B0503020204020204" charset="-122"/>
              </a:rPr>
              <a:t>仰卧时发生或加剧</a:t>
            </a:r>
            <a:endParaRPr lang="en-US" altLang="zh-CN" sz="2400" dirty="0">
              <a:solidFill>
                <a:srgbClr val="FF0000"/>
              </a:solidFill>
              <a:latin typeface="微软雅黑" panose="020B0503020204020204" charset="-122"/>
              <a:ea typeface="微软雅黑" panose="020B0503020204020204" charset="-122"/>
              <a:cs typeface="微软雅黑" panose="020B0503020204020204" charset="-122"/>
            </a:endParaRPr>
          </a:p>
          <a:p>
            <a:pPr>
              <a:lnSpc>
                <a:spcPct val="150000"/>
              </a:lnSpc>
            </a:pPr>
            <a:r>
              <a:rPr lang="en-US" altLang="zh-CN" sz="2400" dirty="0">
                <a:solidFill>
                  <a:srgbClr val="FF0000"/>
                </a:solidFill>
                <a:latin typeface="微软雅黑" panose="020B0503020204020204" charset="-122"/>
                <a:ea typeface="微软雅黑" panose="020B0503020204020204" charset="-122"/>
                <a:cs typeface="微软雅黑" panose="020B0503020204020204" charset="-122"/>
              </a:rPr>
              <a:t>               </a:t>
            </a:r>
            <a:r>
              <a:rPr lang="zh-CN" altLang="en-US" sz="2400" dirty="0">
                <a:solidFill>
                  <a:srgbClr val="FF0000"/>
                </a:solidFill>
                <a:latin typeface="微软雅黑" panose="020B0503020204020204" charset="-122"/>
                <a:ea typeface="微软雅黑" panose="020B0503020204020204" charset="-122"/>
                <a:cs typeface="微软雅黑" panose="020B0503020204020204" charset="-122"/>
              </a:rPr>
              <a:t> 坐位减轻</a:t>
            </a:r>
            <a:endParaRPr lang="zh-CN" altLang="en-US" sz="2400" dirty="0">
              <a:solidFill>
                <a:srgbClr val="FF0000"/>
              </a:solidFill>
              <a:latin typeface="微软雅黑" panose="020B0503020204020204" charset="-122"/>
              <a:ea typeface="微软雅黑" panose="020B0503020204020204" charset="-122"/>
              <a:cs typeface="微软雅黑" panose="020B0503020204020204" charset="-122"/>
            </a:endParaRPr>
          </a:p>
          <a:p>
            <a:pPr>
              <a:lnSpc>
                <a:spcPct val="150000"/>
              </a:lnSpc>
            </a:pPr>
            <a:endParaRPr lang="zh-CN" altLang="en-US" sz="2400" dirty="0">
              <a:latin typeface="微软雅黑" panose="020B0503020204020204" charset="-122"/>
              <a:ea typeface="微软雅黑" panose="020B0503020204020204" charset="-122"/>
              <a:cs typeface="微软雅黑" panose="020B0503020204020204" charset="-122"/>
            </a:endParaRPr>
          </a:p>
        </p:txBody>
      </p:sp>
      <p:sp>
        <p:nvSpPr>
          <p:cNvPr id="74757" name="Rectangle 13"/>
          <p:cNvSpPr>
            <a:spLocks noGrp="1"/>
          </p:cNvSpPr>
          <p:nvPr>
            <p:ph type="title" idx="4294967295"/>
          </p:nvPr>
        </p:nvSpPr>
        <p:spPr>
          <a:xfrm>
            <a:off x="1911668" y="2252980"/>
            <a:ext cx="3132137" cy="576263"/>
          </a:xfrm>
        </p:spPr>
        <p:txBody>
          <a:bodyPr wrap="square" anchor="ctr">
            <a:normAutofit fontScale="90000"/>
          </a:bodyPr>
          <a:p>
            <a:pPr algn="ctr">
              <a:lnSpc>
                <a:spcPct val="120000"/>
              </a:lnSpc>
            </a:pPr>
            <a:r>
              <a:rPr lang="zh-CN" altLang="en-US" sz="2800" b="1" dirty="0">
                <a:solidFill>
                  <a:srgbClr val="FF0000"/>
                </a:solidFill>
                <a:latin typeface="楷体_GB2312" panose="02010609030101010101" pitchFamily="1" charset="-122"/>
                <a:ea typeface="楷体_GB2312" panose="02010609030101010101" pitchFamily="1" charset="-122"/>
                <a:cs typeface="+mn-cs"/>
              </a:rPr>
              <a:t>③端坐呼吸</a:t>
            </a:r>
            <a:endParaRPr lang="zh-CN" altLang="en-US" sz="2800" b="1" dirty="0">
              <a:solidFill>
                <a:srgbClr val="FF0000"/>
              </a:solidFill>
              <a:latin typeface="楷体_GB2312" panose="02010609030101010101" pitchFamily="1" charset="-122"/>
              <a:ea typeface="楷体_GB2312" panose="02010609030101010101" pitchFamily="1" charset="-122"/>
              <a:cs typeface="+mn-cs"/>
            </a:endParaRPr>
          </a:p>
        </p:txBody>
      </p:sp>
      <p:pic>
        <p:nvPicPr>
          <p:cNvPr id="74759" name="Picture 2" descr="健康评估呼吸图9 copy"/>
          <p:cNvPicPr>
            <a:picLocks noChangeAspect="1"/>
          </p:cNvPicPr>
          <p:nvPr/>
        </p:nvPicPr>
        <p:blipFill>
          <a:blip r:embed="rId2"/>
          <a:stretch>
            <a:fillRect/>
          </a:stretch>
        </p:blipFill>
        <p:spPr>
          <a:xfrm>
            <a:off x="6600508" y="2162810"/>
            <a:ext cx="3619500" cy="3711575"/>
          </a:xfrm>
          <a:prstGeom prst="rect">
            <a:avLst/>
          </a:prstGeom>
          <a:noFill/>
          <a:ln w="9525" cap="flat" cmpd="sng">
            <a:solidFill>
              <a:schemeClr val="tx2"/>
            </a:solidFill>
            <a:prstDash val="solid"/>
            <a:miter/>
            <a:headEnd type="none" w="med" len="med"/>
            <a:tailEnd type="none" w="med" len="med"/>
          </a:ln>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itle 6"/>
          <p:cNvSpPr txBox="1"/>
          <p:nvPr>
            <p:custDataLst>
              <p:tags r:id="rId1"/>
            </p:custDataLst>
          </p:nvPr>
        </p:nvSpPr>
        <p:spPr>
          <a:xfrm>
            <a:off x="231407" y="97384"/>
            <a:ext cx="257048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五</a:t>
            </a: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呼吸困难</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3" name="文本框 2"/>
          <p:cNvSpPr txBox="1"/>
          <p:nvPr/>
        </p:nvSpPr>
        <p:spPr>
          <a:xfrm>
            <a:off x="642620" y="920115"/>
            <a:ext cx="4197985" cy="460375"/>
          </a:xfrm>
          <a:prstGeom prst="rect">
            <a:avLst/>
          </a:prstGeom>
          <a:noFill/>
        </p:spPr>
        <p:txBody>
          <a:bodyPr wrap="square" rtlCol="0">
            <a:spAutoFit/>
          </a:bodyPr>
          <a:p>
            <a:r>
              <a:rPr lang="zh-CN" altLang="en-US" sz="2400"/>
              <a:t>（二）临床表现</a:t>
            </a:r>
            <a:endParaRPr lang="zh-CN" altLang="en-US" sz="2400"/>
          </a:p>
        </p:txBody>
      </p:sp>
      <p:sp>
        <p:nvSpPr>
          <p:cNvPr id="7171" name="页脚占位符 1"/>
          <p:cNvSpPr>
            <a:spLocks noGrp="1"/>
          </p:cNvSpPr>
          <p:nvPr>
            <p:ph type="ftr" sz="quarter" idx="11"/>
          </p:nvPr>
        </p:nvSpPr>
        <p:spPr/>
        <p:txBody>
          <a:bodyPr anchor="t"/>
          <a:lst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5pPr>
          </a:lstStyle>
          <a:p>
            <a:pPr lvl="0" indent="0" algn="r"/>
            <a:r>
              <a:rPr lang="zh-CN" altLang="en-US" sz="1200" b="1">
                <a:solidFill>
                  <a:schemeClr val="bg1"/>
                </a:solidFill>
                <a:latin typeface="Verdana" panose="020B0604030504040204" pitchFamily="34" charset="0"/>
                <a:ea typeface="宋体" panose="02010600030101010101" pitchFamily="2" charset="-122"/>
              </a:rPr>
              <a:t>临床医学概论</a:t>
            </a:r>
            <a:endParaRPr lang="en-US" altLang="zh-CN" sz="1200" b="1">
              <a:solidFill>
                <a:schemeClr val="bg1"/>
              </a:solidFill>
              <a:latin typeface="Verdana" panose="020B0604030504040204" pitchFamily="34" charset="0"/>
              <a:ea typeface="宋体" panose="02010600030101010101" pitchFamily="2" charset="-122"/>
            </a:endParaRPr>
          </a:p>
        </p:txBody>
      </p:sp>
      <p:sp>
        <p:nvSpPr>
          <p:cNvPr id="69634" name="Text Box 2"/>
          <p:cNvSpPr txBox="1"/>
          <p:nvPr/>
        </p:nvSpPr>
        <p:spPr>
          <a:xfrm>
            <a:off x="4479925" y="728663"/>
            <a:ext cx="184150" cy="701675"/>
          </a:xfrm>
          <a:prstGeom prst="rect">
            <a:avLst/>
          </a:prstGeom>
          <a:noFill/>
          <a:ln w="9525">
            <a:noFill/>
          </a:ln>
        </p:spPr>
        <p:txBody>
          <a:bodyPr wrap="none" anchor="t">
            <a:spAutoFit/>
          </a:bodyPr>
          <a:lstStyle/>
          <a:p>
            <a:pPr algn="ctr"/>
            <a:endParaRPr lang="zh-CN" altLang="en-US" sz="4000" b="1" dirty="0">
              <a:solidFill>
                <a:schemeClr val="tx2"/>
              </a:solidFill>
              <a:latin typeface="Times New Roman" panose="02020603050405020304" pitchFamily="18" charset="0"/>
              <a:ea typeface="宋体" panose="02010600030101010101" pitchFamily="2" charset="-122"/>
            </a:endParaRPr>
          </a:p>
        </p:txBody>
      </p:sp>
      <p:sp>
        <p:nvSpPr>
          <p:cNvPr id="69635" name="Text Box 5"/>
          <p:cNvSpPr txBox="1"/>
          <p:nvPr/>
        </p:nvSpPr>
        <p:spPr>
          <a:xfrm>
            <a:off x="2133600" y="2743200"/>
            <a:ext cx="869950" cy="457200"/>
          </a:xfrm>
          <a:prstGeom prst="rect">
            <a:avLst/>
          </a:prstGeom>
          <a:noFill/>
          <a:ln w="9525">
            <a:noFill/>
          </a:ln>
        </p:spPr>
        <p:txBody>
          <a:bodyPr anchor="t">
            <a:spAutoFit/>
          </a:bodyPr>
          <a:lstStyle/>
          <a:p>
            <a:r>
              <a:rPr lang="zh-CN" altLang="en-US" sz="2400" dirty="0">
                <a:latin typeface="Times New Roman" panose="02020603050405020304" pitchFamily="18" charset="0"/>
                <a:ea typeface="宋体" panose="02010600030101010101" pitchFamily="2" charset="-122"/>
              </a:rPr>
              <a:t> </a:t>
            </a:r>
            <a:endParaRPr lang="zh-CN" altLang="en-US" sz="2400" dirty="0">
              <a:latin typeface="Times New Roman" panose="02020603050405020304" pitchFamily="18" charset="0"/>
              <a:ea typeface="宋体" panose="02010600030101010101" pitchFamily="2" charset="-122"/>
            </a:endParaRPr>
          </a:p>
        </p:txBody>
      </p:sp>
      <p:sp>
        <p:nvSpPr>
          <p:cNvPr id="68611" name="Rectangle 20"/>
          <p:cNvSpPr>
            <a:spLocks noGrp="1"/>
          </p:cNvSpPr>
          <p:nvPr/>
        </p:nvSpPr>
        <p:spPr>
          <a:xfrm>
            <a:off x="2367915" y="920115"/>
            <a:ext cx="6624638" cy="1143000"/>
          </a:xfrm>
          <a:prstGeom prst="rect">
            <a:avLst/>
          </a:prstGeom>
          <a:noFill/>
          <a:ln w="9525">
            <a:noFill/>
          </a:ln>
        </p:spPr>
        <p:txBody>
          <a:bodyPr wrap="square" anchor="ctr">
            <a:scene3d>
              <a:camera prst="orthographicFront"/>
              <a:lightRig rig="threePt" dir="t"/>
            </a:scene3d>
          </a:bodyPr>
          <a:lstStyle>
            <a:lvl1pPr marL="0" lvl="0" indent="0" algn="r" defTabSz="914400" rtl="0" eaLnBrk="1" fontAlgn="base" latinLnBrk="0" hangingPunct="1">
              <a:lnSpc>
                <a:spcPct val="100000"/>
              </a:lnSpc>
              <a:spcBef>
                <a:spcPct val="0"/>
              </a:spcBef>
              <a:spcAft>
                <a:spcPct val="0"/>
              </a:spcAft>
              <a:buNone/>
              <a:defRPr sz="3600" b="1" i="0" u="none" kern="1200" baseline="0">
                <a:solidFill>
                  <a:schemeClr val="bg1"/>
                </a:solidFill>
                <a:latin typeface="+mj-lt"/>
                <a:ea typeface="+mj-ea"/>
                <a:cs typeface="+mj-cs"/>
              </a:defRPr>
            </a:lvl1pPr>
          </a:lstStyle>
          <a:p>
            <a:pPr algn="ctr"/>
            <a:r>
              <a:rPr lang="zh-CN" altLang="en-US" sz="2800" b="0" dirty="0">
                <a:solidFill>
                  <a:schemeClr val="accent1"/>
                </a:solidFill>
                <a:latin typeface="微软雅黑" panose="020B0503020204020204" charset="-122"/>
                <a:ea typeface="微软雅黑" panose="020B0503020204020204" charset="-122"/>
                <a:cs typeface="微软雅黑" panose="020B0503020204020204" charset="-122"/>
              </a:rPr>
              <a:t> </a:t>
            </a:r>
            <a:r>
              <a:rPr lang="en-US" altLang="zh-CN" sz="2800" b="0" dirty="0">
                <a:solidFill>
                  <a:schemeClr val="accent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rPr>
              <a:t>3</a:t>
            </a:r>
            <a:r>
              <a:rPr lang="en-US" altLang="zh-CN" sz="2800" b="0" dirty="0">
                <a:solidFill>
                  <a:schemeClr val="accent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rPr>
              <a:t>.</a:t>
            </a:r>
            <a:r>
              <a:rPr lang="zh-CN" altLang="en-US" sz="2800" b="0" dirty="0">
                <a:solidFill>
                  <a:schemeClr val="accent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rPr>
              <a:t>中毒</a:t>
            </a:r>
            <a:r>
              <a:rPr lang="zh-CN" altLang="en-US" sz="2800" b="0" dirty="0">
                <a:solidFill>
                  <a:schemeClr val="accent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rPr>
              <a:t>性呼吸困难</a:t>
            </a:r>
            <a:endParaRPr lang="zh-CN" altLang="en-US" sz="2800" b="0" dirty="0">
              <a:solidFill>
                <a:schemeClr val="accent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endParaRPr>
          </a:p>
        </p:txBody>
      </p:sp>
      <p:grpSp>
        <p:nvGrpSpPr>
          <p:cNvPr id="2" name="组合 1"/>
          <p:cNvGrpSpPr/>
          <p:nvPr/>
        </p:nvGrpSpPr>
        <p:grpSpPr>
          <a:xfrm>
            <a:off x="2025015" y="1581150"/>
            <a:ext cx="8747760" cy="5029200"/>
            <a:chOff x="3023" y="2128"/>
            <a:chExt cx="13776" cy="7920"/>
          </a:xfrm>
        </p:grpSpPr>
        <p:pic>
          <p:nvPicPr>
            <p:cNvPr id="75777" name="Picture 3" descr="健康评估呼吸图5"/>
            <p:cNvPicPr>
              <a:picLocks noChangeAspect="1"/>
            </p:cNvPicPr>
            <p:nvPr/>
          </p:nvPicPr>
          <p:blipFill>
            <a:blip r:embed="rId2"/>
            <a:stretch>
              <a:fillRect/>
            </a:stretch>
          </p:blipFill>
          <p:spPr>
            <a:xfrm>
              <a:off x="5858" y="4720"/>
              <a:ext cx="6575" cy="1890"/>
            </a:xfrm>
            <a:prstGeom prst="rect">
              <a:avLst/>
            </a:prstGeom>
            <a:noFill/>
            <a:ln w="9525">
              <a:noFill/>
            </a:ln>
          </p:spPr>
        </p:pic>
        <p:pic>
          <p:nvPicPr>
            <p:cNvPr id="75778" name="Picture 16" descr="健康评估呼吸图3"/>
            <p:cNvPicPr>
              <a:picLocks noChangeAspect="1"/>
            </p:cNvPicPr>
            <p:nvPr/>
          </p:nvPicPr>
          <p:blipFill>
            <a:blip r:embed="rId3"/>
            <a:srcRect l="-626" t="220" r="2930" b="25018"/>
            <a:stretch>
              <a:fillRect/>
            </a:stretch>
          </p:blipFill>
          <p:spPr>
            <a:xfrm>
              <a:off x="9789" y="7901"/>
              <a:ext cx="5935" cy="2035"/>
            </a:xfrm>
            <a:prstGeom prst="rect">
              <a:avLst/>
            </a:prstGeom>
            <a:noFill/>
            <a:ln w="9525">
              <a:noFill/>
            </a:ln>
          </p:spPr>
        </p:pic>
        <p:pic>
          <p:nvPicPr>
            <p:cNvPr id="75779" name="Picture 15" descr="健康评估呼吸图6"/>
            <p:cNvPicPr>
              <a:picLocks noChangeAspect="1"/>
            </p:cNvPicPr>
            <p:nvPr/>
          </p:nvPicPr>
          <p:blipFill>
            <a:blip r:embed="rId4"/>
            <a:srcRect r="5319" b="17773"/>
            <a:stretch>
              <a:fillRect/>
            </a:stretch>
          </p:blipFill>
          <p:spPr>
            <a:xfrm>
              <a:off x="3189" y="8092"/>
              <a:ext cx="6978" cy="1957"/>
            </a:xfrm>
            <a:prstGeom prst="rect">
              <a:avLst/>
            </a:prstGeom>
            <a:noFill/>
            <a:ln w="9525">
              <a:noFill/>
            </a:ln>
          </p:spPr>
        </p:pic>
        <p:sp>
          <p:nvSpPr>
            <p:cNvPr id="75782" name="Rectangle 19"/>
            <p:cNvSpPr/>
            <p:nvPr/>
          </p:nvSpPr>
          <p:spPr>
            <a:xfrm>
              <a:off x="3023" y="2128"/>
              <a:ext cx="13777" cy="7370"/>
            </a:xfrm>
            <a:prstGeom prst="rect">
              <a:avLst/>
            </a:prstGeom>
            <a:noFill/>
            <a:ln w="9525">
              <a:noFill/>
            </a:ln>
          </p:spPr>
          <p:txBody>
            <a:bodyPr anchor="t">
              <a:spAutoFit/>
            </a:bodyPr>
            <a:p>
              <a:pPr marL="342900" indent="-342900">
                <a:lnSpc>
                  <a:spcPct val="210000"/>
                </a:lnSpc>
              </a:pPr>
              <a:r>
                <a:rPr lang="zh-CN" altLang="en-US" sz="2600" b="1" dirty="0">
                  <a:solidFill>
                    <a:srgbClr val="0033CC"/>
                  </a:solidFill>
                  <a:latin typeface="Times New Roman" panose="02020603050405020304" pitchFamily="18" charset="0"/>
                  <a:ea typeface="楷体_GB2312" panose="02010609030101010101" pitchFamily="1" charset="-122"/>
                </a:rPr>
                <a:t> </a:t>
              </a:r>
              <a:r>
                <a:rPr lang="zh-CN" altLang="en-US" sz="2800" b="1" dirty="0">
                  <a:solidFill>
                    <a:srgbClr val="09163F"/>
                  </a:solidFill>
                  <a:latin typeface="Times New Roman" panose="02020603050405020304" pitchFamily="18" charset="0"/>
                  <a:ea typeface="楷体_GB2312" panose="02010609030101010101" pitchFamily="1" charset="-122"/>
                </a:rPr>
                <a:t>代谢性酸中毒： </a:t>
              </a:r>
              <a:r>
                <a:rPr lang="zh-CN" altLang="en-US" sz="2800" b="1" dirty="0">
                  <a:solidFill>
                    <a:srgbClr val="FF0000"/>
                  </a:solidFill>
                  <a:latin typeface="Times New Roman" panose="02020603050405020304" pitchFamily="18" charset="0"/>
                  <a:ea typeface="楷体_GB2312" panose="02010609030101010101" pitchFamily="1" charset="-122"/>
                </a:rPr>
                <a:t>深长呼吸，伴有鼾声</a:t>
              </a:r>
              <a:endParaRPr lang="en-US" altLang="zh-CN" sz="2800" b="1" dirty="0">
                <a:solidFill>
                  <a:srgbClr val="09163F"/>
                </a:solidFill>
                <a:latin typeface="Times New Roman" panose="02020603050405020304" pitchFamily="18" charset="0"/>
                <a:ea typeface="楷体_GB2312" panose="02010609030101010101" pitchFamily="1" charset="-122"/>
              </a:endParaRPr>
            </a:p>
            <a:p>
              <a:pPr marL="342900" indent="-342900">
                <a:lnSpc>
                  <a:spcPct val="150000"/>
                </a:lnSpc>
                <a:buSzPct val="60000"/>
              </a:pPr>
              <a:r>
                <a:rPr lang="zh-CN" altLang="en-US" sz="2800" b="1" dirty="0">
                  <a:solidFill>
                    <a:srgbClr val="09163F"/>
                  </a:solidFill>
                  <a:latin typeface="Times New Roman" panose="02020603050405020304" pitchFamily="18" charset="0"/>
                  <a:ea typeface="楷体_GB2312" panose="02010609030101010101" pitchFamily="1" charset="-122"/>
                </a:rPr>
                <a:t>                                      </a:t>
              </a:r>
              <a:r>
                <a:rPr lang="zh-CN" altLang="en-US" sz="2800" b="1" u="sng" dirty="0">
                  <a:solidFill>
                    <a:srgbClr val="FF0000"/>
                  </a:solidFill>
                  <a:latin typeface="Times New Roman" panose="02020603050405020304" pitchFamily="18" charset="0"/>
                  <a:ea typeface="楷体_GB2312" panose="02010609030101010101" pitchFamily="1" charset="-122"/>
                </a:rPr>
                <a:t>酸中毒深大呼吸</a:t>
              </a:r>
              <a:endParaRPr lang="en-US" altLang="zh-CN" sz="2800" b="1" u="sng" dirty="0">
                <a:solidFill>
                  <a:srgbClr val="FF0000"/>
                </a:solidFill>
                <a:latin typeface="Times New Roman" panose="02020603050405020304" pitchFamily="18" charset="0"/>
                <a:ea typeface="楷体_GB2312" panose="02010609030101010101" pitchFamily="1" charset="-122"/>
              </a:endParaRPr>
            </a:p>
            <a:p>
              <a:pPr marL="342900" indent="-342900">
                <a:lnSpc>
                  <a:spcPct val="210000"/>
                </a:lnSpc>
                <a:buSzPct val="60000"/>
              </a:pPr>
              <a:r>
                <a:rPr lang="en-US" altLang="zh-CN" sz="2800" b="1" dirty="0">
                  <a:solidFill>
                    <a:srgbClr val="09163F"/>
                  </a:solidFill>
                  <a:latin typeface="Times New Roman" panose="02020603050405020304" pitchFamily="18" charset="0"/>
                  <a:ea typeface="楷体_GB2312" panose="02010609030101010101" pitchFamily="1" charset="-122"/>
                </a:rPr>
                <a:t>                </a:t>
              </a:r>
              <a:endParaRPr lang="zh-CN" altLang="en-US" sz="2800" b="1" dirty="0">
                <a:solidFill>
                  <a:srgbClr val="09163F"/>
                </a:solidFill>
                <a:latin typeface="Times New Roman" panose="02020603050405020304" pitchFamily="18" charset="0"/>
                <a:ea typeface="楷体_GB2312" panose="02010609030101010101" pitchFamily="1" charset="-122"/>
              </a:endParaRPr>
            </a:p>
            <a:p>
              <a:pPr marL="342900" indent="-342900">
                <a:lnSpc>
                  <a:spcPct val="150000"/>
                </a:lnSpc>
                <a:buSzPct val="60000"/>
                <a:buFont typeface="Wingdings" panose="05000000000000000000" pitchFamily="2" charset="2"/>
                <a:buChar char="l"/>
              </a:pPr>
              <a:r>
                <a:rPr lang="zh-CN" altLang="en-US" sz="2800" b="1" dirty="0">
                  <a:solidFill>
                    <a:srgbClr val="09163F"/>
                  </a:solidFill>
                  <a:latin typeface="Times New Roman" panose="02020603050405020304" pitchFamily="18" charset="0"/>
                  <a:ea typeface="楷体_GB2312" panose="02010609030101010101" pitchFamily="1" charset="-122"/>
                </a:rPr>
                <a:t>药物：吗啡、安定：</a:t>
              </a:r>
              <a:r>
                <a:rPr lang="zh-CN" altLang="en-US" sz="2800" b="1" dirty="0">
                  <a:solidFill>
                    <a:srgbClr val="FF0000"/>
                  </a:solidFill>
                  <a:latin typeface="Times New Roman" panose="02020603050405020304" pitchFamily="18" charset="0"/>
                  <a:ea typeface="楷体_GB2312" panose="02010609030101010101" pitchFamily="1" charset="-122"/>
                </a:rPr>
                <a:t>呼吸变慢、变浅</a:t>
              </a:r>
              <a:endParaRPr lang="en-US" altLang="zh-CN" sz="2800" b="1" dirty="0">
                <a:solidFill>
                  <a:srgbClr val="09163F"/>
                </a:solidFill>
                <a:latin typeface="Times New Roman" panose="02020603050405020304" pitchFamily="18" charset="0"/>
                <a:ea typeface="楷体_GB2312" panose="02010609030101010101" pitchFamily="1" charset="-122"/>
              </a:endParaRPr>
            </a:p>
            <a:p>
              <a:pPr marL="342900" indent="-342900">
                <a:lnSpc>
                  <a:spcPct val="150000"/>
                </a:lnSpc>
              </a:pPr>
              <a:r>
                <a:rPr lang="en-US" altLang="zh-CN" sz="2800" b="1" dirty="0">
                  <a:solidFill>
                    <a:srgbClr val="09163F"/>
                  </a:solidFill>
                  <a:latin typeface="Times New Roman" panose="02020603050405020304" pitchFamily="18" charset="0"/>
                  <a:ea typeface="楷体_GB2312" panose="02010609030101010101" pitchFamily="1" charset="-122"/>
                </a:rPr>
                <a:t>                </a:t>
              </a:r>
              <a:r>
                <a:rPr lang="zh-CN" altLang="en-US" sz="2800" b="1" dirty="0">
                  <a:solidFill>
                    <a:srgbClr val="FF0000"/>
                  </a:solidFill>
                  <a:latin typeface="Times New Roman" panose="02020603050405020304" pitchFamily="18" charset="0"/>
                  <a:ea typeface="楷体_GB2312" panose="02010609030101010101" pitchFamily="1" charset="-122"/>
                </a:rPr>
                <a:t>潮式呼吸、 </a:t>
              </a:r>
              <a:r>
                <a:rPr lang="en-US" altLang="zh-CN" sz="2800" b="1" dirty="0">
                  <a:solidFill>
                    <a:srgbClr val="FF0000"/>
                  </a:solidFill>
                  <a:latin typeface="Times New Roman" panose="02020603050405020304" pitchFamily="18" charset="0"/>
                  <a:ea typeface="楷体_GB2312" panose="02010609030101010101" pitchFamily="1" charset="-122"/>
                </a:rPr>
                <a:t>Biot</a:t>
              </a:r>
              <a:r>
                <a:rPr lang="zh-CN" altLang="en-US" sz="2800" b="1" dirty="0">
                  <a:solidFill>
                    <a:srgbClr val="FF0000"/>
                  </a:solidFill>
                  <a:latin typeface="Times New Roman" panose="02020603050405020304" pitchFamily="18" charset="0"/>
                  <a:ea typeface="楷体_GB2312" panose="02010609030101010101" pitchFamily="1" charset="-122"/>
                </a:rPr>
                <a:t>呼吸（间停呼吸）</a:t>
              </a:r>
              <a:endParaRPr lang="zh-CN" altLang="en-US" sz="2800" b="1" dirty="0">
                <a:solidFill>
                  <a:srgbClr val="FF0000"/>
                </a:solidFill>
                <a:latin typeface="Times New Roman" panose="02020603050405020304" pitchFamily="18" charset="0"/>
                <a:ea typeface="楷体_GB2312" panose="02010609030101010101" pitchFamily="1" charset="-122"/>
              </a:endParaRPr>
            </a:p>
            <a:p>
              <a:pPr marL="342900" indent="-342900">
                <a:lnSpc>
                  <a:spcPct val="210000"/>
                </a:lnSpc>
              </a:pPr>
              <a:endParaRPr lang="zh-CN" altLang="en-US" sz="2600" b="1" dirty="0">
                <a:solidFill>
                  <a:srgbClr val="0033CC"/>
                </a:solidFill>
                <a:latin typeface="Times New Roman" panose="02020603050405020304" pitchFamily="18" charset="0"/>
                <a:ea typeface="楷体_GB2312" panose="02010609030101010101" pitchFamily="1" charset="-122"/>
              </a:endParaRPr>
            </a:p>
          </p:txBody>
        </p:sp>
        <p:sp>
          <p:nvSpPr>
            <p:cNvPr id="75784" name="饼形 23">
              <a:hlinkClick r:id="rId5" action="ppaction://hlinkfile"/>
            </p:cNvPr>
            <p:cNvSpPr/>
            <p:nvPr/>
          </p:nvSpPr>
          <p:spPr>
            <a:xfrm>
              <a:off x="13455" y="3700"/>
              <a:ext cx="228" cy="225"/>
            </a:xfrm>
            <a:custGeom>
              <a:avLst/>
              <a:gdLst/>
              <a:ahLst/>
              <a:cxnLst>
                <a:cxn ang="0">
                  <a:pos x="144463" y="71438"/>
                </a:cxn>
                <a:cxn ang="5898240">
                  <a:pos x="72232" y="142875"/>
                </a:cxn>
                <a:cxn ang="11796480">
                  <a:pos x="0" y="71438"/>
                </a:cxn>
                <a:cxn ang="17694720">
                  <a:pos x="72232" y="0"/>
                </a:cxn>
              </a:cxnLst>
              <a:rect l="0" t="0" r="0" b="0"/>
              <a:pathLst>
                <a:path w="144463" h="142875">
                  <a:moveTo>
                    <a:pt x="144463" y="71438"/>
                  </a:moveTo>
                  <a:cubicBezTo>
                    <a:pt x="144463" y="110892"/>
                    <a:pt x="112124" y="142876"/>
                    <a:pt x="72231" y="142876"/>
                  </a:cubicBezTo>
                  <a:cubicBezTo>
                    <a:pt x="32338" y="142876"/>
                    <a:pt x="-1" y="110892"/>
                    <a:pt x="-1" y="71438"/>
                  </a:cubicBezTo>
                  <a:cubicBezTo>
                    <a:pt x="-1" y="31984"/>
                    <a:pt x="32338" y="0"/>
                    <a:pt x="72231" y="0"/>
                  </a:cubicBezTo>
                  <a:lnTo>
                    <a:pt x="72232" y="71438"/>
                  </a:lnTo>
                  <a:close/>
                </a:path>
              </a:pathLst>
            </a:custGeom>
            <a:solidFill>
              <a:srgbClr val="FFB8B8"/>
            </a:solidFill>
            <a:ln w="9525" cap="flat" cmpd="sng">
              <a:solidFill>
                <a:srgbClr val="FFB8B8"/>
              </a:solidFill>
              <a:prstDash val="solid"/>
              <a:miter/>
              <a:headEnd type="none" w="med" len="med"/>
              <a:tailEnd type="none" w="med" len="med"/>
            </a:ln>
          </p:spPr>
          <p:txBody>
            <a:bodyPr/>
            <a:p>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itle 6"/>
          <p:cNvSpPr txBox="1"/>
          <p:nvPr>
            <p:custDataLst>
              <p:tags r:id="rId1"/>
            </p:custDataLst>
          </p:nvPr>
        </p:nvSpPr>
        <p:spPr>
          <a:xfrm>
            <a:off x="231407" y="97384"/>
            <a:ext cx="257048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五</a:t>
            </a: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呼吸困难</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3" name="文本框 2"/>
          <p:cNvSpPr txBox="1"/>
          <p:nvPr/>
        </p:nvSpPr>
        <p:spPr>
          <a:xfrm>
            <a:off x="642620" y="920115"/>
            <a:ext cx="4197985" cy="460375"/>
          </a:xfrm>
          <a:prstGeom prst="rect">
            <a:avLst/>
          </a:prstGeom>
          <a:noFill/>
        </p:spPr>
        <p:txBody>
          <a:bodyPr wrap="square" rtlCol="0">
            <a:spAutoFit/>
          </a:bodyPr>
          <a:p>
            <a:r>
              <a:rPr lang="zh-CN" altLang="en-US" sz="2400"/>
              <a:t>（二）临床表现</a:t>
            </a:r>
            <a:endParaRPr lang="zh-CN" altLang="en-US" sz="2400"/>
          </a:p>
        </p:txBody>
      </p:sp>
      <p:sp>
        <p:nvSpPr>
          <p:cNvPr id="7171" name="页脚占位符 1"/>
          <p:cNvSpPr>
            <a:spLocks noGrp="1"/>
          </p:cNvSpPr>
          <p:nvPr>
            <p:ph type="ftr" sz="quarter" idx="11"/>
          </p:nvPr>
        </p:nvSpPr>
        <p:spPr/>
        <p:txBody>
          <a:bodyPr anchor="t"/>
          <a:lst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5pPr>
          </a:lstStyle>
          <a:p>
            <a:pPr lvl="0" indent="0" algn="r"/>
            <a:r>
              <a:rPr lang="zh-CN" altLang="en-US" sz="1200" b="1">
                <a:solidFill>
                  <a:schemeClr val="bg1"/>
                </a:solidFill>
                <a:latin typeface="Verdana" panose="020B0604030504040204" pitchFamily="34" charset="0"/>
                <a:ea typeface="宋体" panose="02010600030101010101" pitchFamily="2" charset="-122"/>
              </a:rPr>
              <a:t>临床医学概论</a:t>
            </a:r>
            <a:endParaRPr lang="en-US" altLang="zh-CN" sz="1200" b="1">
              <a:solidFill>
                <a:schemeClr val="bg1"/>
              </a:solidFill>
              <a:latin typeface="Verdana" panose="020B0604030504040204" pitchFamily="34" charset="0"/>
              <a:ea typeface="宋体" panose="02010600030101010101" pitchFamily="2" charset="-122"/>
            </a:endParaRPr>
          </a:p>
        </p:txBody>
      </p:sp>
      <p:sp>
        <p:nvSpPr>
          <p:cNvPr id="69634" name="Text Box 2"/>
          <p:cNvSpPr txBox="1"/>
          <p:nvPr/>
        </p:nvSpPr>
        <p:spPr>
          <a:xfrm>
            <a:off x="4479925" y="728663"/>
            <a:ext cx="184150" cy="701675"/>
          </a:xfrm>
          <a:prstGeom prst="rect">
            <a:avLst/>
          </a:prstGeom>
          <a:noFill/>
          <a:ln w="9525">
            <a:noFill/>
          </a:ln>
        </p:spPr>
        <p:txBody>
          <a:bodyPr wrap="none" anchor="t">
            <a:spAutoFit/>
          </a:bodyPr>
          <a:lstStyle/>
          <a:p>
            <a:pPr algn="ctr"/>
            <a:endParaRPr lang="zh-CN" altLang="en-US" sz="4000" b="1" dirty="0">
              <a:solidFill>
                <a:schemeClr val="tx2"/>
              </a:solidFill>
              <a:latin typeface="Times New Roman" panose="02020603050405020304" pitchFamily="18" charset="0"/>
              <a:ea typeface="宋体" panose="02010600030101010101" pitchFamily="2" charset="-122"/>
            </a:endParaRPr>
          </a:p>
        </p:txBody>
      </p:sp>
      <p:sp>
        <p:nvSpPr>
          <p:cNvPr id="69635" name="Text Box 5"/>
          <p:cNvSpPr txBox="1"/>
          <p:nvPr/>
        </p:nvSpPr>
        <p:spPr>
          <a:xfrm>
            <a:off x="2133600" y="2743200"/>
            <a:ext cx="869950" cy="457200"/>
          </a:xfrm>
          <a:prstGeom prst="rect">
            <a:avLst/>
          </a:prstGeom>
          <a:noFill/>
          <a:ln w="9525">
            <a:noFill/>
          </a:ln>
        </p:spPr>
        <p:txBody>
          <a:bodyPr anchor="t">
            <a:spAutoFit/>
          </a:bodyPr>
          <a:lstStyle/>
          <a:p>
            <a:r>
              <a:rPr lang="zh-CN" altLang="en-US" sz="2400" dirty="0">
                <a:latin typeface="Times New Roman" panose="02020603050405020304" pitchFamily="18" charset="0"/>
                <a:ea typeface="宋体" panose="02010600030101010101" pitchFamily="2" charset="-122"/>
              </a:rPr>
              <a:t> </a:t>
            </a:r>
            <a:endParaRPr lang="zh-CN" altLang="en-US" sz="2400" dirty="0">
              <a:latin typeface="Times New Roman" panose="02020603050405020304" pitchFamily="18" charset="0"/>
              <a:ea typeface="宋体" panose="02010600030101010101" pitchFamily="2" charset="-122"/>
            </a:endParaRPr>
          </a:p>
        </p:txBody>
      </p:sp>
      <p:sp>
        <p:nvSpPr>
          <p:cNvPr id="68611" name="Rectangle 20"/>
          <p:cNvSpPr>
            <a:spLocks noGrp="1"/>
          </p:cNvSpPr>
          <p:nvPr/>
        </p:nvSpPr>
        <p:spPr>
          <a:xfrm>
            <a:off x="2367915" y="920115"/>
            <a:ext cx="6624638" cy="1143000"/>
          </a:xfrm>
          <a:prstGeom prst="rect">
            <a:avLst/>
          </a:prstGeom>
          <a:noFill/>
          <a:ln w="9525">
            <a:noFill/>
          </a:ln>
        </p:spPr>
        <p:txBody>
          <a:bodyPr wrap="square" anchor="ctr">
            <a:scene3d>
              <a:camera prst="orthographicFront"/>
              <a:lightRig rig="threePt" dir="t"/>
            </a:scene3d>
          </a:bodyPr>
          <a:lstStyle>
            <a:lvl1pPr marL="0" lvl="0" indent="0" algn="r" defTabSz="914400" rtl="0" eaLnBrk="1" fontAlgn="base" latinLnBrk="0" hangingPunct="1">
              <a:lnSpc>
                <a:spcPct val="100000"/>
              </a:lnSpc>
              <a:spcBef>
                <a:spcPct val="0"/>
              </a:spcBef>
              <a:spcAft>
                <a:spcPct val="0"/>
              </a:spcAft>
              <a:buNone/>
              <a:defRPr sz="3600" b="1" i="0" u="none" kern="1200" baseline="0">
                <a:solidFill>
                  <a:schemeClr val="bg1"/>
                </a:solidFill>
                <a:latin typeface="+mj-lt"/>
                <a:ea typeface="+mj-ea"/>
                <a:cs typeface="+mj-cs"/>
              </a:defRPr>
            </a:lvl1pPr>
          </a:lstStyle>
          <a:p>
            <a:pPr algn="ctr"/>
            <a:r>
              <a:rPr lang="zh-CN" altLang="en-US" sz="2800" b="0" dirty="0">
                <a:solidFill>
                  <a:schemeClr val="accent1"/>
                </a:solidFill>
                <a:latin typeface="微软雅黑" panose="020B0503020204020204" charset="-122"/>
                <a:ea typeface="微软雅黑" panose="020B0503020204020204" charset="-122"/>
                <a:cs typeface="微软雅黑" panose="020B0503020204020204" charset="-122"/>
              </a:rPr>
              <a:t> </a:t>
            </a:r>
            <a:r>
              <a:rPr lang="en-US" altLang="zh-CN" sz="2800" b="0" dirty="0">
                <a:solidFill>
                  <a:schemeClr val="accent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rPr>
              <a:t>4</a:t>
            </a:r>
            <a:r>
              <a:rPr lang="en-US" altLang="zh-CN" sz="2800" b="0" dirty="0">
                <a:solidFill>
                  <a:schemeClr val="accent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rPr>
              <a:t>.</a:t>
            </a:r>
            <a:r>
              <a:rPr lang="zh-CN" altLang="en-US" sz="2800" b="0" dirty="0">
                <a:solidFill>
                  <a:schemeClr val="accent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rPr>
              <a:t>血源</a:t>
            </a:r>
            <a:r>
              <a:rPr lang="zh-CN" altLang="en-US" sz="2800" b="0" dirty="0">
                <a:solidFill>
                  <a:schemeClr val="accent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rPr>
              <a:t>性呼吸困难</a:t>
            </a:r>
            <a:endParaRPr lang="zh-CN" altLang="en-US" sz="2800" b="0" dirty="0">
              <a:solidFill>
                <a:schemeClr val="accent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endParaRPr>
          </a:p>
        </p:txBody>
      </p:sp>
      <p:sp>
        <p:nvSpPr>
          <p:cNvPr id="76803" name="Text Box 3"/>
          <p:cNvSpPr txBox="1"/>
          <p:nvPr/>
        </p:nvSpPr>
        <p:spPr>
          <a:xfrm>
            <a:off x="2286000" y="1916113"/>
            <a:ext cx="8382000" cy="4362450"/>
          </a:xfrm>
          <a:prstGeom prst="rect">
            <a:avLst/>
          </a:prstGeom>
          <a:noFill/>
          <a:ln w="9525">
            <a:noFill/>
          </a:ln>
        </p:spPr>
        <p:txBody>
          <a:bodyPr anchor="t">
            <a:spAutoFit/>
          </a:bodyPr>
          <a:p>
            <a:pPr marL="457200" indent="-457200">
              <a:lnSpc>
                <a:spcPct val="190000"/>
              </a:lnSpc>
            </a:pPr>
            <a:r>
              <a:rPr lang="zh-CN" altLang="en-US" sz="3200" b="1" dirty="0">
                <a:solidFill>
                  <a:srgbClr val="002060"/>
                </a:solidFill>
                <a:latin typeface="楷体_GB2312" panose="02010609030101010101" pitchFamily="1" charset="-122"/>
                <a:ea typeface="楷体_GB2312" panose="02010609030101010101" pitchFamily="1" charset="-122"/>
              </a:rPr>
              <a:t>机制：红细胞携</a:t>
            </a:r>
            <a:r>
              <a:rPr lang="en-US" altLang="zh-CN" sz="3200" b="1" dirty="0">
                <a:solidFill>
                  <a:srgbClr val="002060"/>
                </a:solidFill>
                <a:latin typeface="楷体_GB2312" panose="02010609030101010101" pitchFamily="1" charset="-122"/>
                <a:ea typeface="楷体_GB2312" panose="02010609030101010101" pitchFamily="1" charset="-122"/>
              </a:rPr>
              <a:t>O</a:t>
            </a:r>
            <a:r>
              <a:rPr lang="en-US" altLang="zh-CN" sz="3200" b="1" baseline="-30000" dirty="0">
                <a:solidFill>
                  <a:srgbClr val="002060"/>
                </a:solidFill>
                <a:latin typeface="楷体_GB2312" panose="02010609030101010101" pitchFamily="1" charset="-122"/>
                <a:ea typeface="楷体_GB2312" panose="02010609030101010101" pitchFamily="1" charset="-122"/>
              </a:rPr>
              <a:t>2</a:t>
            </a:r>
            <a:r>
              <a:rPr lang="zh-CN" altLang="en-US" sz="3200" b="1" dirty="0">
                <a:solidFill>
                  <a:srgbClr val="002060"/>
                </a:solidFill>
                <a:latin typeface="楷体_GB2312" panose="02010609030101010101" pitchFamily="1" charset="-122"/>
                <a:ea typeface="楷体_GB2312" panose="02010609030101010101" pitchFamily="1" charset="-122"/>
              </a:rPr>
              <a:t>量↓，血氧含量↓</a:t>
            </a:r>
            <a:r>
              <a:rPr lang="en-US" altLang="zh-CN" sz="3200" b="1" dirty="0">
                <a:solidFill>
                  <a:srgbClr val="002060"/>
                </a:solidFill>
                <a:latin typeface="楷体_GB2312" panose="02010609030101010101" pitchFamily="1" charset="-122"/>
                <a:ea typeface="楷体_GB2312" panose="02010609030101010101" pitchFamily="1" charset="-122"/>
              </a:rPr>
              <a:t>- R↑    </a:t>
            </a:r>
            <a:endParaRPr lang="en-US" altLang="zh-CN" sz="3200" b="1" dirty="0">
              <a:solidFill>
                <a:srgbClr val="002060"/>
              </a:solidFill>
              <a:latin typeface="楷体_GB2312" panose="02010609030101010101" pitchFamily="1" charset="-122"/>
              <a:ea typeface="楷体_GB2312" panose="02010609030101010101" pitchFamily="1" charset="-122"/>
            </a:endParaRPr>
          </a:p>
          <a:p>
            <a:pPr marL="457200" indent="-457200">
              <a:lnSpc>
                <a:spcPct val="190000"/>
              </a:lnSpc>
            </a:pPr>
            <a:r>
              <a:rPr lang="zh-CN" altLang="en-US" sz="3200" b="1" dirty="0">
                <a:solidFill>
                  <a:srgbClr val="002060"/>
                </a:solidFill>
                <a:latin typeface="楷体_GB2312" panose="02010609030101010101" pitchFamily="1" charset="-122"/>
                <a:ea typeface="楷体_GB2312" panose="02010609030101010101" pitchFamily="1" charset="-122"/>
              </a:rPr>
              <a:t>常见： </a:t>
            </a:r>
            <a:r>
              <a:rPr lang="zh-CN" altLang="en-US" sz="2800" b="1" dirty="0">
                <a:solidFill>
                  <a:srgbClr val="002060"/>
                </a:solidFill>
                <a:latin typeface="楷体_GB2312" panose="02010609030101010101" pitchFamily="1" charset="-122"/>
                <a:ea typeface="楷体_GB2312" panose="02010609030101010101" pitchFamily="1" charset="-122"/>
              </a:rPr>
              <a:t>重度贫血、高铁血红蛋白血症、大</a:t>
            </a:r>
            <a:endParaRPr lang="zh-CN" altLang="en-US" sz="2800" b="1" dirty="0">
              <a:solidFill>
                <a:srgbClr val="002060"/>
              </a:solidFill>
              <a:latin typeface="楷体_GB2312" panose="02010609030101010101" pitchFamily="1" charset="-122"/>
              <a:ea typeface="楷体_GB2312" panose="02010609030101010101" pitchFamily="1" charset="-122"/>
            </a:endParaRPr>
          </a:p>
          <a:p>
            <a:pPr marL="457200" indent="-457200">
              <a:lnSpc>
                <a:spcPct val="190000"/>
              </a:lnSpc>
            </a:pPr>
            <a:r>
              <a:rPr lang="zh-CN" altLang="en-US" sz="2800" b="1" dirty="0">
                <a:solidFill>
                  <a:srgbClr val="002060"/>
                </a:solidFill>
                <a:latin typeface="楷体_GB2312" panose="02010609030101010101" pitchFamily="1" charset="-122"/>
                <a:ea typeface="楷体_GB2312" panose="02010609030101010101" pitchFamily="1" charset="-122"/>
              </a:rPr>
              <a:t>        出血或休克时</a:t>
            </a:r>
            <a:endParaRPr lang="en-US" altLang="zh-CN" sz="2800" b="1" dirty="0">
              <a:solidFill>
                <a:srgbClr val="002060"/>
              </a:solidFill>
              <a:latin typeface="楷体_GB2312" panose="02010609030101010101" pitchFamily="1" charset="-122"/>
              <a:ea typeface="楷体_GB2312" panose="02010609030101010101" pitchFamily="1" charset="-122"/>
            </a:endParaRPr>
          </a:p>
          <a:p>
            <a:pPr marL="457200" indent="-457200">
              <a:lnSpc>
                <a:spcPct val="190000"/>
              </a:lnSpc>
            </a:pPr>
            <a:r>
              <a:rPr lang="zh-CN" altLang="en-US" sz="3200" b="1" dirty="0">
                <a:solidFill>
                  <a:srgbClr val="002060"/>
                </a:solidFill>
                <a:latin typeface="楷体_GB2312" panose="02010609030101010101" pitchFamily="1" charset="-122"/>
                <a:ea typeface="楷体_GB2312" panose="02010609030101010101" pitchFamily="1" charset="-122"/>
              </a:rPr>
              <a:t>特点</a:t>
            </a:r>
            <a:r>
              <a:rPr lang="zh-CN" altLang="en-US" sz="3200" b="1" dirty="0">
                <a:solidFill>
                  <a:srgbClr val="09163F"/>
                </a:solidFill>
                <a:latin typeface="楷体_GB2312" panose="02010609030101010101" pitchFamily="1" charset="-122"/>
                <a:ea typeface="楷体_GB2312" panose="02010609030101010101" pitchFamily="1" charset="-122"/>
              </a:rPr>
              <a:t>：</a:t>
            </a:r>
            <a:r>
              <a:rPr lang="zh-CN" altLang="en-US" sz="2800" b="1" dirty="0">
                <a:solidFill>
                  <a:srgbClr val="FF0000"/>
                </a:solidFill>
                <a:latin typeface="楷体_GB2312" panose="02010609030101010101" pitchFamily="1" charset="-122"/>
                <a:ea typeface="楷体_GB2312" panose="02010609030101010101" pitchFamily="1" charset="-122"/>
              </a:rPr>
              <a:t>呼吸表浅、急促、心率增快</a:t>
            </a:r>
            <a:endParaRPr lang="zh-CN" altLang="en-US" sz="2800" b="1" dirty="0">
              <a:solidFill>
                <a:srgbClr val="FF0000"/>
              </a:solidFill>
              <a:latin typeface="楷体_GB2312" panose="02010609030101010101" pitchFamily="1" charset="-122"/>
              <a:ea typeface="楷体_GB2312" panose="02010609030101010101" pitchFamily="1" charset="-122"/>
            </a:endParaRPr>
          </a:p>
          <a:p>
            <a:pPr marL="457200" indent="-457200">
              <a:lnSpc>
                <a:spcPct val="150000"/>
              </a:lnSpc>
            </a:pPr>
            <a:endParaRPr lang="zh-CN" altLang="en-US" sz="2800" b="1" dirty="0">
              <a:latin typeface="楷体_GB2312" panose="02010609030101010101" pitchFamily="1" charset="-122"/>
              <a:ea typeface="楷体_GB2312" panose="02010609030101010101" pitchFamily="1"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itle 6"/>
          <p:cNvSpPr txBox="1"/>
          <p:nvPr>
            <p:custDataLst>
              <p:tags r:id="rId1"/>
            </p:custDataLst>
          </p:nvPr>
        </p:nvSpPr>
        <p:spPr>
          <a:xfrm>
            <a:off x="231407" y="97384"/>
            <a:ext cx="257048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五</a:t>
            </a: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呼吸困难</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3" name="文本框 2"/>
          <p:cNvSpPr txBox="1"/>
          <p:nvPr/>
        </p:nvSpPr>
        <p:spPr>
          <a:xfrm>
            <a:off x="642620" y="920115"/>
            <a:ext cx="4197985" cy="460375"/>
          </a:xfrm>
          <a:prstGeom prst="rect">
            <a:avLst/>
          </a:prstGeom>
          <a:noFill/>
        </p:spPr>
        <p:txBody>
          <a:bodyPr wrap="square" rtlCol="0">
            <a:spAutoFit/>
          </a:bodyPr>
          <a:p>
            <a:r>
              <a:rPr lang="zh-CN" altLang="en-US" sz="2400"/>
              <a:t>（二）临床表现</a:t>
            </a:r>
            <a:endParaRPr lang="zh-CN" altLang="en-US" sz="2400"/>
          </a:p>
        </p:txBody>
      </p:sp>
      <p:sp>
        <p:nvSpPr>
          <p:cNvPr id="7171" name="页脚占位符 1"/>
          <p:cNvSpPr>
            <a:spLocks noGrp="1"/>
          </p:cNvSpPr>
          <p:nvPr>
            <p:ph type="ftr" sz="quarter" idx="11"/>
          </p:nvPr>
        </p:nvSpPr>
        <p:spPr/>
        <p:txBody>
          <a:bodyPr anchor="t"/>
          <a:lst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5pPr>
          </a:lstStyle>
          <a:p>
            <a:pPr lvl="0" indent="0" algn="r"/>
            <a:r>
              <a:rPr lang="zh-CN" altLang="en-US" sz="1200" b="1">
                <a:solidFill>
                  <a:schemeClr val="bg1"/>
                </a:solidFill>
                <a:latin typeface="Verdana" panose="020B0604030504040204" pitchFamily="34" charset="0"/>
                <a:ea typeface="宋体" panose="02010600030101010101" pitchFamily="2" charset="-122"/>
              </a:rPr>
              <a:t>临床医学概论</a:t>
            </a:r>
            <a:endParaRPr lang="en-US" altLang="zh-CN" sz="1200" b="1">
              <a:solidFill>
                <a:schemeClr val="bg1"/>
              </a:solidFill>
              <a:latin typeface="Verdana" panose="020B0604030504040204" pitchFamily="34" charset="0"/>
              <a:ea typeface="宋体" panose="02010600030101010101" pitchFamily="2" charset="-122"/>
            </a:endParaRPr>
          </a:p>
        </p:txBody>
      </p:sp>
      <p:sp>
        <p:nvSpPr>
          <p:cNvPr id="69634" name="Text Box 2"/>
          <p:cNvSpPr txBox="1"/>
          <p:nvPr/>
        </p:nvSpPr>
        <p:spPr>
          <a:xfrm>
            <a:off x="4479925" y="728663"/>
            <a:ext cx="184150" cy="701675"/>
          </a:xfrm>
          <a:prstGeom prst="rect">
            <a:avLst/>
          </a:prstGeom>
          <a:noFill/>
          <a:ln w="9525">
            <a:noFill/>
          </a:ln>
        </p:spPr>
        <p:txBody>
          <a:bodyPr wrap="none" anchor="t">
            <a:spAutoFit/>
          </a:bodyPr>
          <a:lstStyle/>
          <a:p>
            <a:pPr algn="ctr"/>
            <a:endParaRPr lang="zh-CN" altLang="en-US" sz="4000" b="1" dirty="0">
              <a:solidFill>
                <a:schemeClr val="tx2"/>
              </a:solidFill>
              <a:latin typeface="Times New Roman" panose="02020603050405020304" pitchFamily="18" charset="0"/>
              <a:ea typeface="宋体" panose="02010600030101010101" pitchFamily="2" charset="-122"/>
            </a:endParaRPr>
          </a:p>
        </p:txBody>
      </p:sp>
      <p:sp>
        <p:nvSpPr>
          <p:cNvPr id="69635" name="Text Box 5"/>
          <p:cNvSpPr txBox="1"/>
          <p:nvPr/>
        </p:nvSpPr>
        <p:spPr>
          <a:xfrm>
            <a:off x="2133600" y="2743200"/>
            <a:ext cx="869950" cy="457200"/>
          </a:xfrm>
          <a:prstGeom prst="rect">
            <a:avLst/>
          </a:prstGeom>
          <a:noFill/>
          <a:ln w="9525">
            <a:noFill/>
          </a:ln>
        </p:spPr>
        <p:txBody>
          <a:bodyPr anchor="t">
            <a:spAutoFit/>
          </a:bodyPr>
          <a:lstStyle/>
          <a:p>
            <a:r>
              <a:rPr lang="zh-CN" altLang="en-US" sz="2400" dirty="0">
                <a:latin typeface="Times New Roman" panose="02020603050405020304" pitchFamily="18" charset="0"/>
                <a:ea typeface="宋体" panose="02010600030101010101" pitchFamily="2" charset="-122"/>
              </a:rPr>
              <a:t> </a:t>
            </a:r>
            <a:endParaRPr lang="zh-CN" altLang="en-US" sz="2400" dirty="0">
              <a:latin typeface="Times New Roman" panose="02020603050405020304" pitchFamily="18" charset="0"/>
              <a:ea typeface="宋体" panose="02010600030101010101" pitchFamily="2" charset="-122"/>
            </a:endParaRPr>
          </a:p>
        </p:txBody>
      </p:sp>
      <p:sp>
        <p:nvSpPr>
          <p:cNvPr id="68611" name="Rectangle 20"/>
          <p:cNvSpPr>
            <a:spLocks noGrp="1"/>
          </p:cNvSpPr>
          <p:nvPr/>
        </p:nvSpPr>
        <p:spPr>
          <a:xfrm>
            <a:off x="2323465" y="1430655"/>
            <a:ext cx="6624638" cy="1143000"/>
          </a:xfrm>
          <a:prstGeom prst="rect">
            <a:avLst/>
          </a:prstGeom>
          <a:noFill/>
          <a:ln w="9525">
            <a:noFill/>
          </a:ln>
        </p:spPr>
        <p:txBody>
          <a:bodyPr wrap="square" anchor="ctr">
            <a:scene3d>
              <a:camera prst="orthographicFront"/>
              <a:lightRig rig="threePt" dir="t"/>
            </a:scene3d>
          </a:bodyPr>
          <a:lstStyle>
            <a:lvl1pPr marL="0" lvl="0" indent="0" algn="r" defTabSz="914400" rtl="0" eaLnBrk="1" fontAlgn="base" latinLnBrk="0" hangingPunct="1">
              <a:lnSpc>
                <a:spcPct val="100000"/>
              </a:lnSpc>
              <a:spcBef>
                <a:spcPct val="0"/>
              </a:spcBef>
              <a:spcAft>
                <a:spcPct val="0"/>
              </a:spcAft>
              <a:buNone/>
              <a:defRPr sz="3600" b="1" i="0" u="none" kern="1200" baseline="0">
                <a:solidFill>
                  <a:schemeClr val="bg1"/>
                </a:solidFill>
                <a:latin typeface="+mj-lt"/>
                <a:ea typeface="+mj-ea"/>
                <a:cs typeface="+mj-cs"/>
              </a:defRPr>
            </a:lvl1pPr>
          </a:lstStyle>
          <a:p>
            <a:pPr algn="ctr"/>
            <a:r>
              <a:rPr lang="zh-CN" altLang="en-US" sz="2800" b="0" dirty="0">
                <a:solidFill>
                  <a:schemeClr val="accent1"/>
                </a:solidFill>
                <a:latin typeface="微软雅黑" panose="020B0503020204020204" charset="-122"/>
                <a:ea typeface="微软雅黑" panose="020B0503020204020204" charset="-122"/>
                <a:cs typeface="微软雅黑" panose="020B0503020204020204" charset="-122"/>
              </a:rPr>
              <a:t> </a:t>
            </a:r>
            <a:r>
              <a:rPr lang="en-US" altLang="zh-CN" sz="2800" b="0" dirty="0">
                <a:solidFill>
                  <a:schemeClr val="accent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rPr>
              <a:t>5</a:t>
            </a:r>
            <a:r>
              <a:rPr lang="en-US" altLang="zh-CN" sz="2800" b="0" dirty="0">
                <a:solidFill>
                  <a:schemeClr val="accent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rPr>
              <a:t>.</a:t>
            </a:r>
            <a:r>
              <a:rPr lang="zh-CN" altLang="en-US" sz="2800" b="0" dirty="0">
                <a:solidFill>
                  <a:schemeClr val="accent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rPr>
              <a:t>神经和精神源性呼吸困难</a:t>
            </a:r>
            <a:endParaRPr lang="zh-CN" altLang="en-US" sz="2800" b="0" dirty="0">
              <a:solidFill>
                <a:schemeClr val="accent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endParaRPr>
          </a:p>
        </p:txBody>
      </p:sp>
      <p:sp>
        <p:nvSpPr>
          <p:cNvPr id="77829" name="Rectangle 13"/>
          <p:cNvSpPr/>
          <p:nvPr/>
        </p:nvSpPr>
        <p:spPr>
          <a:xfrm>
            <a:off x="2133283" y="2282508"/>
            <a:ext cx="8748712" cy="1727835"/>
          </a:xfrm>
          <a:prstGeom prst="rect">
            <a:avLst/>
          </a:prstGeom>
          <a:noFill/>
          <a:ln w="9525">
            <a:noFill/>
          </a:ln>
        </p:spPr>
        <p:txBody>
          <a:bodyPr anchor="t">
            <a:spAutoFit/>
          </a:bodyPr>
          <a:p>
            <a:pPr algn="l">
              <a:lnSpc>
                <a:spcPct val="140000"/>
              </a:lnSpc>
              <a:buNone/>
            </a:pPr>
            <a:endParaRPr lang="zh-CN" altLang="en-US" sz="2400" b="1" dirty="0">
              <a:ea typeface="楷体_GB2312" panose="02010609030101010101" pitchFamily="1" charset="-122"/>
            </a:endParaRPr>
          </a:p>
          <a:p>
            <a:pPr algn="l">
              <a:lnSpc>
                <a:spcPct val="140000"/>
              </a:lnSpc>
              <a:buChar char="•"/>
            </a:pPr>
            <a:r>
              <a:rPr lang="zh-CN" altLang="en-US" sz="2400" b="1" dirty="0">
                <a:ea typeface="楷体_GB2312" panose="02010609030101010101" pitchFamily="1" charset="-122"/>
              </a:rPr>
              <a:t> 重度颅脑疾病：呼吸变慢、变深，伴有节律异常。 </a:t>
            </a:r>
            <a:endParaRPr lang="zh-CN" altLang="en-US" sz="2400" b="1" dirty="0">
              <a:ea typeface="楷体_GB2312" panose="02010609030101010101" pitchFamily="1" charset="-122"/>
            </a:endParaRPr>
          </a:p>
          <a:p>
            <a:pPr algn="l">
              <a:lnSpc>
                <a:spcPct val="140000"/>
              </a:lnSpc>
              <a:buChar char="•"/>
            </a:pPr>
            <a:r>
              <a:rPr lang="zh-CN" altLang="en-US" sz="2400" b="1" dirty="0">
                <a:ea typeface="楷体_GB2312" panose="02010609030101010101" pitchFamily="1" charset="-122"/>
              </a:rPr>
              <a:t> 癔症：</a:t>
            </a:r>
            <a:r>
              <a:rPr lang="zh-CN" altLang="en-US" sz="2400" b="1" dirty="0">
                <a:latin typeface="Arial" panose="020B0604020202020204" pitchFamily="34" charset="0"/>
                <a:ea typeface="楷体_GB2312" panose="02010609030101010101" pitchFamily="1" charset="-122"/>
              </a:rPr>
              <a:t> </a:t>
            </a:r>
            <a:r>
              <a:rPr lang="zh-CN" altLang="en-US" sz="2400" b="1" dirty="0">
                <a:ea typeface="楷体_GB2312" panose="02010609030101010101" pitchFamily="1" charset="-122"/>
              </a:rPr>
              <a:t>呼吸浅快，</a:t>
            </a:r>
            <a:r>
              <a:rPr lang="zh-CN" altLang="en-US" sz="2800" b="1" dirty="0">
                <a:solidFill>
                  <a:srgbClr val="FF0000"/>
                </a:solidFill>
                <a:latin typeface="Times New Roman" panose="02020603050405020304" pitchFamily="18" charset="0"/>
                <a:ea typeface="楷体_GB2312" panose="02010609030101010101" pitchFamily="1" charset="-122"/>
              </a:rPr>
              <a:t>叹息样呼吸，可伴手足搐搦。</a:t>
            </a:r>
            <a:endParaRPr lang="zh-CN" altLang="en-US" sz="2800" b="1" dirty="0">
              <a:solidFill>
                <a:srgbClr val="FF0000"/>
              </a:solidFill>
              <a:latin typeface="Times New Roman" panose="02020603050405020304" pitchFamily="18" charset="0"/>
              <a:ea typeface="楷体_GB2312" panose="02010609030101010101" pitchFamily="1"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itle 6"/>
          <p:cNvSpPr txBox="1"/>
          <p:nvPr>
            <p:custDataLst>
              <p:tags r:id="rId1"/>
            </p:custDataLst>
          </p:nvPr>
        </p:nvSpPr>
        <p:spPr>
          <a:xfrm>
            <a:off x="231407" y="97384"/>
            <a:ext cx="257048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五</a:t>
            </a: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呼吸困难</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3" name="文本框 2"/>
          <p:cNvSpPr txBox="1"/>
          <p:nvPr/>
        </p:nvSpPr>
        <p:spPr>
          <a:xfrm>
            <a:off x="642620" y="920115"/>
            <a:ext cx="4197985" cy="460375"/>
          </a:xfrm>
          <a:prstGeom prst="rect">
            <a:avLst/>
          </a:prstGeom>
          <a:noFill/>
        </p:spPr>
        <p:txBody>
          <a:bodyPr wrap="square" rtlCol="0">
            <a:spAutoFit/>
          </a:bodyPr>
          <a:p>
            <a:r>
              <a:rPr lang="zh-CN" altLang="en-US" sz="2400"/>
              <a:t>（三）伴随症状</a:t>
            </a:r>
            <a:endParaRPr lang="zh-CN" altLang="en-US" sz="2400"/>
          </a:p>
        </p:txBody>
      </p:sp>
      <p:sp>
        <p:nvSpPr>
          <p:cNvPr id="7171" name="页脚占位符 1"/>
          <p:cNvSpPr>
            <a:spLocks noGrp="1"/>
          </p:cNvSpPr>
          <p:nvPr>
            <p:ph type="ftr" sz="quarter" idx="11"/>
          </p:nvPr>
        </p:nvSpPr>
        <p:spPr/>
        <p:txBody>
          <a:bodyPr anchor="t"/>
          <a:lst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5pPr>
          </a:lstStyle>
          <a:p>
            <a:pPr lvl="0" indent="0" algn="r"/>
            <a:r>
              <a:rPr lang="zh-CN" altLang="en-US" sz="1200" b="1">
                <a:solidFill>
                  <a:schemeClr val="bg1"/>
                </a:solidFill>
                <a:latin typeface="Verdana" panose="020B0604030504040204" pitchFamily="34" charset="0"/>
                <a:ea typeface="宋体" panose="02010600030101010101" pitchFamily="2" charset="-122"/>
              </a:rPr>
              <a:t>临床医学概论</a:t>
            </a:r>
            <a:endParaRPr lang="en-US" altLang="zh-CN" sz="1200" b="1">
              <a:solidFill>
                <a:schemeClr val="bg1"/>
              </a:solidFill>
              <a:latin typeface="Verdana" panose="020B0604030504040204" pitchFamily="34" charset="0"/>
              <a:ea typeface="宋体" panose="02010600030101010101" pitchFamily="2" charset="-122"/>
            </a:endParaRPr>
          </a:p>
        </p:txBody>
      </p:sp>
      <p:sp>
        <p:nvSpPr>
          <p:cNvPr id="69634" name="Text Box 2"/>
          <p:cNvSpPr txBox="1"/>
          <p:nvPr/>
        </p:nvSpPr>
        <p:spPr>
          <a:xfrm>
            <a:off x="4479925" y="728663"/>
            <a:ext cx="184150" cy="701675"/>
          </a:xfrm>
          <a:prstGeom prst="rect">
            <a:avLst/>
          </a:prstGeom>
          <a:noFill/>
          <a:ln w="9525">
            <a:noFill/>
          </a:ln>
        </p:spPr>
        <p:txBody>
          <a:bodyPr wrap="none" anchor="t">
            <a:spAutoFit/>
          </a:bodyPr>
          <a:lstStyle/>
          <a:p>
            <a:pPr algn="ctr"/>
            <a:endParaRPr lang="zh-CN" altLang="en-US" sz="4000" b="1" dirty="0">
              <a:solidFill>
                <a:schemeClr val="tx2"/>
              </a:solidFill>
              <a:latin typeface="Times New Roman" panose="02020603050405020304" pitchFamily="18" charset="0"/>
              <a:ea typeface="宋体" panose="02010600030101010101" pitchFamily="2" charset="-122"/>
            </a:endParaRPr>
          </a:p>
        </p:txBody>
      </p:sp>
      <p:sp>
        <p:nvSpPr>
          <p:cNvPr id="69635" name="Text Box 5"/>
          <p:cNvSpPr txBox="1"/>
          <p:nvPr/>
        </p:nvSpPr>
        <p:spPr>
          <a:xfrm>
            <a:off x="2133600" y="2743200"/>
            <a:ext cx="869950" cy="457200"/>
          </a:xfrm>
          <a:prstGeom prst="rect">
            <a:avLst/>
          </a:prstGeom>
          <a:noFill/>
          <a:ln w="9525">
            <a:noFill/>
          </a:ln>
        </p:spPr>
        <p:txBody>
          <a:bodyPr anchor="t">
            <a:spAutoFit/>
          </a:bodyPr>
          <a:lstStyle/>
          <a:p>
            <a:r>
              <a:rPr lang="zh-CN" altLang="en-US" sz="2400" dirty="0">
                <a:latin typeface="Times New Roman" panose="02020603050405020304" pitchFamily="18" charset="0"/>
                <a:ea typeface="宋体" panose="02010600030101010101" pitchFamily="2" charset="-122"/>
              </a:rPr>
              <a:t> </a:t>
            </a:r>
            <a:endParaRPr lang="zh-CN" altLang="en-US" sz="2400" dirty="0">
              <a:latin typeface="Times New Roman" panose="02020603050405020304" pitchFamily="18" charset="0"/>
              <a:ea typeface="宋体" panose="02010600030101010101" pitchFamily="2" charset="-122"/>
            </a:endParaRPr>
          </a:p>
        </p:txBody>
      </p:sp>
      <p:sp>
        <p:nvSpPr>
          <p:cNvPr id="2" name="文本框 1"/>
          <p:cNvSpPr txBox="1"/>
          <p:nvPr/>
        </p:nvSpPr>
        <p:spPr>
          <a:xfrm>
            <a:off x="1878330" y="1814195"/>
            <a:ext cx="8680450" cy="4554220"/>
          </a:xfrm>
          <a:prstGeom prst="rect">
            <a:avLst/>
          </a:prstGeom>
          <a:noFill/>
        </p:spPr>
        <p:txBody>
          <a:bodyPr wrap="square" rtlCol="0" anchor="t">
            <a:spAutoFit/>
          </a:bodyPr>
          <a:p>
            <a:pPr>
              <a:lnSpc>
                <a:spcPct val="150000"/>
              </a:lnSpc>
            </a:pPr>
            <a:r>
              <a:rPr lang="en-US" altLang="zh-CN" sz="2000">
                <a:solidFill>
                  <a:schemeClr val="accent1"/>
                </a:solidFill>
                <a:latin typeface="微软雅黑" panose="020B0503020204020204" charset="-122"/>
                <a:ea typeface="微软雅黑" panose="020B0503020204020204" charset="-122"/>
                <a:cs typeface="微软雅黑" panose="020B0503020204020204" charset="-122"/>
              </a:rPr>
              <a:t>1.</a:t>
            </a:r>
            <a:r>
              <a:rPr lang="zh-CN" altLang="en-US" sz="2000">
                <a:solidFill>
                  <a:schemeClr val="accent1"/>
                </a:solidFill>
                <a:latin typeface="微软雅黑" panose="020B0503020204020204" charset="-122"/>
                <a:ea typeface="微软雅黑" panose="020B0503020204020204" charset="-122"/>
                <a:cs typeface="微软雅黑" panose="020B0503020204020204" charset="-122"/>
              </a:rPr>
              <a:t>发热</a:t>
            </a:r>
            <a:r>
              <a:rPr lang="en-US" altLang="zh-CN" sz="2000">
                <a:latin typeface="微软雅黑" panose="020B0503020204020204" charset="-122"/>
                <a:ea typeface="微软雅黑" panose="020B0503020204020204" charset="-122"/>
                <a:cs typeface="微软雅黑" panose="020B0503020204020204" charset="-122"/>
              </a:rPr>
              <a:t>  </a:t>
            </a:r>
            <a:r>
              <a:rPr lang="zh-CN" altLang="en-US" sz="2000">
                <a:latin typeface="微软雅黑" panose="020B0503020204020204" charset="-122"/>
                <a:ea typeface="微软雅黑" panose="020B0503020204020204" charset="-122"/>
                <a:cs typeface="微软雅黑" panose="020B0503020204020204" charset="-122"/>
              </a:rPr>
              <a:t>见于肺炎、肺脓肿、肺结核、胸膜炎或急性心包炎等。</a:t>
            </a:r>
            <a:endParaRPr lang="zh-CN" altLang="en-US" sz="2000">
              <a:latin typeface="微软雅黑" panose="020B0503020204020204" charset="-122"/>
              <a:ea typeface="微软雅黑" panose="020B0503020204020204" charset="-122"/>
              <a:cs typeface="微软雅黑" panose="020B0503020204020204" charset="-122"/>
            </a:endParaRPr>
          </a:p>
          <a:p>
            <a:pPr>
              <a:lnSpc>
                <a:spcPct val="150000"/>
              </a:lnSpc>
            </a:pPr>
            <a:r>
              <a:rPr lang="en-US" altLang="zh-CN" sz="2000">
                <a:solidFill>
                  <a:schemeClr val="accent1"/>
                </a:solidFill>
                <a:latin typeface="微软雅黑" panose="020B0503020204020204" charset="-122"/>
                <a:ea typeface="微软雅黑" panose="020B0503020204020204" charset="-122"/>
                <a:cs typeface="微软雅黑" panose="020B0503020204020204" charset="-122"/>
              </a:rPr>
              <a:t>2.</a:t>
            </a:r>
            <a:r>
              <a:rPr lang="zh-CN" altLang="en-US" sz="2000">
                <a:solidFill>
                  <a:schemeClr val="accent1"/>
                </a:solidFill>
                <a:latin typeface="微软雅黑" panose="020B0503020204020204" charset="-122"/>
                <a:ea typeface="微软雅黑" panose="020B0503020204020204" charset="-122"/>
                <a:cs typeface="微软雅黑" panose="020B0503020204020204" charset="-122"/>
              </a:rPr>
              <a:t>哮鸣音</a:t>
            </a:r>
            <a:r>
              <a:rPr lang="en-US" altLang="zh-CN" sz="2000">
                <a:latin typeface="微软雅黑" panose="020B0503020204020204" charset="-122"/>
                <a:ea typeface="微软雅黑" panose="020B0503020204020204" charset="-122"/>
                <a:cs typeface="微软雅黑" panose="020B0503020204020204" charset="-122"/>
              </a:rPr>
              <a:t> </a:t>
            </a:r>
            <a:r>
              <a:rPr lang="zh-CN" altLang="en-US" sz="2000">
                <a:latin typeface="微软雅黑" panose="020B0503020204020204" charset="-122"/>
                <a:ea typeface="微软雅黑" panose="020B0503020204020204" charset="-122"/>
                <a:cs typeface="微软雅黑" panose="020B0503020204020204" charset="-122"/>
              </a:rPr>
              <a:t>见于支气管哮喘或心源性哮喘，往往是发作性的呼吸困难；而突发性呼吸困难见于急性喉头水肿、气管异物、大面积肺栓塞、自发性气胸等。</a:t>
            </a:r>
            <a:endParaRPr lang="zh-CN" altLang="en-US" sz="2000">
              <a:latin typeface="微软雅黑" panose="020B0503020204020204" charset="-122"/>
              <a:ea typeface="微软雅黑" panose="020B0503020204020204" charset="-122"/>
              <a:cs typeface="微软雅黑" panose="020B0503020204020204" charset="-122"/>
            </a:endParaRPr>
          </a:p>
          <a:p>
            <a:pPr>
              <a:lnSpc>
                <a:spcPct val="150000"/>
              </a:lnSpc>
            </a:pPr>
            <a:r>
              <a:rPr lang="en-US" altLang="zh-CN" sz="2000">
                <a:solidFill>
                  <a:schemeClr val="accent1"/>
                </a:solidFill>
                <a:latin typeface="微软雅黑" panose="020B0503020204020204" charset="-122"/>
                <a:ea typeface="微软雅黑" panose="020B0503020204020204" charset="-122"/>
                <a:cs typeface="微软雅黑" panose="020B0503020204020204" charset="-122"/>
              </a:rPr>
              <a:t>3.</a:t>
            </a:r>
            <a:r>
              <a:rPr lang="zh-CN" altLang="en-US" sz="2000">
                <a:solidFill>
                  <a:schemeClr val="accent1"/>
                </a:solidFill>
                <a:latin typeface="微软雅黑" panose="020B0503020204020204" charset="-122"/>
                <a:ea typeface="微软雅黑" panose="020B0503020204020204" charset="-122"/>
                <a:cs typeface="微软雅黑" panose="020B0503020204020204" charset="-122"/>
              </a:rPr>
              <a:t>一侧胸痛</a:t>
            </a:r>
            <a:r>
              <a:rPr lang="en-US" altLang="zh-CN" sz="2000">
                <a:latin typeface="微软雅黑" panose="020B0503020204020204" charset="-122"/>
                <a:ea typeface="微软雅黑" panose="020B0503020204020204" charset="-122"/>
                <a:cs typeface="微软雅黑" panose="020B0503020204020204" charset="-122"/>
              </a:rPr>
              <a:t>  </a:t>
            </a:r>
            <a:r>
              <a:rPr lang="zh-CN" altLang="en-US" sz="2000">
                <a:latin typeface="微软雅黑" panose="020B0503020204020204" charset="-122"/>
                <a:ea typeface="微软雅黑" panose="020B0503020204020204" charset="-122"/>
                <a:cs typeface="微软雅黑" panose="020B0503020204020204" charset="-122"/>
              </a:rPr>
              <a:t>见于大叶性肺炎、急性渗出性胸膜炎、自发性气胸、急性心肌梗死及支气管肺癌等。</a:t>
            </a:r>
            <a:endParaRPr lang="zh-CN" altLang="en-US" sz="2000">
              <a:latin typeface="微软雅黑" panose="020B0503020204020204" charset="-122"/>
              <a:ea typeface="微软雅黑" panose="020B0503020204020204" charset="-122"/>
              <a:cs typeface="微软雅黑" panose="020B0503020204020204" charset="-122"/>
            </a:endParaRPr>
          </a:p>
          <a:p>
            <a:pPr>
              <a:lnSpc>
                <a:spcPct val="150000"/>
              </a:lnSpc>
            </a:pPr>
            <a:r>
              <a:rPr lang="en-US" altLang="zh-CN" sz="2000">
                <a:solidFill>
                  <a:schemeClr val="accent1"/>
                </a:solidFill>
                <a:latin typeface="微软雅黑" panose="020B0503020204020204" charset="-122"/>
                <a:ea typeface="微软雅黑" panose="020B0503020204020204" charset="-122"/>
                <a:cs typeface="微软雅黑" panose="020B0503020204020204" charset="-122"/>
              </a:rPr>
              <a:t>4.</a:t>
            </a:r>
            <a:r>
              <a:rPr lang="zh-CN" altLang="en-US" sz="2000">
                <a:solidFill>
                  <a:schemeClr val="accent1"/>
                </a:solidFill>
                <a:latin typeface="微软雅黑" panose="020B0503020204020204" charset="-122"/>
                <a:ea typeface="微软雅黑" panose="020B0503020204020204" charset="-122"/>
                <a:cs typeface="微软雅黑" panose="020B0503020204020204" charset="-122"/>
              </a:rPr>
              <a:t>咳嗽、咳痰</a:t>
            </a:r>
            <a:r>
              <a:rPr lang="en-US" altLang="zh-CN" sz="2000">
                <a:solidFill>
                  <a:schemeClr val="accent1"/>
                </a:solidFill>
                <a:latin typeface="微软雅黑" panose="020B0503020204020204" charset="-122"/>
                <a:ea typeface="微软雅黑" panose="020B0503020204020204" charset="-122"/>
                <a:cs typeface="微软雅黑" panose="020B0503020204020204" charset="-122"/>
              </a:rPr>
              <a:t>  </a:t>
            </a:r>
            <a:r>
              <a:rPr lang="zh-CN" altLang="en-US" sz="2000">
                <a:latin typeface="微软雅黑" panose="020B0503020204020204" charset="-122"/>
                <a:ea typeface="微软雅黑" panose="020B0503020204020204" charset="-122"/>
                <a:cs typeface="微软雅黑" panose="020B0503020204020204" charset="-122"/>
              </a:rPr>
              <a:t>见于慢性支气管炎、阻塞性肺气肿继发肺部感染、支气管扩张、肺脓肿、急性左心衰竭等。</a:t>
            </a:r>
            <a:endParaRPr lang="zh-CN" altLang="en-US" sz="2000">
              <a:latin typeface="微软雅黑" panose="020B0503020204020204" charset="-122"/>
              <a:ea typeface="微软雅黑" panose="020B0503020204020204" charset="-122"/>
              <a:cs typeface="微软雅黑" panose="020B0503020204020204" charset="-122"/>
            </a:endParaRPr>
          </a:p>
          <a:p>
            <a:pPr>
              <a:lnSpc>
                <a:spcPct val="150000"/>
              </a:lnSpc>
            </a:pPr>
            <a:r>
              <a:rPr lang="en-US" altLang="zh-CN" sz="2000">
                <a:solidFill>
                  <a:schemeClr val="accent1"/>
                </a:solidFill>
                <a:latin typeface="微软雅黑" panose="020B0503020204020204" charset="-122"/>
                <a:ea typeface="微软雅黑" panose="020B0503020204020204" charset="-122"/>
                <a:cs typeface="微软雅黑" panose="020B0503020204020204" charset="-122"/>
              </a:rPr>
              <a:t>5.</a:t>
            </a:r>
            <a:r>
              <a:rPr lang="zh-CN" altLang="en-US" sz="2000">
                <a:solidFill>
                  <a:schemeClr val="accent1"/>
                </a:solidFill>
                <a:latin typeface="微软雅黑" panose="020B0503020204020204" charset="-122"/>
                <a:ea typeface="微软雅黑" panose="020B0503020204020204" charset="-122"/>
                <a:cs typeface="微软雅黑" panose="020B0503020204020204" charset="-122"/>
              </a:rPr>
              <a:t>意识障碍</a:t>
            </a:r>
            <a:r>
              <a:rPr lang="en-US" altLang="zh-CN" sz="2000">
                <a:latin typeface="微软雅黑" panose="020B0503020204020204" charset="-122"/>
                <a:ea typeface="微软雅黑" panose="020B0503020204020204" charset="-122"/>
                <a:cs typeface="微软雅黑" panose="020B0503020204020204" charset="-122"/>
              </a:rPr>
              <a:t> </a:t>
            </a:r>
            <a:r>
              <a:rPr lang="zh-CN" altLang="en-US" sz="2000">
                <a:latin typeface="微软雅黑" panose="020B0503020204020204" charset="-122"/>
                <a:ea typeface="微软雅黑" panose="020B0503020204020204" charset="-122"/>
                <a:cs typeface="微软雅黑" panose="020B0503020204020204" charset="-122"/>
              </a:rPr>
              <a:t>见于脑出血、脑膜炎、糖尿病酮症酸中毒、尿毒症、肺性脑病、休克型肺炎、急性中毒等。</a:t>
            </a:r>
            <a:endParaRPr lang="zh-CN" altLang="en-US" sz="2000">
              <a:latin typeface="微软雅黑" panose="020B0503020204020204" charset="-122"/>
              <a:ea typeface="微软雅黑" panose="020B0503020204020204" charset="-122"/>
              <a:cs typeface="微软雅黑" panose="020B0503020204020204" charset="-122"/>
            </a:endParaRPr>
          </a:p>
          <a:p>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itle 6"/>
          <p:cNvSpPr txBox="1"/>
          <p:nvPr>
            <p:custDataLst>
              <p:tags r:id="rId1"/>
            </p:custDataLst>
          </p:nvPr>
        </p:nvSpPr>
        <p:spPr>
          <a:xfrm>
            <a:off x="231407" y="97384"/>
            <a:ext cx="257048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五</a:t>
            </a: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呼吸困难</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3" name="文本框 2"/>
          <p:cNvSpPr txBox="1"/>
          <p:nvPr/>
        </p:nvSpPr>
        <p:spPr>
          <a:xfrm>
            <a:off x="642620" y="920115"/>
            <a:ext cx="4197985" cy="460375"/>
          </a:xfrm>
          <a:prstGeom prst="rect">
            <a:avLst/>
          </a:prstGeom>
          <a:noFill/>
        </p:spPr>
        <p:txBody>
          <a:bodyPr wrap="square" rtlCol="0">
            <a:spAutoFit/>
          </a:bodyPr>
          <a:p>
            <a:r>
              <a:rPr lang="zh-CN" altLang="en-US" sz="2400"/>
              <a:t>（四）问诊要点</a:t>
            </a:r>
            <a:endParaRPr lang="zh-CN" altLang="en-US" sz="2400"/>
          </a:p>
        </p:txBody>
      </p:sp>
      <p:sp>
        <p:nvSpPr>
          <p:cNvPr id="7171" name="页脚占位符 1"/>
          <p:cNvSpPr>
            <a:spLocks noGrp="1"/>
          </p:cNvSpPr>
          <p:nvPr>
            <p:ph type="ftr" sz="quarter" idx="11"/>
          </p:nvPr>
        </p:nvSpPr>
        <p:spPr/>
        <p:txBody>
          <a:bodyPr anchor="t"/>
          <a:lst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5pPr>
          </a:lstStyle>
          <a:p>
            <a:pPr lvl="0" indent="0" algn="r"/>
            <a:r>
              <a:rPr lang="zh-CN" altLang="en-US" sz="1200" b="1">
                <a:solidFill>
                  <a:schemeClr val="bg1"/>
                </a:solidFill>
                <a:latin typeface="Verdana" panose="020B0604030504040204" pitchFamily="34" charset="0"/>
                <a:ea typeface="宋体" panose="02010600030101010101" pitchFamily="2" charset="-122"/>
              </a:rPr>
              <a:t>临床医学概论</a:t>
            </a:r>
            <a:endParaRPr lang="en-US" altLang="zh-CN" sz="1200" b="1">
              <a:solidFill>
                <a:schemeClr val="bg1"/>
              </a:solidFill>
              <a:latin typeface="Verdana" panose="020B0604030504040204" pitchFamily="34" charset="0"/>
              <a:ea typeface="宋体" panose="02010600030101010101" pitchFamily="2" charset="-122"/>
            </a:endParaRPr>
          </a:p>
        </p:txBody>
      </p:sp>
      <p:sp>
        <p:nvSpPr>
          <p:cNvPr id="69634" name="Text Box 2"/>
          <p:cNvSpPr txBox="1"/>
          <p:nvPr/>
        </p:nvSpPr>
        <p:spPr>
          <a:xfrm>
            <a:off x="4479925" y="728663"/>
            <a:ext cx="184150" cy="701675"/>
          </a:xfrm>
          <a:prstGeom prst="rect">
            <a:avLst/>
          </a:prstGeom>
          <a:noFill/>
          <a:ln w="9525">
            <a:noFill/>
          </a:ln>
        </p:spPr>
        <p:txBody>
          <a:bodyPr wrap="none" anchor="t">
            <a:spAutoFit/>
          </a:bodyPr>
          <a:lstStyle/>
          <a:p>
            <a:pPr algn="ctr"/>
            <a:endParaRPr lang="zh-CN" altLang="en-US" sz="4000" b="1" dirty="0">
              <a:solidFill>
                <a:schemeClr val="tx2"/>
              </a:solidFill>
              <a:latin typeface="Times New Roman" panose="02020603050405020304" pitchFamily="18" charset="0"/>
              <a:ea typeface="宋体" panose="02010600030101010101" pitchFamily="2" charset="-122"/>
            </a:endParaRPr>
          </a:p>
        </p:txBody>
      </p:sp>
      <p:sp>
        <p:nvSpPr>
          <p:cNvPr id="69635" name="Text Box 5"/>
          <p:cNvSpPr txBox="1"/>
          <p:nvPr/>
        </p:nvSpPr>
        <p:spPr>
          <a:xfrm>
            <a:off x="2133600" y="2743200"/>
            <a:ext cx="869950" cy="457200"/>
          </a:xfrm>
          <a:prstGeom prst="rect">
            <a:avLst/>
          </a:prstGeom>
          <a:noFill/>
          <a:ln w="9525">
            <a:noFill/>
          </a:ln>
        </p:spPr>
        <p:txBody>
          <a:bodyPr anchor="t">
            <a:spAutoFit/>
          </a:bodyPr>
          <a:lstStyle/>
          <a:p>
            <a:r>
              <a:rPr lang="zh-CN" altLang="en-US" sz="2400" dirty="0">
                <a:latin typeface="Times New Roman" panose="02020603050405020304" pitchFamily="18" charset="0"/>
                <a:ea typeface="宋体" panose="02010600030101010101" pitchFamily="2" charset="-122"/>
              </a:rPr>
              <a:t> </a:t>
            </a:r>
            <a:endParaRPr lang="zh-CN" altLang="en-US" sz="2400" dirty="0">
              <a:latin typeface="Times New Roman" panose="02020603050405020304" pitchFamily="18" charset="0"/>
              <a:ea typeface="宋体" panose="02010600030101010101" pitchFamily="2" charset="-122"/>
            </a:endParaRPr>
          </a:p>
        </p:txBody>
      </p:sp>
      <p:sp>
        <p:nvSpPr>
          <p:cNvPr id="2" name="文本框 1"/>
          <p:cNvSpPr txBox="1"/>
          <p:nvPr/>
        </p:nvSpPr>
        <p:spPr>
          <a:xfrm>
            <a:off x="1878330" y="1814195"/>
            <a:ext cx="8680450" cy="4092575"/>
          </a:xfrm>
          <a:prstGeom prst="rect">
            <a:avLst/>
          </a:prstGeom>
          <a:noFill/>
        </p:spPr>
        <p:txBody>
          <a:bodyPr wrap="square" rtlCol="0" anchor="t">
            <a:spAutoFit/>
          </a:bodyPr>
          <a:p>
            <a:pPr>
              <a:lnSpc>
                <a:spcPct val="150000"/>
              </a:lnSpc>
            </a:pPr>
            <a:r>
              <a:rPr lang="en-US" altLang="zh-CN" sz="2000">
                <a:solidFill>
                  <a:schemeClr val="accent1"/>
                </a:solidFill>
                <a:latin typeface="微软雅黑" panose="020B0503020204020204" charset="-122"/>
                <a:ea typeface="微软雅黑" panose="020B0503020204020204" charset="-122"/>
                <a:cs typeface="微软雅黑" panose="020B0503020204020204" charset="-122"/>
              </a:rPr>
              <a:t>1.</a:t>
            </a:r>
            <a:r>
              <a:rPr lang="zh-CN" altLang="en-US" sz="2000">
                <a:solidFill>
                  <a:schemeClr val="accent1"/>
                </a:solidFill>
                <a:latin typeface="微软雅黑" panose="020B0503020204020204" charset="-122"/>
                <a:ea typeface="微软雅黑" panose="020B0503020204020204" charset="-122"/>
                <a:cs typeface="微软雅黑" panose="020B0503020204020204" charset="-122"/>
              </a:rPr>
              <a:t>呼吸困难发生的快慢</a:t>
            </a:r>
            <a:r>
              <a:rPr lang="en-US" altLang="zh-CN" sz="2000">
                <a:solidFill>
                  <a:schemeClr val="accent1"/>
                </a:solidFill>
                <a:latin typeface="微软雅黑" panose="020B0503020204020204" charset="-122"/>
                <a:ea typeface="微软雅黑" panose="020B0503020204020204" charset="-122"/>
                <a:cs typeface="微软雅黑" panose="020B0503020204020204" charset="-122"/>
              </a:rPr>
              <a:t>  </a:t>
            </a:r>
            <a:r>
              <a:rPr lang="zh-CN" altLang="en-US" sz="2000">
                <a:latin typeface="微软雅黑" panose="020B0503020204020204" charset="-122"/>
                <a:ea typeface="微软雅黑" panose="020B0503020204020204" charset="-122"/>
                <a:cs typeface="微软雅黑" panose="020B0503020204020204" charset="-122"/>
              </a:rPr>
              <a:t>气管支气管异物、气胸、肺栓塞、中毒、急性左心衰竭等导致的呼吸困难多突然发作；慢性阻塞性肺疾病、间质性肺疾病等导致的呼吸困难多渐进性发生。</a:t>
            </a:r>
            <a:endParaRPr lang="zh-CN" altLang="en-US" sz="2000">
              <a:latin typeface="微软雅黑" panose="020B0503020204020204" charset="-122"/>
              <a:ea typeface="微软雅黑" panose="020B0503020204020204" charset="-122"/>
              <a:cs typeface="微软雅黑" panose="020B0503020204020204" charset="-122"/>
            </a:endParaRPr>
          </a:p>
          <a:p>
            <a:pPr>
              <a:lnSpc>
                <a:spcPct val="150000"/>
              </a:lnSpc>
            </a:pPr>
            <a:r>
              <a:rPr lang="en-US" altLang="zh-CN" sz="2000">
                <a:solidFill>
                  <a:schemeClr val="accent1"/>
                </a:solidFill>
                <a:latin typeface="微软雅黑" panose="020B0503020204020204" charset="-122"/>
                <a:ea typeface="微软雅黑" panose="020B0503020204020204" charset="-122"/>
                <a:cs typeface="微软雅黑" panose="020B0503020204020204" charset="-122"/>
              </a:rPr>
              <a:t>2.</a:t>
            </a:r>
            <a:r>
              <a:rPr lang="zh-CN" altLang="en-US" sz="2000">
                <a:solidFill>
                  <a:schemeClr val="accent1"/>
                </a:solidFill>
                <a:latin typeface="微软雅黑" panose="020B0503020204020204" charset="-122"/>
                <a:ea typeface="微软雅黑" panose="020B0503020204020204" charset="-122"/>
                <a:cs typeface="微软雅黑" panose="020B0503020204020204" charset="-122"/>
              </a:rPr>
              <a:t>呼吸困难与体位、活动的关系</a:t>
            </a:r>
            <a:r>
              <a:rPr lang="en-US" altLang="zh-CN" sz="2000">
                <a:solidFill>
                  <a:schemeClr val="accent1"/>
                </a:solidFill>
                <a:latin typeface="微软雅黑" panose="020B0503020204020204" charset="-122"/>
                <a:ea typeface="微软雅黑" panose="020B0503020204020204" charset="-122"/>
                <a:cs typeface="微软雅黑" panose="020B0503020204020204" charset="-122"/>
              </a:rPr>
              <a:t> </a:t>
            </a:r>
            <a:r>
              <a:rPr lang="en-US" altLang="zh-CN" sz="2000">
                <a:latin typeface="微软雅黑" panose="020B0503020204020204" charset="-122"/>
                <a:ea typeface="微软雅黑" panose="020B0503020204020204" charset="-122"/>
                <a:cs typeface="微软雅黑" panose="020B0503020204020204" charset="-122"/>
              </a:rPr>
              <a:t> </a:t>
            </a:r>
            <a:r>
              <a:rPr lang="zh-CN" altLang="en-US" sz="2000">
                <a:latin typeface="微软雅黑" panose="020B0503020204020204" charset="-122"/>
                <a:ea typeface="微软雅黑" panose="020B0503020204020204" charset="-122"/>
                <a:cs typeface="微软雅黑" panose="020B0503020204020204" charset="-122"/>
              </a:rPr>
              <a:t>有些呼吸困难发生在平卧位或端坐位，有些属于活动后呼吸困难。</a:t>
            </a:r>
            <a:endParaRPr lang="zh-CN" altLang="en-US" sz="2000">
              <a:latin typeface="微软雅黑" panose="020B0503020204020204" charset="-122"/>
              <a:ea typeface="微软雅黑" panose="020B0503020204020204" charset="-122"/>
              <a:cs typeface="微软雅黑" panose="020B0503020204020204" charset="-122"/>
            </a:endParaRPr>
          </a:p>
          <a:p>
            <a:pPr>
              <a:lnSpc>
                <a:spcPct val="150000"/>
              </a:lnSpc>
            </a:pPr>
            <a:r>
              <a:rPr lang="en-US" altLang="zh-CN" sz="2000">
                <a:solidFill>
                  <a:schemeClr val="accent1"/>
                </a:solidFill>
                <a:latin typeface="微软雅黑" panose="020B0503020204020204" charset="-122"/>
                <a:ea typeface="微软雅黑" panose="020B0503020204020204" charset="-122"/>
                <a:cs typeface="微软雅黑" panose="020B0503020204020204" charset="-122"/>
              </a:rPr>
              <a:t>3.</a:t>
            </a:r>
            <a:r>
              <a:rPr lang="zh-CN" altLang="en-US" sz="2000">
                <a:solidFill>
                  <a:schemeClr val="accent1"/>
                </a:solidFill>
                <a:latin typeface="微软雅黑" panose="020B0503020204020204" charset="-122"/>
                <a:ea typeface="微软雅黑" panose="020B0503020204020204" charset="-122"/>
                <a:cs typeface="微软雅黑" panose="020B0503020204020204" charset="-122"/>
              </a:rPr>
              <a:t>呼吸困难的原因</a:t>
            </a:r>
            <a:r>
              <a:rPr lang="en-US" altLang="zh-CN" sz="2000">
                <a:latin typeface="微软雅黑" panose="020B0503020204020204" charset="-122"/>
                <a:ea typeface="微软雅黑" panose="020B0503020204020204" charset="-122"/>
                <a:cs typeface="微软雅黑" panose="020B0503020204020204" charset="-122"/>
              </a:rPr>
              <a:t>  </a:t>
            </a:r>
            <a:r>
              <a:rPr lang="zh-CN" altLang="en-US" sz="2000">
                <a:latin typeface="微软雅黑" panose="020B0503020204020204" charset="-122"/>
                <a:ea typeface="微软雅黑" panose="020B0503020204020204" charset="-122"/>
                <a:cs typeface="微软雅黑" panose="020B0503020204020204" charset="-122"/>
              </a:rPr>
              <a:t>注意询问肺部疾病、心脏疾病、肾脏疾病、代谢性疾病、血液系统疾病病史，药物、毒物摄入史及颅脑疾病史等。</a:t>
            </a:r>
            <a:endParaRPr lang="zh-CN" altLang="en-US" sz="2000">
              <a:latin typeface="微软雅黑" panose="020B0503020204020204" charset="-122"/>
              <a:ea typeface="微软雅黑" panose="020B0503020204020204" charset="-122"/>
              <a:cs typeface="微软雅黑" panose="020B0503020204020204" charset="-122"/>
            </a:endParaRPr>
          </a:p>
          <a:p>
            <a:pPr>
              <a:lnSpc>
                <a:spcPct val="150000"/>
              </a:lnSpc>
            </a:pPr>
            <a:r>
              <a:rPr lang="en-US" altLang="zh-CN" sz="2000">
                <a:solidFill>
                  <a:schemeClr val="accent1"/>
                </a:solidFill>
                <a:latin typeface="微软雅黑" panose="020B0503020204020204" charset="-122"/>
                <a:ea typeface="微软雅黑" panose="020B0503020204020204" charset="-122"/>
                <a:cs typeface="微软雅黑" panose="020B0503020204020204" charset="-122"/>
              </a:rPr>
              <a:t>4.</a:t>
            </a:r>
            <a:r>
              <a:rPr lang="zh-CN" altLang="en-US" sz="2000">
                <a:solidFill>
                  <a:schemeClr val="accent1"/>
                </a:solidFill>
                <a:latin typeface="微软雅黑" panose="020B0503020204020204" charset="-122"/>
                <a:ea typeface="微软雅黑" panose="020B0503020204020204" charset="-122"/>
                <a:cs typeface="微软雅黑" panose="020B0503020204020204" charset="-122"/>
              </a:rPr>
              <a:t>伴随症状</a:t>
            </a:r>
            <a:r>
              <a:rPr lang="en-US" altLang="zh-CN" sz="2000">
                <a:latin typeface="微软雅黑" panose="020B0503020204020204" charset="-122"/>
                <a:ea typeface="微软雅黑" panose="020B0503020204020204" charset="-122"/>
                <a:cs typeface="微软雅黑" panose="020B0503020204020204" charset="-122"/>
              </a:rPr>
              <a:t>  </a:t>
            </a:r>
            <a:r>
              <a:rPr lang="zh-CN" altLang="en-US" sz="2000">
                <a:latin typeface="微软雅黑" panose="020B0503020204020204" charset="-122"/>
                <a:ea typeface="微软雅黑" panose="020B0503020204020204" charset="-122"/>
                <a:cs typeface="微软雅黑" panose="020B0503020204020204" charset="-122"/>
              </a:rPr>
              <a:t>呼吸困难时是否伴有其他不适症状。</a:t>
            </a:r>
            <a:endParaRPr lang="zh-CN" altLang="en-US" sz="2000">
              <a:latin typeface="微软雅黑" panose="020B0503020204020204" charset="-122"/>
              <a:ea typeface="微软雅黑" panose="020B0503020204020204" charset="-122"/>
              <a:cs typeface="微软雅黑" panose="020B0503020204020204" charset="-122"/>
            </a:endParaRPr>
          </a:p>
          <a:p>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176149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六</a:t>
            </a: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胸痛</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862965" y="2827655"/>
            <a:ext cx="5288280" cy="1753235"/>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胸痛</a:t>
            </a:r>
            <a:r>
              <a:rPr lang="en-US" altLang="zh-CN" dirty="0">
                <a:latin typeface="微软雅黑" panose="020B0503020204020204" charset="-122"/>
                <a:ea typeface="微软雅黑" panose="020B0503020204020204" charset="-122"/>
              </a:rPr>
              <a:t>(chest pain)</a:t>
            </a:r>
            <a:r>
              <a:rPr lang="zh-CN" altLang="en-US" dirty="0">
                <a:latin typeface="微软雅黑" panose="020B0503020204020204" charset="-122"/>
                <a:ea typeface="微软雅黑" panose="020B0503020204020204" charset="-122"/>
              </a:rPr>
              <a:t>主要为胸部疾病所致，其程度因个体痛阈的不同而不同，与病情轻重程度也不完全一致。</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endParaRPr lang="zh-CN" altLang="en-US" dirty="0">
              <a:latin typeface="微软雅黑" panose="020B0503020204020204" charset="-122"/>
              <a:ea typeface="微软雅黑" panose="020B0503020204020204" charset="-122"/>
            </a:endParaRPr>
          </a:p>
        </p:txBody>
      </p:sp>
      <p:pic>
        <p:nvPicPr>
          <p:cNvPr id="6" name="图片 5" descr="老年男性胸痛"/>
          <p:cNvPicPr>
            <a:picLocks noChangeAspect="1"/>
          </p:cNvPicPr>
          <p:nvPr/>
        </p:nvPicPr>
        <p:blipFill>
          <a:blip r:embed="rId3"/>
          <a:stretch>
            <a:fillRect/>
          </a:stretch>
        </p:blipFill>
        <p:spPr>
          <a:xfrm>
            <a:off x="7526020" y="2392045"/>
            <a:ext cx="3199765" cy="319976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itle 6"/>
          <p:cNvSpPr txBox="1"/>
          <p:nvPr>
            <p:custDataLst>
              <p:tags r:id="rId1"/>
            </p:custDataLst>
          </p:nvPr>
        </p:nvSpPr>
        <p:spPr>
          <a:xfrm>
            <a:off x="231407" y="97384"/>
            <a:ext cx="176149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六</a:t>
            </a: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胸痛</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3" name="文本框 2"/>
          <p:cNvSpPr txBox="1"/>
          <p:nvPr/>
        </p:nvSpPr>
        <p:spPr>
          <a:xfrm>
            <a:off x="642620" y="920115"/>
            <a:ext cx="4197985" cy="460375"/>
          </a:xfrm>
          <a:prstGeom prst="rect">
            <a:avLst/>
          </a:prstGeom>
          <a:noFill/>
        </p:spPr>
        <p:txBody>
          <a:bodyPr wrap="square" rtlCol="0">
            <a:spAutoFit/>
          </a:bodyPr>
          <a:p>
            <a:r>
              <a:rPr lang="zh-CN" altLang="en-US" sz="2400"/>
              <a:t>（一）病因</a:t>
            </a:r>
            <a:endParaRPr lang="zh-CN" altLang="en-US" sz="2400"/>
          </a:p>
        </p:txBody>
      </p:sp>
      <p:sp>
        <p:nvSpPr>
          <p:cNvPr id="7171" name="页脚占位符 1"/>
          <p:cNvSpPr>
            <a:spLocks noGrp="1"/>
          </p:cNvSpPr>
          <p:nvPr>
            <p:ph type="ftr" sz="quarter" idx="11"/>
          </p:nvPr>
        </p:nvSpPr>
        <p:spPr/>
        <p:txBody>
          <a:bodyPr anchor="t"/>
          <a:lst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5pPr>
          </a:lstStyle>
          <a:p>
            <a:pPr lvl="0" indent="0" algn="r"/>
            <a:r>
              <a:rPr lang="zh-CN" altLang="en-US" sz="1200" b="1">
                <a:solidFill>
                  <a:schemeClr val="bg1"/>
                </a:solidFill>
                <a:latin typeface="Verdana" panose="020B0604030504040204" pitchFamily="34" charset="0"/>
                <a:ea typeface="宋体" panose="02010600030101010101" pitchFamily="2" charset="-122"/>
              </a:rPr>
              <a:t>临床医学概论</a:t>
            </a:r>
            <a:endParaRPr lang="en-US" altLang="zh-CN" sz="1200" b="1">
              <a:solidFill>
                <a:schemeClr val="bg1"/>
              </a:solidFill>
              <a:latin typeface="Verdana" panose="020B0604030504040204" pitchFamily="34" charset="0"/>
              <a:ea typeface="宋体" panose="02010600030101010101" pitchFamily="2" charset="-122"/>
            </a:endParaRPr>
          </a:p>
        </p:txBody>
      </p:sp>
      <p:sp>
        <p:nvSpPr>
          <p:cNvPr id="69634" name="Text Box 2"/>
          <p:cNvSpPr txBox="1"/>
          <p:nvPr/>
        </p:nvSpPr>
        <p:spPr>
          <a:xfrm>
            <a:off x="4479925" y="728663"/>
            <a:ext cx="184150" cy="701675"/>
          </a:xfrm>
          <a:prstGeom prst="rect">
            <a:avLst/>
          </a:prstGeom>
          <a:noFill/>
          <a:ln w="9525">
            <a:noFill/>
          </a:ln>
        </p:spPr>
        <p:txBody>
          <a:bodyPr wrap="none" anchor="t">
            <a:spAutoFit/>
          </a:bodyPr>
          <a:lstStyle/>
          <a:p>
            <a:pPr algn="ctr"/>
            <a:endParaRPr lang="zh-CN" altLang="en-US" sz="4000" b="1" dirty="0">
              <a:solidFill>
                <a:schemeClr val="tx2"/>
              </a:solidFill>
              <a:latin typeface="Times New Roman" panose="02020603050405020304" pitchFamily="18" charset="0"/>
              <a:ea typeface="宋体" panose="02010600030101010101" pitchFamily="2" charset="-122"/>
            </a:endParaRPr>
          </a:p>
        </p:txBody>
      </p:sp>
      <p:sp>
        <p:nvSpPr>
          <p:cNvPr id="69635" name="Text Box 5"/>
          <p:cNvSpPr txBox="1"/>
          <p:nvPr/>
        </p:nvSpPr>
        <p:spPr>
          <a:xfrm>
            <a:off x="2133600" y="2743200"/>
            <a:ext cx="869950" cy="457200"/>
          </a:xfrm>
          <a:prstGeom prst="rect">
            <a:avLst/>
          </a:prstGeom>
          <a:noFill/>
          <a:ln w="9525">
            <a:noFill/>
          </a:ln>
        </p:spPr>
        <p:txBody>
          <a:bodyPr anchor="t">
            <a:spAutoFit/>
          </a:bodyPr>
          <a:lstStyle/>
          <a:p>
            <a:r>
              <a:rPr lang="zh-CN" altLang="en-US" sz="2400" dirty="0">
                <a:latin typeface="Times New Roman" panose="02020603050405020304" pitchFamily="18" charset="0"/>
                <a:ea typeface="宋体" panose="02010600030101010101" pitchFamily="2" charset="-122"/>
              </a:rPr>
              <a:t> </a:t>
            </a:r>
            <a:endParaRPr lang="zh-CN" altLang="en-US" sz="2400" dirty="0">
              <a:latin typeface="Times New Roman" panose="02020603050405020304" pitchFamily="18" charset="0"/>
              <a:ea typeface="宋体" panose="02010600030101010101" pitchFamily="2" charset="-122"/>
            </a:endParaRPr>
          </a:p>
        </p:txBody>
      </p:sp>
      <p:grpSp>
        <p:nvGrpSpPr>
          <p:cNvPr id="2" name="组合 1"/>
          <p:cNvGrpSpPr/>
          <p:nvPr/>
        </p:nvGrpSpPr>
        <p:grpSpPr>
          <a:xfrm>
            <a:off x="3221355" y="1430655"/>
            <a:ext cx="6188075" cy="4436745"/>
            <a:chOff x="2460" y="2440"/>
            <a:chExt cx="9745" cy="6987"/>
          </a:xfrm>
        </p:grpSpPr>
        <p:sp>
          <p:nvSpPr>
            <p:cNvPr id="56321" name="任意多边形 1"/>
            <p:cNvSpPr/>
            <p:nvPr/>
          </p:nvSpPr>
          <p:spPr>
            <a:xfrm>
              <a:off x="8915" y="2440"/>
              <a:ext cx="3290" cy="2948"/>
            </a:xfrm>
            <a:custGeom>
              <a:avLst/>
              <a:gdLst/>
              <a:ahLst/>
              <a:cxnLst>
                <a:cxn ang="270">
                  <a:pos x="10800" y="0"/>
                </a:cxn>
                <a:cxn ang="180">
                  <a:pos x="2700" y="10800"/>
                </a:cxn>
                <a:cxn ang="270">
                  <a:pos x="10800" y="5400"/>
                </a:cxn>
                <a:cxn ang="0">
                  <a:pos x="18900" y="10800"/>
                </a:cxn>
              </a:cxnLst>
              <a:rect l="0" t="0" r="0" b="0"/>
              <a:pathLst>
                <a:path w="21600" h="21600">
                  <a:moveTo>
                    <a:pt x="5400" y="10800"/>
                  </a:moveTo>
                  <a:cubicBezTo>
                    <a:pt x="5400" y="7818"/>
                    <a:pt x="7818" y="5400"/>
                    <a:pt x="10800" y="5400"/>
                  </a:cubicBezTo>
                  <a:cubicBezTo>
                    <a:pt x="13782" y="5400"/>
                    <a:pt x="16200" y="7818"/>
                    <a:pt x="16200" y="10800"/>
                  </a:cubicBezTo>
                  <a:lnTo>
                    <a:pt x="21600" y="10800"/>
                  </a:lnTo>
                  <a:cubicBezTo>
                    <a:pt x="21600" y="4835"/>
                    <a:pt x="16765" y="0"/>
                    <a:pt x="10800" y="0"/>
                  </a:cubicBezTo>
                  <a:cubicBezTo>
                    <a:pt x="4835" y="0"/>
                    <a:pt x="0" y="4835"/>
                    <a:pt x="0" y="10800"/>
                  </a:cubicBezTo>
                  <a:close/>
                </a:path>
              </a:pathLst>
            </a:custGeom>
            <a:pattFill prst="pct10">
              <a:fgClr>
                <a:schemeClr val="hlink">
                  <a:alpha val="35999"/>
                </a:schemeClr>
              </a:fgClr>
              <a:bgClr>
                <a:schemeClr val="bg1">
                  <a:alpha val="35999"/>
                </a:schemeClr>
              </a:bgClr>
            </a:pattFill>
            <a:ln w="9525"/>
            <a:scene3d>
              <a:camera prst="legacyPerspectiveBottom">
                <a:rot lat="0" lon="0" rev="0"/>
              </a:camera>
              <a:lightRig rig="legacyFlat3" dir="t"/>
            </a:scene3d>
            <a:sp3d extrusionH="887400" prstMaterial="legacyMatte">
              <a:bevelT w="13500" h="13500" prst="angle"/>
              <a:bevelB w="13500" h="13500" prst="angle"/>
              <a:extrusionClr>
                <a:schemeClr val="hlink"/>
              </a:extrusionClr>
            </a:sp3d>
          </p:spPr>
          <p:txBody>
            <a:bodyPr/>
            <a:p>
              <a:endParaRPr lang="zh-CN" altLang="en-US"/>
            </a:p>
          </p:txBody>
        </p:sp>
        <p:sp>
          <p:nvSpPr>
            <p:cNvPr id="56323" name="任意多边形 56323"/>
            <p:cNvSpPr/>
            <p:nvPr/>
          </p:nvSpPr>
          <p:spPr>
            <a:xfrm>
              <a:off x="2460" y="2440"/>
              <a:ext cx="3290" cy="2948"/>
            </a:xfrm>
            <a:custGeom>
              <a:avLst/>
              <a:gdLst/>
              <a:ahLst/>
              <a:cxnLst>
                <a:cxn ang="270">
                  <a:pos x="10800" y="0"/>
                </a:cxn>
                <a:cxn ang="180">
                  <a:pos x="2700" y="10800"/>
                </a:cxn>
                <a:cxn ang="270">
                  <a:pos x="10800" y="5400"/>
                </a:cxn>
                <a:cxn ang="0">
                  <a:pos x="18900" y="10800"/>
                </a:cxn>
              </a:cxnLst>
              <a:rect l="0" t="0" r="0" b="0"/>
              <a:pathLst>
                <a:path w="21600" h="21600">
                  <a:moveTo>
                    <a:pt x="5400" y="10800"/>
                  </a:moveTo>
                  <a:cubicBezTo>
                    <a:pt x="5400" y="7818"/>
                    <a:pt x="7818" y="5400"/>
                    <a:pt x="10800" y="5400"/>
                  </a:cubicBezTo>
                  <a:cubicBezTo>
                    <a:pt x="13782" y="5400"/>
                    <a:pt x="16200" y="7818"/>
                    <a:pt x="16200" y="10800"/>
                  </a:cubicBezTo>
                  <a:lnTo>
                    <a:pt x="21600" y="10800"/>
                  </a:lnTo>
                  <a:cubicBezTo>
                    <a:pt x="21600" y="4835"/>
                    <a:pt x="16765" y="0"/>
                    <a:pt x="10800" y="0"/>
                  </a:cubicBezTo>
                  <a:cubicBezTo>
                    <a:pt x="4835" y="0"/>
                    <a:pt x="0" y="4835"/>
                    <a:pt x="0" y="10800"/>
                  </a:cubicBezTo>
                  <a:close/>
                </a:path>
              </a:pathLst>
            </a:custGeom>
            <a:pattFill prst="pct10">
              <a:fgClr>
                <a:schemeClr val="hlink">
                  <a:alpha val="35999"/>
                </a:schemeClr>
              </a:fgClr>
              <a:bgClr>
                <a:schemeClr val="bg1">
                  <a:alpha val="35999"/>
                </a:schemeClr>
              </a:bgClr>
            </a:pattFill>
            <a:ln w="9525"/>
            <a:scene3d>
              <a:camera prst="legacyPerspectiveBottom">
                <a:rot lat="0" lon="0" rev="0"/>
              </a:camera>
              <a:lightRig rig="legacyFlat3" dir="t"/>
            </a:scene3d>
            <a:sp3d extrusionH="887400" prstMaterial="legacyMatte">
              <a:bevelT w="13500" h="13500" prst="angle"/>
              <a:bevelB w="13500" h="13500" prst="angle"/>
              <a:extrusionClr>
                <a:schemeClr val="hlink"/>
              </a:extrusionClr>
            </a:sp3d>
          </p:spPr>
          <p:txBody>
            <a:bodyPr/>
            <a:p>
              <a:endParaRPr lang="zh-CN" altLang="en-US"/>
            </a:p>
          </p:txBody>
        </p:sp>
        <p:sp>
          <p:nvSpPr>
            <p:cNvPr id="56324" name="折角形 56324"/>
            <p:cNvSpPr/>
            <p:nvPr/>
          </p:nvSpPr>
          <p:spPr>
            <a:xfrm>
              <a:off x="2460" y="3915"/>
              <a:ext cx="3290" cy="5513"/>
            </a:xfrm>
            <a:prstGeom prst="foldedCorner">
              <a:avLst>
                <a:gd name="adj" fmla="val 12500"/>
              </a:avLst>
            </a:prstGeom>
            <a:solidFill>
              <a:schemeClr val="hlink">
                <a:alpha val="39999"/>
              </a:schemeClr>
            </a:solidFill>
            <a:ln w="9525" cap="flat" cmpd="sng">
              <a:solidFill>
                <a:schemeClr val="bg1"/>
              </a:solidFill>
              <a:prstDash val="solid"/>
              <a:round/>
              <a:headEnd type="none" w="med" len="med"/>
              <a:tailEnd type="none" w="med" len="med"/>
            </a:ln>
          </p:spPr>
          <p:txBody>
            <a:bodyPr wrap="none" lIns="93345" tIns="46990" rIns="93345" bIns="46990" anchor="ctr"/>
            <a:p>
              <a:pPr algn="ctr"/>
              <a:endParaRPr lang="zh-CN" altLang="en-US" sz="2400" dirty="0">
                <a:latin typeface="Verdana" panose="020B0604030504040204" pitchFamily="34" charset="0"/>
                <a:ea typeface="宋体" panose="02010600030101010101" pitchFamily="2" charset="-122"/>
              </a:endParaRPr>
            </a:p>
          </p:txBody>
        </p:sp>
        <p:sp>
          <p:nvSpPr>
            <p:cNvPr id="56325" name="文本框 56325"/>
            <p:cNvSpPr txBox="1"/>
            <p:nvPr/>
          </p:nvSpPr>
          <p:spPr>
            <a:xfrm>
              <a:off x="2575" y="3273"/>
              <a:ext cx="680" cy="720"/>
            </a:xfrm>
            <a:prstGeom prst="rect">
              <a:avLst/>
            </a:prstGeom>
            <a:noFill/>
            <a:ln w="9525">
              <a:noFill/>
            </a:ln>
          </p:spPr>
          <p:txBody>
            <a:bodyPr lIns="92075" tIns="46038" rIns="92075" bIns="46038" anchor="t">
              <a:spAutoFit/>
            </a:bodyPr>
            <a:p>
              <a:pPr>
                <a:spcBef>
                  <a:spcPct val="50000"/>
                </a:spcBef>
              </a:pPr>
              <a:r>
                <a:rPr lang="zh-CN" altLang="en-US" sz="2400" b="1" dirty="0">
                  <a:solidFill>
                    <a:srgbClr val="FF0000"/>
                  </a:solidFill>
                  <a:latin typeface="Verdana" panose="020B0604030504040204" pitchFamily="34" charset="0"/>
                  <a:ea typeface="宋体" panose="02010600030101010101" pitchFamily="2" charset="-122"/>
                </a:rPr>
                <a:t>疾</a:t>
              </a:r>
              <a:endParaRPr lang="zh-CN" altLang="en-US" sz="2400" b="1" dirty="0">
                <a:solidFill>
                  <a:srgbClr val="FF0000"/>
                </a:solidFill>
                <a:latin typeface="Verdana" panose="020B0604030504040204" pitchFamily="34" charset="0"/>
                <a:ea typeface="宋体" panose="02010600030101010101" pitchFamily="2" charset="-122"/>
              </a:endParaRPr>
            </a:p>
          </p:txBody>
        </p:sp>
        <p:sp>
          <p:nvSpPr>
            <p:cNvPr id="56326" name="文本框 56326"/>
            <p:cNvSpPr txBox="1"/>
            <p:nvPr/>
          </p:nvSpPr>
          <p:spPr>
            <a:xfrm>
              <a:off x="4048" y="2553"/>
              <a:ext cx="680" cy="720"/>
            </a:xfrm>
            <a:prstGeom prst="rect">
              <a:avLst/>
            </a:prstGeom>
            <a:noFill/>
            <a:ln w="9525">
              <a:noFill/>
            </a:ln>
          </p:spPr>
          <p:txBody>
            <a:bodyPr lIns="92075" tIns="46038" rIns="92075" bIns="46038" anchor="t">
              <a:spAutoFit/>
            </a:bodyPr>
            <a:p>
              <a:pPr>
                <a:spcBef>
                  <a:spcPct val="50000"/>
                </a:spcBef>
              </a:pPr>
              <a:r>
                <a:rPr lang="zh-CN" altLang="en-US" sz="2400" b="1" dirty="0">
                  <a:solidFill>
                    <a:srgbClr val="FF0000"/>
                  </a:solidFill>
                  <a:latin typeface="Verdana" panose="020B0604030504040204" pitchFamily="34" charset="0"/>
                  <a:ea typeface="宋体" panose="02010600030101010101" pitchFamily="2" charset="-122"/>
                </a:rPr>
                <a:t>壁</a:t>
              </a:r>
              <a:endParaRPr lang="zh-CN" altLang="en-US" sz="2400" b="1" dirty="0">
                <a:solidFill>
                  <a:srgbClr val="FF0000"/>
                </a:solidFill>
                <a:latin typeface="Verdana" panose="020B0604030504040204" pitchFamily="34" charset="0"/>
                <a:ea typeface="宋体" panose="02010600030101010101" pitchFamily="2" charset="-122"/>
              </a:endParaRPr>
            </a:p>
          </p:txBody>
        </p:sp>
        <p:sp>
          <p:nvSpPr>
            <p:cNvPr id="56327" name="文本框 56327"/>
            <p:cNvSpPr txBox="1"/>
            <p:nvPr/>
          </p:nvSpPr>
          <p:spPr>
            <a:xfrm>
              <a:off x="3255" y="2553"/>
              <a:ext cx="680" cy="720"/>
            </a:xfrm>
            <a:prstGeom prst="rect">
              <a:avLst/>
            </a:prstGeom>
            <a:noFill/>
            <a:ln w="9525">
              <a:noFill/>
            </a:ln>
          </p:spPr>
          <p:txBody>
            <a:bodyPr lIns="92075" tIns="46038" rIns="92075" bIns="46038" anchor="t">
              <a:spAutoFit/>
            </a:bodyPr>
            <a:p>
              <a:pPr>
                <a:spcBef>
                  <a:spcPct val="50000"/>
                </a:spcBef>
              </a:pPr>
              <a:r>
                <a:rPr lang="zh-CN" altLang="en-US" sz="2400" b="1" dirty="0">
                  <a:solidFill>
                    <a:srgbClr val="FF0000"/>
                  </a:solidFill>
                  <a:latin typeface="Verdana" panose="020B0604030504040204" pitchFamily="34" charset="0"/>
                  <a:ea typeface="宋体" panose="02010600030101010101" pitchFamily="2" charset="-122"/>
                </a:rPr>
                <a:t>胸</a:t>
              </a:r>
              <a:endParaRPr lang="zh-CN" altLang="en-US" sz="2400" b="1" dirty="0">
                <a:solidFill>
                  <a:srgbClr val="FF0000"/>
                </a:solidFill>
                <a:latin typeface="Verdana" panose="020B0604030504040204" pitchFamily="34" charset="0"/>
                <a:ea typeface="宋体" panose="02010600030101010101" pitchFamily="2" charset="-122"/>
              </a:endParaRPr>
            </a:p>
          </p:txBody>
        </p:sp>
        <p:sp>
          <p:nvSpPr>
            <p:cNvPr id="56328" name="文本框 56328"/>
            <p:cNvSpPr txBox="1"/>
            <p:nvPr/>
          </p:nvSpPr>
          <p:spPr>
            <a:xfrm>
              <a:off x="4913" y="3273"/>
              <a:ext cx="680" cy="720"/>
            </a:xfrm>
            <a:prstGeom prst="rect">
              <a:avLst/>
            </a:prstGeom>
            <a:noFill/>
            <a:ln w="9525">
              <a:noFill/>
            </a:ln>
          </p:spPr>
          <p:txBody>
            <a:bodyPr lIns="92075" tIns="46038" rIns="92075" bIns="46038" anchor="t">
              <a:spAutoFit/>
            </a:bodyPr>
            <a:p>
              <a:pPr>
                <a:spcBef>
                  <a:spcPct val="50000"/>
                </a:spcBef>
              </a:pPr>
              <a:r>
                <a:rPr lang="zh-CN" altLang="en-US" sz="2400" b="1" dirty="0">
                  <a:solidFill>
                    <a:srgbClr val="FF0000"/>
                  </a:solidFill>
                  <a:latin typeface="Verdana" panose="020B0604030504040204" pitchFamily="34" charset="0"/>
                  <a:ea typeface="宋体" panose="02010600030101010101" pitchFamily="2" charset="-122"/>
                </a:rPr>
                <a:t>病</a:t>
              </a:r>
              <a:endParaRPr lang="zh-CN" altLang="en-US" sz="2400" b="1" dirty="0">
                <a:solidFill>
                  <a:srgbClr val="FF0000"/>
                </a:solidFill>
                <a:latin typeface="Verdana" panose="020B0604030504040204" pitchFamily="34" charset="0"/>
                <a:ea typeface="宋体" panose="02010600030101010101" pitchFamily="2" charset="-122"/>
              </a:endParaRPr>
            </a:p>
          </p:txBody>
        </p:sp>
        <p:sp>
          <p:nvSpPr>
            <p:cNvPr id="56329" name="文本框 56329"/>
            <p:cNvSpPr txBox="1"/>
            <p:nvPr/>
          </p:nvSpPr>
          <p:spPr>
            <a:xfrm>
              <a:off x="2575" y="4140"/>
              <a:ext cx="3175" cy="4573"/>
            </a:xfrm>
            <a:prstGeom prst="rect">
              <a:avLst/>
            </a:prstGeom>
            <a:noFill/>
            <a:ln w="9525">
              <a:noFill/>
            </a:ln>
          </p:spPr>
          <p:txBody>
            <a:bodyPr lIns="92075" tIns="46038" rIns="92075" bIns="46038" anchor="t">
              <a:spAutoFit/>
            </a:bodyPr>
            <a:p>
              <a:pPr algn="ctr">
                <a:lnSpc>
                  <a:spcPct val="170000"/>
                </a:lnSpc>
              </a:pPr>
              <a:r>
                <a:rPr lang="zh-CN" altLang="en-US" sz="2400" dirty="0">
                  <a:latin typeface="Verdana" panose="020B0604030504040204" pitchFamily="34" charset="0"/>
                  <a:ea typeface="宋体" panose="02010600030101010101" pitchFamily="2" charset="-122"/>
                </a:rPr>
                <a:t>急性皮炎</a:t>
              </a:r>
              <a:endParaRPr lang="zh-CN" altLang="en-US" sz="2400" dirty="0">
                <a:latin typeface="Verdana" panose="020B0604030504040204" pitchFamily="34" charset="0"/>
                <a:ea typeface="宋体" panose="02010600030101010101" pitchFamily="2" charset="-122"/>
              </a:endParaRPr>
            </a:p>
            <a:p>
              <a:pPr algn="ctr">
                <a:lnSpc>
                  <a:spcPct val="120000"/>
                </a:lnSpc>
              </a:pPr>
              <a:r>
                <a:rPr lang="zh-CN" altLang="en-US" sz="2400" dirty="0">
                  <a:latin typeface="Verdana" panose="020B0604030504040204" pitchFamily="34" charset="0"/>
                  <a:ea typeface="宋体" panose="02010600030101010101" pitchFamily="2" charset="-122"/>
                </a:rPr>
                <a:t>带状疱疹</a:t>
              </a:r>
              <a:endParaRPr lang="zh-CN" altLang="en-US" sz="2400" dirty="0">
                <a:latin typeface="Verdana" panose="020B0604030504040204" pitchFamily="34" charset="0"/>
                <a:ea typeface="宋体" panose="02010600030101010101" pitchFamily="2" charset="-122"/>
              </a:endParaRPr>
            </a:p>
            <a:p>
              <a:pPr algn="ctr">
                <a:lnSpc>
                  <a:spcPct val="120000"/>
                </a:lnSpc>
              </a:pPr>
              <a:r>
                <a:rPr lang="zh-CN" altLang="en-US" sz="2400" dirty="0">
                  <a:latin typeface="Verdana" panose="020B0604030504040204" pitchFamily="34" charset="0"/>
                  <a:ea typeface="宋体" panose="02010600030101010101" pitchFamily="2" charset="-122"/>
                </a:rPr>
                <a:t>肋间神经炎</a:t>
              </a:r>
              <a:endParaRPr lang="zh-CN" altLang="en-US" sz="2400" dirty="0">
                <a:latin typeface="Verdana" panose="020B0604030504040204" pitchFamily="34" charset="0"/>
                <a:ea typeface="宋体" panose="02010600030101010101" pitchFamily="2" charset="-122"/>
              </a:endParaRPr>
            </a:p>
            <a:p>
              <a:pPr algn="ctr">
                <a:lnSpc>
                  <a:spcPct val="120000"/>
                </a:lnSpc>
              </a:pPr>
              <a:r>
                <a:rPr lang="zh-CN" altLang="en-US" sz="2400" dirty="0">
                  <a:latin typeface="Verdana" panose="020B0604030504040204" pitchFamily="34" charset="0"/>
                  <a:ea typeface="宋体" panose="02010600030101010101" pitchFamily="2" charset="-122"/>
                </a:rPr>
                <a:t>肋软骨炎</a:t>
              </a:r>
              <a:endParaRPr lang="zh-CN" altLang="en-US" sz="2400" dirty="0">
                <a:latin typeface="Verdana" panose="020B0604030504040204" pitchFamily="34" charset="0"/>
                <a:ea typeface="宋体" panose="02010600030101010101" pitchFamily="2" charset="-122"/>
              </a:endParaRPr>
            </a:p>
            <a:p>
              <a:pPr algn="ctr">
                <a:lnSpc>
                  <a:spcPct val="120000"/>
                </a:lnSpc>
              </a:pPr>
              <a:r>
                <a:rPr lang="zh-CN" altLang="en-US" sz="2400" dirty="0">
                  <a:latin typeface="Verdana" panose="020B0604030504040204" pitchFamily="34" charset="0"/>
                  <a:ea typeface="宋体" panose="02010600030101010101" pitchFamily="2" charset="-122"/>
                </a:rPr>
                <a:t>肋骨骨折</a:t>
              </a:r>
              <a:endParaRPr lang="zh-CN" altLang="en-US" sz="2400" dirty="0">
                <a:latin typeface="Verdana" panose="020B0604030504040204" pitchFamily="34" charset="0"/>
                <a:ea typeface="宋体" panose="02010600030101010101" pitchFamily="2" charset="-122"/>
              </a:endParaRPr>
            </a:p>
            <a:p>
              <a:pPr algn="ctr">
                <a:lnSpc>
                  <a:spcPct val="120000"/>
                </a:lnSpc>
              </a:pPr>
              <a:r>
                <a:rPr lang="zh-CN" altLang="en-US" sz="2400" dirty="0">
                  <a:latin typeface="Verdana" panose="020B0604030504040204" pitchFamily="34" charset="0"/>
                  <a:ea typeface="宋体" panose="02010600030101010101" pitchFamily="2" charset="-122"/>
                </a:rPr>
                <a:t>急性白血病</a:t>
              </a:r>
              <a:r>
                <a:rPr lang="zh-CN" altLang="en-US" sz="2000" dirty="0">
                  <a:latin typeface="Verdana" panose="020B0604030504040204" pitchFamily="34" charset="0"/>
                  <a:ea typeface="宋体" panose="02010600030101010101" pitchFamily="2" charset="-122"/>
                </a:rPr>
                <a:t> </a:t>
              </a:r>
              <a:endParaRPr lang="zh-CN" altLang="en-US" sz="2000" dirty="0">
                <a:latin typeface="Verdana" panose="020B0604030504040204" pitchFamily="34" charset="0"/>
                <a:ea typeface="宋体" panose="02010600030101010101" pitchFamily="2" charset="-122"/>
              </a:endParaRPr>
            </a:p>
          </p:txBody>
        </p:sp>
        <p:sp>
          <p:nvSpPr>
            <p:cNvPr id="56330" name="折角形 56332"/>
            <p:cNvSpPr/>
            <p:nvPr/>
          </p:nvSpPr>
          <p:spPr>
            <a:xfrm>
              <a:off x="8858" y="3915"/>
              <a:ext cx="3290" cy="5513"/>
            </a:xfrm>
            <a:prstGeom prst="foldedCorner">
              <a:avLst>
                <a:gd name="adj" fmla="val 12500"/>
              </a:avLst>
            </a:prstGeom>
            <a:solidFill>
              <a:schemeClr val="hlink">
                <a:alpha val="39999"/>
              </a:schemeClr>
            </a:solidFill>
            <a:ln w="9525" cap="flat" cmpd="sng">
              <a:solidFill>
                <a:schemeClr val="bg1"/>
              </a:solidFill>
              <a:prstDash val="solid"/>
              <a:round/>
              <a:headEnd type="none" w="med" len="med"/>
              <a:tailEnd type="none" w="med" len="med"/>
            </a:ln>
          </p:spPr>
          <p:txBody>
            <a:bodyPr wrap="none" lIns="93345" tIns="46990" rIns="93345" bIns="46990" anchor="ctr"/>
            <a:p>
              <a:pPr algn="ctr"/>
              <a:endParaRPr lang="zh-CN" altLang="en-US" sz="2400" dirty="0">
                <a:latin typeface="Verdana" panose="020B0604030504040204" pitchFamily="34" charset="0"/>
                <a:ea typeface="宋体" panose="02010600030101010101" pitchFamily="2" charset="-122"/>
              </a:endParaRPr>
            </a:p>
          </p:txBody>
        </p:sp>
        <p:sp>
          <p:nvSpPr>
            <p:cNvPr id="56331" name="文本框 56333"/>
            <p:cNvSpPr txBox="1"/>
            <p:nvPr/>
          </p:nvSpPr>
          <p:spPr>
            <a:xfrm>
              <a:off x="9085" y="3273"/>
              <a:ext cx="680" cy="720"/>
            </a:xfrm>
            <a:prstGeom prst="rect">
              <a:avLst/>
            </a:prstGeom>
            <a:noFill/>
            <a:ln w="9525">
              <a:noFill/>
            </a:ln>
          </p:spPr>
          <p:txBody>
            <a:bodyPr lIns="93345" tIns="46990" rIns="93345" bIns="46990" anchor="t">
              <a:spAutoFit/>
            </a:bodyPr>
            <a:p>
              <a:pPr>
                <a:spcBef>
                  <a:spcPct val="50000"/>
                </a:spcBef>
              </a:pPr>
              <a:r>
                <a:rPr lang="zh-CN" altLang="en-US" sz="2400" b="1" dirty="0">
                  <a:solidFill>
                    <a:srgbClr val="FF0000"/>
                  </a:solidFill>
                  <a:latin typeface="Verdana" panose="020B0604030504040204" pitchFamily="34" charset="0"/>
                  <a:ea typeface="宋体" panose="02010600030101010101" pitchFamily="2" charset="-122"/>
                </a:rPr>
                <a:t>疾</a:t>
              </a:r>
              <a:endParaRPr lang="zh-CN" altLang="en-US" sz="2400" b="1" dirty="0">
                <a:solidFill>
                  <a:srgbClr val="FF0000"/>
                </a:solidFill>
                <a:latin typeface="Verdana" panose="020B0604030504040204" pitchFamily="34" charset="0"/>
                <a:ea typeface="宋体" panose="02010600030101010101" pitchFamily="2" charset="-122"/>
              </a:endParaRPr>
            </a:p>
          </p:txBody>
        </p:sp>
        <p:sp>
          <p:nvSpPr>
            <p:cNvPr id="56332" name="文本框 56334"/>
            <p:cNvSpPr txBox="1"/>
            <p:nvPr/>
          </p:nvSpPr>
          <p:spPr>
            <a:xfrm>
              <a:off x="10788" y="2553"/>
              <a:ext cx="680" cy="720"/>
            </a:xfrm>
            <a:prstGeom prst="rect">
              <a:avLst/>
            </a:prstGeom>
            <a:noFill/>
            <a:ln w="9525">
              <a:noFill/>
            </a:ln>
          </p:spPr>
          <p:txBody>
            <a:bodyPr lIns="93345" tIns="46990" rIns="93345" bIns="46990" anchor="t">
              <a:spAutoFit/>
            </a:bodyPr>
            <a:p>
              <a:pPr>
                <a:spcBef>
                  <a:spcPct val="50000"/>
                </a:spcBef>
              </a:pPr>
              <a:r>
                <a:rPr lang="zh-CN" altLang="en-US" sz="2400" b="1" dirty="0">
                  <a:solidFill>
                    <a:srgbClr val="FF0000"/>
                  </a:solidFill>
                  <a:latin typeface="Verdana" panose="020B0604030504040204" pitchFamily="34" charset="0"/>
                  <a:ea typeface="宋体" panose="02010600030101010101" pitchFamily="2" charset="-122"/>
                </a:rPr>
                <a:t>管</a:t>
              </a:r>
              <a:endParaRPr lang="zh-CN" altLang="en-US" sz="2400" b="1" dirty="0">
                <a:solidFill>
                  <a:srgbClr val="FF0000"/>
                </a:solidFill>
                <a:latin typeface="Verdana" panose="020B0604030504040204" pitchFamily="34" charset="0"/>
                <a:ea typeface="宋体" panose="02010600030101010101" pitchFamily="2" charset="-122"/>
              </a:endParaRPr>
            </a:p>
          </p:txBody>
        </p:sp>
        <p:sp>
          <p:nvSpPr>
            <p:cNvPr id="56333" name="文本框 56335"/>
            <p:cNvSpPr txBox="1"/>
            <p:nvPr/>
          </p:nvSpPr>
          <p:spPr>
            <a:xfrm>
              <a:off x="9425" y="2553"/>
              <a:ext cx="680" cy="720"/>
            </a:xfrm>
            <a:prstGeom prst="rect">
              <a:avLst/>
            </a:prstGeom>
            <a:noFill/>
            <a:ln w="9525">
              <a:noFill/>
            </a:ln>
          </p:spPr>
          <p:txBody>
            <a:bodyPr lIns="93345" tIns="46990" rIns="93345" bIns="46990" anchor="t">
              <a:spAutoFit/>
            </a:bodyPr>
            <a:p>
              <a:pPr>
                <a:spcBef>
                  <a:spcPct val="50000"/>
                </a:spcBef>
              </a:pPr>
              <a:r>
                <a:rPr lang="zh-CN" altLang="en-US" sz="2400" b="1" dirty="0">
                  <a:solidFill>
                    <a:srgbClr val="FF0000"/>
                  </a:solidFill>
                  <a:latin typeface="Verdana" panose="020B0604030504040204" pitchFamily="34" charset="0"/>
                  <a:ea typeface="宋体" panose="02010600030101010101" pitchFamily="2" charset="-122"/>
                </a:rPr>
                <a:t>心</a:t>
              </a:r>
              <a:endParaRPr lang="zh-CN" altLang="en-US" sz="2400" b="1" dirty="0">
                <a:solidFill>
                  <a:srgbClr val="FF0000"/>
                </a:solidFill>
                <a:latin typeface="Verdana" panose="020B0604030504040204" pitchFamily="34" charset="0"/>
                <a:ea typeface="宋体" panose="02010600030101010101" pitchFamily="2" charset="-122"/>
              </a:endParaRPr>
            </a:p>
          </p:txBody>
        </p:sp>
        <p:sp>
          <p:nvSpPr>
            <p:cNvPr id="56334" name="文本框 56336"/>
            <p:cNvSpPr txBox="1"/>
            <p:nvPr/>
          </p:nvSpPr>
          <p:spPr>
            <a:xfrm>
              <a:off x="11240" y="3233"/>
              <a:ext cx="680" cy="720"/>
            </a:xfrm>
            <a:prstGeom prst="rect">
              <a:avLst/>
            </a:prstGeom>
            <a:noFill/>
            <a:ln w="9525">
              <a:noFill/>
            </a:ln>
          </p:spPr>
          <p:txBody>
            <a:bodyPr lIns="93345" tIns="46990" rIns="93345" bIns="46990" anchor="t">
              <a:spAutoFit/>
            </a:bodyPr>
            <a:p>
              <a:pPr>
                <a:spcBef>
                  <a:spcPct val="50000"/>
                </a:spcBef>
              </a:pPr>
              <a:r>
                <a:rPr lang="zh-CN" altLang="en-US" sz="2400" b="1" dirty="0">
                  <a:solidFill>
                    <a:srgbClr val="FF0000"/>
                  </a:solidFill>
                  <a:latin typeface="Verdana" panose="020B0604030504040204" pitchFamily="34" charset="0"/>
                  <a:ea typeface="宋体" panose="02010600030101010101" pitchFamily="2" charset="-122"/>
                </a:rPr>
                <a:t>病</a:t>
              </a:r>
              <a:endParaRPr lang="zh-CN" altLang="en-US" sz="2400" b="1" dirty="0">
                <a:solidFill>
                  <a:srgbClr val="FF0000"/>
                </a:solidFill>
                <a:latin typeface="Verdana" panose="020B0604030504040204" pitchFamily="34" charset="0"/>
                <a:ea typeface="宋体" panose="02010600030101010101" pitchFamily="2" charset="-122"/>
              </a:endParaRPr>
            </a:p>
          </p:txBody>
        </p:sp>
        <p:sp>
          <p:nvSpPr>
            <p:cNvPr id="56335" name="文本框 56337"/>
            <p:cNvSpPr txBox="1"/>
            <p:nvPr/>
          </p:nvSpPr>
          <p:spPr>
            <a:xfrm>
              <a:off x="10105" y="2440"/>
              <a:ext cx="680" cy="720"/>
            </a:xfrm>
            <a:prstGeom prst="rect">
              <a:avLst/>
            </a:prstGeom>
            <a:noFill/>
            <a:ln w="9525">
              <a:noFill/>
            </a:ln>
          </p:spPr>
          <p:txBody>
            <a:bodyPr lIns="93345" tIns="46990" rIns="93345" bIns="46990" anchor="t">
              <a:spAutoFit/>
            </a:bodyPr>
            <a:p>
              <a:pPr>
                <a:spcBef>
                  <a:spcPct val="50000"/>
                </a:spcBef>
              </a:pPr>
              <a:r>
                <a:rPr lang="zh-CN" altLang="en-US" sz="2400" b="1" dirty="0">
                  <a:solidFill>
                    <a:srgbClr val="FF0000"/>
                  </a:solidFill>
                  <a:latin typeface="Verdana" panose="020B0604030504040204" pitchFamily="34" charset="0"/>
                  <a:ea typeface="宋体" panose="02010600030101010101" pitchFamily="2" charset="-122"/>
                </a:rPr>
                <a:t>血</a:t>
              </a:r>
              <a:endParaRPr lang="zh-CN" altLang="en-US" sz="2400" b="1" dirty="0">
                <a:solidFill>
                  <a:srgbClr val="FF0000"/>
                </a:solidFill>
                <a:latin typeface="Verdana" panose="020B0604030504040204" pitchFamily="34" charset="0"/>
                <a:ea typeface="宋体" panose="02010600030101010101" pitchFamily="2" charset="-122"/>
              </a:endParaRPr>
            </a:p>
          </p:txBody>
        </p:sp>
        <p:sp>
          <p:nvSpPr>
            <p:cNvPr id="56336" name="文本框 56338"/>
            <p:cNvSpPr txBox="1"/>
            <p:nvPr/>
          </p:nvSpPr>
          <p:spPr>
            <a:xfrm>
              <a:off x="9085" y="4140"/>
              <a:ext cx="2950" cy="4803"/>
            </a:xfrm>
            <a:prstGeom prst="rect">
              <a:avLst/>
            </a:prstGeom>
            <a:solidFill>
              <a:schemeClr val="hlink">
                <a:alpha val="9999"/>
              </a:schemeClr>
            </a:solidFill>
            <a:ln w="9525">
              <a:noFill/>
            </a:ln>
          </p:spPr>
          <p:txBody>
            <a:bodyPr lIns="93345" tIns="46990" rIns="93345" bIns="46990" anchor="t">
              <a:spAutoFit/>
            </a:bodyPr>
            <a:p>
              <a:pPr algn="ctr">
                <a:lnSpc>
                  <a:spcPct val="80000"/>
                </a:lnSpc>
                <a:spcBef>
                  <a:spcPct val="50000"/>
                </a:spcBef>
              </a:pPr>
              <a:r>
                <a:rPr lang="zh-CN" altLang="en-US" sz="2400" dirty="0">
                  <a:latin typeface="Verdana" panose="020B0604030504040204" pitchFamily="34" charset="0"/>
                  <a:ea typeface="宋体" panose="02010600030101010101" pitchFamily="2" charset="-122"/>
                </a:rPr>
                <a:t>冠心病</a:t>
              </a:r>
              <a:endParaRPr lang="zh-CN" altLang="en-US" sz="2400" dirty="0">
                <a:latin typeface="Verdana" panose="020B0604030504040204" pitchFamily="34" charset="0"/>
                <a:ea typeface="宋体" panose="02010600030101010101" pitchFamily="2" charset="-122"/>
              </a:endParaRPr>
            </a:p>
            <a:p>
              <a:pPr algn="ctr">
                <a:lnSpc>
                  <a:spcPct val="80000"/>
                </a:lnSpc>
                <a:spcBef>
                  <a:spcPct val="50000"/>
                </a:spcBef>
              </a:pPr>
              <a:r>
                <a:rPr lang="zh-CN" altLang="en-US" sz="2400" dirty="0">
                  <a:latin typeface="Verdana" panose="020B0604030504040204" pitchFamily="34" charset="0"/>
                  <a:ea typeface="宋体" panose="02010600030101010101" pitchFamily="2" charset="-122"/>
                </a:rPr>
                <a:t>心肌病</a:t>
              </a:r>
              <a:endParaRPr lang="zh-CN" altLang="en-US" sz="2400" dirty="0">
                <a:latin typeface="Verdana" panose="020B0604030504040204" pitchFamily="34" charset="0"/>
                <a:ea typeface="宋体" panose="02010600030101010101" pitchFamily="2" charset="-122"/>
              </a:endParaRPr>
            </a:p>
            <a:p>
              <a:pPr algn="ctr">
                <a:lnSpc>
                  <a:spcPct val="80000"/>
                </a:lnSpc>
                <a:spcBef>
                  <a:spcPct val="50000"/>
                </a:spcBef>
              </a:pPr>
              <a:r>
                <a:rPr lang="zh-CN" altLang="en-US" sz="2400" dirty="0">
                  <a:latin typeface="Verdana" panose="020B0604030504040204" pitchFamily="34" charset="0"/>
                  <a:ea typeface="宋体" panose="02010600030101010101" pitchFamily="2" charset="-122"/>
                </a:rPr>
                <a:t>急性心包炎</a:t>
              </a:r>
              <a:endParaRPr lang="zh-CN" altLang="en-US" sz="2400" dirty="0">
                <a:latin typeface="Verdana" panose="020B0604030504040204" pitchFamily="34" charset="0"/>
                <a:ea typeface="宋体" panose="02010600030101010101" pitchFamily="2" charset="-122"/>
              </a:endParaRPr>
            </a:p>
            <a:p>
              <a:pPr algn="ctr">
                <a:lnSpc>
                  <a:spcPct val="80000"/>
                </a:lnSpc>
                <a:spcBef>
                  <a:spcPct val="50000"/>
                </a:spcBef>
              </a:pPr>
              <a:r>
                <a:rPr lang="zh-CN" altLang="en-US" sz="2400" dirty="0">
                  <a:latin typeface="Verdana" panose="020B0604030504040204" pitchFamily="34" charset="0"/>
                  <a:ea typeface="宋体" panose="02010600030101010101" pitchFamily="2" charset="-122"/>
                </a:rPr>
                <a:t>二尖瓣或主动脉瓣病变</a:t>
              </a:r>
              <a:endParaRPr lang="zh-CN" altLang="en-US" sz="2400" dirty="0">
                <a:latin typeface="Verdana" panose="020B0604030504040204" pitchFamily="34" charset="0"/>
                <a:ea typeface="宋体" panose="02010600030101010101" pitchFamily="2" charset="-122"/>
              </a:endParaRPr>
            </a:p>
            <a:p>
              <a:pPr algn="ctr">
                <a:lnSpc>
                  <a:spcPct val="80000"/>
                </a:lnSpc>
                <a:spcBef>
                  <a:spcPct val="50000"/>
                </a:spcBef>
              </a:pPr>
              <a:r>
                <a:rPr lang="zh-CN" altLang="en-US" sz="2400" dirty="0">
                  <a:latin typeface="Verdana" panose="020B0604030504040204" pitchFamily="34" charset="0"/>
                  <a:ea typeface="宋体" panose="02010600030101010101" pitchFamily="2" charset="-122"/>
                </a:rPr>
                <a:t>夹层动脉瘤</a:t>
              </a:r>
              <a:endParaRPr lang="zh-CN" altLang="en-US" sz="2400" dirty="0">
                <a:latin typeface="Verdana" panose="020B0604030504040204" pitchFamily="34" charset="0"/>
                <a:ea typeface="宋体" panose="02010600030101010101" pitchFamily="2" charset="-122"/>
              </a:endParaRPr>
            </a:p>
            <a:p>
              <a:pPr algn="ctr">
                <a:lnSpc>
                  <a:spcPct val="80000"/>
                </a:lnSpc>
                <a:spcBef>
                  <a:spcPct val="50000"/>
                </a:spcBef>
              </a:pPr>
              <a:r>
                <a:rPr lang="zh-CN" altLang="en-US" sz="2400" dirty="0">
                  <a:latin typeface="Verdana" panose="020B0604030504040204" pitchFamily="34" charset="0"/>
                  <a:ea typeface="宋体" panose="02010600030101010101" pitchFamily="2" charset="-122"/>
                </a:rPr>
                <a:t>肺动脉高压 </a:t>
              </a:r>
              <a:endParaRPr lang="zh-CN" altLang="en-US" sz="2400" dirty="0">
                <a:latin typeface="Verdana" panose="020B0604030504040204" pitchFamily="34" charset="0"/>
                <a:ea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1"/>
  <p:tag name="KSO_WM_UNIT_LAYERLEVEL" val="1"/>
  <p:tag name="KSO_WM_TAG_VERSION" val="1.0"/>
  <p:tag name="KSO_WM_BEAUTIFY_FLAG" val="#wm#"/>
  <p:tag name="KSO_WM_UNIT_TYPE" val="i"/>
  <p:tag name="KSO_WM_UNIT_INDEX" val="1"/>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0.xml><?xml version="1.0" encoding="utf-8"?>
<p:tagLst xmlns:p="http://schemas.openxmlformats.org/presentationml/2006/main">
  <p:tag name="KSO_WM_DIAGRAM_VIRTUALLY_FRAME" val="{&quot;height&quot;:186.42881889763777,&quot;left&quot;:312.44267716535427,&quot;top&quot;:129.47889763779528,&quot;width&quot;:607.9897637795275}"/>
</p:tagLst>
</file>

<file path=ppt/tags/tag101.xml><?xml version="1.0" encoding="utf-8"?>
<p:tagLst xmlns:p="http://schemas.openxmlformats.org/presentationml/2006/main">
  <p:tag name="KSO_WM_DIAGRAM_VIRTUALLY_FRAME" val="{&quot;height&quot;:186.42881889763777,&quot;left&quot;:312.44267716535427,&quot;top&quot;:129.47889763779528,&quot;width&quot;:607.9897637795275}"/>
</p:tagLst>
</file>

<file path=ppt/tags/tag102.xml><?xml version="1.0" encoding="utf-8"?>
<p:tagLst xmlns:p="http://schemas.openxmlformats.org/presentationml/2006/main">
  <p:tag name="KSO_WM_DIAGRAM_VIRTUALLY_FRAME" val="{&quot;height&quot;:186.42881889763777,&quot;left&quot;:312.44267716535427,&quot;top&quot;:129.47889763779528,&quot;width&quot;:607.9897637795275}"/>
</p:tagLst>
</file>

<file path=ppt/tags/tag103.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04.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05.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06.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07.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08.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09.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0.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11.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12.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13.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14.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15.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16.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17.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18.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19.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0.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21.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22.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23.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24.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25.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26.xml><?xml version="1.0" encoding="utf-8"?>
<p:tagLst xmlns:p="http://schemas.openxmlformats.org/presentationml/2006/main">
  <p:tag name="KSO_WM_DIAGRAM_VIRTUALLY_FRAME" val="{&quot;height&quot;:406.25,&quot;left&quot;:24,&quot;top&quot;:84,&quot;width&quot;:660}"/>
</p:tagLst>
</file>

<file path=ppt/tags/tag127.xml><?xml version="1.0" encoding="utf-8"?>
<p:tagLst xmlns:p="http://schemas.openxmlformats.org/presentationml/2006/main">
  <p:tag name="KSO_WM_DIAGRAM_VIRTUALLY_FRAME" val="{&quot;height&quot;:406.25,&quot;left&quot;:24,&quot;top&quot;:84,&quot;width&quot;:660}"/>
</p:tagLst>
</file>

<file path=ppt/tags/tag128.xml><?xml version="1.0" encoding="utf-8"?>
<p:tagLst xmlns:p="http://schemas.openxmlformats.org/presentationml/2006/main">
  <p:tag name="KSO_WM_DIAGRAM_VIRTUALLY_FRAME" val="{&quot;height&quot;:406.25,&quot;left&quot;:24,&quot;top&quot;:84,&quot;width&quot;:660}"/>
</p:tagLst>
</file>

<file path=ppt/tags/tag129.xml><?xml version="1.0" encoding="utf-8"?>
<p:tagLst xmlns:p="http://schemas.openxmlformats.org/presentationml/2006/main">
  <p:tag name="KSO_WM_DIAGRAM_VIRTUALLY_FRAME" val="{&quot;height&quot;:406.25,&quot;left&quot;:24,&quot;top&quot;:84,&quot;width&quot;:660}"/>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0.xml><?xml version="1.0" encoding="utf-8"?>
<p:tagLst xmlns:p="http://schemas.openxmlformats.org/presentationml/2006/main">
  <p:tag name="KSO_WM_DIAGRAM_VIRTUALLY_FRAME" val="{&quot;height&quot;:406.25,&quot;left&quot;:24,&quot;top&quot;:84,&quot;width&quot;:660}"/>
</p:tagLst>
</file>

<file path=ppt/tags/tag131.xml><?xml version="1.0" encoding="utf-8"?>
<p:tagLst xmlns:p="http://schemas.openxmlformats.org/presentationml/2006/main">
  <p:tag name="KSO_WM_DIAGRAM_VIRTUALLY_FRAME" val="{&quot;height&quot;:406.25,&quot;left&quot;:24,&quot;top&quot;:84,&quot;width&quot;:660}"/>
</p:tagLst>
</file>

<file path=ppt/tags/tag132.xml><?xml version="1.0" encoding="utf-8"?>
<p:tagLst xmlns:p="http://schemas.openxmlformats.org/presentationml/2006/main">
  <p:tag name="KSO_WM_DIAGRAM_VIRTUALLY_FRAME" val="{&quot;height&quot;:406.25,&quot;left&quot;:24,&quot;top&quot;:84,&quot;width&quot;:660}"/>
</p:tagLst>
</file>

<file path=ppt/tags/tag133.xml><?xml version="1.0" encoding="utf-8"?>
<p:tagLst xmlns:p="http://schemas.openxmlformats.org/presentationml/2006/main">
  <p:tag name="KSO_WM_DIAGRAM_VIRTUALLY_FRAME" val="{&quot;height&quot;:406.25,&quot;left&quot;:24,&quot;top&quot;:84,&quot;width&quot;:660}"/>
</p:tagLst>
</file>

<file path=ppt/tags/tag134.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35.xml><?xml version="1.0" encoding="utf-8"?>
<p:tagLst xmlns:p="http://schemas.openxmlformats.org/presentationml/2006/main">
  <p:tag name="KSO_WM_DIAGRAM_VIRTUALLY_FRAME" val="{&quot;height&quot;:259.609842519685,&quot;left&quot;:312.4426771653543,&quot;top&quot;:129.47889763779528,&quot;width&quot;:607.9897637795275}"/>
</p:tagLst>
</file>

<file path=ppt/tags/tag136.xml><?xml version="1.0" encoding="utf-8"?>
<p:tagLst xmlns:p="http://schemas.openxmlformats.org/presentationml/2006/main">
  <p:tag name="KSO_WM_DIAGRAM_VIRTUALLY_FRAME" val="{&quot;height&quot;:259.609842519685,&quot;left&quot;:312.4426771653543,&quot;top&quot;:129.47889763779528,&quot;width&quot;:607.9897637795275}"/>
</p:tagLst>
</file>

<file path=ppt/tags/tag137.xml><?xml version="1.0" encoding="utf-8"?>
<p:tagLst xmlns:p="http://schemas.openxmlformats.org/presentationml/2006/main">
  <p:tag name="KSO_WM_DIAGRAM_VIRTUALLY_FRAME" val="{&quot;height&quot;:259.609842519685,&quot;left&quot;:312.4426771653543,&quot;top&quot;:129.47889763779528,&quot;width&quot;:607.9897637795275}"/>
</p:tagLst>
</file>

<file path=ppt/tags/tag138.xml><?xml version="1.0" encoding="utf-8"?>
<p:tagLst xmlns:p="http://schemas.openxmlformats.org/presentationml/2006/main">
  <p:tag name="KSO_WM_DIAGRAM_VIRTUALLY_FRAME" val="{&quot;height&quot;:259.609842519685,&quot;left&quot;:312.4426771653543,&quot;top&quot;:129.47889763779528,&quot;width&quot;:607.9897637795275}"/>
</p:tagLst>
</file>

<file path=ppt/tags/tag139.xml><?xml version="1.0" encoding="utf-8"?>
<p:tagLst xmlns:p="http://schemas.openxmlformats.org/presentationml/2006/main">
  <p:tag name="KSO_WM_DIAGRAM_VIRTUALLY_FRAME" val="{&quot;height&quot;:259.609842519685,&quot;left&quot;:312.4426771653543,&quot;top&quot;:129.47889763779528,&quot;width&quot;:607.9897637795275}"/>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40.xml><?xml version="1.0" encoding="utf-8"?>
<p:tagLst xmlns:p="http://schemas.openxmlformats.org/presentationml/2006/main">
  <p:tag name="KSO_WM_DIAGRAM_VIRTUALLY_FRAME" val="{&quot;height&quot;:259.609842519685,&quot;left&quot;:312.4426771653543,&quot;top&quot;:129.47889763779528,&quot;width&quot;:607.9897637795275}"/>
</p:tagLst>
</file>

<file path=ppt/tags/tag141.xml><?xml version="1.0" encoding="utf-8"?>
<p:tagLst xmlns:p="http://schemas.openxmlformats.org/presentationml/2006/main">
  <p:tag name="KSO_WM_DIAGRAM_VIRTUALLY_FRAME" val="{&quot;height&quot;:259.609842519685,&quot;left&quot;:312.4426771653543,&quot;top&quot;:129.47889763779528,&quot;width&quot;:607.9897637795275}"/>
</p:tagLst>
</file>

<file path=ppt/tags/tag142.xml><?xml version="1.0" encoding="utf-8"?>
<p:tagLst xmlns:p="http://schemas.openxmlformats.org/presentationml/2006/main">
  <p:tag name="KSO_WM_DIAGRAM_VIRTUALLY_FRAME" val="{&quot;height&quot;:259.609842519685,&quot;left&quot;:312.4426771653543,&quot;top&quot;:129.47889763779528,&quot;width&quot;:607.9897637795275}"/>
</p:tagLst>
</file>

<file path=ppt/tags/tag143.xml><?xml version="1.0" encoding="utf-8"?>
<p:tagLst xmlns:p="http://schemas.openxmlformats.org/presentationml/2006/main">
  <p:tag name="KSO_WM_DIAGRAM_VIRTUALLY_FRAME" val="{&quot;height&quot;:259.609842519685,&quot;left&quot;:312.4426771653543,&quot;top&quot;:129.47889763779528,&quot;width&quot;:607.9897637795275}"/>
</p:tagLst>
</file>

<file path=ppt/tags/tag144.xml><?xml version="1.0" encoding="utf-8"?>
<p:tagLst xmlns:p="http://schemas.openxmlformats.org/presentationml/2006/main">
  <p:tag name="KSO_WM_DIAGRAM_VIRTUALLY_FRAME" val="{&quot;height&quot;:259.609842519685,&quot;left&quot;:312.4426771653543,&quot;top&quot;:129.47889763779528,&quot;width&quot;:607.9897637795275}"/>
</p:tagLst>
</file>

<file path=ppt/tags/tag145.xml><?xml version="1.0" encoding="utf-8"?>
<p:tagLst xmlns:p="http://schemas.openxmlformats.org/presentationml/2006/main">
  <p:tag name="KSO_WM_DIAGRAM_VIRTUALLY_FRAME" val="{&quot;height&quot;:259.609842519685,&quot;left&quot;:312.4426771653543,&quot;top&quot;:129.47889763779528,&quot;width&quot;:607.9897637795275}"/>
</p:tagLst>
</file>

<file path=ppt/tags/tag146.xml><?xml version="1.0" encoding="utf-8"?>
<p:tagLst xmlns:p="http://schemas.openxmlformats.org/presentationml/2006/main">
  <p:tag name="KSO_WM_DIAGRAM_VIRTUALLY_FRAME" val="{&quot;height&quot;:259.609842519685,&quot;left&quot;:312.4426771653543,&quot;top&quot;:129.47889763779528,&quot;width&quot;:607.9897637795275}"/>
</p:tagLst>
</file>

<file path=ppt/tags/tag147.xml><?xml version="1.0" encoding="utf-8"?>
<p:tagLst xmlns:p="http://schemas.openxmlformats.org/presentationml/2006/main">
  <p:tag name="KSO_WM_DIAGRAM_VIRTUALLY_FRAME" val="{&quot;height&quot;:259.609842519685,&quot;left&quot;:312.4426771653543,&quot;top&quot;:129.47889763779528,&quot;width&quot;:607.9897637795275}"/>
</p:tagLst>
</file>

<file path=ppt/tags/tag148.xml><?xml version="1.0" encoding="utf-8"?>
<p:tagLst xmlns:p="http://schemas.openxmlformats.org/presentationml/2006/main">
  <p:tag name="KSO_WM_DIAGRAM_VIRTUALLY_FRAME" val="{&quot;height&quot;:259.609842519685,&quot;left&quot;:312.4426771653543,&quot;top&quot;:129.47889763779528,&quot;width&quot;:607.9897637795275}"/>
</p:tagLst>
</file>

<file path=ppt/tags/tag149.xml><?xml version="1.0" encoding="utf-8"?>
<p:tagLst xmlns:p="http://schemas.openxmlformats.org/presentationml/2006/main">
  <p:tag name="KSO_WM_DIAGRAM_VIRTUALLY_FRAME" val="{&quot;height&quot;:259.609842519685,&quot;left&quot;:312.4426771653543,&quot;top&quot;:129.47889763779528,&quot;width&quot;:607.9897637795275}"/>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50.xml><?xml version="1.0" encoding="utf-8"?>
<p:tagLst xmlns:p="http://schemas.openxmlformats.org/presentationml/2006/main">
  <p:tag name="KSO_WM_DIAGRAM_VIRTUALLY_FRAME" val="{&quot;height&quot;:259.609842519685,&quot;left&quot;:312.4426771653543,&quot;top&quot;:129.47889763779528,&quot;width&quot;:607.9897637795275}"/>
</p:tagLst>
</file>

<file path=ppt/tags/tag151.xml><?xml version="1.0" encoding="utf-8"?>
<p:tagLst xmlns:p="http://schemas.openxmlformats.org/presentationml/2006/main">
  <p:tag name="KSO_WM_DIAGRAM_VIRTUALLY_FRAME" val="{&quot;height&quot;:259.609842519685,&quot;left&quot;:312.4426771653543,&quot;top&quot;:129.47889763779528,&quot;width&quot;:607.9897637795275}"/>
</p:tagLst>
</file>

<file path=ppt/tags/tag152.xml><?xml version="1.0" encoding="utf-8"?>
<p:tagLst xmlns:p="http://schemas.openxmlformats.org/presentationml/2006/main">
  <p:tag name="KSO_WM_DIAGRAM_VIRTUALLY_FRAME" val="{&quot;height&quot;:259.609842519685,&quot;left&quot;:312.4426771653543,&quot;top&quot;:129.47889763779528,&quot;width&quot;:607.9897637795275}"/>
</p:tagLst>
</file>

<file path=ppt/tags/tag153.xml><?xml version="1.0" encoding="utf-8"?>
<p:tagLst xmlns:p="http://schemas.openxmlformats.org/presentationml/2006/main">
  <p:tag name="KSO_WM_DIAGRAM_VIRTUALLY_FRAME" val="{&quot;height&quot;:259.609842519685,&quot;left&quot;:312.4426771653543,&quot;top&quot;:129.47889763779528,&quot;width&quot;:607.9897637795275}"/>
</p:tagLst>
</file>

<file path=ppt/tags/tag154.xml><?xml version="1.0" encoding="utf-8"?>
<p:tagLst xmlns:p="http://schemas.openxmlformats.org/presentationml/2006/main">
  <p:tag name="KSO_WM_DIAGRAM_VIRTUALLY_FRAME" val="{&quot;height&quot;:259.609842519685,&quot;left&quot;:312.4426771653543,&quot;top&quot;:129.47889763779528,&quot;width&quot;:607.9897637795275}"/>
</p:tagLst>
</file>

<file path=ppt/tags/tag155.xml><?xml version="1.0" encoding="utf-8"?>
<p:tagLst xmlns:p="http://schemas.openxmlformats.org/presentationml/2006/main">
  <p:tag name="KSO_WM_DIAGRAM_VIRTUALLY_FRAME" val="{&quot;height&quot;:259.609842519685,&quot;left&quot;:312.4426771653543,&quot;top&quot;:129.47889763779528,&quot;width&quot;:607.9897637795275}"/>
</p:tagLst>
</file>

<file path=ppt/tags/tag156.xml><?xml version="1.0" encoding="utf-8"?>
<p:tagLst xmlns:p="http://schemas.openxmlformats.org/presentationml/2006/main">
  <p:tag name="KSO_WM_DIAGRAM_VIRTUALLY_FRAME" val="{&quot;height&quot;:259.609842519685,&quot;left&quot;:312.4426771653543,&quot;top&quot;:129.47889763779528,&quot;width&quot;:607.9897637795275}"/>
</p:tagLst>
</file>

<file path=ppt/tags/tag157.xml><?xml version="1.0" encoding="utf-8"?>
<p:tagLst xmlns:p="http://schemas.openxmlformats.org/presentationml/2006/main">
  <p:tag name="KSO_WM_DIAGRAM_VIRTUALLY_FRAME" val="{&quot;height&quot;:259.609842519685,&quot;left&quot;:312.4426771653543,&quot;top&quot;:129.47889763779528,&quot;width&quot;:607.9897637795275}"/>
</p:tagLst>
</file>

<file path=ppt/tags/tag158.xml><?xml version="1.0" encoding="utf-8"?>
<p:tagLst xmlns:p="http://schemas.openxmlformats.org/presentationml/2006/main">
  <p:tag name="KSO_WM_DIAGRAM_VIRTUALLY_FRAME" val="{&quot;height&quot;:259.609842519685,&quot;left&quot;:312.4426771653543,&quot;top&quot;:129.47889763779528,&quot;width&quot;:607.9897637795275}"/>
</p:tagLst>
</file>

<file path=ppt/tags/tag1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61.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62.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64.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66.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68.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69.xml><?xml version="1.0" encoding="utf-8"?>
<p:tagLst xmlns:p="http://schemas.openxmlformats.org/presentationml/2006/main">
  <p:tag name="KSO_WM_DIAGRAM_VIRTUALLY_FRAME" val="{&quot;height&quot;:251.5,&quot;left&quot;:116.25,&quot;top&quot;:143.25,&quot;width&quot;:495.75}"/>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71.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73.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74.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76.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78.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79.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0.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81.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82.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83.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84.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85.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86.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87.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88.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0.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91.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92.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93.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94.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95.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96.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97.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98.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99.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4"/>
  <p:tag name="KSO_WM_UNIT_LAYERLEVEL" val="1"/>
  <p:tag name="KSO_WM_TAG_VERSION" val="1.0"/>
  <p:tag name="KSO_WM_BEAUTIFY_FLAG" val="#wm#"/>
  <p:tag name="KSO_WM_UNIT_TYPE" val="i"/>
  <p:tag name="KSO_WM_UNIT_INDEX" val="4"/>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00.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01.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02.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03.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04.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05.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06.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07.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08.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09.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10.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11.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12.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13.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14.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216.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218.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20.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21.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22.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23.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24.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25.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26.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27.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28.xml><?xml version="1.0" encoding="utf-8"?>
<p:tagLst xmlns:p="http://schemas.openxmlformats.org/presentationml/2006/main">
  <p:tag name="TABLE_ENDDRAG_ORIGIN_RECT" val="582*359"/>
  <p:tag name="TABLE_ENDDRAG_RECT" val="185*152*582*359"/>
</p:tagLst>
</file>

<file path=ppt/tags/tag229.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0.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31.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32.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33.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34.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35.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36.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37.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239.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0.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41.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42.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43.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44.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45.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46.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47.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48.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49.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0.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252.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254.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256.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57.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58.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59.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0.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61.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62.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63.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64.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65.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66.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268.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69.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0.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71.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72.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73.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74.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75.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76.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77.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78.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79.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80.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282.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83.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84.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85.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86.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87.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88.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89.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90.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91.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92.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93.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295.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96.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97.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98.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99.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5"/>
  <p:tag name="KSO_WM_UNIT_LAYERLEVEL" val="1"/>
  <p:tag name="KSO_WM_TAG_VERSION" val="1.0"/>
  <p:tag name="KSO_WM_BEAUTIFY_FLAG" val="#wm#"/>
  <p:tag name="KSO_WM_UNIT_TYPE" val="i"/>
  <p:tag name="KSO_WM_UNIT_INDEX" val="5"/>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00.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3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302.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303.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304.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305.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306.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307.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308.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309.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0.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311.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3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313.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314.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315.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316.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317.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318.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319.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20.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3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322.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323.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324.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325.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326.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327.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328.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329.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30.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331.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332.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333.xml><?xml version="1.0" encoding="utf-8"?>
<p:tagLst xmlns:p="http://schemas.openxmlformats.org/presentationml/2006/main">
  <p:tag name="resource_record_key" val="{&quot;10&quot;:[50041739,20140429,21570827]}"/>
  <p:tag name="commondata" val="eyJoZGlkIjoiNzY5YmM5YjBjZjA0MzA2YmE2Yjk1Y2ViY2NkNjE4MTMifQ=="/>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0.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61.xml><?xml version="1.0" encoding="utf-8"?>
<p:tagLst xmlns:p="http://schemas.openxmlformats.org/presentationml/2006/main">
  <p:tag name="KSO_WM_DIAGRAM_VIRTUALLY_FRAME" val="{&quot;height&quot;:259.609842519685,&quot;left&quot;:312.4426771653543,&quot;top&quot;:129.47889763779528,&quot;width&quot;:607.9897637795275}"/>
</p:tagLst>
</file>

<file path=ppt/tags/tag62.xml><?xml version="1.0" encoding="utf-8"?>
<p:tagLst xmlns:p="http://schemas.openxmlformats.org/presentationml/2006/main">
  <p:tag name="KSO_WM_DIAGRAM_VIRTUALLY_FRAME" val="{&quot;height&quot;:259.609842519685,&quot;left&quot;:312.4426771653543,&quot;top&quot;:129.47889763779528,&quot;width&quot;:607.9897637795275}"/>
</p:tagLst>
</file>

<file path=ppt/tags/tag63.xml><?xml version="1.0" encoding="utf-8"?>
<p:tagLst xmlns:p="http://schemas.openxmlformats.org/presentationml/2006/main">
  <p:tag name="KSO_WM_DIAGRAM_VIRTUALLY_FRAME" val="{&quot;height&quot;:259.609842519685,&quot;left&quot;:312.4426771653543,&quot;top&quot;:129.47889763779528,&quot;width&quot;:607.9897637795275}"/>
</p:tagLst>
</file>

<file path=ppt/tags/tag64.xml><?xml version="1.0" encoding="utf-8"?>
<p:tagLst xmlns:p="http://schemas.openxmlformats.org/presentationml/2006/main">
  <p:tag name="KSO_WM_DIAGRAM_VIRTUALLY_FRAME" val="{&quot;height&quot;:259.609842519685,&quot;left&quot;:312.4426771653543,&quot;top&quot;:129.47889763779528,&quot;width&quot;:607.9897637795275}"/>
</p:tagLst>
</file>

<file path=ppt/tags/tag65.xml><?xml version="1.0" encoding="utf-8"?>
<p:tagLst xmlns:p="http://schemas.openxmlformats.org/presentationml/2006/main">
  <p:tag name="KSO_WM_DIAGRAM_VIRTUALLY_FRAME" val="{&quot;height&quot;:259.609842519685,&quot;left&quot;:312.4426771653543,&quot;top&quot;:129.47889763779528,&quot;width&quot;:607.9897637795275}"/>
</p:tagLst>
</file>

<file path=ppt/tags/tag66.xml><?xml version="1.0" encoding="utf-8"?>
<p:tagLst xmlns:p="http://schemas.openxmlformats.org/presentationml/2006/main">
  <p:tag name="KSO_WM_DIAGRAM_VIRTUALLY_FRAME" val="{&quot;height&quot;:259.609842519685,&quot;left&quot;:312.4426771653543,&quot;top&quot;:129.47889763779528,&quot;width&quot;:607.9897637795275}"/>
</p:tagLst>
</file>

<file path=ppt/tags/tag67.xml><?xml version="1.0" encoding="utf-8"?>
<p:tagLst xmlns:p="http://schemas.openxmlformats.org/presentationml/2006/main">
  <p:tag name="KSO_WM_DIAGRAM_VIRTUALLY_FRAME" val="{&quot;height&quot;:259.609842519685,&quot;left&quot;:312.4426771653543,&quot;top&quot;:129.47889763779528,&quot;width&quot;:607.9897637795275}"/>
</p:tagLst>
</file>

<file path=ppt/tags/tag68.xml><?xml version="1.0" encoding="utf-8"?>
<p:tagLst xmlns:p="http://schemas.openxmlformats.org/presentationml/2006/main">
  <p:tag name="KSO_WM_DIAGRAM_VIRTUALLY_FRAME" val="{&quot;height&quot;:259.609842519685,&quot;left&quot;:312.4426771653543,&quot;top&quot;:129.47889763779528,&quot;width&quot;:607.9897637795275}"/>
</p:tagLst>
</file>

<file path=ppt/tags/tag69.xml><?xml version="1.0" encoding="utf-8"?>
<p:tagLst xmlns:p="http://schemas.openxmlformats.org/presentationml/2006/main">
  <p:tag name="KSO_WM_DIAGRAM_VIRTUALLY_FRAME" val="{&quot;height&quot;:259.609842519685,&quot;left&quot;:312.4426771653543,&quot;top&quot;:129.47889763779528,&quot;width&quot;:607.9897637795275}"/>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0.xml><?xml version="1.0" encoding="utf-8"?>
<p:tagLst xmlns:p="http://schemas.openxmlformats.org/presentationml/2006/main">
  <p:tag name="KSO_WM_DIAGRAM_VIRTUALLY_FRAME" val="{&quot;height&quot;:259.609842519685,&quot;left&quot;:312.4426771653543,&quot;top&quot;:129.47889763779528,&quot;width&quot;:607.9897637795275}"/>
</p:tagLst>
</file>

<file path=ppt/tags/tag71.xml><?xml version="1.0" encoding="utf-8"?>
<p:tagLst xmlns:p="http://schemas.openxmlformats.org/presentationml/2006/main">
  <p:tag name="KSO_WM_DIAGRAM_VIRTUALLY_FRAME" val="{&quot;height&quot;:259.609842519685,&quot;left&quot;:312.4426771653543,&quot;top&quot;:129.47889763779528,&quot;width&quot;:607.9897637795275}"/>
</p:tagLst>
</file>

<file path=ppt/tags/tag72.xml><?xml version="1.0" encoding="utf-8"?>
<p:tagLst xmlns:p="http://schemas.openxmlformats.org/presentationml/2006/main">
  <p:tag name="KSO_WM_DIAGRAM_VIRTUALLY_FRAME" val="{&quot;height&quot;:259.609842519685,&quot;left&quot;:312.4426771653543,&quot;top&quot;:129.47889763779528,&quot;width&quot;:607.9897637795275}"/>
</p:tagLst>
</file>

<file path=ppt/tags/tag73.xml><?xml version="1.0" encoding="utf-8"?>
<p:tagLst xmlns:p="http://schemas.openxmlformats.org/presentationml/2006/main">
  <p:tag name="KSO_WM_DIAGRAM_VIRTUALLY_FRAME" val="{&quot;height&quot;:259.609842519685,&quot;left&quot;:312.4426771653543,&quot;top&quot;:129.47889763779528,&quot;width&quot;:607.9897637795275}"/>
</p:tagLst>
</file>

<file path=ppt/tags/tag74.xml><?xml version="1.0" encoding="utf-8"?>
<p:tagLst xmlns:p="http://schemas.openxmlformats.org/presentationml/2006/main">
  <p:tag name="KSO_WM_DIAGRAM_VIRTUALLY_FRAME" val="{&quot;height&quot;:259.609842519685,&quot;left&quot;:312.4426771653543,&quot;top&quot;:129.47889763779528,&quot;width&quot;:607.9897637795275}"/>
</p:tagLst>
</file>

<file path=ppt/tags/tag75.xml><?xml version="1.0" encoding="utf-8"?>
<p:tagLst xmlns:p="http://schemas.openxmlformats.org/presentationml/2006/main">
  <p:tag name="KSO_WM_DIAGRAM_VIRTUALLY_FRAME" val="{&quot;height&quot;:259.609842519685,&quot;left&quot;:312.4426771653543,&quot;top&quot;:129.47889763779528,&quot;width&quot;:607.9897637795275}"/>
</p:tagLst>
</file>

<file path=ppt/tags/tag76.xml><?xml version="1.0" encoding="utf-8"?>
<p:tagLst xmlns:p="http://schemas.openxmlformats.org/presentationml/2006/main">
  <p:tag name="KSO_WM_DIAGRAM_VIRTUALLY_FRAME" val="{&quot;height&quot;:259.609842519685,&quot;left&quot;:312.4426771653543,&quot;top&quot;:129.47889763779528,&quot;width&quot;:607.9897637795275}"/>
</p:tagLst>
</file>

<file path=ppt/tags/tag77.xml><?xml version="1.0" encoding="utf-8"?>
<p:tagLst xmlns:p="http://schemas.openxmlformats.org/presentationml/2006/main">
  <p:tag name="KSO_WM_DIAGRAM_VIRTUALLY_FRAME" val="{&quot;height&quot;:259.609842519685,&quot;left&quot;:312.4426771653543,&quot;top&quot;:129.47889763779528,&quot;width&quot;:607.9897637795275}"/>
</p:tagLst>
</file>

<file path=ppt/tags/tag78.xml><?xml version="1.0" encoding="utf-8"?>
<p:tagLst xmlns:p="http://schemas.openxmlformats.org/presentationml/2006/main">
  <p:tag name="KSO_WM_DIAGRAM_VIRTUALLY_FRAME" val="{&quot;height&quot;:259.609842519685,&quot;left&quot;:312.4426771653543,&quot;top&quot;:129.47889763779528,&quot;width&quot;:607.9897637795275}"/>
</p:tagLst>
</file>

<file path=ppt/tags/tag79.xml><?xml version="1.0" encoding="utf-8"?>
<p:tagLst xmlns:p="http://schemas.openxmlformats.org/presentationml/2006/main">
  <p:tag name="KSO_WM_DIAGRAM_VIRTUALLY_FRAME" val="{&quot;height&quot;:259.609842519685,&quot;left&quot;:312.4426771653543,&quot;top&quot;:129.47889763779528,&quot;width&quot;:607.9897637795275}"/>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0.xml><?xml version="1.0" encoding="utf-8"?>
<p:tagLst xmlns:p="http://schemas.openxmlformats.org/presentationml/2006/main">
  <p:tag name="KSO_WM_DIAGRAM_VIRTUALLY_FRAME" val="{&quot;height&quot;:259.609842519685,&quot;left&quot;:312.4426771653543,&quot;top&quot;:129.47889763779528,&quot;width&quot;:607.9897637795275}"/>
</p:tagLst>
</file>

<file path=ppt/tags/tag81.xml><?xml version="1.0" encoding="utf-8"?>
<p:tagLst xmlns:p="http://schemas.openxmlformats.org/presentationml/2006/main">
  <p:tag name="KSO_WM_DIAGRAM_VIRTUALLY_FRAME" val="{&quot;height&quot;:259.609842519685,&quot;left&quot;:312.4426771653543,&quot;top&quot;:129.47889763779528,&quot;width&quot;:607.9897637795275}"/>
</p:tagLst>
</file>

<file path=ppt/tags/tag82.xml><?xml version="1.0" encoding="utf-8"?>
<p:tagLst xmlns:p="http://schemas.openxmlformats.org/presentationml/2006/main">
  <p:tag name="KSO_WM_DIAGRAM_VIRTUALLY_FRAME" val="{&quot;height&quot;:259.609842519685,&quot;left&quot;:312.4426771653543,&quot;top&quot;:129.47889763779528,&quot;width&quot;:607.9897637795275}"/>
</p:tagLst>
</file>

<file path=ppt/tags/tag83.xml><?xml version="1.0" encoding="utf-8"?>
<p:tagLst xmlns:p="http://schemas.openxmlformats.org/presentationml/2006/main">
  <p:tag name="KSO_WM_DIAGRAM_VIRTUALLY_FRAME" val="{&quot;height&quot;:259.609842519685,&quot;left&quot;:312.4426771653543,&quot;top&quot;:129.47889763779528,&quot;width&quot;:607.9897637795275}"/>
</p:tagLst>
</file>

<file path=ppt/tags/tag84.xml><?xml version="1.0" encoding="utf-8"?>
<p:tagLst xmlns:p="http://schemas.openxmlformats.org/presentationml/2006/main">
  <p:tag name="KSO_WM_DIAGRAM_VIRTUALLY_FRAME" val="{&quot;height&quot;:259.609842519685,&quot;left&quot;:312.4426771653543,&quot;top&quot;:129.47889763779528,&quot;width&quot;:607.9897637795275}"/>
</p:tagLst>
</file>

<file path=ppt/tags/tag85.xml><?xml version="1.0" encoding="utf-8"?>
<p:tagLst xmlns:p="http://schemas.openxmlformats.org/presentationml/2006/main">
  <p:tag name="KSO_WM_DIAGRAM_VIRTUALLY_FRAME" val="{&quot;height&quot;:186.42881889763777,&quot;left&quot;:312.44267716535427,&quot;top&quot;:129.47889763779528,&quot;width&quot;:607.9897637795275}"/>
</p:tagLst>
</file>

<file path=ppt/tags/tag86.xml><?xml version="1.0" encoding="utf-8"?>
<p:tagLst xmlns:p="http://schemas.openxmlformats.org/presentationml/2006/main">
  <p:tag name="KSO_WM_DIAGRAM_VIRTUALLY_FRAME" val="{&quot;height&quot;:186.42881889763777,&quot;left&quot;:312.44267716535427,&quot;top&quot;:129.47889763779528,&quot;width&quot;:607.9897637795275}"/>
</p:tagLst>
</file>

<file path=ppt/tags/tag87.xml><?xml version="1.0" encoding="utf-8"?>
<p:tagLst xmlns:p="http://schemas.openxmlformats.org/presentationml/2006/main">
  <p:tag name="KSO_WM_DIAGRAM_VIRTUALLY_FRAME" val="{&quot;height&quot;:186.42881889763777,&quot;left&quot;:312.44267716535427,&quot;top&quot;:129.47889763779528,&quot;width&quot;:607.9897637795275}"/>
</p:tagLst>
</file>

<file path=ppt/tags/tag88.xml><?xml version="1.0" encoding="utf-8"?>
<p:tagLst xmlns:p="http://schemas.openxmlformats.org/presentationml/2006/main">
  <p:tag name="KSO_WM_DIAGRAM_VIRTUALLY_FRAME" val="{&quot;height&quot;:186.42881889763777,&quot;left&quot;:312.44267716535427,&quot;top&quot;:129.47889763779528,&quot;width&quot;:607.9897637795275}"/>
</p:tagLst>
</file>

<file path=ppt/tags/tag89.xml><?xml version="1.0" encoding="utf-8"?>
<p:tagLst xmlns:p="http://schemas.openxmlformats.org/presentationml/2006/main">
  <p:tag name="KSO_WM_DIAGRAM_VIRTUALLY_FRAME" val="{&quot;height&quot;:186.42881889763777,&quot;left&quot;:312.44267716535427,&quot;top&quot;:129.47889763779528,&quot;width&quot;:607.9897637795275}"/>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0.xml><?xml version="1.0" encoding="utf-8"?>
<p:tagLst xmlns:p="http://schemas.openxmlformats.org/presentationml/2006/main">
  <p:tag name="KSO_WM_DIAGRAM_VIRTUALLY_FRAME" val="{&quot;height&quot;:186.42881889763777,&quot;left&quot;:312.44267716535427,&quot;top&quot;:129.47889763779528,&quot;width&quot;:607.9897637795275}"/>
</p:tagLst>
</file>

<file path=ppt/tags/tag91.xml><?xml version="1.0" encoding="utf-8"?>
<p:tagLst xmlns:p="http://schemas.openxmlformats.org/presentationml/2006/main">
  <p:tag name="KSO_WM_DIAGRAM_VIRTUALLY_FRAME" val="{&quot;height&quot;:186.42881889763777,&quot;left&quot;:312.44267716535427,&quot;top&quot;:129.47889763779528,&quot;width&quot;:607.9897637795275}"/>
</p:tagLst>
</file>

<file path=ppt/tags/tag92.xml><?xml version="1.0" encoding="utf-8"?>
<p:tagLst xmlns:p="http://schemas.openxmlformats.org/presentationml/2006/main">
  <p:tag name="KSO_WM_DIAGRAM_VIRTUALLY_FRAME" val="{&quot;height&quot;:186.42881889763777,&quot;left&quot;:312.44267716535427,&quot;top&quot;:129.47889763779528,&quot;width&quot;:607.9897637795275}"/>
</p:tagLst>
</file>

<file path=ppt/tags/tag93.xml><?xml version="1.0" encoding="utf-8"?>
<p:tagLst xmlns:p="http://schemas.openxmlformats.org/presentationml/2006/main">
  <p:tag name="KSO_WM_DIAGRAM_VIRTUALLY_FRAME" val="{&quot;height&quot;:186.42881889763777,&quot;left&quot;:312.44267716535427,&quot;top&quot;:129.47889763779528,&quot;width&quot;:607.9897637795275}"/>
</p:tagLst>
</file>

<file path=ppt/tags/tag94.xml><?xml version="1.0" encoding="utf-8"?>
<p:tagLst xmlns:p="http://schemas.openxmlformats.org/presentationml/2006/main">
  <p:tag name="KSO_WM_DIAGRAM_VIRTUALLY_FRAME" val="{&quot;height&quot;:186.42881889763777,&quot;left&quot;:312.44267716535427,&quot;top&quot;:129.47889763779528,&quot;width&quot;:607.9897637795275}"/>
</p:tagLst>
</file>

<file path=ppt/tags/tag95.xml><?xml version="1.0" encoding="utf-8"?>
<p:tagLst xmlns:p="http://schemas.openxmlformats.org/presentationml/2006/main">
  <p:tag name="KSO_WM_DIAGRAM_VIRTUALLY_FRAME" val="{&quot;height&quot;:186.42881889763777,&quot;left&quot;:312.44267716535427,&quot;top&quot;:129.47889763779528,&quot;width&quot;:607.9897637795275}"/>
</p:tagLst>
</file>

<file path=ppt/tags/tag96.xml><?xml version="1.0" encoding="utf-8"?>
<p:tagLst xmlns:p="http://schemas.openxmlformats.org/presentationml/2006/main">
  <p:tag name="KSO_WM_DIAGRAM_VIRTUALLY_FRAME" val="{&quot;height&quot;:186.42881889763777,&quot;left&quot;:312.44267716535427,&quot;top&quot;:129.47889763779528,&quot;width&quot;:607.9897637795275}"/>
</p:tagLst>
</file>

<file path=ppt/tags/tag97.xml><?xml version="1.0" encoding="utf-8"?>
<p:tagLst xmlns:p="http://schemas.openxmlformats.org/presentationml/2006/main">
  <p:tag name="KSO_WM_DIAGRAM_VIRTUALLY_FRAME" val="{&quot;height&quot;:186.42881889763777,&quot;left&quot;:312.44267716535427,&quot;top&quot;:129.47889763779528,&quot;width&quot;:607.9897637795275}"/>
</p:tagLst>
</file>

<file path=ppt/tags/tag98.xml><?xml version="1.0" encoding="utf-8"?>
<p:tagLst xmlns:p="http://schemas.openxmlformats.org/presentationml/2006/main">
  <p:tag name="KSO_WM_DIAGRAM_VIRTUALLY_FRAME" val="{&quot;height&quot;:186.42881889763777,&quot;left&quot;:312.44267716535427,&quot;top&quot;:129.47889763779528,&quot;width&quot;:607.9897637795275}"/>
</p:tagLst>
</file>

<file path=ppt/tags/tag99.xml><?xml version="1.0" encoding="utf-8"?>
<p:tagLst xmlns:p="http://schemas.openxmlformats.org/presentationml/2006/main">
  <p:tag name="KSO_WM_DIAGRAM_VIRTUALLY_FRAME" val="{&quot;height&quot;:186.42881889763777,&quot;left&quot;:312.44267716535427,&quot;top&quot;:129.47889763779528,&quot;width&quot;:607.9897637795275}"/>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黑体"/>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ＭＳ Ｐ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黑体"/>
        <a:ea typeface=""/>
        <a:cs typeface=""/>
        <a:font script="Jpan" typeface="游ゴシック Light"/>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游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自定义设计方案">
  <a:themeElements>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Arial"/>
        <a:ea typeface="微软雅黑"/>
        <a:cs typeface=""/>
      </a:majorFont>
      <a:minorFont>
        <a:latin typeface="Arial"/>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黑体"/>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ＭＳ Ｐ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黑体"/>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ＭＳ Ｐ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22204</Words>
  <Application>WPS 演示</Application>
  <PresentationFormat>自定义</PresentationFormat>
  <Paragraphs>3463</Paragraphs>
  <Slides>198</Slides>
  <Notes>1</Notes>
  <HiddenSlides>0</HiddenSlides>
  <MMClips>0</MMClips>
  <ScaleCrop>false</ScaleCrop>
  <HeadingPairs>
    <vt:vector size="6" baseType="variant">
      <vt:variant>
        <vt:lpstr>已用的字体</vt:lpstr>
      </vt:variant>
      <vt:variant>
        <vt:i4>27</vt:i4>
      </vt:variant>
      <vt:variant>
        <vt:lpstr>主题</vt:lpstr>
      </vt:variant>
      <vt:variant>
        <vt:i4>3</vt:i4>
      </vt:variant>
      <vt:variant>
        <vt:lpstr>幻灯片标题</vt:lpstr>
      </vt:variant>
      <vt:variant>
        <vt:i4>198</vt:i4>
      </vt:variant>
    </vt:vector>
  </HeadingPairs>
  <TitlesOfParts>
    <vt:vector size="228" baseType="lpstr">
      <vt:lpstr>Arial</vt:lpstr>
      <vt:lpstr>宋体</vt:lpstr>
      <vt:lpstr>Wingdings</vt:lpstr>
      <vt:lpstr>黑体</vt:lpstr>
      <vt:lpstr>微软雅黑</vt:lpstr>
      <vt:lpstr>Verdana</vt:lpstr>
      <vt:lpstr>Segoe UI</vt:lpstr>
      <vt:lpstr>Arial Unicode MS</vt:lpstr>
      <vt:lpstr>Times New Roman</vt:lpstr>
      <vt:lpstr>华文细黑</vt:lpstr>
      <vt:lpstr>字魂70号-灵悦黑体</vt:lpstr>
      <vt:lpstr>隶书</vt:lpstr>
      <vt:lpstr>楷体_GB2312</vt:lpstr>
      <vt:lpstr>Symbol</vt:lpstr>
      <vt:lpstr>Wingdings 2</vt:lpstr>
      <vt:lpstr>Wingdings 3</vt:lpstr>
      <vt:lpstr>华文新魏</vt:lpstr>
      <vt:lpstr>Calibri</vt:lpstr>
      <vt:lpstr>幼圆</vt:lpstr>
      <vt:lpstr>_x000B__x000C_</vt:lpstr>
      <vt:lpstr>Latha</vt:lpstr>
      <vt:lpstr>华文隶书</vt:lpstr>
      <vt:lpstr>Arial Narrow</vt:lpstr>
      <vt:lpstr>华文中宋</vt:lpstr>
      <vt:lpstr>华文彩云</vt:lpstr>
      <vt:lpstr>Webdings</vt:lpstr>
      <vt:lpstr>Wingdings</vt:lpstr>
      <vt:lpstr>Office 主题</vt:lpstr>
      <vt:lpstr>Office 主题​​</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现病史（小结）</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 情景导入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 1、肺源性呼吸困难</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②夜间阵发性呼吸困难：</vt:lpstr>
      <vt:lpstr>③端坐呼吸</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2.便血颜色</vt:lpstr>
      <vt:lpstr>3.便血性状</vt:lpstr>
      <vt:lpstr>4. 不同疾病便血特点</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★腹痛部位</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正常胆红素代谢图 </vt:lpstr>
      <vt:lpstr>非结合胆红素(游离)         结合胆红素</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③深度昏迷</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baby</dc:creator>
  <cp:lastModifiedBy>嘟嘟</cp:lastModifiedBy>
  <cp:revision>311</cp:revision>
  <dcterms:created xsi:type="dcterms:W3CDTF">2019-11-11T13:37:00Z</dcterms:created>
  <dcterms:modified xsi:type="dcterms:W3CDTF">2025-10-10T02:15:40Z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2052-12.1.0.21171</vt:lpwstr>
  </property>
  <property fmtid="{D5CDD505-2E9C-101B-9397-08002B2CF9AE}" pid="3" name="ICV">
    <vt:lpwstr>67C50505264B4669BC7998F370188049_13</vt:lpwstr>
  </property>
</Properties>
</file>